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emf" ContentType="image/x-emf"/>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6-->
<p:presentation xmlns:r="http://schemas.openxmlformats.org/officeDocument/2006/relationships" xmlns:a="http://schemas.openxmlformats.org/drawingml/2006/main" xmlns:p="http://schemas.openxmlformats.org/presentationml/2006/main" saveSubsetFonts="1">
  <p:sldMasterIdLst>
    <p:sldMasterId id="2147483648" r:id="rId2"/>
  </p:sldMasterIdLst>
  <p:notesMasterIdLst>
    <p:notesMasterId r:id="rId3"/>
  </p:notesMasterIdLst>
  <p:sldIdLst>
    <p:sldId id="256" r:id="rId4"/>
    <p:sldId id="273" r:id="rId5"/>
    <p:sldId id="264" r:id="rId6"/>
    <p:sldId id="258" r:id="rId7"/>
    <p:sldId id="293" r:id="rId8"/>
    <p:sldId id="300" r:id="rId9"/>
    <p:sldId id="272" r:id="rId10"/>
    <p:sldId id="309" r:id="rId11"/>
    <p:sldId id="259" r:id="rId12"/>
    <p:sldId id="289" r:id="rId13"/>
    <p:sldId id="294" r:id="rId14"/>
    <p:sldId id="315" r:id="rId15"/>
    <p:sldId id="277" r:id="rId16"/>
    <p:sldId id="281" r:id="rId17"/>
    <p:sldId id="278" r:id="rId18"/>
    <p:sldId id="279" r:id="rId19"/>
    <p:sldId id="282" r:id="rId20"/>
    <p:sldId id="287" r:id="rId21"/>
    <p:sldId id="295" r:id="rId22"/>
    <p:sldId id="305" r:id="rId23"/>
    <p:sldId id="306" r:id="rId24"/>
    <p:sldId id="307" r:id="rId25"/>
    <p:sldId id="313" r:id="rId26"/>
    <p:sldId id="302" r:id="rId27"/>
    <p:sldId id="303" r:id="rId28"/>
    <p:sldId id="304" r:id="rId29"/>
    <p:sldId id="314" r:id="rId30"/>
    <p:sldId id="276" r:id="rId31"/>
    <p:sldId id="310" r:id="rId32"/>
    <p:sldId id="312" r:id="rId33"/>
    <p:sldId id="311" r:id="rId34"/>
    <p:sldId id="308" r:id="rId35"/>
    <p:sldId id="263" r:id="rId36"/>
  </p:sldIdLst>
  <p:sldSz cx="12192000" cy="6858000"/>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tVMpeBqHoJmeJNE8AaniUQ==" hashData="DGjD7Kv2NfeltdgZkvKeVEMZL5I="/>
  <p:extLst>
    <p:ext uri="{521415D9-36F7-43E2-AB2F-B90AF26B5E84}">
      <p14:sectionLst xmlns:p14="http://schemas.microsoft.com/office/powerpoint/2010/main">
        <p14:section name="Default Section" id="{9C3D5B8C-2B30-4BAB-9D4C-D2A7B2D5F223}">
          <p14:sldIdLst>
            <p14:sldId id="256"/>
            <p14:sldId id="273"/>
            <p14:sldId id="264"/>
            <p14:sldId id="258"/>
            <p14:sldId id="293"/>
            <p14:sldId id="300"/>
            <p14:sldId id="272"/>
            <p14:sldId id="309"/>
            <p14:sldId id="259"/>
            <p14:sldId id="289"/>
            <p14:sldId id="294"/>
            <p14:sldId id="315"/>
            <p14:sldId id="277"/>
            <p14:sldId id="281"/>
            <p14:sldId id="278"/>
            <p14:sldId id="279"/>
            <p14:sldId id="282"/>
            <p14:sldId id="287"/>
            <p14:sldId id="295"/>
            <p14:sldId id="305"/>
            <p14:sldId id="306"/>
            <p14:sldId id="307"/>
            <p14:sldId id="313"/>
            <p14:sldId id="302"/>
            <p14:sldId id="303"/>
            <p14:sldId id="304"/>
            <p14:sldId id="314"/>
            <p14:sldId id="276"/>
            <p14:sldId id="310"/>
            <p14:sldId id="312"/>
            <p14:sldId id="311"/>
            <p14:sldId id="308"/>
            <p14:sldId id="26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p="http://schemas.openxmlformats.org/presentationml/2006/main">
  <p:cmAuthor id="1" name="Lisa Netha Xayavong" initials="LNX" lastIdx="0" clrIdx="0"/>
  <p:cmAuthor id="2" name="Jin Soo Kim" initials="JSK" lastIdx="0" clrIdx="1">
    <p:extLst>
      <p:ext uri="{19B8F6BF-5375-455C-9EA6-DF929625EA0E}">
        <p15:presenceInfo xmlns:p15="http://schemas.microsoft.com/office/powerpoint/2012/main" userId="S::jkim@asn-online.org::ae53f8ed-7967-4a34-ae18-18c407498a08" providerId="AD"/>
      </p:ext>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2714" autoAdjust="0"/>
  </p:normalViewPr>
  <p:slideViewPr>
    <p:cSldViewPr snapToGrid="0">
      <p:cViewPr varScale="1">
        <p:scale>
          <a:sx n="102" d="100"/>
          <a:sy n="102" d="100"/>
        </p:scale>
        <p:origin x="756" y="72"/>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tags" Target="tags/tag1.xml" /><Relationship Id="rId38" Type="http://schemas.openxmlformats.org/officeDocument/2006/relationships/presProps" Target="presProps.xml" /><Relationship Id="rId39" Type="http://schemas.openxmlformats.org/officeDocument/2006/relationships/viewProps" Target="viewProps.xml" /><Relationship Id="rId4" Type="http://schemas.openxmlformats.org/officeDocument/2006/relationships/slide" Target="slides/slide1.xml" /><Relationship Id="rId40" Type="http://schemas.openxmlformats.org/officeDocument/2006/relationships/theme" Target="theme/theme1.xml" /><Relationship Id="rId41" Type="http://schemas.openxmlformats.org/officeDocument/2006/relationships/tableStyles" Target="tableStyles.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B9B321-329B-F34A-B590-D8742A472EDA}" type="datetimeFigureOut">
              <a:rPr lang="en-US" smtClean="0"/>
              <a:t>2/25/2021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F2DACD-BB36-F445-A070-9F1BBA6F95DB}" type="slidenum">
              <a:rPr lang="en-US" smtClean="0"/>
              <a:t>‹#›</a:t>
            </a:fld>
            <a:endParaRPr lang="en-US"/>
          </a:p>
        </p:txBody>
      </p:sp>
    </p:spTree>
    <p:extLst>
      <p:ext uri="{BB962C8B-B14F-4D97-AF65-F5344CB8AC3E}">
        <p14:creationId val="24687400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F2DACD-BB36-F445-A070-9F1BBA6F95DB}" type="slidenum">
              <a:rPr lang="en-US" smtClean="0"/>
              <a:t>1</a:t>
            </a:fld>
            <a:endParaRPr lang="en-US"/>
          </a:p>
        </p:txBody>
      </p:sp>
    </p:spTree>
    <p:extLst>
      <p:ext uri="{BB962C8B-B14F-4D97-AF65-F5344CB8AC3E}">
        <p14:creationId val="4223424672"/>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25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26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3</a:t>
            </a:fld>
            <a:endParaRPr lang="en-US"/>
          </a:p>
        </p:txBody>
      </p:sp>
    </p:spTree>
    <p:extLst>
      <p:ext uri="{BB962C8B-B14F-4D97-AF65-F5344CB8AC3E}">
        <p14:creationId val="1919048015"/>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10</a:t>
            </a:fld>
            <a:endParaRPr lang="en-US"/>
          </a:p>
        </p:txBody>
      </p:sp>
    </p:spTree>
    <p:extLst>
      <p:ext uri="{BB962C8B-B14F-4D97-AF65-F5344CB8AC3E}">
        <p14:creationId val="4135820713"/>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ct val="0"/>
              </a:spcBef>
              <a:spcAft>
                <a:spcPct val="0"/>
              </a:spcAft>
              <a:buClrTx/>
              <a:buSzTx/>
              <a:buFontTx/>
              <a:buNone/>
              <a:defRPr/>
            </a:pPr>
            <a:r>
              <a:rPr lang="en-US"/>
              <a:t>SGA = subjective global assessment</a:t>
            </a:r>
          </a:p>
        </p:txBody>
      </p:sp>
      <p:sp>
        <p:nvSpPr>
          <p:cNvPr id="4" name="Slide Number Placeholder 3"/>
          <p:cNvSpPr>
            <a:spLocks noGrp="1"/>
          </p:cNvSpPr>
          <p:nvPr>
            <p:ph type="sldNum" sz="quarter" idx="10"/>
          </p:nvPr>
        </p:nvSpPr>
        <p:spPr/>
        <p:txBody>
          <a:bodyPr/>
          <a:lstStyle/>
          <a:p>
            <a:fld id="{55F2DACD-BB36-F445-A070-9F1BBA6F95DB}" type="slidenum">
              <a:rPr lang="en-US" smtClean="0"/>
              <a:t>13</a:t>
            </a:fld>
            <a:endParaRPr lang="en-US"/>
          </a:p>
        </p:txBody>
      </p:sp>
    </p:spTree>
    <p:extLst>
      <p:ext uri="{BB962C8B-B14F-4D97-AF65-F5344CB8AC3E}">
        <p14:creationId val="1614955492"/>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19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22</a:t>
            </a:fld>
            <a:endParaRPr 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emf"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image" Target="../media/image3.png" /><Relationship Id="rId2"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bg>
      <p:bgRef idx="1003">
        <a:schemeClr val="bg2"/>
      </p:bgRef>
    </p:bg>
    <p:spTree>
      <p:nvGrpSpPr>
        <p:cNvPr id="1" name=""/>
        <p:cNvGrpSpPr/>
        <p:nvPr/>
      </p:nvGrpSpPr>
      <p:grpSpPr>
        <a:xfrm>
          <a:off x="0" y="0"/>
          <a:ext cx="0" cy="0"/>
        </a:xfrm>
      </p:grpSpPr>
      <p:sp>
        <p:nvSpPr>
          <p:cNvPr id="2" name="Title 1"/>
          <p:cNvSpPr>
            <a:spLocks noGrp="1"/>
          </p:cNvSpPr>
          <p:nvPr>
            <p:ph type="ctrTitle" hasCustomPrompt="1"/>
          </p:nvPr>
        </p:nvSpPr>
        <p:spPr>
          <a:xfrm>
            <a:off x="5071656" y="2079107"/>
            <a:ext cx="6252184" cy="1806416"/>
          </a:xfrm>
        </p:spPr>
        <p:txBody>
          <a:bodyPr anchor="t">
            <a:normAutofit/>
          </a:bodyPr>
          <a:lstStyle>
            <a:lvl1pPr algn="l">
              <a:defRPr sz="4800" b="1" i="0">
                <a:solidFill>
                  <a:schemeClr val="accent1"/>
                </a:solidFill>
                <a:latin typeface="Segoe"/>
                <a:cs typeface="Segoe"/>
              </a:defRPr>
            </a:lvl1pPr>
          </a:lstStyle>
          <a:p>
            <a:r>
              <a:rPr lang="en-US"/>
              <a:t>CLICK TO EDIT MASTER TITLE STYLE</a:t>
            </a:r>
          </a:p>
        </p:txBody>
      </p:sp>
      <p:sp>
        <p:nvSpPr>
          <p:cNvPr id="3" name="Subtitle 2"/>
          <p:cNvSpPr>
            <a:spLocks noGrp="1"/>
          </p:cNvSpPr>
          <p:nvPr>
            <p:ph type="subTitle" idx="1"/>
          </p:nvPr>
        </p:nvSpPr>
        <p:spPr>
          <a:xfrm>
            <a:off x="5063760" y="3886825"/>
            <a:ext cx="6277841" cy="1655762"/>
          </a:xfrm>
        </p:spPr>
        <p:txBody>
          <a:bodyPr>
            <a:normAutofit/>
          </a:bodyPr>
          <a:lstStyle>
            <a:lvl1pPr marL="0" indent="0" algn="l">
              <a:buNone/>
              <a:defRPr sz="3200" b="0" i="1">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Rectangle 8"/>
          <p:cNvSpPr/>
          <p:nvPr userDrawn="1"/>
        </p:nvSpPr>
        <p:spPr>
          <a:xfrm>
            <a:off x="0" y="5621384"/>
            <a:ext cx="12192000" cy="1236616"/>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8840413" y="5472611"/>
            <a:ext cx="3005648" cy="1534161"/>
          </a:xfrm>
          <a:prstGeom prst="rect">
            <a:avLst/>
          </a:prstGeom>
        </p:spPr>
      </p:pic>
      <p:pic>
        <p:nvPicPr>
          <p:cNvPr id="6" name="Picture 5" descr="ASN_CLOVER_CROPPED.eps"/>
          <p:cNvPicPr>
            <a:picLocks noChangeAspect="1"/>
          </p:cNvPicPr>
          <p:nvPr userDrawn="1"/>
        </p:nvPicPr>
        <p:blipFill>
          <a:blip r:embed="rId2">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Tree>
    <p:extLst>
      <p:ext uri="{BB962C8B-B14F-4D97-AF65-F5344CB8AC3E}">
        <p14:creationId val="2663316753"/>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Content with Caption">
    <p:spTree>
      <p:nvGrpSpPr>
        <p:cNvPr id="1" name=""/>
        <p:cNvGrpSpPr/>
        <p:nvPr/>
      </p:nvGrpSpPr>
      <p:grpSpPr>
        <a:xfrm>
          <a:off x="0" y="0"/>
          <a:ext cx="0" cy="0"/>
        </a:xfrm>
      </p:grpSpPr>
      <p:sp>
        <p:nvSpPr>
          <p:cNvPr id="2" name="Title 1"/>
          <p:cNvSpPr>
            <a:spLocks noGrp="1"/>
          </p:cNvSpPr>
          <p:nvPr>
            <p:ph type="title"/>
          </p:nvPr>
        </p:nvSpPr>
        <p:spPr>
          <a:xfrm>
            <a:off x="875313" y="1327492"/>
            <a:ext cx="3932237" cy="1088015"/>
          </a:xfrm>
        </p:spPr>
        <p:txBody>
          <a:bodyPr anchor="t">
            <a:normAutofit/>
          </a:bodyPr>
          <a:lstStyle>
            <a:lvl1pPr>
              <a:defRPr sz="3600" b="1" i="0">
                <a:solidFill>
                  <a:schemeClr val="accent2"/>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5183188" y="1314320"/>
            <a:ext cx="6172200" cy="4546730"/>
          </a:xfrm>
        </p:spPr>
        <p:txBody>
          <a:bodyPr>
            <a:normAutofit/>
          </a:bodyPr>
          <a:lstStyle>
            <a:lvl1pPr>
              <a:defRPr sz="2400">
                <a:solidFill>
                  <a:schemeClr val="tx1">
                    <a:lumMod val="65000"/>
                    <a:lumOff val="35000"/>
                  </a:schemeClr>
                </a:solidFill>
                <a:latin typeface="Segoe"/>
                <a:cs typeface="Segoe"/>
              </a:defRPr>
            </a:lvl1pPr>
            <a:lvl2pPr>
              <a:defRPr sz="2000">
                <a:solidFill>
                  <a:schemeClr val="tx1">
                    <a:lumMod val="65000"/>
                    <a:lumOff val="35000"/>
                  </a:schemeClr>
                </a:solidFill>
                <a:latin typeface="Segoe"/>
                <a:cs typeface="Segoe"/>
              </a:defRPr>
            </a:lvl2pPr>
            <a:lvl3pPr>
              <a:defRPr sz="1800">
                <a:solidFill>
                  <a:schemeClr val="tx1">
                    <a:lumMod val="65000"/>
                    <a:lumOff val="35000"/>
                  </a:schemeClr>
                </a:solidFill>
                <a:latin typeface="Segoe"/>
                <a:cs typeface="Segoe"/>
              </a:defRPr>
            </a:lvl3pPr>
            <a:lvl4pPr>
              <a:defRPr sz="1600">
                <a:solidFill>
                  <a:schemeClr val="tx1">
                    <a:lumMod val="65000"/>
                    <a:lumOff val="35000"/>
                  </a:schemeClr>
                </a:solidFill>
                <a:latin typeface="Segoe"/>
                <a:cs typeface="Segoe"/>
              </a:defRPr>
            </a:lvl4pPr>
            <a:lvl5pPr>
              <a:defRPr sz="1600">
                <a:solidFill>
                  <a:schemeClr val="tx1">
                    <a:lumMod val="65000"/>
                    <a:lumOff val="35000"/>
                  </a:schemeClr>
                </a:solidFill>
                <a:latin typeface="Segoe"/>
                <a:cs typeface="Segoe"/>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70381" y="2655282"/>
            <a:ext cx="3901644" cy="3213705"/>
          </a:xfrm>
        </p:spPr>
        <p:txBody>
          <a:bodyPr/>
          <a:lstStyle>
            <a:lvl1pPr marL="0" indent="0">
              <a:buNone/>
              <a:defRPr sz="1600">
                <a:solidFill>
                  <a:schemeClr val="tx1">
                    <a:lumMod val="65000"/>
                    <a:lumOff val="3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3"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none">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820538578"/>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50663715"/>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16199996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Section Header">
    <p:spTree>
      <p:nvGrpSpPr>
        <p:cNvPr id="1" name=""/>
        <p:cNvGrpSpPr/>
        <p:nvPr/>
      </p:nvGrpSpPr>
      <p:grpSpPr>
        <a:xfrm>
          <a:off x="0" y="0"/>
          <a:ext cx="0" cy="0"/>
        </a:xfrm>
      </p:grpSpPr>
      <p:sp>
        <p:nvSpPr>
          <p:cNvPr id="3" name="Text Placeholder 2"/>
          <p:cNvSpPr>
            <a:spLocks noGrp="1"/>
          </p:cNvSpPr>
          <p:nvPr>
            <p:ph type="body" idx="1"/>
          </p:nvPr>
        </p:nvSpPr>
        <p:spPr>
          <a:xfrm>
            <a:off x="4751571" y="3925200"/>
            <a:ext cx="6542590" cy="1007584"/>
          </a:xfrm>
        </p:spPr>
        <p:txBody>
          <a:bodyPr>
            <a:normAutofit/>
          </a:bodyPr>
          <a:lstStyle>
            <a:lvl1pPr marL="0" indent="0">
              <a:buNone/>
              <a:defRPr sz="32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4724927" y="2451028"/>
            <a:ext cx="7467073" cy="830997"/>
          </a:xfrm>
          <a:prstGeom prst="rect">
            <a:avLst/>
          </a:prstGeom>
          <a:solidFill>
            <a:schemeClr val="accent3"/>
          </a:solidFill>
        </p:spPr>
        <p:txBody>
          <a:bodyPr wrap="square" rtlCol="0">
            <a:spAutoFit/>
          </a:bodyPr>
          <a:lstStyle/>
          <a:p>
            <a:endParaRPr lang="en-US" sz="4800"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4850606" y="2519219"/>
            <a:ext cx="7228155" cy="775460"/>
          </a:xfrm>
        </p:spPr>
        <p:txBody>
          <a:bodyPr>
            <a:noAutofit/>
          </a:bodyPr>
          <a:lstStyle>
            <a:lvl1pPr marL="0" indent="0" algn="l">
              <a:buNone/>
              <a:defRPr sz="48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B66F2423-F400-49C6-AA94-7838DE5DAE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09306876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237476315"/>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503604168"/>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912608000"/>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5"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167041301"/>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619641365"/>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2" name="Subtitle 2"/>
          <p:cNvSpPr>
            <a:spLocks noGrp="1"/>
          </p:cNvSpPr>
          <p:nvPr>
            <p:ph type="subTitle" idx="11"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597465517"/>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10444813"/>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4"/>
          </p:nvPr>
        </p:nvSpPr>
        <p:spPr>
          <a:xfrm>
            <a:off x="84695" y="6394833"/>
            <a:ext cx="2844800" cy="365125"/>
          </a:xfrm>
          <a:prstGeom prst="rect">
            <a:avLst/>
          </a:prstGeom>
        </p:spPr>
        <p:txBody>
          <a:bodyPr vert="horz" lIns="91440" tIns="45720" rIns="91440" bIns="45720" rtlCol="0" anchor="ctr"/>
          <a:lstStyle>
            <a:lvl1pPr algn="l">
              <a:defRPr sz="1200" b="1" i="0">
                <a:solidFill>
                  <a:schemeClr val="tx1">
                    <a:tint val="75000"/>
                  </a:schemeClr>
                </a:solidFill>
                <a:latin typeface="Segoe"/>
                <a:cs typeface="Segoe"/>
              </a:defRPr>
            </a:lvl1pPr>
          </a:lstStyle>
          <a:p>
            <a:fld id="{2062FEF5-9C0C-7644-AFB8-36CEBEB72585}" type="slidenum">
              <a:rPr lang="en-US" smtClean="0"/>
              <a:t>‹#›</a:t>
            </a:fld>
            <a:endParaRPr lang="en-US"/>
          </a:p>
        </p:txBody>
      </p:sp>
    </p:spTree>
    <p:extLst>
      <p:ext uri="{BB962C8B-B14F-4D97-AF65-F5344CB8AC3E}">
        <p14:creationId val="134372411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2" r:id="rId3"/>
    <p:sldLayoutId id="2147483650" r:id="rId4"/>
    <p:sldLayoutId id="2147483657" r:id="rId5"/>
    <p:sldLayoutId id="2147483652" r:id="rId6"/>
    <p:sldLayoutId id="2147483658" r:id="rId7"/>
    <p:sldLayoutId id="2147483654" r:id="rId8"/>
    <p:sldLayoutId id="2147483659" r:id="rId9"/>
    <p:sldLayoutId id="2147483656" r:id="rId10"/>
    <p:sldLayoutId id="2147483660" r:id="rId11"/>
    <p:sldLayoutId id="2147483661" r:id="rId1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5.xml" /><Relationship Id="rId3" Type="http://schemas.openxmlformats.org/officeDocument/2006/relationships/image" Target="../media/image4.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5.pn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6.xml" /><Relationship Id="rId3" Type="http://schemas.openxmlformats.org/officeDocument/2006/relationships/image" Target="../media/image6.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xml" /><Relationship Id="rId3" Type="http://schemas.openxmlformats.org/officeDocument/2006/relationships/image" Target="../media/image7.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8.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8.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9.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0.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1.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9.pn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4.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ctrTitle"/>
          </p:nvPr>
        </p:nvSpPr>
        <p:spPr>
          <a:xfrm>
            <a:off x="2450442" y="1611521"/>
            <a:ext cx="9128286" cy="846974"/>
          </a:xfrm>
        </p:spPr>
        <p:txBody>
          <a:bodyPr>
            <a:noAutofit/>
          </a:bodyPr>
          <a:lstStyle/>
          <a:p>
            <a:r>
              <a:rPr lang="en-US" sz="3500" b="0"/>
              <a:t>Basic Principles of Dialysis </a:t>
            </a:r>
            <a:br>
              <a:rPr lang="en-US" sz="4000" b="0"/>
            </a:br>
            <a:r>
              <a:rPr lang="en-US" sz="4000"/>
              <a:t>Peritoneal Dialysis Adequacy</a:t>
            </a:r>
          </a:p>
        </p:txBody>
      </p:sp>
      <p:sp>
        <p:nvSpPr>
          <p:cNvPr id="3" name="Subtitle 2"/>
          <p:cNvSpPr>
            <a:spLocks noGrp="1" noSelect="1" noMove="1" noResize="1" noTextEdit="1"/>
          </p:cNvSpPr>
          <p:nvPr>
            <p:ph type="subTitle" idx="1"/>
          </p:nvPr>
        </p:nvSpPr>
        <p:spPr>
          <a:xfrm>
            <a:off x="2450442" y="3449638"/>
            <a:ext cx="9128286" cy="2866757"/>
          </a:xfrm>
        </p:spPr>
        <p:txBody>
          <a:bodyPr>
            <a:noAutofit/>
          </a:bodyPr>
          <a:lstStyle/>
          <a:p>
            <a:pPr lvl="0">
              <a:spcBef>
                <a:spcPts val="600"/>
              </a:spcBef>
              <a:defRPr/>
            </a:pPr>
            <a:r>
              <a:rPr lang="en-US" sz="3000" b="1"/>
              <a:t>Bogdan Momciu, MD</a:t>
            </a:r>
          </a:p>
          <a:p>
            <a:pPr>
              <a:spcBef>
                <a:spcPts val="600"/>
              </a:spcBef>
            </a:pPr>
            <a:r>
              <a:rPr lang="en-US" sz="3000" b="1"/>
              <a:t>Joanne M. Bargman, MD</a:t>
            </a:r>
          </a:p>
          <a:p>
            <a:pPr>
              <a:spcBef>
                <a:spcPts val="600"/>
              </a:spcBef>
            </a:pPr>
            <a:r>
              <a:rPr lang="en-US" sz="3000"/>
              <a:t>University Health Network</a:t>
            </a:r>
          </a:p>
          <a:p>
            <a:pPr>
              <a:spcBef>
                <a:spcPts val="600"/>
              </a:spcBef>
            </a:pPr>
            <a:r>
              <a:rPr lang="en-US" sz="3000"/>
              <a:t>University of Toronto</a:t>
            </a:r>
          </a:p>
        </p:txBody>
      </p:sp>
      <p:sp>
        <p:nvSpPr>
          <p:cNvPr id="4" name="TextBox 3">
            <a:extLst>
              <a:ext uri="{FF2B5EF4-FFF2-40B4-BE49-F238E27FC236}">
                <a16:creationId xmlns:a16="http://schemas.microsoft.com/office/drawing/2014/main" id="{B9CE7777-85E6-4F55-BE2E-3EB6CD727506}"/>
              </a:ext>
            </a:extLst>
          </p:cNvPr>
          <p:cNvSpPr txBox="1">
            <a:spLocks noSelect="1" noMove="1" noResize="1" noTextEdit="1"/>
          </p:cNvSpPr>
          <p:nvPr/>
        </p:nvSpPr>
        <p:spPr>
          <a:xfrm>
            <a:off x="1528757" y="700090"/>
            <a:ext cx="9291637" cy="707886"/>
          </a:xfrm>
          <a:prstGeom prst="rect">
            <a:avLst/>
          </a:prstGeom>
          <a:noFill/>
        </p:spPr>
        <p:txBody>
          <a:bodyPr wrap="square" rtlCol="0">
            <a:spAutoFit/>
          </a:bodyPr>
          <a:lstStyle/>
          <a:p>
            <a:r>
              <a:rPr lang="en-US" sz="4000">
                <a:solidFill>
                  <a:schemeClr val="bg1"/>
                </a:solidFill>
                <a:latin typeface="Gotham Black" pitchFamily="50" charset="0"/>
              </a:rPr>
              <a:t>Dialysis Core Curriculum 2021</a:t>
            </a:r>
          </a:p>
        </p:txBody>
      </p:sp>
    </p:spTree>
    <p:extLst>
      <p:ext uri="{BB962C8B-B14F-4D97-AF65-F5344CB8AC3E}">
        <p14:creationId val="221192604"/>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7764" y="695890"/>
            <a:ext cx="9013461" cy="1082404"/>
          </a:xfrm>
        </p:spPr>
        <p:txBody>
          <a:bodyPr>
            <a:normAutofit/>
          </a:bodyPr>
          <a:lstStyle/>
          <a:p>
            <a:r>
              <a:rPr lang="en-CA"/>
              <a:t>Calculating Peritoneal </a:t>
            </a:r>
            <a:r>
              <a:rPr lang="en-US"/>
              <a:t>Kt/V</a:t>
            </a:r>
            <a:r>
              <a:rPr lang="en-US" baseline="-25000" err="1"/>
              <a:t>urea </a:t>
            </a:r>
            <a:r>
              <a:rPr lang="en-CA"/>
              <a:t>in PD</a:t>
            </a:r>
            <a:endParaRPr lang="en-US"/>
          </a:p>
        </p:txBody>
      </p:sp>
      <p:sp>
        <p:nvSpPr>
          <p:cNvPr id="12" name="Content Placeholder 11"/>
          <p:cNvSpPr>
            <a:spLocks noGrp="1" noSelect="1" noMove="1" noResize="1" noTextEdit="1"/>
          </p:cNvSpPr>
          <p:nvPr>
            <p:ph idx="1"/>
          </p:nvPr>
        </p:nvSpPr>
        <p:spPr>
          <a:xfrm>
            <a:off x="617764" y="1613911"/>
            <a:ext cx="10956472" cy="2427879"/>
          </a:xfrm>
        </p:spPr>
        <p:txBody>
          <a:bodyPr>
            <a:normAutofit/>
          </a:bodyPr>
          <a:lstStyle/>
          <a:p>
            <a:r>
              <a:rPr lang="en-US" sz="2400">
                <a:latin typeface="Arial" panose="020b0604020202020204" pitchFamily="34" charset="0"/>
                <a:cs typeface="Arial" panose="020b0604020202020204" pitchFamily="34" charset="0"/>
              </a:rPr>
              <a:t>While for HD, the total clearance of urea is a product of dialyzer clearance (K) and time on dialysis (t), it is easier to think of clearance for PD as urea concentration in the PD effluent compared to serum urea (D/P urea) multiplied by the total amount of effluent volume in 24 hours.</a:t>
            </a:r>
          </a:p>
          <a:p>
            <a:r>
              <a:rPr lang="en-US" sz="2400">
                <a:latin typeface="Arial" panose="020b0604020202020204" pitchFamily="34" charset="0"/>
                <a:cs typeface="Arial" panose="020b0604020202020204" pitchFamily="34" charset="0"/>
              </a:rPr>
              <a:t>Volume of distribution is calculated the same as in HD.</a:t>
            </a:r>
          </a:p>
          <a:p>
            <a:r>
              <a:rPr lang="en-US" sz="2400">
                <a:latin typeface="Arial" panose="020b0604020202020204" pitchFamily="34" charset="0"/>
                <a:cs typeface="Arial" panose="020b0604020202020204" pitchFamily="34" charset="0"/>
              </a:rPr>
              <a:t>Convert to weekly Kt/V</a:t>
            </a:r>
            <a:r>
              <a:rPr lang="en-US" sz="2400" baseline="-25000" err="1">
                <a:latin typeface="Arial" panose="020b0604020202020204" pitchFamily="34" charset="0"/>
                <a:cs typeface="Arial" panose="020b0604020202020204" pitchFamily="34" charset="0"/>
              </a:rPr>
              <a:t>urea </a:t>
            </a:r>
            <a:r>
              <a:rPr lang="en-US" sz="2400">
                <a:latin typeface="Arial" panose="020b0604020202020204" pitchFamily="34" charset="0"/>
                <a:cs typeface="Arial" panose="020b0604020202020204" pitchFamily="34" charset="0"/>
              </a:rPr>
              <a:t>in PD by multiplying daily amount × 7 days.</a:t>
            </a:r>
          </a:p>
        </p:txBody>
      </p:sp>
      <p:sp>
        <p:nvSpPr>
          <p:cNvPr id="31746" name="Rectangle 2"/>
          <p:cNvSpPr>
            <a:spLocks noSelect="1" noMove="1" noResize="1" noChangeArrowheads="1" noTextEdit="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prstTxWarp prst="textNoShape">
              <a:avLst/>
            </a:prstTxWarp>
            <a:spAutoFit/>
          </a:bodyPr>
          <a:lstStyle/>
          <a:p>
            <a:endParaRPr lang="en-US"/>
          </a:p>
        </p:txBody>
      </p:sp>
      <p:sp>
        <p:nvSpPr>
          <p:cNvPr id="31748" name="Rectangle 4"/>
          <p:cNvSpPr>
            <a:spLocks noSelect="1" noMove="1" noResize="1" noChangeArrowheads="1" noTextEdit="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prstTxWarp prst="textNoShape">
              <a:avLst/>
            </a:prstTxWarp>
            <a:spAutoFit/>
          </a:bodyPr>
          <a:lstStyle/>
          <a:p>
            <a:endParaRPr lang="en-US"/>
          </a:p>
        </p:txBody>
      </p:sp>
      <p:sp>
        <p:nvSpPr>
          <p:cNvPr id="31752" name="Rectangle 8"/>
          <p:cNvSpPr>
            <a:spLocks noSelect="1" noMove="1" noResize="1" noChangeArrowheads="1" noTextEdit="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prstTxWarp prst="textNoShape">
              <a:avLst/>
            </a:prstTxWarp>
            <a:spAutoFit/>
          </a:bodyPr>
          <a:lstStyle/>
          <a:p>
            <a:endParaRPr lang="en-US"/>
          </a:p>
        </p:txBody>
      </p:sp>
      <p:sp>
        <p:nvSpPr>
          <p:cNvPr id="31754" name="Rectangle 10"/>
          <p:cNvSpPr>
            <a:spLocks noSelect="1" noMove="1" noResize="1" noChangeArrowheads="1" noTextEdit="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prstTxWarp prst="textNoShape">
              <a:avLst/>
            </a:prstTxWarp>
            <a:spAutoFit/>
          </a:bodyPr>
          <a:lstStyle/>
          <a:p>
            <a:endParaRPr lang="en-US"/>
          </a:p>
        </p:txBody>
      </p:sp>
      <p:sp>
        <p:nvSpPr>
          <p:cNvPr id="31756" name="Rectangle 12"/>
          <p:cNvSpPr>
            <a:spLocks noSelect="1" noMove="1" noResize="1" noChangeArrowheads="1" noTextEdit="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prstTxWarp prst="textNoShape">
              <a:avLst/>
            </a:prstTxWarp>
            <a:spAutoFit/>
          </a:bodyPr>
          <a:lstStyle/>
          <a:p>
            <a:endParaRPr lang="en-US"/>
          </a:p>
        </p:txBody>
      </p:sp>
      <p:sp>
        <p:nvSpPr>
          <p:cNvPr id="27" name="TextBox 26"/>
          <p:cNvSpPr txBox="1">
            <a:spLocks noSelect="1" noMove="1" noResize="1" noTextEdit="1"/>
          </p:cNvSpPr>
          <p:nvPr/>
        </p:nvSpPr>
        <p:spPr>
          <a:xfrm>
            <a:off x="522514" y="4947557"/>
            <a:ext cx="11462657" cy="369332"/>
          </a:xfrm>
          <a:prstGeom prst="rect">
            <a:avLst/>
          </a:prstGeom>
          <a:noFill/>
        </p:spPr>
        <p:txBody>
          <a:bodyPr wrap="square" rtlCol="0">
            <a:spAutoFit/>
          </a:bodyPr>
          <a:lstStyle/>
          <a:p>
            <a:endParaRPr lang="en-US"/>
          </a:p>
        </p:txBody>
      </p:sp>
      <p:sp>
        <p:nvSpPr>
          <p:cNvPr id="28" name="TextBox 27"/>
          <p:cNvSpPr txBox="1">
            <a:spLocks noSelect="1" noRot="1" noChangeAspect="1" noMove="1" noResize="1" noEditPoints="1" noAdjustHandles="1" noChangeArrowheads="1" noChangeShapeType="1" noTextEdit="1"/>
          </p:cNvSpPr>
          <p:nvPr/>
        </p:nvSpPr>
        <p:spPr>
          <a:xfrm>
            <a:off x="423512" y="4674373"/>
            <a:ext cx="11511813" cy="743602"/>
          </a:xfrm>
          <a:prstGeom prst="rect">
            <a:avLst/>
          </a:prstGeom>
          <a:blipFill>
            <a:blip r:embed="rId3"/>
            <a:stretch>
              <a:fillRect/>
            </a:stretch>
          </a:blipFill>
        </p:spPr>
        <p:txBody>
          <a:bodyPr/>
          <a:lstStyle/>
          <a:p>
            <a:r>
              <a:rPr lang="en-US">
                <a:noFill/>
              </a:rPr>
              <a:t> </a:t>
            </a:r>
          </a:p>
        </p:txBody>
      </p:sp>
      <p:sp>
        <p:nvSpPr>
          <p:cNvPr id="29" name="TextBox 28">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9125" y="690770"/>
            <a:ext cx="10515600" cy="1082404"/>
          </a:xfrm>
        </p:spPr>
        <p:txBody>
          <a:bodyPr/>
          <a:lstStyle/>
          <a:p>
            <a:r>
              <a:rPr lang="en-CA"/>
              <a:t>Calculating Residual </a:t>
            </a:r>
            <a:r>
              <a:rPr lang="en-US"/>
              <a:t>Kt/V</a:t>
            </a:r>
            <a:r>
              <a:rPr lang="en-US" baseline="-25000"/>
              <a:t>urea </a:t>
            </a:r>
            <a:r>
              <a:rPr lang="en-CA"/>
              <a:t>in PD</a:t>
            </a:r>
            <a:endParaRPr lang="en-US"/>
          </a:p>
        </p:txBody>
      </p:sp>
      <p:sp>
        <p:nvSpPr>
          <p:cNvPr id="3" name="Content Placeholder 2"/>
          <p:cNvSpPr>
            <a:spLocks noGrp="1" noSelect="1" noMove="1" noResize="1" noTextEdit="1"/>
          </p:cNvSpPr>
          <p:nvPr>
            <p:ph idx="1"/>
          </p:nvPr>
        </p:nvSpPr>
        <p:spPr>
          <a:xfrm>
            <a:off x="619125" y="1620430"/>
            <a:ext cx="10757712" cy="3388471"/>
          </a:xfrm>
        </p:spPr>
        <p:txBody>
          <a:bodyPr>
            <a:normAutofit/>
          </a:bodyPr>
          <a:lstStyle/>
          <a:p>
            <a:r>
              <a:rPr lang="en-CA" sz="2400">
                <a:latin typeface="Arial" panose="020b0604020202020204" pitchFamily="34" charset="0"/>
                <a:cs typeface="Arial" panose="020b0604020202020204" pitchFamily="34" charset="0"/>
              </a:rPr>
              <a:t>Residual kidney </a:t>
            </a:r>
            <a:r>
              <a:rPr lang="en-US" sz="2400">
                <a:latin typeface="Arial" panose="020b0604020202020204" pitchFamily="34" charset="0"/>
                <a:cs typeface="Arial" panose="020b0604020202020204" pitchFamily="34" charset="0"/>
              </a:rPr>
              <a:t>Kt/V</a:t>
            </a:r>
            <a:r>
              <a:rPr lang="en-US" sz="2400" baseline="-25000" err="1">
                <a:latin typeface="Arial" panose="020b0604020202020204" pitchFamily="34" charset="0"/>
                <a:cs typeface="Arial" panose="020b0604020202020204" pitchFamily="34" charset="0"/>
              </a:rPr>
              <a:t>urea </a:t>
            </a:r>
            <a:r>
              <a:rPr lang="en-CA" sz="2400">
                <a:latin typeface="Arial" panose="020b0604020202020204" pitchFamily="34" charset="0"/>
                <a:cs typeface="Arial" panose="020b0604020202020204" pitchFamily="34" charset="0"/>
              </a:rPr>
              <a:t>is calculated in the same manner as peritoneal </a:t>
            </a:r>
            <a:r>
              <a:rPr lang="en-US" sz="2400">
                <a:latin typeface="Arial" panose="020b0604020202020204" pitchFamily="34" charset="0"/>
                <a:cs typeface="Arial" panose="020b0604020202020204" pitchFamily="34" charset="0"/>
              </a:rPr>
              <a:t>Kt/V</a:t>
            </a:r>
            <a:r>
              <a:rPr lang="en-US" sz="2400" baseline="-25000" err="1">
                <a:latin typeface="Arial" panose="020b0604020202020204" pitchFamily="34" charset="0"/>
                <a:cs typeface="Arial" panose="020b0604020202020204" pitchFamily="34" charset="0"/>
              </a:rPr>
              <a:t>urea</a:t>
            </a:r>
            <a:r>
              <a:rPr lang="en-CA" sz="2400">
                <a:latin typeface="Arial" panose="020b0604020202020204" pitchFamily="34" charset="0"/>
                <a:cs typeface="Arial" panose="020b0604020202020204" pitchFamily="34" charset="0"/>
              </a:rPr>
              <a:t>, only substituting urine urea for dialysate urea in the equation and 24-hour urine volume for dialysate volume.</a:t>
            </a:r>
          </a:p>
          <a:p>
            <a:endParaRPr lang="en-CA" sz="2400">
              <a:latin typeface="Arial" panose="020b0604020202020204" pitchFamily="34" charset="0"/>
              <a:cs typeface="Arial" panose="020b0604020202020204" pitchFamily="34" charset="0"/>
            </a:endParaRPr>
          </a:p>
        </p:txBody>
      </p:sp>
      <mc:AlternateContent>
        <mc:Choice Requires="a14">
          <p:sp>
            <p:nvSpPr>
              <p:cNvPr id="4" name="TextBox 3"/>
              <p:cNvSpPr txBox="1">
                <a:spLocks noSelect="1" noMove="1" noResize="1" noTextEdit="1"/>
              </p:cNvSpPr>
              <p:nvPr/>
            </p:nvSpPr>
            <p:spPr>
              <a:xfrm>
                <a:off x="347312" y="3437822"/>
                <a:ext cx="11511813" cy="816955"/>
              </a:xfrm>
              <a:prstGeom prst="rect">
                <a:avLst/>
              </a:prstGeom>
              <a:noFill/>
            </p:spPr>
            <p:txBody>
              <a:bodyPr wrap="square" rtlCol="0">
                <a:spAutoFit/>
              </a:bodyPr>
              <a:lstStyle/>
              <a:p>
                <a14:m>
                  <m:oMathPara>
                    <m:oMathParaPr>
                      <m:jc/>
                    </m:oMathParaPr>
                    <m:oMath>
                      <m:r>
                        <a:rPr lang="en-US" sz="2200" b="0" i="1" smtClean="0">
                          <a:latin typeface="Cambria Math"/>
                        </a:rPr>
                        <m:t>𝐷𝑎𝑖𝑙𝑦</m:t>
                      </m:r>
                      <m:sSub>
                        <m:sSubPr>
                          <m:ctrlPr>
                            <a:rPr lang="en-US" sz="2200" b="0" i="1" smtClean="0">
                              <a:latin typeface="Cambria Math" panose="02040503050406030204" pitchFamily="18" charset="0"/>
                            </a:rPr>
                          </m:ctrlPr>
                        </m:sSubPr>
                        <m:e>
                          <m:f>
                            <m:fPr>
                              <m:type m:val="bar"/>
                              <m:ctrlPr>
                                <a:rPr lang="en-US" sz="2200" b="0" i="1" smtClean="0">
                                  <a:latin typeface="Cambria Math" panose="02040503050406030204" pitchFamily="18" charset="0"/>
                                </a:rPr>
                              </m:ctrlPr>
                            </m:fPr>
                            <m:num>
                              <m:r>
                                <a:rPr lang="en-US" sz="2200" b="0" i="1" smtClean="0">
                                  <a:latin typeface="Cambria Math"/>
                                </a:rPr>
                                <m:t>𝐾𝑡</m:t>
                              </m:r>
                            </m:num>
                            <m:den>
                              <m:r>
                                <a:rPr lang="en-US" sz="2200" b="0" i="1" smtClean="0">
                                  <a:latin typeface="Cambria Math"/>
                                </a:rPr>
                                <m:t>𝑉</m:t>
                              </m:r>
                            </m:den>
                          </m:f>
                        </m:e>
                        <m:sub>
                          <m:r>
                            <a:rPr lang="en-US" sz="2200" b="0" i="1" smtClean="0">
                              <a:latin typeface="Cambria Math"/>
                            </a:rPr>
                            <m:t>𝑢𝑟𝑒𝑎</m:t>
                          </m:r>
                        </m:sub>
                      </m:sSub>
                      <m:d>
                        <m:dPr>
                          <m:begChr m:val="("/>
                          <m:sepChr m:val="|"/>
                          <m:endChr m:val=")"/>
                          <m:grow m:val="on"/>
                          <m:shp m:val="centered"/>
                          <m:ctrlPr>
                            <a:rPr lang="en-US" sz="2200" b="0" i="1" smtClean="0">
                              <a:latin typeface="Cambria Math" panose="02040503050406030204" pitchFamily="18" charset="0"/>
                            </a:rPr>
                          </m:ctrlPr>
                        </m:dPr>
                        <m:e>
                          <m:r>
                            <a:rPr lang="en-US" sz="2200" b="0" i="1" smtClean="0">
                              <a:latin typeface="Cambria Math"/>
                            </a:rPr>
                            <m:t>𝑟𝑒𝑠𝑖𝑑𝑢𝑎𝑙</m:t>
                          </m:r>
                        </m:e>
                      </m:d>
                      <m:r>
                        <a:rPr lang="en-US" sz="2200" b="0" i="1" smtClean="0">
                          <a:latin typeface="Cambria Math"/>
                        </a:rPr>
                        <m:t>= </m:t>
                      </m:r>
                      <m:f>
                        <m:fPr>
                          <m:type m:val="bar"/>
                          <m:ctrlPr>
                            <a:rPr lang="en-US" sz="2200" b="0" i="1" smtClean="0">
                              <a:latin typeface="Cambria Math" panose="02040503050406030204" pitchFamily="18" charset="0"/>
                            </a:rPr>
                          </m:ctrlPr>
                        </m:fPr>
                        <m:num>
                          <m:d>
                            <m:dPr>
                              <m:begChr m:val="("/>
                              <m:sepChr m:val="|"/>
                              <m:endChr m:val=")"/>
                              <m:grow m:val="on"/>
                              <m:shp m:val="centered"/>
                              <m:ctrlPr>
                                <a:rPr lang="en-US" sz="2200" b="0" i="1" smtClean="0">
                                  <a:latin typeface="Cambria Math" panose="02040503050406030204" pitchFamily="18" charset="0"/>
                                </a:rPr>
                              </m:ctrlPr>
                            </m:dPr>
                            <m:e>
                              <m:r>
                                <a:rPr lang="en-US" sz="2200" b="0" i="1" smtClean="0">
                                  <a:latin typeface="Cambria Math"/>
                                </a:rPr>
                                <m:t>𝑈𝑟𝑖𝑛𝑒</m:t>
                              </m:r>
                              <m:r>
                                <a:rPr lang="en-US" sz="2200" b="0" i="1" smtClean="0">
                                  <a:latin typeface="Cambria Math"/>
                                </a:rPr>
                                <m:t> </m:t>
                              </m:r>
                              <m:r>
                                <a:rPr lang="en-US" sz="2200" b="0" i="1" smtClean="0">
                                  <a:latin typeface="Cambria Math"/>
                                </a:rPr>
                                <m:t>𝑈𝑟𝑒𝑎</m:t>
                              </m:r>
                              <m:r>
                                <a:rPr lang="en-US" sz="2200" b="0" i="1" smtClean="0">
                                  <a:latin typeface="Cambria Math"/>
                                </a:rPr>
                                <m:t> ÷ </m:t>
                              </m:r>
                              <m:r>
                                <a:rPr lang="en-US" sz="2200" b="0" i="1" smtClean="0">
                                  <a:latin typeface="Cambria Math"/>
                                </a:rPr>
                                <m:t>𝑆𝑒𝑟𝑢𝑚</m:t>
                              </m:r>
                              <m:r>
                                <a:rPr lang="en-US" sz="2200" b="0" i="1" smtClean="0">
                                  <a:latin typeface="Cambria Math"/>
                                </a:rPr>
                                <m:t> </m:t>
                              </m:r>
                              <m:r>
                                <a:rPr lang="en-US" sz="2200" b="0" i="1" smtClean="0">
                                  <a:latin typeface="Cambria Math"/>
                                </a:rPr>
                                <m:t>𝑈𝑟𝑒𝑎</m:t>
                              </m:r>
                            </m:e>
                          </m:d>
                          <m:r>
                            <a:rPr lang="en-US" sz="2200" b="0" i="1" smtClean="0">
                              <a:latin typeface="Cambria Math"/>
                            </a:rPr>
                            <m:t> ∗24 </m:t>
                          </m:r>
                          <m:r>
                            <a:rPr lang="en-US" sz="2200" b="0" i="1" smtClean="0">
                              <a:latin typeface="Cambria Math"/>
                            </a:rPr>
                            <m:t>ℎ𝑜𝑢𝑟</m:t>
                          </m:r>
                          <m:r>
                            <a:rPr lang="en-US" sz="2200" b="0" i="1" smtClean="0">
                              <a:latin typeface="Cambria Math"/>
                            </a:rPr>
                            <m:t> </m:t>
                          </m:r>
                          <m:r>
                            <a:rPr lang="en-US" sz="2200" b="0" i="1" smtClean="0">
                              <a:latin typeface="Cambria Math"/>
                            </a:rPr>
                            <m:t>𝑈𝑟𝑖𝑛𝑒</m:t>
                          </m:r>
                          <m:r>
                            <a:rPr lang="en-US" sz="2200" b="0" i="1" smtClean="0">
                              <a:latin typeface="Cambria Math"/>
                            </a:rPr>
                            <m:t> </m:t>
                          </m:r>
                          <m:r>
                            <a:rPr lang="en-US" sz="2200" b="0" i="1" smtClean="0">
                              <a:latin typeface="Cambria Math"/>
                            </a:rPr>
                            <m:t>𝑉𝑜𝑙𝑢𝑚𝑒</m:t>
                          </m:r>
                        </m:num>
                        <m:den>
                          <m:r>
                            <a:rPr lang="en-US" sz="2200" b="0" i="1" smtClean="0">
                              <a:latin typeface="Cambria Math"/>
                            </a:rPr>
                            <m:t>𝑉𝑜𝑙𝑢𝑚𝑒</m:t>
                          </m:r>
                          <m:r>
                            <a:rPr lang="en-US" sz="2200" b="0" i="1" smtClean="0">
                              <a:latin typeface="Cambria Math"/>
                            </a:rPr>
                            <m:t> </m:t>
                          </m:r>
                          <m:r>
                            <a:rPr lang="en-US" sz="2200" b="0" i="1" smtClean="0">
                              <a:latin typeface="Cambria Math"/>
                            </a:rPr>
                            <m:t>𝑜𝑓</m:t>
                          </m:r>
                          <m:r>
                            <a:rPr lang="en-US" sz="2200" b="0" i="1" smtClean="0">
                              <a:latin typeface="Cambria Math"/>
                            </a:rPr>
                            <m:t> </m:t>
                          </m:r>
                          <m:r>
                            <a:rPr lang="en-US" sz="2200" b="0" i="1" smtClean="0">
                              <a:latin typeface="Cambria Math"/>
                            </a:rPr>
                            <m:t>𝐷𝑖𝑠𝑡𝑟𝑖𝑏𝑢𝑡𝑖𝑜𝑛</m:t>
                          </m:r>
                        </m:den>
                      </m:f>
                    </m:oMath>
                  </m:oMathPara>
                </a14:m>
                <a:endParaRPr lang="en-US" sz="2200"/>
              </a:p>
            </p:txBody>
          </p:sp>
        </mc:Choice>
        <mc:Fallback>
          <p:sp>
            <p:nvSpPr>
              <p:cNvPr id="4" name="TextBox 3"/>
              <p:cNvSpPr txBox="1">
                <a:spLocks noRot="1" noChangeAspect="1" noMove="1" noResize="1" noEditPoints="1" noAdjustHandles="1" noChangeArrowheads="1" noChangeShapeType="1" noTextEdit="1"/>
              </p:cNvSpPr>
              <p:nvPr/>
            </p:nvSpPr>
            <p:spPr>
              <a:xfrm>
                <a:off x="347312" y="3437822"/>
                <a:ext cx="11511813" cy="816955"/>
              </a:xfrm>
              <a:prstGeom prst="rect">
                <a:avLst/>
              </a:prstGeom>
              <a:blipFill>
                <a:blip r:embed="rId2"/>
                <a:stretch>
                  <a:fillRect/>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itle 3"/>
          <p:cNvSpPr>
            <a:spLocks noGrp="1" noSelect="1" noMove="1" noResize="1" noTextEdit="1"/>
          </p:cNvSpPr>
          <p:nvPr>
            <p:ph type="title"/>
          </p:nvPr>
        </p:nvSpPr>
        <p:spPr>
          <a:xfrm>
            <a:off x="616826" y="696420"/>
            <a:ext cx="11049000" cy="1082404"/>
          </a:xfrm>
        </p:spPr>
        <p:txBody>
          <a:bodyPr>
            <a:noAutofit/>
          </a:bodyPr>
          <a:lstStyle/>
          <a:p>
            <a:r>
              <a:rPr lang="en-CA"/>
              <a:t>Calculating Total Weekly </a:t>
            </a:r>
            <a:r>
              <a:rPr lang="en-US"/>
              <a:t>Kt/V</a:t>
            </a:r>
            <a:r>
              <a:rPr lang="en-US" baseline="-25000" err="1"/>
              <a:t>urea</a:t>
            </a:r>
            <a:r>
              <a:rPr lang="en-US"/>
              <a:t> for Mrs. FT</a:t>
            </a:r>
          </a:p>
        </p:txBody>
      </p:sp>
      <p:sp>
        <p:nvSpPr>
          <p:cNvPr id="5" name="Content Placeholder 4"/>
          <p:cNvSpPr>
            <a:spLocks noGrp="1" noSelect="1" noMove="1" noResize="1" noTextEdit="1"/>
          </p:cNvSpPr>
          <p:nvPr>
            <p:ph idx="1"/>
          </p:nvPr>
        </p:nvSpPr>
        <p:spPr>
          <a:xfrm>
            <a:off x="619549" y="1618007"/>
            <a:ext cx="10955625" cy="4303381"/>
          </a:xfrm>
        </p:spPr>
        <p:txBody>
          <a:bodyPr>
            <a:normAutofit/>
          </a:bodyPr>
          <a:lstStyle/>
          <a:p>
            <a:r>
              <a:rPr lang="en-CA" sz="2400">
                <a:latin typeface="Arial" panose="020b0604020202020204" pitchFamily="34" charset="0"/>
                <a:cs typeface="Arial" panose="020b0604020202020204" pitchFamily="34" charset="0"/>
              </a:rPr>
              <a:t>As we recall, Mrs. FT was on NIPD of 4 exchanges of 2L, and her residual urine production was down to 200 mL/day</a:t>
            </a:r>
            <a:r>
              <a:rPr lang="en-US" sz="2400">
                <a:latin typeface="Arial" panose="020b0604020202020204" pitchFamily="34" charset="0"/>
                <a:cs typeface="Arial" panose="020b0604020202020204" pitchFamily="34" charset="0"/>
              </a:rPr>
              <a:t>. Additionally we know that she weighs 60 kg, her total PD drain volume is 8.5L, her dialysate urea is 37.8 mg/dL, urine urea is 482 mg/dL, and serum urea is 75 mg/dL.</a:t>
            </a:r>
          </a:p>
          <a:p>
            <a:r>
              <a:rPr lang="en-CA" sz="2400">
                <a:latin typeface="Arial" panose="020b0604020202020204" pitchFamily="34" charset="0"/>
                <a:cs typeface="Arial" panose="020b0604020202020204" pitchFamily="34" charset="0"/>
              </a:rPr>
              <a:t>First, we calculate her volume of distribution for urea which is approximately her TBW, therefore V</a:t>
            </a:r>
            <a:r>
              <a:rPr lang="en-US" sz="2400" baseline="-25000">
                <a:latin typeface="Arial" panose="020b0604020202020204" pitchFamily="34" charset="0"/>
                <a:cs typeface="Arial" panose="020b0604020202020204" pitchFamily="34" charset="0"/>
              </a:rPr>
              <a:t>d</a:t>
            </a:r>
            <a:r>
              <a:rPr lang="en-CA" sz="2400">
                <a:latin typeface="Arial" panose="020b0604020202020204" pitchFamily="34" charset="0"/>
                <a:cs typeface="Arial" panose="020b0604020202020204" pitchFamily="34" charset="0"/>
              </a:rPr>
              <a:t>= 60 kg </a:t>
            </a:r>
            <a:r>
              <a:rPr lang="en-US" sz="1600" b="0" i="0">
                <a:solidFill>
                  <a:srgbClr val="4D5156"/>
                </a:solidFill>
                <a:effectLst/>
                <a:latin typeface="Roboto" panose="02000000000000000000" pitchFamily="2" charset="0"/>
              </a:rPr>
              <a:t>×</a:t>
            </a:r>
            <a:r>
              <a:rPr lang="en-CA" sz="2400">
                <a:latin typeface="Arial" panose="020b0604020202020204" pitchFamily="34" charset="0"/>
                <a:cs typeface="Arial" panose="020b0604020202020204" pitchFamily="34" charset="0"/>
              </a:rPr>
              <a:t> 0.5 = 30L</a:t>
            </a:r>
          </a:p>
          <a:p>
            <a:r>
              <a:rPr lang="en-CA" sz="2400">
                <a:latin typeface="Arial" panose="020b0604020202020204" pitchFamily="34" charset="0"/>
                <a:cs typeface="Arial" panose="020b0604020202020204" pitchFamily="34" charset="0"/>
              </a:rPr>
              <a:t>Thus, her daily peritoneal </a:t>
            </a:r>
            <a:r>
              <a:rPr lang="en-US" sz="2400">
                <a:latin typeface="Arial" panose="020b0604020202020204" pitchFamily="34" charset="0"/>
                <a:cs typeface="Arial" panose="020b0604020202020204" pitchFamily="34" charset="0"/>
              </a:rPr>
              <a:t>Kt/V</a:t>
            </a:r>
            <a:r>
              <a:rPr lang="en-US" sz="2400" baseline="-25000" err="1">
                <a:latin typeface="Arial" panose="020b0604020202020204" pitchFamily="34" charset="0"/>
                <a:cs typeface="Arial" panose="020b0604020202020204" pitchFamily="34" charset="0"/>
              </a:rPr>
              <a:t>urea </a:t>
            </a:r>
            <a:r>
              <a:rPr lang="en-CA" sz="2400">
                <a:latin typeface="Arial" panose="020b0604020202020204" pitchFamily="34" charset="0"/>
                <a:cs typeface="Arial" panose="020b0604020202020204" pitchFamily="34" charset="0"/>
              </a:rPr>
              <a:t>= (37.8/75 </a:t>
            </a:r>
            <a:r>
              <a:rPr lang="en-US" sz="1600" b="0" i="0">
                <a:solidFill>
                  <a:srgbClr val="4D5156"/>
                </a:solidFill>
                <a:effectLst/>
                <a:latin typeface="Roboto" panose="02000000000000000000" pitchFamily="2" charset="0"/>
              </a:rPr>
              <a:t>×</a:t>
            </a:r>
            <a:r>
              <a:rPr lang="en-CA" sz="2400">
                <a:latin typeface="Arial" panose="020b0604020202020204" pitchFamily="34" charset="0"/>
                <a:cs typeface="Arial" panose="020b0604020202020204" pitchFamily="34" charset="0"/>
              </a:rPr>
              <a:t> 8.5L) ÷ 30L ≈ 0.143; or 1.0 over a week</a:t>
            </a:r>
          </a:p>
          <a:p>
            <a:r>
              <a:rPr lang="en-CA" sz="2400">
                <a:latin typeface="Arial" panose="020b0604020202020204" pitchFamily="34" charset="0"/>
                <a:cs typeface="Arial" panose="020b0604020202020204" pitchFamily="34" charset="0"/>
              </a:rPr>
              <a:t>While her daily residual </a:t>
            </a:r>
            <a:r>
              <a:rPr lang="en-US" sz="2400">
                <a:latin typeface="Arial" panose="020b0604020202020204" pitchFamily="34" charset="0"/>
                <a:cs typeface="Arial" panose="020b0604020202020204" pitchFamily="34" charset="0"/>
              </a:rPr>
              <a:t>Kt/V</a:t>
            </a:r>
            <a:r>
              <a:rPr lang="en-US" sz="2400" baseline="-25000" err="1">
                <a:latin typeface="Arial" panose="020b0604020202020204" pitchFamily="34" charset="0"/>
                <a:cs typeface="Arial" panose="020b0604020202020204" pitchFamily="34" charset="0"/>
              </a:rPr>
              <a:t>urea </a:t>
            </a:r>
            <a:r>
              <a:rPr lang="en-CA" sz="2400">
                <a:latin typeface="Arial" panose="020b0604020202020204" pitchFamily="34" charset="0"/>
                <a:cs typeface="Arial" panose="020b0604020202020204" pitchFamily="34" charset="0"/>
              </a:rPr>
              <a:t>= (482/75 </a:t>
            </a:r>
            <a:r>
              <a:rPr lang="en-US" sz="1600" b="0" i="0">
                <a:solidFill>
                  <a:srgbClr val="4D5156"/>
                </a:solidFill>
                <a:effectLst/>
                <a:latin typeface="Roboto" panose="02000000000000000000" pitchFamily="2" charset="0"/>
              </a:rPr>
              <a:t>×</a:t>
            </a:r>
            <a:r>
              <a:rPr lang="en-CA" sz="2400">
                <a:latin typeface="Arial" panose="020b0604020202020204" pitchFamily="34" charset="0"/>
                <a:cs typeface="Arial" panose="020b0604020202020204" pitchFamily="34" charset="0"/>
              </a:rPr>
              <a:t> 0.2L) ÷ 30L ≈ 0.043; or 0.3 over a week</a:t>
            </a:r>
          </a:p>
          <a:p>
            <a:r>
              <a:rPr lang="en-CA" sz="2400">
                <a:latin typeface="Arial" panose="020b0604020202020204" pitchFamily="34" charset="0"/>
                <a:cs typeface="Arial" panose="020b0604020202020204" pitchFamily="34" charset="0"/>
              </a:rPr>
              <a:t>Therefore, her total weekly </a:t>
            </a:r>
            <a:r>
              <a:rPr lang="en-US" sz="2400">
                <a:latin typeface="Arial" panose="020b0604020202020204" pitchFamily="34" charset="0"/>
                <a:cs typeface="Arial" panose="020b0604020202020204" pitchFamily="34" charset="0"/>
              </a:rPr>
              <a:t>Kt/V</a:t>
            </a:r>
            <a:r>
              <a:rPr lang="en-US" sz="2400" baseline="-25000" err="1">
                <a:latin typeface="Arial" panose="020b0604020202020204" pitchFamily="34" charset="0"/>
                <a:cs typeface="Arial" panose="020b0604020202020204" pitchFamily="34" charset="0"/>
              </a:rPr>
              <a:t>urea </a:t>
            </a:r>
            <a:r>
              <a:rPr lang="en-US" sz="2400">
                <a:latin typeface="Arial" panose="020b0604020202020204" pitchFamily="34" charset="0"/>
                <a:cs typeface="Arial" panose="020b0604020202020204" pitchFamily="34" charset="0"/>
              </a:rPr>
              <a:t>is 1.3</a:t>
            </a:r>
          </a:p>
          <a:p>
            <a:endParaRPr lang="en-US">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23637" y="697184"/>
            <a:ext cx="10515600" cy="1082404"/>
          </a:xfrm>
        </p:spPr>
        <p:txBody>
          <a:bodyPr>
            <a:normAutofit/>
          </a:bodyPr>
          <a:lstStyle/>
          <a:p>
            <a:r>
              <a:rPr lang="en-US"/>
              <a:t>The Important Studies: CANUSA (1996)</a:t>
            </a:r>
          </a:p>
        </p:txBody>
      </p:sp>
      <p:sp>
        <p:nvSpPr>
          <p:cNvPr id="3" name="Content Placeholder 2"/>
          <p:cNvSpPr>
            <a:spLocks noGrp="1" noSelect="1" noMove="1" noResize="1" noTextEdit="1"/>
          </p:cNvSpPr>
          <p:nvPr>
            <p:ph idx="1"/>
          </p:nvPr>
        </p:nvSpPr>
        <p:spPr>
          <a:xfrm>
            <a:off x="613004" y="1611354"/>
            <a:ext cx="5472363" cy="3801980"/>
          </a:xfrm>
        </p:spPr>
        <p:txBody>
          <a:bodyPr>
            <a:normAutofit/>
          </a:bodyPr>
          <a:lstStyle/>
          <a:p>
            <a:r>
              <a:rPr lang="en-US" sz="2400">
                <a:latin typeface="Arial" panose="020b0604020202020204" pitchFamily="34" charset="0"/>
                <a:cs typeface="Arial" panose="020b0604020202020204" pitchFamily="34" charset="0"/>
              </a:rPr>
              <a:t>Prospective cohort study of 680 CAPD patients</a:t>
            </a:r>
          </a:p>
          <a:p>
            <a:r>
              <a:rPr lang="en-US" sz="2400">
                <a:latin typeface="Arial" panose="020b0604020202020204" pitchFamily="34" charset="0"/>
                <a:cs typeface="Arial" panose="020b0604020202020204" pitchFamily="34" charset="0"/>
              </a:rPr>
              <a:t>Initially found that every increase of 0.1 units in </a:t>
            </a:r>
            <a:r>
              <a:rPr lang="en-US" sz="2400" i="1">
                <a:latin typeface="Arial" panose="020b0604020202020204" pitchFamily="34" charset="0"/>
                <a:cs typeface="Arial" panose="020b0604020202020204" pitchFamily="34" charset="0"/>
              </a:rPr>
              <a:t>total</a:t>
            </a:r>
            <a:r>
              <a:rPr lang="en-US" sz="2400">
                <a:latin typeface="Arial" panose="020b0604020202020204" pitchFamily="34" charset="0"/>
                <a:cs typeface="Arial" panose="020b0604020202020204" pitchFamily="34" charset="0"/>
              </a:rPr>
              <a:t> weekly Kt/V</a:t>
            </a:r>
            <a:r>
              <a:rPr lang="en-US" sz="2400" baseline="-25000">
                <a:latin typeface="Arial" panose="020b0604020202020204" pitchFamily="34" charset="0"/>
                <a:cs typeface="Arial" panose="020b0604020202020204" pitchFamily="34" charset="0"/>
              </a:rPr>
              <a:t>urea</a:t>
            </a:r>
            <a:r>
              <a:rPr lang="en-US" sz="2400">
                <a:latin typeface="Arial" panose="020b0604020202020204" pitchFamily="34" charset="0"/>
                <a:cs typeface="Arial" panose="020b0604020202020204" pitchFamily="34" charset="0"/>
              </a:rPr>
              <a:t> (peritoneal + kidney) associated with approximately 5% mortality reduction</a:t>
            </a:r>
            <a:r>
              <a:rPr lang="en-US" sz="2400" baseline="30000">
                <a:latin typeface="Arial" panose="020b0604020202020204" pitchFamily="34" charset="0"/>
                <a:cs typeface="Arial" panose="020b0604020202020204" pitchFamily="34" charset="0"/>
              </a:rPr>
              <a:t> </a:t>
            </a:r>
            <a:r>
              <a:rPr lang="en-US" sz="2400">
                <a:latin typeface="Arial" panose="020b0604020202020204" pitchFamily="34" charset="0"/>
                <a:cs typeface="Arial" panose="020b0604020202020204" pitchFamily="34" charset="0"/>
              </a:rPr>
              <a:t>for Kt/V</a:t>
            </a:r>
            <a:r>
              <a:rPr lang="en-US" sz="2400" baseline="-25000">
                <a:latin typeface="Arial" panose="020b0604020202020204" pitchFamily="34" charset="0"/>
                <a:cs typeface="Arial" panose="020b0604020202020204" pitchFamily="34" charset="0"/>
              </a:rPr>
              <a:t>urea</a:t>
            </a:r>
            <a:r>
              <a:rPr lang="en-US" sz="2400">
                <a:latin typeface="Arial" panose="020b0604020202020204" pitchFamily="34" charset="0"/>
                <a:cs typeface="Arial" panose="020b0604020202020204" pitchFamily="34" charset="0"/>
              </a:rPr>
              <a:t> between 1.5 to 2.3</a:t>
            </a:r>
            <a:r>
              <a:rPr lang="en-US" sz="2400" baseline="30000">
                <a:latin typeface="Arial" panose="020b0604020202020204" pitchFamily="34" charset="0"/>
                <a:cs typeface="Arial" panose="020b0604020202020204" pitchFamily="34" charset="0"/>
              </a:rPr>
              <a:t>2</a:t>
            </a:r>
            <a:endParaRPr lang="en-US" sz="2400">
              <a:latin typeface="Arial" panose="020b0604020202020204" pitchFamily="34" charset="0"/>
              <a:cs typeface="Arial" panose="020b0604020202020204" pitchFamily="34" charset="0"/>
            </a:endParaRPr>
          </a:p>
        </p:txBody>
      </p:sp>
      <p:pic>
        <p:nvPicPr>
          <p:cNvPr id="1027" name="Picture 3"/>
          <p:cNvPicPr>
            <a:picLocks noGrp="1" noSelect="1" noChangeAspect="1" noMove="1" noResize="1" noChangeArrowheads="1"/>
          </p:cNvPicPr>
          <p:nvPr>
            <p:ph sz="half" idx="4294967295"/>
          </p:nvPr>
        </p:nvPicPr>
        <p:blipFill>
          <a:blip r:embed="rId3"/>
          <a:stretch>
            <a:fillRect/>
          </a:stretch>
        </p:blipFill>
        <p:spPr bwMode="auto">
          <a:xfrm>
            <a:off x="6253163" y="1613365"/>
            <a:ext cx="5513027" cy="3799969"/>
          </a:xfrm>
          <a:prstGeom prst="rect">
            <a:avLst/>
          </a:prstGeom>
          <a:noFill/>
          <a:ln w="9525">
            <a:noFill/>
            <a:miter lim="800000"/>
          </a:ln>
          <a:effectLst/>
        </p:spPr>
      </p:pic>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Rectangle 6"/>
          <p:cNvSpPr>
            <a:spLocks noSelect="1" noMove="1" noResize="1" noTextEdit="1"/>
          </p:cNvSpPr>
          <p:nvPr/>
        </p:nvSpPr>
        <p:spPr>
          <a:xfrm>
            <a:off x="10075778" y="5810184"/>
            <a:ext cx="2122697" cy="323165"/>
          </a:xfrm>
          <a:prstGeom prst="rect">
            <a:avLst/>
          </a:prstGeom>
        </p:spPr>
        <p:txBody>
          <a:bodyPr wrap="none">
            <a:spAutoFit/>
          </a:bodyPr>
          <a:lstStyle/>
          <a:p>
            <a:pPr algn="r"/>
            <a:r>
              <a:rPr lang="en-US" sz="1500" i="1">
                <a:latin typeface="Arial" panose="020b0604020202020204" pitchFamily="34" charset="0"/>
                <a:cs typeface="Arial" panose="020b0604020202020204" pitchFamily="34" charset="0"/>
              </a:rPr>
              <a:t>Churchill et al. (1996) </a:t>
            </a:r>
          </a:p>
        </p:txBody>
      </p:sp>
    </p:spTree>
    <p:extLst>
      <p:ext uri="{BB962C8B-B14F-4D97-AF65-F5344CB8AC3E}">
        <p14:creationId val="2275483939"/>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p:cNvSpPr>
            <a:spLocks noGrp="1" noSelect="1" noMove="1" noResize="1" noTextEdit="1"/>
          </p:cNvSpPr>
          <p:nvPr>
            <p:ph sz="half" idx="1"/>
          </p:nvPr>
        </p:nvSpPr>
        <p:spPr>
          <a:xfrm>
            <a:off x="619125" y="1614002"/>
            <a:ext cx="5181600" cy="3370710"/>
          </a:xfrm>
        </p:spPr>
        <p:txBody>
          <a:bodyPr>
            <a:normAutofit/>
          </a:bodyPr>
          <a:lstStyle/>
          <a:p>
            <a:r>
              <a:rPr lang="en-US" sz="2400">
                <a:latin typeface="Arial" panose="020b0604020202020204" pitchFamily="34" charset="0"/>
                <a:cs typeface="Arial" panose="020b0604020202020204" pitchFamily="34" charset="0"/>
              </a:rPr>
              <a:t>Re-analysis of this data showed 12% mortality reduction for each 5L/week per 1.73m</a:t>
            </a:r>
            <a:r>
              <a:rPr lang="en-US" sz="2400" baseline="30000">
                <a:latin typeface="Arial" panose="020b0604020202020204" pitchFamily="34" charset="0"/>
                <a:cs typeface="Arial" panose="020b0604020202020204" pitchFamily="34" charset="0"/>
              </a:rPr>
              <a:t>2</a:t>
            </a:r>
            <a:r>
              <a:rPr lang="en-US" sz="2400">
                <a:latin typeface="Arial" panose="020b0604020202020204" pitchFamily="34" charset="0"/>
                <a:cs typeface="Arial" panose="020b0604020202020204" pitchFamily="34" charset="0"/>
              </a:rPr>
              <a:t> of </a:t>
            </a:r>
            <a:r>
              <a:rPr lang="en-US" sz="2400" u="sng">
                <a:latin typeface="Arial" panose="020b0604020202020204" pitchFamily="34" charset="0"/>
                <a:cs typeface="Arial" panose="020b0604020202020204" pitchFamily="34" charset="0"/>
              </a:rPr>
              <a:t>residual kidney GFR</a:t>
            </a:r>
            <a:r>
              <a:rPr lang="en-US" sz="2400">
                <a:latin typeface="Arial" panose="020b0604020202020204" pitchFamily="34" charset="0"/>
                <a:cs typeface="Arial" panose="020b0604020202020204" pitchFamily="34" charset="0"/>
              </a:rPr>
              <a:t>, but no such association with PD creatinine clearance</a:t>
            </a:r>
            <a:r>
              <a:rPr lang="en-US" sz="2400" baseline="30000">
                <a:latin typeface="Arial" panose="020b0604020202020204" pitchFamily="34" charset="0"/>
                <a:cs typeface="Arial" panose="020b0604020202020204" pitchFamily="34" charset="0"/>
              </a:rPr>
              <a:t>3</a:t>
            </a:r>
          </a:p>
          <a:p>
            <a:r>
              <a:rPr lang="en-US" sz="2400">
                <a:latin typeface="Arial" panose="020b0604020202020204" pitchFamily="34" charset="0"/>
                <a:cs typeface="Arial" panose="020b0604020202020204" pitchFamily="34" charset="0"/>
              </a:rPr>
              <a:t>Suggests that the residual kidney function rather than the delivered PD dose was the driving factor</a:t>
            </a:r>
          </a:p>
          <a:p>
            <a:endParaRPr lang="en-US" sz="2400">
              <a:latin typeface="Arial" panose="020b0604020202020204" pitchFamily="34" charset="0"/>
              <a:cs typeface="Arial" panose="020b0604020202020204" pitchFamily="34" charset="0"/>
            </a:endParaRPr>
          </a:p>
        </p:txBody>
      </p:sp>
      <p:pic>
        <p:nvPicPr>
          <p:cNvPr id="2051" name="Picture 3"/>
          <p:cNvPicPr>
            <a:picLocks noGrp="1" noSelect="1" noChangeAspect="1" noMove="1" noResize="1" noChangeArrowheads="1"/>
          </p:cNvPicPr>
          <p:nvPr>
            <p:ph sz="half" idx="2"/>
          </p:nvPr>
        </p:nvPicPr>
        <p:blipFill>
          <a:blip r:embed="rId3"/>
          <a:stretch>
            <a:fillRect/>
          </a:stretch>
        </p:blipFill>
        <p:spPr bwMode="auto">
          <a:xfrm>
            <a:off x="6105525" y="1329473"/>
            <a:ext cx="5723548" cy="4454040"/>
          </a:xfrm>
          <a:prstGeom prst="rect">
            <a:avLst/>
          </a:prstGeom>
          <a:noFill/>
          <a:ln w="9525">
            <a:noFill/>
            <a:miter lim="800000"/>
          </a:ln>
          <a:effectLst/>
        </p:spPr>
      </p:pic>
      <p:sp>
        <p:nvSpPr>
          <p:cNvPr id="10" name="Rectangle 9"/>
          <p:cNvSpPr>
            <a:spLocks noSelect="1" noMove="1" noResize="1" noTextEdit="1"/>
          </p:cNvSpPr>
          <p:nvPr/>
        </p:nvSpPr>
        <p:spPr>
          <a:xfrm>
            <a:off x="6278981" y="4651337"/>
            <a:ext cx="5323114" cy="57150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8" name="Rectangle 7"/>
          <p:cNvSpPr>
            <a:spLocks noSelect="1" noMove="1" noResize="1" noTextEdit="1"/>
          </p:cNvSpPr>
          <p:nvPr/>
        </p:nvSpPr>
        <p:spPr>
          <a:xfrm>
            <a:off x="10044549" y="5809262"/>
            <a:ext cx="2153154" cy="323165"/>
          </a:xfrm>
          <a:prstGeom prst="rect">
            <a:avLst/>
          </a:prstGeom>
        </p:spPr>
        <p:txBody>
          <a:bodyPr wrap="none">
            <a:spAutoFit/>
          </a:bodyPr>
          <a:lstStyle/>
          <a:p>
            <a:pPr algn="r"/>
            <a:r>
              <a:rPr lang="en-US" sz="1500" i="1" err="1">
                <a:latin typeface="Arial" panose="020b0604020202020204" pitchFamily="34" charset="0"/>
                <a:cs typeface="Arial" panose="020b0604020202020204" pitchFamily="34" charset="0"/>
              </a:rPr>
              <a:t>Bargman et al. (2001) </a:t>
            </a:r>
          </a:p>
        </p:txBody>
      </p:sp>
      <p:sp>
        <p:nvSpPr>
          <p:cNvPr id="9" name="Title 1">
            <a:extLst>
              <a:ext uri="{FF2B5EF4-FFF2-40B4-BE49-F238E27FC236}">
                <a16:creationId xmlns:a16="http://schemas.microsoft.com/office/drawing/2014/main" id="{730F2596-0D81-448A-BEA0-D26EFEA07D9B}"/>
              </a:ext>
            </a:extLst>
          </p:cNvPr>
          <p:cNvSpPr txBox="1">
            <a:spLocks noSelect="1" noMove="1" noResize="1" noTextEdit="1"/>
          </p:cNvSpPr>
          <p:nvPr/>
        </p:nvSpPr>
        <p:spPr>
          <a:xfrm>
            <a:off x="623637" y="697184"/>
            <a:ext cx="10515600" cy="10824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i="0" kern="1200">
                <a:solidFill>
                  <a:schemeClr val="accent3"/>
                </a:solidFill>
                <a:latin typeface="Segoe"/>
                <a:ea typeface="+mj-ea"/>
                <a:cs typeface="Segoe"/>
              </a:defRPr>
            </a:lvl1pPr>
          </a:lstStyle>
          <a:p>
            <a:r>
              <a:rPr lang="en-US"/>
              <a:t>CANUSA (2001)</a:t>
            </a:r>
          </a:p>
        </p:txBody>
      </p:sp>
      <p:sp>
        <p:nvSpPr>
          <p:cNvPr id="11" name="Rectangle 10">
            <a:extLst>
              <a:ext uri="{FF2B5EF4-FFF2-40B4-BE49-F238E27FC236}">
                <a16:creationId xmlns:a16="http://schemas.microsoft.com/office/drawing/2014/main" id="{F956F6CA-559F-4441-8210-94A6C4680BF3}"/>
              </a:ext>
            </a:extLst>
          </p:cNvPr>
          <p:cNvSpPr>
            <a:spLocks noSelect="1" noMove="1" noResize="1" noTextEdit="1"/>
          </p:cNvSpPr>
          <p:nvPr/>
        </p:nvSpPr>
        <p:spPr>
          <a:xfrm>
            <a:off x="1335" y="5807111"/>
            <a:ext cx="3544560" cy="323165"/>
          </a:xfrm>
          <a:prstGeom prst="rect">
            <a:avLst/>
          </a:prstGeom>
        </p:spPr>
        <p:txBody>
          <a:bodyPr wrap="non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en-US" sz="1500" err="1">
                <a:solidFill>
                  <a:schemeClr val="tx1">
                    <a:lumMod val="65000"/>
                    <a:lumOff val="35000"/>
                  </a:schemeClr>
                </a:solidFill>
                <a:latin typeface="Arial" panose="020b0604020202020204" pitchFamily="34" charset="0"/>
                <a:cs typeface="Arial" panose="020b0604020202020204" pitchFamily="34" charset="0"/>
              </a:rPr>
              <a:t>Ccrp</a:t>
            </a:r>
            <a:r>
              <a:rPr lang="en-US" sz="1500" baseline="0">
                <a:solidFill>
                  <a:schemeClr val="tx1">
                    <a:lumMod val="65000"/>
                    <a:lumOff val="35000"/>
                  </a:schemeClr>
                </a:solidFill>
                <a:latin typeface="Arial" panose="020b0604020202020204" pitchFamily="34" charset="0"/>
                <a:cs typeface="Arial" panose="020b0604020202020204" pitchFamily="34" charset="0"/>
              </a:rPr>
              <a:t> = </a:t>
            </a:r>
            <a:r>
              <a:rPr lang="en-US" sz="1500">
                <a:solidFill>
                  <a:schemeClr val="tx1">
                    <a:lumMod val="65000"/>
                    <a:lumOff val="35000"/>
                  </a:schemeClr>
                </a:solidFill>
                <a:latin typeface="Arial" panose="020b0604020202020204" pitchFamily="34" charset="0"/>
                <a:cs typeface="Arial" panose="020b0604020202020204" pitchFamily="34" charset="0"/>
              </a:rPr>
              <a:t>Creatinine Clearance</a:t>
            </a:r>
            <a:r>
              <a:rPr lang="en-US" sz="1500" baseline="0">
                <a:solidFill>
                  <a:schemeClr val="tx1">
                    <a:lumMod val="65000"/>
                    <a:lumOff val="35000"/>
                  </a:schemeClr>
                </a:solidFill>
                <a:latin typeface="Arial" panose="020b0604020202020204" pitchFamily="34" charset="0"/>
                <a:cs typeface="Arial" panose="020b0604020202020204" pitchFamily="34" charset="0"/>
              </a:rPr>
              <a:t> Peritoneal</a:t>
            </a:r>
            <a:endParaRPr lang="en-US" sz="1500">
              <a:solidFill>
                <a:schemeClr val="tx1">
                  <a:lumMod val="65000"/>
                  <a:lumOff val="35000"/>
                </a:schemeClr>
              </a:solidFill>
              <a:latin typeface="Arial" panose="020b0604020202020204" pitchFamily="34" charset="0"/>
              <a:cs typeface="Arial" panose="020b0604020202020204" pitchFamily="34" charset="0"/>
            </a:endParaRPr>
          </a:p>
        </p:txBody>
      </p:sp>
    </p:spTree>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5498" y="699429"/>
            <a:ext cx="10515600" cy="1082404"/>
          </a:xfrm>
        </p:spPr>
        <p:txBody>
          <a:bodyPr/>
          <a:lstStyle/>
          <a:p>
            <a:r>
              <a:rPr lang="en-US"/>
              <a:t>The Important Studies: ADEMEX (2002)</a:t>
            </a:r>
          </a:p>
        </p:txBody>
      </p:sp>
      <p:sp>
        <p:nvSpPr>
          <p:cNvPr id="3" name="Content Placeholder 2"/>
          <p:cNvSpPr>
            <a:spLocks noGrp="1" noSelect="1" noMove="1" noResize="1" noTextEdit="1"/>
          </p:cNvSpPr>
          <p:nvPr>
            <p:ph idx="1"/>
          </p:nvPr>
        </p:nvSpPr>
        <p:spPr>
          <a:xfrm>
            <a:off x="615498" y="1621016"/>
            <a:ext cx="10961004" cy="3321268"/>
          </a:xfrm>
        </p:spPr>
        <p:txBody>
          <a:bodyPr/>
          <a:lstStyle/>
          <a:p>
            <a:r>
              <a:rPr lang="en-US">
                <a:latin typeface="Arial" panose="020b0604020202020204" pitchFamily="34" charset="0"/>
                <a:cs typeface="Arial" panose="020b0604020202020204" pitchFamily="34" charset="0"/>
              </a:rPr>
              <a:t>RCT of 965 CAPD patients with intervention targeting a </a:t>
            </a:r>
            <a:r>
              <a:rPr lang="en-NZ">
                <a:latin typeface="Arial" panose="020b0604020202020204" pitchFamily="34" charset="0"/>
                <a:cs typeface="Arial" panose="020b0604020202020204" pitchFamily="34" charset="0"/>
              </a:rPr>
              <a:t>peritoneal CrCl of &gt;60 L/week/1.73 m</a:t>
            </a:r>
            <a:r>
              <a:rPr lang="en-NZ" baseline="30000">
                <a:latin typeface="Arial" panose="020b0604020202020204" pitchFamily="34" charset="0"/>
                <a:cs typeface="Arial" panose="020b0604020202020204" pitchFamily="34" charset="0"/>
              </a:rPr>
              <a:t>2 </a:t>
            </a:r>
            <a:r>
              <a:rPr lang="en-NZ">
                <a:latin typeface="Arial" panose="020b0604020202020204" pitchFamily="34" charset="0"/>
                <a:cs typeface="Arial" panose="020b0604020202020204" pitchFamily="34" charset="0"/>
              </a:rPr>
              <a:t>compared to standard dose of 4 exchanges of 2L daily</a:t>
            </a:r>
            <a:endParaRPr lang="en-NZ" baseline="30000">
              <a:latin typeface="Arial" panose="020b0604020202020204" pitchFamily="34" charset="0"/>
              <a:cs typeface="Arial" panose="020b0604020202020204" pitchFamily="34" charset="0"/>
            </a:endParaRPr>
          </a:p>
          <a:p>
            <a:r>
              <a:rPr lang="en-NZ">
                <a:latin typeface="Arial" panose="020b0604020202020204" pitchFamily="34" charset="0"/>
                <a:cs typeface="Arial" panose="020b0604020202020204" pitchFamily="34" charset="0"/>
              </a:rPr>
              <a:t>Intervention group achieved a peritoneal </a:t>
            </a:r>
            <a:r>
              <a:rPr lang="en-US">
                <a:latin typeface="Arial" panose="020b0604020202020204" pitchFamily="34" charset="0"/>
                <a:cs typeface="Arial" panose="020b0604020202020204" pitchFamily="34" charset="0"/>
              </a:rPr>
              <a:t>Kt/V</a:t>
            </a:r>
            <a:r>
              <a:rPr lang="en-US" baseline="-25000">
                <a:latin typeface="Arial" panose="020b0604020202020204" pitchFamily="34" charset="0"/>
                <a:cs typeface="Arial" panose="020b0604020202020204" pitchFamily="34" charset="0"/>
              </a:rPr>
              <a:t>urea</a:t>
            </a:r>
            <a:r>
              <a:rPr lang="en-US">
                <a:latin typeface="Arial" panose="020b0604020202020204" pitchFamily="34" charset="0"/>
                <a:cs typeface="Arial" panose="020b0604020202020204" pitchFamily="34" charset="0"/>
              </a:rPr>
              <a:t> 2.13 compared to 1.62 in controls (peritoneal CrCL 57 vs 46 </a:t>
            </a:r>
            <a:r>
              <a:rPr lang="en-NZ">
                <a:latin typeface="Arial" panose="020b0604020202020204" pitchFamily="34" charset="0"/>
                <a:cs typeface="Arial" panose="020b0604020202020204" pitchFamily="34" charset="0"/>
              </a:rPr>
              <a:t>L/week/1.73 m</a:t>
            </a:r>
            <a:r>
              <a:rPr lang="en-NZ" baseline="30000">
                <a:latin typeface="Arial" panose="020b0604020202020204" pitchFamily="34" charset="0"/>
                <a:cs typeface="Arial" panose="020b0604020202020204" pitchFamily="34" charset="0"/>
              </a:rPr>
              <a:t>2</a:t>
            </a:r>
            <a:r>
              <a:rPr lang="en-NZ">
                <a:latin typeface="Arial" panose="020b0604020202020204" pitchFamily="34" charset="0"/>
                <a:cs typeface="Arial" panose="020b0604020202020204" pitchFamily="34" charset="0"/>
              </a:rPr>
              <a:t>)</a:t>
            </a:r>
          </a:p>
          <a:p>
            <a:r>
              <a:rPr lang="en-NZ">
                <a:latin typeface="Arial" panose="020b0604020202020204" pitchFamily="34" charset="0"/>
                <a:cs typeface="Arial" panose="020b0604020202020204" pitchFamily="34" charset="0"/>
              </a:rPr>
              <a:t>No mortality difference found at 2 years between the 2 groups</a:t>
            </a:r>
            <a:endParaRPr lang="en-NZ" baseline="30000">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310520992"/>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20097" y="693184"/>
            <a:ext cx="10515600" cy="1082404"/>
          </a:xfrm>
        </p:spPr>
        <p:txBody>
          <a:bodyPr/>
          <a:lstStyle/>
          <a:p>
            <a:r>
              <a:rPr lang="en-US"/>
              <a:t>ADEMEX (2002)</a:t>
            </a:r>
          </a:p>
        </p:txBody>
      </p:sp>
      <p:sp>
        <p:nvSpPr>
          <p:cNvPr id="4" name="Subtitle 3"/>
          <p:cNvSpPr>
            <a:spLocks noGrp="1" noSelect="1" noMove="1" noResize="1" noTextEdit="1"/>
          </p:cNvSpPr>
          <p:nvPr>
            <p:ph type="subTitle" idx="10"/>
          </p:nvPr>
        </p:nvSpPr>
        <p:spPr/>
        <p:txBody>
          <a:bodyPr/>
          <a:lstStyle/>
          <a:p>
            <a:r>
              <a:rPr lang="en-US"/>
              <a:t>Trial Evidence</a:t>
            </a:r>
          </a:p>
        </p:txBody>
      </p:sp>
      <p:pic>
        <p:nvPicPr>
          <p:cNvPr id="3074" name="Picture 2"/>
          <p:cNvPicPr>
            <a:picLocks noGrp="1" noSelect="1" noChangeAspect="1" noMove="1" noResize="1" noChangeArrowheads="1"/>
          </p:cNvPicPr>
          <p:nvPr>
            <p:ph idx="1"/>
          </p:nvPr>
        </p:nvPicPr>
        <p:blipFill>
          <a:blip r:embed="rId2"/>
          <a:stretch>
            <a:fillRect/>
          </a:stretch>
        </p:blipFill>
        <p:spPr bwMode="auto">
          <a:xfrm>
            <a:off x="3094300" y="1609725"/>
            <a:ext cx="6003401" cy="4278481"/>
          </a:xfrm>
          <a:prstGeom prst="rect">
            <a:avLst/>
          </a:prstGeom>
          <a:noFill/>
          <a:ln w="9525">
            <a:noFill/>
            <a:miter lim="800000"/>
          </a:ln>
          <a:effectLst/>
        </p:spPr>
      </p:pic>
      <p:sp>
        <p:nvSpPr>
          <p:cNvPr id="5" name="TextBox 4">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Rectangle 5"/>
          <p:cNvSpPr>
            <a:spLocks noSelect="1" noMove="1" noResize="1" noTextEdit="1"/>
          </p:cNvSpPr>
          <p:nvPr/>
        </p:nvSpPr>
        <p:spPr>
          <a:xfrm>
            <a:off x="10119311" y="5814184"/>
            <a:ext cx="2081019" cy="323165"/>
          </a:xfrm>
          <a:prstGeom prst="rect">
            <a:avLst/>
          </a:prstGeom>
        </p:spPr>
        <p:txBody>
          <a:bodyPr wrap="none">
            <a:spAutoFit/>
          </a:bodyPr>
          <a:lstStyle/>
          <a:p>
            <a:pPr algn="r"/>
            <a:r>
              <a:rPr lang="en-US" sz="1500" i="1">
                <a:latin typeface="Arial" panose="020b0604020202020204" pitchFamily="34" charset="0"/>
                <a:cs typeface="Arial" panose="020b0604020202020204" pitchFamily="34" charset="0"/>
              </a:rPr>
              <a:t>Paniagua et al. (2002)</a:t>
            </a:r>
          </a:p>
        </p:txBody>
      </p:sp>
    </p:spTree>
    <p:extLst>
      <p:ext uri="{BB962C8B-B14F-4D97-AF65-F5344CB8AC3E}">
        <p14:creationId val="3888845763"/>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21094" y="691681"/>
            <a:ext cx="11570905" cy="1082404"/>
          </a:xfrm>
        </p:spPr>
        <p:txBody>
          <a:bodyPr>
            <a:noAutofit/>
          </a:bodyPr>
          <a:lstStyle/>
          <a:p>
            <a:r>
              <a:rPr lang="en-CA" sz="3500"/>
              <a:t>The Important Studies: Hong Kong Study (2003)</a:t>
            </a:r>
            <a:endParaRPr lang="en-US" sz="3500"/>
          </a:p>
        </p:txBody>
      </p:sp>
      <p:sp>
        <p:nvSpPr>
          <p:cNvPr id="3" name="Content Placeholder 2"/>
          <p:cNvSpPr>
            <a:spLocks noGrp="1" noSelect="1" noMove="1" noResize="1" noTextEdit="1"/>
          </p:cNvSpPr>
          <p:nvPr>
            <p:ph idx="1"/>
          </p:nvPr>
        </p:nvSpPr>
        <p:spPr>
          <a:xfrm>
            <a:off x="612433" y="1619702"/>
            <a:ext cx="10947840" cy="3941378"/>
          </a:xfrm>
        </p:spPr>
        <p:txBody>
          <a:bodyPr/>
          <a:lstStyle/>
          <a:p>
            <a:r>
              <a:rPr lang="en-CA">
                <a:latin typeface="Arial" panose="020b0604020202020204" pitchFamily="34" charset="0"/>
                <a:cs typeface="Arial" panose="020b0604020202020204" pitchFamily="34" charset="0"/>
              </a:rPr>
              <a:t>RCT of 320 incident CAPD patients randomized to </a:t>
            </a:r>
            <a:r>
              <a:rPr lang="en-US">
                <a:latin typeface="Arial" panose="020b0604020202020204" pitchFamily="34" charset="0"/>
                <a:cs typeface="Arial" panose="020b0604020202020204" pitchFamily="34" charset="0"/>
              </a:rPr>
              <a:t>Kt/V</a:t>
            </a:r>
            <a:r>
              <a:rPr lang="en-US" baseline="-25000" err="1">
                <a:latin typeface="Arial" panose="020b0604020202020204" pitchFamily="34" charset="0"/>
                <a:cs typeface="Arial" panose="020b0604020202020204" pitchFamily="34" charset="0"/>
              </a:rPr>
              <a:t>urea </a:t>
            </a:r>
            <a:r>
              <a:rPr lang="en-CA">
                <a:latin typeface="Arial" panose="020b0604020202020204" pitchFamily="34" charset="0"/>
                <a:cs typeface="Arial" panose="020b0604020202020204" pitchFamily="34" charset="0"/>
              </a:rPr>
              <a:t>target ranges of 1.5-1.7 (group A), 1.7-2.0 (group B), and &gt;2.0 (group C).</a:t>
            </a:r>
          </a:p>
          <a:p>
            <a:r>
              <a:rPr lang="en-CA" u="sng">
                <a:latin typeface="Arial" panose="020b0604020202020204" pitchFamily="34" charset="0"/>
                <a:cs typeface="Arial" panose="020b0604020202020204" pitchFamily="34" charset="0"/>
              </a:rPr>
              <a:t>No significant difference in survival</a:t>
            </a:r>
            <a:r>
              <a:rPr lang="en-CA">
                <a:latin typeface="Arial" panose="020b0604020202020204" pitchFamily="34" charset="0"/>
                <a:cs typeface="Arial" panose="020b0604020202020204" pitchFamily="34" charset="0"/>
              </a:rPr>
              <a:t> over 2 years was found between the three groups (p=0.9924).</a:t>
            </a:r>
          </a:p>
          <a:p>
            <a:r>
              <a:rPr lang="en-CA">
                <a:latin typeface="Arial" panose="020b0604020202020204" pitchFamily="34" charset="0"/>
                <a:cs typeface="Arial" panose="020b0604020202020204" pitchFamily="34" charset="0"/>
              </a:rPr>
              <a:t>Only trend was for increased EPO requirement in group A after 1 year, suggesting more resistant anemia.</a:t>
            </a:r>
          </a:p>
          <a:p>
            <a:r>
              <a:rPr lang="en-CA">
                <a:latin typeface="Arial" panose="020b0604020202020204" pitchFamily="34" charset="0"/>
                <a:cs typeface="Arial" panose="020b0604020202020204" pitchFamily="34" charset="0"/>
              </a:rPr>
              <a:t>Hospitalization rates were similar across all groups.</a:t>
            </a:r>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Rectangle 5"/>
          <p:cNvSpPr>
            <a:spLocks noSelect="1" noMove="1" noResize="1" noTextEdit="1"/>
          </p:cNvSpPr>
          <p:nvPr/>
        </p:nvSpPr>
        <p:spPr>
          <a:xfrm>
            <a:off x="10716387" y="5814579"/>
            <a:ext cx="1479892" cy="323165"/>
          </a:xfrm>
          <a:prstGeom prst="rect">
            <a:avLst/>
          </a:prstGeom>
        </p:spPr>
        <p:txBody>
          <a:bodyPr wrap="none">
            <a:spAutoFit/>
          </a:bodyPr>
          <a:lstStyle/>
          <a:p>
            <a:pPr algn="r"/>
            <a:r>
              <a:rPr lang="en-US" sz="1500" i="1">
                <a:latin typeface="Arial" panose="020b0604020202020204" pitchFamily="34" charset="0"/>
                <a:cs typeface="Arial" panose="020b0604020202020204" pitchFamily="34" charset="0"/>
              </a:rPr>
              <a:t>Lo et al. (2003)</a:t>
            </a:r>
          </a:p>
        </p:txBody>
      </p:sp>
    </p:spTree>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le 5"/>
          <p:cNvSpPr>
            <a:spLocks noGrp="1" noSelect="1" noMove="1" noResize="1" noTextEdit="1"/>
          </p:cNvSpPr>
          <p:nvPr>
            <p:ph type="title"/>
          </p:nvPr>
        </p:nvSpPr>
        <p:spPr>
          <a:xfrm>
            <a:off x="614527" y="692792"/>
            <a:ext cx="10515600" cy="1082404"/>
          </a:xfrm>
        </p:spPr>
        <p:txBody>
          <a:bodyPr>
            <a:normAutofit/>
          </a:bodyPr>
          <a:lstStyle/>
          <a:p>
            <a:r>
              <a:rPr lang="en-CA"/>
              <a:t>Summary I: Small Molecule Clearance</a:t>
            </a:r>
            <a:endParaRPr lang="en-US"/>
          </a:p>
        </p:txBody>
      </p:sp>
      <p:sp>
        <p:nvSpPr>
          <p:cNvPr id="9" name="Content Placeholder 8"/>
          <p:cNvSpPr>
            <a:spLocks noGrp="1" noSelect="1" noMove="1" noResize="1" noTextEdit="1"/>
          </p:cNvSpPr>
          <p:nvPr>
            <p:ph idx="1"/>
          </p:nvPr>
        </p:nvSpPr>
        <p:spPr>
          <a:xfrm>
            <a:off x="614527" y="1619374"/>
            <a:ext cx="10962946" cy="4015772"/>
          </a:xfrm>
        </p:spPr>
        <p:txBody>
          <a:bodyPr/>
          <a:lstStyle/>
          <a:p>
            <a:r>
              <a:rPr lang="en-CA">
                <a:latin typeface="Arial" panose="020b0604020202020204" pitchFamily="34" charset="0"/>
                <a:cs typeface="Arial" panose="020b0604020202020204" pitchFamily="34" charset="0"/>
              </a:rPr>
              <a:t>While some evidence suggests that peritoneal small solute clearance is important, outcome is more strongly associated with the residual kidney function.</a:t>
            </a:r>
          </a:p>
          <a:p>
            <a:r>
              <a:rPr lang="en-CA">
                <a:latin typeface="Arial" panose="020b0604020202020204" pitchFamily="34" charset="0"/>
                <a:cs typeface="Arial" panose="020b0604020202020204" pitchFamily="34" charset="0"/>
              </a:rPr>
              <a:t>No survival benefit found above total </a:t>
            </a:r>
            <a:r>
              <a:rPr lang="en-US">
                <a:latin typeface="Arial" panose="020b0604020202020204" pitchFamily="34" charset="0"/>
                <a:cs typeface="Arial" panose="020b0604020202020204" pitchFamily="34" charset="0"/>
              </a:rPr>
              <a:t>Kt/V</a:t>
            </a:r>
            <a:r>
              <a:rPr lang="en-US" baseline="-25000" err="1">
                <a:latin typeface="Arial" panose="020b0604020202020204" pitchFamily="34" charset="0"/>
                <a:cs typeface="Arial" panose="020b0604020202020204" pitchFamily="34" charset="0"/>
              </a:rPr>
              <a:t>urea </a:t>
            </a:r>
            <a:r>
              <a:rPr lang="en-CA">
                <a:latin typeface="Arial" panose="020b0604020202020204" pitchFamily="34" charset="0"/>
                <a:cs typeface="Arial" panose="020b0604020202020204" pitchFamily="34" charset="0"/>
              </a:rPr>
              <a:t>of 1.7, however achieving this target alone does not necessarily represent having achieved “adequacy.”</a:t>
            </a:r>
            <a:endParaRPr lang="en-US">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itle 4"/>
          <p:cNvSpPr>
            <a:spLocks noGrp="1" noSelect="1" noMove="1" noResize="1" noTextEdit="1"/>
          </p:cNvSpPr>
          <p:nvPr>
            <p:ph type="title"/>
          </p:nvPr>
        </p:nvSpPr>
        <p:spPr>
          <a:xfrm>
            <a:off x="619452" y="698610"/>
            <a:ext cx="11572548" cy="1030013"/>
          </a:xfrm>
        </p:spPr>
        <p:txBody>
          <a:bodyPr>
            <a:noAutofit/>
          </a:bodyPr>
          <a:lstStyle/>
          <a:p>
            <a:r>
              <a:rPr lang="en-CA" sz="3000"/>
              <a:t>Small Molecule Clearance Guidelines: Past and Present</a:t>
            </a:r>
            <a:endParaRPr lang="en-US" sz="3000"/>
          </a:p>
        </p:txBody>
      </p:sp>
      <p:sp>
        <p:nvSpPr>
          <p:cNvPr id="10" name="Content Placeholder 9"/>
          <p:cNvSpPr>
            <a:spLocks noGrp="1" noSelect="1" noMove="1" noResize="1" noTextEdit="1"/>
          </p:cNvSpPr>
          <p:nvPr>
            <p:ph sz="half" idx="1"/>
          </p:nvPr>
        </p:nvSpPr>
        <p:spPr>
          <a:xfrm>
            <a:off x="619452" y="1611426"/>
            <a:ext cx="5100864" cy="3711348"/>
          </a:xfrm>
        </p:spPr>
        <p:txBody>
          <a:bodyPr>
            <a:noAutofit/>
          </a:bodyPr>
          <a:lstStyle/>
          <a:p>
            <a:r>
              <a:rPr lang="en-CA" sz="2400">
                <a:latin typeface="Arial" panose="020b0604020202020204" pitchFamily="34" charset="0"/>
                <a:cs typeface="Arial" panose="020b0604020202020204" pitchFamily="34" charset="0"/>
              </a:rPr>
              <a:t>ISPD (2005)</a:t>
            </a:r>
          </a:p>
          <a:p>
            <a:pPr lvl="1"/>
            <a:r>
              <a:rPr lang="en-US" sz="2000">
                <a:latin typeface="Arial" panose="020b0604020202020204" pitchFamily="34" charset="0"/>
                <a:cs typeface="Arial" panose="020b0604020202020204" pitchFamily="34" charset="0"/>
              </a:rPr>
              <a:t>For small solute removal, the total (renal + peritoneal) Kt/V</a:t>
            </a:r>
            <a:r>
              <a:rPr lang="en-US" sz="2000" baseline="-25000" err="1">
                <a:latin typeface="Arial" panose="020b0604020202020204" pitchFamily="34" charset="0"/>
                <a:cs typeface="Arial" panose="020b0604020202020204" pitchFamily="34" charset="0"/>
              </a:rPr>
              <a:t>urea </a:t>
            </a:r>
            <a:r>
              <a:rPr lang="en-US" sz="2000">
                <a:latin typeface="Arial" panose="020b0604020202020204" pitchFamily="34" charset="0"/>
                <a:cs typeface="Arial" panose="020b0604020202020204" pitchFamily="34" charset="0"/>
              </a:rPr>
              <a:t>should not be &lt;1.7 at any time.</a:t>
            </a:r>
          </a:p>
          <a:p>
            <a:r>
              <a:rPr lang="en-CA" sz="2400">
                <a:latin typeface="Arial" panose="020b0604020202020204" pitchFamily="34" charset="0"/>
                <a:cs typeface="Arial" panose="020b0604020202020204" pitchFamily="34" charset="0"/>
              </a:rPr>
              <a:t>KDOQI (2006)</a:t>
            </a:r>
          </a:p>
          <a:p>
            <a:pPr lvl="1"/>
            <a:r>
              <a:rPr lang="en-US" sz="2000">
                <a:latin typeface="Arial" panose="020b0604020202020204" pitchFamily="34" charset="0"/>
                <a:cs typeface="Arial" panose="020b0604020202020204" pitchFamily="34" charset="0"/>
              </a:rPr>
              <a:t>The minimal “delivered” dose of total small-solute clearance should be a total (peritoneal and kidney) Kt/V</a:t>
            </a:r>
            <a:r>
              <a:rPr lang="en-US" sz="2000" baseline="-25000" err="1">
                <a:latin typeface="Arial" panose="020b0604020202020204" pitchFamily="34" charset="0"/>
                <a:cs typeface="Arial" panose="020b0604020202020204" pitchFamily="34" charset="0"/>
              </a:rPr>
              <a:t>urea</a:t>
            </a:r>
            <a:r>
              <a:rPr lang="en-US" sz="2000">
                <a:latin typeface="Arial" panose="020b0604020202020204" pitchFamily="34" charset="0"/>
                <a:cs typeface="Arial" panose="020b0604020202020204" pitchFamily="34" charset="0"/>
              </a:rPr>
              <a:t> of at least 1.7 per week.</a:t>
            </a:r>
          </a:p>
          <a:p>
            <a:endParaRPr lang="en-US" sz="2400" i="1">
              <a:latin typeface="Arial" panose="020b0604020202020204" pitchFamily="34" charset="0"/>
              <a:cs typeface="Arial" panose="020b0604020202020204" pitchFamily="34" charset="0"/>
            </a:endParaRPr>
          </a:p>
        </p:txBody>
      </p:sp>
      <p:sp>
        <p:nvSpPr>
          <p:cNvPr id="11" name="Content Placeholder 10"/>
          <p:cNvSpPr>
            <a:spLocks noGrp="1" noSelect="1" noMove="1" noResize="1" noTextEdit="1"/>
          </p:cNvSpPr>
          <p:nvPr>
            <p:ph sz="half" idx="2"/>
          </p:nvPr>
        </p:nvSpPr>
        <p:spPr>
          <a:xfrm>
            <a:off x="6105524" y="1611426"/>
            <a:ext cx="5467023" cy="3776662"/>
          </a:xfrm>
        </p:spPr>
        <p:txBody>
          <a:bodyPr>
            <a:noAutofit/>
          </a:bodyPr>
          <a:lstStyle/>
          <a:p>
            <a:r>
              <a:rPr lang="en-CA" sz="2400">
                <a:latin typeface="Arial" panose="020b0604020202020204" pitchFamily="34" charset="0"/>
                <a:cs typeface="Arial" panose="020b0604020202020204" pitchFamily="34" charset="0"/>
              </a:rPr>
              <a:t>ISPD (2020)</a:t>
            </a:r>
          </a:p>
          <a:p>
            <a:pPr lvl="1"/>
            <a:r>
              <a:rPr lang="en-GB" sz="2000">
                <a:latin typeface="Arial" panose="020b0604020202020204" pitchFamily="34" charset="0"/>
                <a:cs typeface="Arial" panose="020b0604020202020204" pitchFamily="34" charset="0"/>
              </a:rPr>
              <a:t>There is no specific clearance target that guarantees sufficient dialysis for an individual. </a:t>
            </a:r>
          </a:p>
          <a:p>
            <a:pPr lvl="1"/>
            <a:r>
              <a:rPr lang="en-GB" sz="2000">
                <a:latin typeface="Arial" panose="020b0604020202020204" pitchFamily="34" charset="0"/>
                <a:cs typeface="Arial" panose="020b0604020202020204" pitchFamily="34" charset="0"/>
              </a:rPr>
              <a:t>Increasing small solute clearance to a </a:t>
            </a:r>
            <a:r>
              <a:rPr lang="en-US" sz="2000">
                <a:latin typeface="Arial" panose="020b0604020202020204" pitchFamily="34" charset="0"/>
                <a:cs typeface="Arial" panose="020b0604020202020204" pitchFamily="34" charset="0"/>
              </a:rPr>
              <a:t>Kt/V</a:t>
            </a:r>
            <a:r>
              <a:rPr lang="en-US" sz="2000" baseline="-25000" err="1">
                <a:latin typeface="Arial" panose="020b0604020202020204" pitchFamily="34" charset="0"/>
                <a:cs typeface="Arial" panose="020b0604020202020204" pitchFamily="34" charset="0"/>
              </a:rPr>
              <a:t>urea</a:t>
            </a:r>
            <a:r>
              <a:rPr lang="en-GB" sz="2000">
                <a:latin typeface="Arial" panose="020b0604020202020204" pitchFamily="34" charset="0"/>
                <a:cs typeface="Arial" panose="020b0604020202020204" pitchFamily="34" charset="0"/>
              </a:rPr>
              <a:t> </a:t>
            </a:r>
            <a:r>
              <a:rPr lang="en-GB" sz="2000" u="sng">
                <a:latin typeface="Arial" panose="020b0604020202020204" pitchFamily="34" charset="0"/>
                <a:cs typeface="Arial" panose="020b0604020202020204" pitchFamily="34" charset="0"/>
              </a:rPr>
              <a:t>&gt;</a:t>
            </a:r>
            <a:r>
              <a:rPr lang="en-GB" sz="2000">
                <a:latin typeface="Arial" panose="020b0604020202020204" pitchFamily="34" charset="0"/>
                <a:cs typeface="Arial" panose="020b0604020202020204" pitchFamily="34" charset="0"/>
              </a:rPr>
              <a:t>1.7 may improve uremia-related symptoms, if present, but there is only low certainty evidence showing that increasing urea clearance has any impact on quality of life, technique survival or mortality.</a:t>
            </a:r>
            <a:endParaRPr lang="en-US" sz="200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4853" y="1613972"/>
            <a:ext cx="10977071" cy="4372304"/>
          </a:xfrm>
        </p:spPr>
        <p:txBody>
          <a:bodyPr>
            <a:normAutofit/>
          </a:bodyPr>
          <a:lstStyle/>
          <a:p>
            <a:pPr>
              <a:buNone/>
            </a:pPr>
            <a:r>
              <a:rPr kumimoji="0" lang="en-US" sz="2400" b="1" i="0" u="none" strike="noStrike" kern="1200" cap="none" spc="0" normalizeH="0" baseline="0" noProof="0">
                <a:ln>
                  <a:noFill/>
                </a:ln>
                <a:solidFill>
                  <a:srgbClr val="008EAA"/>
                </a:solidFill>
                <a:effectLst/>
                <a:uLnTx/>
                <a:uFillTx/>
                <a:latin typeface="Arial" panose="020b0604020202020204" pitchFamily="34" charset="0"/>
                <a:ea typeface="+mj-ea"/>
                <a:cs typeface="Arial" panose="020b0604020202020204" pitchFamily="34" charset="0"/>
              </a:rPr>
              <a:t>Bogdan Momciu</a:t>
            </a:r>
            <a:endParaRPr kumimoji="0" lang="en-US" sz="2400" b="1" i="0" u="none" strike="noStrike" kern="1200" cap="none" spc="0" normalizeH="0" baseline="0" noProof="0">
              <a:ln>
                <a:noFill/>
              </a:ln>
              <a:solidFill>
                <a:srgbClr val="008EAA"/>
              </a:solidFill>
              <a:effectLst/>
              <a:uLnTx/>
              <a:uFillTx/>
              <a:latin typeface="Arial" panose="020b0604020202020204" pitchFamily="34" charset="0"/>
              <a:ea typeface="+mj-ea"/>
              <a:cs typeface="Arial" panose="020b0604020202020204" pitchFamily="34" charset="0"/>
            </a:endParaRPr>
          </a:p>
          <a:p>
            <a:r>
              <a:rPr lang="en-US" sz="2400" i="1">
                <a:latin typeface="Arial" panose="020b0604020202020204" pitchFamily="34" charset="0"/>
                <a:ea typeface="+mj-ea"/>
                <a:cs typeface="Arial" panose="020b0604020202020204" pitchFamily="34" charset="0"/>
              </a:rPr>
              <a:t>Employer:</a:t>
            </a:r>
            <a:r>
              <a:rPr lang="en-US" sz="2400">
                <a:latin typeface="Arial" panose="020b0604020202020204" pitchFamily="34" charset="0"/>
                <a:ea typeface="+mj-ea"/>
                <a:cs typeface="Arial" panose="020b0604020202020204" pitchFamily="34" charset="0"/>
              </a:rPr>
              <a:t> </a:t>
            </a:r>
            <a:r>
              <a:rPr lang="en-US" sz="2400" i="0">
                <a:latin typeface="Arial" panose="020b0604020202020204" pitchFamily="34" charset="0"/>
                <a:cs typeface="Arial" panose="020b0604020202020204" pitchFamily="34" charset="0"/>
              </a:rPr>
              <a:t>University of Toronto</a:t>
            </a:r>
          </a:p>
          <a:p>
            <a:pPr>
              <a:buNone/>
            </a:pPr>
            <a:r>
              <a:rPr kumimoji="0" lang="en-US" sz="2400" b="1" i="0" u="none" strike="noStrike" kern="1200" cap="none" spc="0" normalizeH="0" baseline="0" noProof="0">
                <a:ln>
                  <a:noFill/>
                </a:ln>
                <a:solidFill>
                  <a:srgbClr val="008EAA"/>
                </a:solidFill>
                <a:effectLst/>
                <a:uLnTx/>
                <a:uFillTx/>
                <a:latin typeface="Arial" panose="020b0604020202020204" pitchFamily="34" charset="0"/>
                <a:ea typeface="+mj-ea"/>
                <a:cs typeface="Arial" panose="020b0604020202020204" pitchFamily="34" charset="0"/>
              </a:rPr>
              <a:t>Joanne M. Bargman</a:t>
            </a:r>
            <a:endParaRPr kumimoji="0" lang="en-CA" sz="2400" b="1" i="0" u="none" strike="noStrike" kern="1200" cap="none" spc="0" normalizeH="0" baseline="0" noProof="0">
              <a:ln>
                <a:noFill/>
              </a:ln>
              <a:solidFill>
                <a:srgbClr val="008EAA"/>
              </a:solidFill>
              <a:effectLst/>
              <a:uLnTx/>
              <a:uFillTx/>
              <a:latin typeface="Arial" panose="020b0604020202020204" pitchFamily="34" charset="0"/>
              <a:ea typeface="+mj-ea"/>
              <a:cs typeface="Arial" panose="020b0604020202020204" pitchFamily="34" charset="0"/>
            </a:endParaRPr>
          </a:p>
          <a:p>
            <a:r>
              <a:rPr lang="en-CA" sz="2400" i="1">
                <a:latin typeface="Arial" panose="020b0604020202020204" pitchFamily="34" charset="0"/>
                <a:ea typeface="+mj-ea"/>
                <a:cs typeface="Arial" panose="020b0604020202020204" pitchFamily="34" charset="0"/>
              </a:rPr>
              <a:t>Employer:</a:t>
            </a:r>
            <a:r>
              <a:rPr lang="en-CA" sz="2400">
                <a:latin typeface="Arial" panose="020b0604020202020204" pitchFamily="34" charset="0"/>
                <a:ea typeface="+mj-ea"/>
                <a:cs typeface="Arial" panose="020b0604020202020204" pitchFamily="34" charset="0"/>
              </a:rPr>
              <a:t> University Health Network </a:t>
            </a:r>
          </a:p>
          <a:p>
            <a:r>
              <a:rPr lang="en-CA" sz="2400" i="1">
                <a:latin typeface="Arial" panose="020b0604020202020204" pitchFamily="34" charset="0"/>
                <a:ea typeface="+mj-ea"/>
                <a:cs typeface="Arial" panose="020b0604020202020204" pitchFamily="34" charset="0"/>
              </a:rPr>
              <a:t>Honoraria:</a:t>
            </a:r>
            <a:r>
              <a:rPr lang="en-CA" sz="2400">
                <a:latin typeface="Arial" panose="020b0604020202020204" pitchFamily="34" charset="0"/>
                <a:ea typeface="+mj-ea"/>
                <a:cs typeface="Arial" panose="020b0604020202020204" pitchFamily="34" charset="0"/>
              </a:rPr>
              <a:t> Baxter Healthcare Canada, DaVita Healthcare Partners, Amgen</a:t>
            </a:r>
          </a:p>
          <a:p>
            <a:r>
              <a:rPr lang="en-CA" sz="2400" i="1">
                <a:latin typeface="Arial" panose="020b0604020202020204" pitchFamily="34" charset="0"/>
                <a:ea typeface="+mj-ea"/>
                <a:cs typeface="Arial" panose="020b0604020202020204" pitchFamily="34" charset="0"/>
              </a:rPr>
              <a:t>Scientific Advisor/Membership:</a:t>
            </a:r>
            <a:r>
              <a:rPr lang="en-CA" sz="2400">
                <a:latin typeface="Arial" panose="020b0604020202020204" pitchFamily="34" charset="0"/>
                <a:ea typeface="+mj-ea"/>
                <a:cs typeface="Arial" panose="020b0604020202020204" pitchFamily="34" charset="0"/>
              </a:rPr>
              <a:t> </a:t>
            </a:r>
            <a:r>
              <a:rPr lang="en-US" sz="2400">
                <a:latin typeface="Arial" panose="020b0604020202020204" pitchFamily="34" charset="0"/>
                <a:ea typeface="+mj-ea"/>
                <a:cs typeface="Arial" panose="020b0604020202020204" pitchFamily="34" charset="0"/>
              </a:rPr>
              <a:t>Editorial Boards: </a:t>
            </a:r>
            <a:r>
              <a:rPr lang="en-US" sz="2400" i="1">
                <a:latin typeface="Arial" panose="020b0604020202020204" pitchFamily="34" charset="0"/>
                <a:ea typeface="+mj-ea"/>
                <a:cs typeface="Arial" panose="020b0604020202020204" pitchFamily="34" charset="0"/>
              </a:rPr>
              <a:t>JASN</a:t>
            </a:r>
            <a:r>
              <a:rPr lang="en-US" sz="2400">
                <a:latin typeface="Arial" panose="020b0604020202020204" pitchFamily="34" charset="0"/>
                <a:ea typeface="+mj-ea"/>
                <a:cs typeface="Arial" panose="020b0604020202020204" pitchFamily="34" charset="0"/>
              </a:rPr>
              <a:t>, </a:t>
            </a:r>
            <a:r>
              <a:rPr lang="en-US" sz="2400" i="1">
                <a:latin typeface="Arial" panose="020b0604020202020204" pitchFamily="34" charset="0"/>
                <a:ea typeface="+mj-ea"/>
                <a:cs typeface="Arial" panose="020b0604020202020204" pitchFamily="34" charset="0"/>
              </a:rPr>
              <a:t>Peritoneal Dialysis International</a:t>
            </a:r>
            <a:r>
              <a:rPr lang="en-US" sz="2400">
                <a:latin typeface="Arial" panose="020b0604020202020204" pitchFamily="34" charset="0"/>
                <a:ea typeface="+mj-ea"/>
                <a:cs typeface="Arial" panose="020b0604020202020204" pitchFamily="34" charset="0"/>
              </a:rPr>
              <a:t>, </a:t>
            </a:r>
            <a:r>
              <a:rPr lang="en-US" sz="2400" i="1">
                <a:latin typeface="Arial" panose="020b0604020202020204" pitchFamily="34" charset="0"/>
                <a:ea typeface="+mj-ea"/>
                <a:cs typeface="Arial" panose="020b0604020202020204" pitchFamily="34" charset="0"/>
              </a:rPr>
              <a:t>CJASN</a:t>
            </a:r>
            <a:r>
              <a:rPr lang="en-US" sz="2400">
                <a:latin typeface="Arial" panose="020b0604020202020204" pitchFamily="34" charset="0"/>
                <a:ea typeface="+mj-ea"/>
                <a:cs typeface="Arial" panose="020b0604020202020204" pitchFamily="34" charset="0"/>
              </a:rPr>
              <a:t> </a:t>
            </a:r>
            <a:endParaRPr lang="en-CA" sz="2400">
              <a:latin typeface="Arial" panose="020b0604020202020204" pitchFamily="34" charset="0"/>
              <a:ea typeface="+mj-ea"/>
              <a:cs typeface="Arial" panose="020b0604020202020204" pitchFamily="34" charset="0"/>
            </a:endParaRPr>
          </a:p>
          <a:p>
            <a:r>
              <a:rPr lang="en-CA" sz="2400" i="1">
                <a:latin typeface="Arial" panose="020b0604020202020204" pitchFamily="34" charset="0"/>
                <a:ea typeface="+mj-ea"/>
                <a:cs typeface="Arial" panose="020b0604020202020204" pitchFamily="34" charset="0"/>
              </a:rPr>
              <a:t>Speakers Bureau:</a:t>
            </a:r>
            <a:r>
              <a:rPr lang="en-CA" sz="2400">
                <a:latin typeface="Arial" panose="020b0604020202020204" pitchFamily="34" charset="0"/>
                <a:ea typeface="+mj-ea"/>
                <a:cs typeface="Arial" panose="020b0604020202020204" pitchFamily="34" charset="0"/>
              </a:rPr>
              <a:t> </a:t>
            </a:r>
            <a:r>
              <a:rPr lang="en-US" sz="2400">
                <a:latin typeface="Arial" panose="020b0604020202020204" pitchFamily="34" charset="0"/>
                <a:ea typeface="+mj-ea"/>
                <a:cs typeface="Arial" panose="020b0604020202020204" pitchFamily="34" charset="0"/>
              </a:rPr>
              <a:t>DaVita Healthcare Partners, Baxter Canada, Baxter Global</a:t>
            </a:r>
            <a:endParaRPr lang="en-CA" sz="2400">
              <a:latin typeface="Arial" panose="020b0604020202020204" pitchFamily="34" charset="0"/>
              <a:ea typeface="+mj-ea"/>
              <a:cs typeface="Arial" panose="020b0604020202020204" pitchFamily="34" charset="0"/>
            </a:endParaRPr>
          </a:p>
          <a:p>
            <a:pPr>
              <a:buNone/>
            </a:pPr>
            <a:endParaRPr lang="en-CA"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5F432294-39A3-4433-99B2-5F5B450A2C51}"/>
              </a:ext>
            </a:extLst>
          </p:cNvPr>
          <p:cNvSpPr>
            <a:spLocks noGrp="1" noSelect="1" noMove="1" noResize="1" noTextEdit="1"/>
          </p:cNvSpPr>
          <p:nvPr>
            <p:ph type="subTitle" idx="10"/>
          </p:nvPr>
        </p:nvSpPr>
        <p:spPr/>
        <p:txBody>
          <a:bodyPr/>
          <a:lstStyle/>
          <a:p>
            <a:r>
              <a:rPr lang="en-US"/>
              <a:t>Disclosures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8" name="Title 1">
            <a:extLst>
              <a:ext uri="{FF2B5EF4-FFF2-40B4-BE49-F238E27FC236}">
                <a16:creationId xmlns:a16="http://schemas.microsoft.com/office/drawing/2014/main" id="{BFEC7EE7-4628-4C38-AF5F-F30E0EAF2B5D}"/>
              </a:ext>
            </a:extLst>
          </p:cNvPr>
          <p:cNvSpPr txBox="1">
            <a:spLocks noSelect="1" noMove="1" noResize="1" noTextEdit="1"/>
          </p:cNvSpPr>
          <p:nvPr/>
        </p:nvSpPr>
        <p:spPr>
          <a:xfrm>
            <a:off x="622409" y="693316"/>
            <a:ext cx="9684284" cy="10778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i="0" kern="1200">
                <a:solidFill>
                  <a:schemeClr val="accent3"/>
                </a:solidFill>
                <a:latin typeface="Segoe"/>
                <a:ea typeface="+mj-ea"/>
                <a:cs typeface="Segoe"/>
              </a:defRPr>
            </a:lvl1pPr>
          </a:lstStyle>
          <a:p>
            <a:r>
              <a:rPr lang="en-US"/>
              <a:t>Disclosures</a:t>
            </a:r>
          </a:p>
        </p:txBody>
      </p:sp>
    </p:spTree>
    <p:extLst>
      <p:ext uri="{BB962C8B-B14F-4D97-AF65-F5344CB8AC3E}">
        <p14:creationId val="2135715705"/>
      </p:ext>
    </p:extLst>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9796" y="691785"/>
            <a:ext cx="9705304" cy="1082404"/>
          </a:xfrm>
        </p:spPr>
        <p:txBody>
          <a:bodyPr/>
          <a:lstStyle/>
          <a:p>
            <a:r>
              <a:rPr lang="en-CA"/>
              <a:t>Case #2 – Mr. JY</a:t>
            </a:r>
            <a:endParaRPr lang="en-US"/>
          </a:p>
        </p:txBody>
      </p:sp>
      <p:sp>
        <p:nvSpPr>
          <p:cNvPr id="3" name="Content Placeholder 2"/>
          <p:cNvSpPr>
            <a:spLocks noGrp="1" noSelect="1" noMove="1" noResize="1" noTextEdit="1"/>
          </p:cNvSpPr>
          <p:nvPr>
            <p:ph idx="1"/>
          </p:nvPr>
        </p:nvSpPr>
        <p:spPr>
          <a:xfrm>
            <a:off x="619124" y="1617614"/>
            <a:ext cx="10953079" cy="4497833"/>
          </a:xfrm>
        </p:spPr>
        <p:txBody>
          <a:bodyPr>
            <a:noAutofit/>
          </a:bodyPr>
          <a:lstStyle/>
          <a:p>
            <a:r>
              <a:rPr lang="en-CA" sz="2200">
                <a:latin typeface="Arial" panose="020b0604020202020204" pitchFamily="34" charset="0"/>
                <a:cs typeface="Arial" panose="020b0604020202020204" pitchFamily="34" charset="0"/>
              </a:rPr>
              <a:t>78-year-old male, ESKD secondary to diabetes, history of hypertension, coronary artery disease with previous bypass surgery, heart failure with reduced ejection fraction, and peripheral artery disease. He has been on PD for 10 years now and has been anuric for the last 5. He presents to your clinic with progressive weakness, fatigue, and generalized malaise. He has been having decreased appetite and has a 10 kg weight loss down to 55 kg over the past 3 months. His current PD prescription consists of CCPD using 4 exchanges over 9 hours each 2L in volume, with a 2L last fill of icodextrin.</a:t>
            </a:r>
          </a:p>
          <a:p>
            <a:r>
              <a:rPr lang="en-CA" sz="2200">
                <a:latin typeface="Arial" panose="020b0604020202020204" pitchFamily="34" charset="0"/>
                <a:cs typeface="Arial" panose="020b0604020202020204" pitchFamily="34" charset="0"/>
              </a:rPr>
              <a:t>His most recent lab results are stable compared to previous with a hemoglobin of 11 g/dL (110 g/L), potassium 4.2, creatinine 13.5 mg/dL (1193 umol/L), BUN 56 mg/dL (20 mmol/L), albumin 2.8 g/dL (28 g/L), and peritoneal </a:t>
            </a:r>
            <a:r>
              <a:rPr lang="en-US" sz="2200">
                <a:latin typeface="Arial" panose="020b0604020202020204" pitchFamily="34" charset="0"/>
                <a:cs typeface="Arial" panose="020b0604020202020204" pitchFamily="34" charset="0"/>
              </a:rPr>
              <a:t>Kt/V</a:t>
            </a:r>
            <a:r>
              <a:rPr lang="en-US" sz="2200" baseline="-25000" err="1">
                <a:latin typeface="Arial" panose="020b0604020202020204" pitchFamily="34" charset="0"/>
                <a:cs typeface="Arial" panose="020b0604020202020204" pitchFamily="34" charset="0"/>
              </a:rPr>
              <a:t>urea </a:t>
            </a:r>
            <a:r>
              <a:rPr lang="en-CA" sz="2200">
                <a:latin typeface="Arial" panose="020b0604020202020204" pitchFamily="34" charset="0"/>
                <a:cs typeface="Arial" panose="020b0604020202020204" pitchFamily="34" charset="0"/>
              </a:rPr>
              <a:t>was 1.6 on last assessment.</a:t>
            </a:r>
          </a:p>
          <a:p>
            <a:r>
              <a:rPr lang="en-CA" sz="2200">
                <a:latin typeface="Arial" panose="020b0604020202020204" pitchFamily="34" charset="0"/>
                <a:cs typeface="Arial" panose="020b0604020202020204" pitchFamily="34" charset="0"/>
              </a:rPr>
              <a:t>On clinical assessment he is euvolemic but appears generally thinner and frail. There is no change in his cognition compared to his previous visits.</a:t>
            </a: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9125" y="697860"/>
            <a:ext cx="10515600" cy="1082404"/>
          </a:xfrm>
        </p:spPr>
        <p:txBody>
          <a:bodyPr/>
          <a:lstStyle/>
          <a:p>
            <a:r>
              <a:rPr lang="en-CA"/>
              <a:t>Case #2 – Mr. JY</a:t>
            </a:r>
            <a:endParaRPr lang="en-US"/>
          </a:p>
        </p:txBody>
      </p:sp>
      <p:sp>
        <p:nvSpPr>
          <p:cNvPr id="3" name="Content Placeholder 2"/>
          <p:cNvSpPr>
            <a:spLocks noGrp="1" noSelect="1" noMove="1" noResize="1" noTextEdit="1"/>
          </p:cNvSpPr>
          <p:nvPr>
            <p:ph idx="1"/>
          </p:nvPr>
        </p:nvSpPr>
        <p:spPr>
          <a:xfrm>
            <a:off x="619125" y="1618326"/>
            <a:ext cx="10953750" cy="3005364"/>
          </a:xfrm>
        </p:spPr>
        <p:txBody>
          <a:bodyPr>
            <a:noAutofit/>
          </a:bodyPr>
          <a:lstStyle/>
          <a:p>
            <a:pPr marL="0" indent="0">
              <a:buNone/>
            </a:pPr>
            <a:r>
              <a:rPr lang="en-CA">
                <a:latin typeface="Arial" panose="020b0604020202020204" pitchFamily="34" charset="0"/>
                <a:cs typeface="Arial" panose="020b0604020202020204" pitchFamily="34" charset="0"/>
              </a:rPr>
              <a:t>Question 2: What is the best approach to manage the patient’s dialysis requirements?</a:t>
            </a:r>
          </a:p>
          <a:p>
            <a:pPr marL="457200" lvl="2" indent="-457200">
              <a:buFont typeface="+mj-lt"/>
              <a:buAutoNum type="alphaUcPeriod"/>
            </a:pPr>
            <a:r>
              <a:rPr lang="en-CA" sz="2400">
                <a:latin typeface="Arial" panose="020b0604020202020204" pitchFamily="34" charset="0"/>
                <a:cs typeface="Arial" panose="020b0604020202020204" pitchFamily="34" charset="0"/>
              </a:rPr>
              <a:t>Continue current PD prescription</a:t>
            </a:r>
          </a:p>
          <a:p>
            <a:pPr marL="457200" lvl="2" indent="-457200">
              <a:buFont typeface="+mj-lt"/>
              <a:buAutoNum type="alphaUcPeriod"/>
            </a:pPr>
            <a:r>
              <a:rPr lang="en-CA" sz="2400">
                <a:latin typeface="Arial" panose="020b0604020202020204" pitchFamily="34" charset="0"/>
                <a:cs typeface="Arial" panose="020b0604020202020204" pitchFamily="34" charset="0"/>
              </a:rPr>
              <a:t>Increase fill volumes to 2.5L to enhance clearance</a:t>
            </a:r>
          </a:p>
          <a:p>
            <a:pPr marL="457200" lvl="2" indent="-457200">
              <a:buFont typeface="+mj-lt"/>
              <a:buAutoNum type="alphaUcPeriod"/>
            </a:pPr>
            <a:r>
              <a:rPr lang="en-CA" sz="2400">
                <a:latin typeface="Arial" panose="020b0604020202020204" pitchFamily="34" charset="0"/>
                <a:cs typeface="Arial" panose="020b0604020202020204" pitchFamily="34" charset="0"/>
              </a:rPr>
              <a:t>Add an additional day exchange in the evening to enhance clearance</a:t>
            </a:r>
          </a:p>
          <a:p>
            <a:pPr marL="457200" lvl="2" indent="-457200">
              <a:buFont typeface="+mj-lt"/>
              <a:buAutoNum type="alphaUcPeriod"/>
            </a:pPr>
            <a:r>
              <a:rPr lang="en-CA" sz="2400">
                <a:latin typeface="Arial" panose="020b0604020202020204" pitchFamily="34" charset="0"/>
                <a:cs typeface="Arial" panose="020b0604020202020204" pitchFamily="34" charset="0"/>
              </a:rPr>
              <a:t>Change modality to haemodialysis</a:t>
            </a:r>
          </a:p>
          <a:p>
            <a:pPr marL="1371600" lvl="2" indent="-457200">
              <a:buFont typeface="+mj-lt"/>
              <a:buAutoNum type="alphaUcPeriod"/>
            </a:pPr>
            <a:endParaRPr lang="en-CA" sz="280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9" name="Title 1">
            <a:extLst>
              <a:ext uri="{FF2B5EF4-FFF2-40B4-BE49-F238E27FC236}">
                <a16:creationId xmlns:a16="http://schemas.microsoft.com/office/drawing/2014/main" id="{D3D33DE9-809C-4E59-8A5A-8DABCF6395E0}"/>
              </a:ext>
            </a:extLst>
          </p:cNvPr>
          <p:cNvSpPr>
            <a:spLocks noGrp="1" noSelect="1" noMove="1" noResize="1" noTextEdit="1"/>
          </p:cNvSpPr>
          <p:nvPr>
            <p:ph type="title"/>
          </p:nvPr>
        </p:nvSpPr>
        <p:spPr>
          <a:xfrm>
            <a:off x="619125" y="697860"/>
            <a:ext cx="10515600" cy="1082404"/>
          </a:xfrm>
        </p:spPr>
        <p:txBody>
          <a:bodyPr/>
          <a:lstStyle/>
          <a:p>
            <a:r>
              <a:rPr lang="en-CA"/>
              <a:t>Case #2 – Mr. JY</a:t>
            </a:r>
            <a:endParaRPr lang="en-US"/>
          </a:p>
        </p:txBody>
      </p:sp>
      <p:sp>
        <p:nvSpPr>
          <p:cNvPr id="10" name="Content Placeholder 2">
            <a:extLst>
              <a:ext uri="{FF2B5EF4-FFF2-40B4-BE49-F238E27FC236}">
                <a16:creationId xmlns:a16="http://schemas.microsoft.com/office/drawing/2014/main" id="{CD1D4F43-3633-4617-BAB3-1F06839EA10B}"/>
              </a:ext>
            </a:extLst>
          </p:cNvPr>
          <p:cNvSpPr>
            <a:spLocks noGrp="1" noSelect="1" noMove="1" noResize="1" noTextEdit="1"/>
          </p:cNvSpPr>
          <p:nvPr>
            <p:ph idx="1"/>
          </p:nvPr>
        </p:nvSpPr>
        <p:spPr>
          <a:xfrm>
            <a:off x="619125" y="1618326"/>
            <a:ext cx="10953750" cy="3005364"/>
          </a:xfrm>
        </p:spPr>
        <p:txBody>
          <a:bodyPr>
            <a:noAutofit/>
          </a:bodyPr>
          <a:lstStyle/>
          <a:p>
            <a:pPr marL="0" indent="0">
              <a:buNone/>
            </a:pPr>
            <a:r>
              <a:rPr lang="en-CA">
                <a:latin typeface="Arial" panose="020b0604020202020204" pitchFamily="34" charset="0"/>
                <a:cs typeface="Arial" panose="020b0604020202020204" pitchFamily="34" charset="0"/>
              </a:rPr>
              <a:t>Question 2: What is the best approach to manage the patient’s dialysis requirements?</a:t>
            </a:r>
          </a:p>
          <a:p>
            <a:pPr marL="457200" lvl="2" indent="-457200">
              <a:buFont typeface="+mj-lt"/>
              <a:buAutoNum type="alphaUcPeriod"/>
            </a:pPr>
            <a:r>
              <a:rPr lang="en-CA" sz="2400" b="1">
                <a:latin typeface="Arial" panose="020b0604020202020204" pitchFamily="34" charset="0"/>
                <a:cs typeface="Arial" panose="020b0604020202020204" pitchFamily="34" charset="0"/>
              </a:rPr>
              <a:t>Continue current PD prescription</a:t>
            </a:r>
          </a:p>
          <a:p>
            <a:pPr marL="457200" lvl="2" indent="-457200">
              <a:buFont typeface="+mj-lt"/>
              <a:buAutoNum type="alphaUcPeriod"/>
            </a:pPr>
            <a:r>
              <a:rPr lang="en-CA" sz="2400">
                <a:latin typeface="Arial" panose="020b0604020202020204" pitchFamily="34" charset="0"/>
                <a:cs typeface="Arial" panose="020b0604020202020204" pitchFamily="34" charset="0"/>
              </a:rPr>
              <a:t>Increase fill volumes to 2.5L to enhance clearance</a:t>
            </a:r>
          </a:p>
          <a:p>
            <a:pPr marL="457200" lvl="2" indent="-457200">
              <a:buFont typeface="+mj-lt"/>
              <a:buAutoNum type="alphaUcPeriod"/>
            </a:pPr>
            <a:r>
              <a:rPr lang="en-CA" sz="2400">
                <a:latin typeface="Arial" panose="020b0604020202020204" pitchFamily="34" charset="0"/>
                <a:cs typeface="Arial" panose="020b0604020202020204" pitchFamily="34" charset="0"/>
              </a:rPr>
              <a:t>Add an additional day exchange in the evening to enhance clearance</a:t>
            </a:r>
          </a:p>
          <a:p>
            <a:pPr marL="457200" lvl="2" indent="-457200">
              <a:buFont typeface="+mj-lt"/>
              <a:buAutoNum type="alphaUcPeriod"/>
            </a:pPr>
            <a:r>
              <a:rPr lang="en-CA" sz="2400">
                <a:latin typeface="Arial" panose="020b0604020202020204" pitchFamily="34" charset="0"/>
                <a:cs typeface="Arial" panose="020b0604020202020204" pitchFamily="34" charset="0"/>
              </a:rPr>
              <a:t>Change modality to haemodialysis</a:t>
            </a:r>
          </a:p>
          <a:p>
            <a:pPr marL="1371600" lvl="2" indent="-457200">
              <a:buFont typeface="+mj-lt"/>
              <a:buAutoNum type="alphaUcPeriod"/>
            </a:pPr>
            <a:endParaRPr lang="en-CA" sz="2800">
              <a:latin typeface="Arial" panose="020b0604020202020204" pitchFamily="34" charset="0"/>
              <a:cs typeface="Arial" panose="020b0604020202020204" pitchFamily="34" charset="0"/>
            </a:endParaRPr>
          </a:p>
        </p:txBody>
      </p:sp>
    </p:spTree>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9125" y="695875"/>
            <a:ext cx="10515600" cy="1082404"/>
          </a:xfrm>
        </p:spPr>
        <p:txBody>
          <a:bodyPr/>
          <a:lstStyle/>
          <a:p>
            <a:r>
              <a:rPr lang="en-CA"/>
              <a:t>Case #2 - Rationale</a:t>
            </a:r>
            <a:endParaRPr lang="en-US"/>
          </a:p>
        </p:txBody>
      </p:sp>
      <p:sp>
        <p:nvSpPr>
          <p:cNvPr id="3" name="Content Placeholder 2"/>
          <p:cNvSpPr>
            <a:spLocks noGrp="1" noSelect="1" noMove="1" noResize="1" noTextEdit="1"/>
          </p:cNvSpPr>
          <p:nvPr>
            <p:ph idx="1"/>
          </p:nvPr>
        </p:nvSpPr>
        <p:spPr>
          <a:xfrm>
            <a:off x="619125" y="1619995"/>
            <a:ext cx="10953750" cy="3388471"/>
          </a:xfrm>
        </p:spPr>
        <p:txBody>
          <a:bodyPr>
            <a:normAutofit/>
          </a:bodyPr>
          <a:lstStyle/>
          <a:p>
            <a:r>
              <a:rPr lang="en-CA" b="1">
                <a:latin typeface="Arial" panose="020b0604020202020204" pitchFamily="34" charset="0"/>
                <a:cs typeface="Arial" panose="020b0604020202020204" pitchFamily="34" charset="0"/>
              </a:rPr>
              <a:t>A. </a:t>
            </a:r>
            <a:r>
              <a:rPr lang="en-CA" sz="2800" b="1">
                <a:latin typeface="Arial" panose="020b0604020202020204" pitchFamily="34" charset="0"/>
                <a:cs typeface="Arial" panose="020b0604020202020204" pitchFamily="34" charset="0"/>
              </a:rPr>
              <a:t>Continue current PD prescription</a:t>
            </a:r>
            <a:r>
              <a:rPr lang="en-CA">
                <a:latin typeface="Arial" panose="020b0604020202020204" pitchFamily="34" charset="0"/>
                <a:cs typeface="Arial" panose="020b0604020202020204" pitchFamily="34" charset="0"/>
              </a:rPr>
              <a:t> is correct here, as the patient’s clinical symptoms are more in keeping with continued progression of comorbid conditions, particularly cardiovascular disease, rather than insufficiency of dialysis.</a:t>
            </a:r>
            <a:endParaRPr lang="en-US">
              <a:latin typeface="Arial" panose="020b0604020202020204" pitchFamily="34" charset="0"/>
              <a:cs typeface="Arial" panose="020b0604020202020204" pitchFamily="34" charset="0"/>
            </a:endParaRPr>
          </a:p>
          <a:p>
            <a:r>
              <a:rPr lang="en-CA">
                <a:latin typeface="Arial" panose="020b0604020202020204" pitchFamily="34" charset="0"/>
                <a:cs typeface="Arial" panose="020b0604020202020204" pitchFamily="34" charset="0"/>
              </a:rPr>
              <a:t>Discussion should be had with the patient about his dialysis-specific goals in the context of overall life goals, symptoms, and quality of life.</a:t>
            </a:r>
            <a:endParaRPr lang="en-US">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9125" y="690563"/>
            <a:ext cx="10515600" cy="1082404"/>
          </a:xfrm>
        </p:spPr>
        <p:txBody>
          <a:bodyPr/>
          <a:lstStyle/>
          <a:p>
            <a:r>
              <a:rPr lang="en-CA"/>
              <a:t>Case #3 – Mrs. LS</a:t>
            </a:r>
            <a:endParaRPr lang="en-US"/>
          </a:p>
        </p:txBody>
      </p:sp>
      <p:sp>
        <p:nvSpPr>
          <p:cNvPr id="3" name="Content Placeholder 2"/>
          <p:cNvSpPr>
            <a:spLocks noGrp="1" noSelect="1" noMove="1" noResize="1" noTextEdit="1"/>
          </p:cNvSpPr>
          <p:nvPr>
            <p:ph idx="1"/>
          </p:nvPr>
        </p:nvSpPr>
        <p:spPr>
          <a:xfrm>
            <a:off x="619125" y="1611367"/>
            <a:ext cx="10953750" cy="4127445"/>
          </a:xfrm>
        </p:spPr>
        <p:txBody>
          <a:bodyPr>
            <a:normAutofit/>
          </a:bodyPr>
          <a:lstStyle/>
          <a:p>
            <a:pPr marL="0" indent="0">
              <a:buNone/>
            </a:pPr>
            <a:r>
              <a:rPr lang="en-CA">
                <a:latin typeface="Arial" panose="020b0604020202020204" pitchFamily="34" charset="0"/>
                <a:cs typeface="Arial" panose="020b0604020202020204" pitchFamily="34" charset="0"/>
              </a:rPr>
              <a:t>67-year-old female initiated on peritoneal dialysis 12 months ago for ESKD in the setting of hypertensive nephrosclerosis. Her current PD prescription consists of CAPD 4 exchanges of 2L. Her 24-hour urine volume was last measured as 750 mL/day and has remained stable. She has been doing well on PD and has had an improving appetite and has correspondingly gained 10 kg. She is euvolemic. Her transport status is low-average. Her initial total </a:t>
            </a:r>
            <a:r>
              <a:rPr lang="en-US">
                <a:latin typeface="Arial" panose="020b0604020202020204" pitchFamily="34" charset="0"/>
                <a:cs typeface="Arial" panose="020b0604020202020204" pitchFamily="34" charset="0"/>
              </a:rPr>
              <a:t>Kt/V</a:t>
            </a:r>
            <a:r>
              <a:rPr lang="en-US" baseline="-25000" err="1">
                <a:latin typeface="Arial" panose="020b0604020202020204" pitchFamily="34" charset="0"/>
                <a:cs typeface="Arial" panose="020b0604020202020204" pitchFamily="34" charset="0"/>
              </a:rPr>
              <a:t>urea </a:t>
            </a:r>
            <a:r>
              <a:rPr lang="en-CA">
                <a:latin typeface="Arial" panose="020b0604020202020204" pitchFamily="34" charset="0"/>
                <a:cs typeface="Arial" panose="020b0604020202020204" pitchFamily="34" charset="0"/>
              </a:rPr>
              <a:t>calculation performed 6 months ago was 1.8; however, when updating those numbers for her present weight, the calculated total </a:t>
            </a:r>
            <a:r>
              <a:rPr lang="en-US">
                <a:latin typeface="Arial" panose="020b0604020202020204" pitchFamily="34" charset="0"/>
                <a:cs typeface="Arial" panose="020b0604020202020204" pitchFamily="34" charset="0"/>
              </a:rPr>
              <a:t>Kt/V</a:t>
            </a:r>
            <a:r>
              <a:rPr lang="en-US" baseline="-25000" err="1">
                <a:latin typeface="Arial" panose="020b0604020202020204" pitchFamily="34" charset="0"/>
                <a:cs typeface="Arial" panose="020b0604020202020204" pitchFamily="34" charset="0"/>
              </a:rPr>
              <a:t>urea </a:t>
            </a:r>
            <a:r>
              <a:rPr lang="en-CA">
                <a:latin typeface="Arial" panose="020b0604020202020204" pitchFamily="34" charset="0"/>
                <a:cs typeface="Arial" panose="020b0604020202020204" pitchFamily="34" charset="0"/>
              </a:rPr>
              <a:t>is 1.6.</a:t>
            </a:r>
            <a:endParaRPr lang="en-US">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22067" y="698581"/>
            <a:ext cx="10515600" cy="1082404"/>
          </a:xfrm>
        </p:spPr>
        <p:txBody>
          <a:bodyPr/>
          <a:lstStyle/>
          <a:p>
            <a:r>
              <a:rPr lang="en-CA"/>
              <a:t>Case #3 – Mrs. LS</a:t>
            </a:r>
            <a:endParaRPr lang="en-US"/>
          </a:p>
        </p:txBody>
      </p:sp>
      <p:sp>
        <p:nvSpPr>
          <p:cNvPr id="3" name="Content Placeholder 2"/>
          <p:cNvSpPr>
            <a:spLocks noGrp="1" noSelect="1" noMove="1" noResize="1" noTextEdit="1"/>
          </p:cNvSpPr>
          <p:nvPr>
            <p:ph idx="1"/>
          </p:nvPr>
        </p:nvSpPr>
        <p:spPr>
          <a:xfrm>
            <a:off x="611434" y="1618325"/>
            <a:ext cx="10947866" cy="4103197"/>
          </a:xfrm>
        </p:spPr>
        <p:txBody>
          <a:bodyPr>
            <a:normAutofit/>
          </a:bodyPr>
          <a:lstStyle/>
          <a:p>
            <a:pPr marL="0" indent="0">
              <a:buNone/>
            </a:pPr>
            <a:r>
              <a:rPr lang="en-CA">
                <a:latin typeface="Arial" panose="020b0604020202020204" pitchFamily="34" charset="0"/>
                <a:cs typeface="Arial" panose="020b0604020202020204" pitchFamily="34" charset="0"/>
              </a:rPr>
              <a:t>Question 3: </a:t>
            </a:r>
            <a:r>
              <a:rPr lang="en-CA" sz="2800">
                <a:latin typeface="Arial" panose="020b0604020202020204" pitchFamily="34" charset="0"/>
                <a:cs typeface="Arial" panose="020b0604020202020204" pitchFamily="34" charset="0"/>
              </a:rPr>
              <a:t>What is the best approach to manage the patient’s PD?</a:t>
            </a:r>
          </a:p>
          <a:p>
            <a:pPr marL="457200" lvl="2" indent="-457200">
              <a:buFont typeface="+mj-lt"/>
              <a:buAutoNum type="alphaUcPeriod"/>
              <a:tabLst>
                <a:tab pos="457200"/>
              </a:tabLst>
            </a:pPr>
            <a:r>
              <a:rPr lang="en-CA" sz="2400">
                <a:latin typeface="Arial" panose="020b0604020202020204" pitchFamily="34" charset="0"/>
                <a:cs typeface="Arial" panose="020b0604020202020204" pitchFamily="34" charset="0"/>
              </a:rPr>
              <a:t>Continue current PD prescription</a:t>
            </a:r>
          </a:p>
          <a:p>
            <a:pPr marL="457200" lvl="2" indent="-457200">
              <a:buFont typeface="+mj-lt"/>
              <a:buAutoNum type="alphaUcPeriod"/>
              <a:tabLst>
                <a:tab pos="457200"/>
              </a:tabLst>
            </a:pPr>
            <a:r>
              <a:rPr lang="en-CA" sz="2400">
                <a:latin typeface="Arial" panose="020b0604020202020204" pitchFamily="34" charset="0"/>
                <a:cs typeface="Arial" panose="020b0604020202020204" pitchFamily="34" charset="0"/>
              </a:rPr>
              <a:t>Increase fill volumes to 2.5L to enhance clearance</a:t>
            </a:r>
          </a:p>
          <a:p>
            <a:pPr marL="457200" lvl="2" indent="-457200">
              <a:buFont typeface="+mj-lt"/>
              <a:buAutoNum type="alphaUcPeriod"/>
              <a:tabLst>
                <a:tab pos="457200"/>
              </a:tabLst>
            </a:pPr>
            <a:r>
              <a:rPr lang="en-CA" sz="2400">
                <a:latin typeface="Arial" panose="020b0604020202020204" pitchFamily="34" charset="0"/>
                <a:cs typeface="Arial" panose="020b0604020202020204" pitchFamily="34" charset="0"/>
              </a:rPr>
              <a:t>Add an additional CAPD exchange</a:t>
            </a:r>
          </a:p>
          <a:p>
            <a:pPr marL="457200" lvl="2" indent="-457200">
              <a:buFont typeface="+mj-lt"/>
              <a:buAutoNum type="alphaUcPeriod"/>
              <a:tabLst>
                <a:tab pos="457200"/>
              </a:tabLst>
            </a:pPr>
            <a:r>
              <a:rPr lang="en-CA" sz="2400">
                <a:latin typeface="Arial" panose="020b0604020202020204" pitchFamily="34" charset="0"/>
                <a:cs typeface="Arial" panose="020b0604020202020204" pitchFamily="34" charset="0"/>
              </a:rPr>
              <a:t>Change modality to haemodialysis</a:t>
            </a:r>
          </a:p>
          <a:p>
            <a:pPr marL="1371600" lvl="2" indent="-457200">
              <a:buFont typeface="+mj-lt"/>
              <a:buAutoNum type="alphaUcPeriod"/>
            </a:pPr>
            <a:endParaRPr lang="en-CA" sz="280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9" name="Title 1">
            <a:extLst>
              <a:ext uri="{FF2B5EF4-FFF2-40B4-BE49-F238E27FC236}">
                <a16:creationId xmlns:a16="http://schemas.microsoft.com/office/drawing/2014/main" id="{BBE26517-8C88-4158-BEC4-412FFECB8659}"/>
              </a:ext>
            </a:extLst>
          </p:cNvPr>
          <p:cNvSpPr>
            <a:spLocks noGrp="1" noSelect="1" noMove="1" noResize="1" noTextEdit="1"/>
          </p:cNvSpPr>
          <p:nvPr>
            <p:ph type="title"/>
          </p:nvPr>
        </p:nvSpPr>
        <p:spPr>
          <a:xfrm>
            <a:off x="622067" y="698581"/>
            <a:ext cx="10515600" cy="1082404"/>
          </a:xfrm>
        </p:spPr>
        <p:txBody>
          <a:bodyPr/>
          <a:lstStyle/>
          <a:p>
            <a:r>
              <a:rPr lang="en-CA"/>
              <a:t>Case #3 – Mrs. LS</a:t>
            </a:r>
            <a:endParaRPr lang="en-US"/>
          </a:p>
        </p:txBody>
      </p:sp>
      <p:sp>
        <p:nvSpPr>
          <p:cNvPr id="10" name="Content Placeholder 2">
            <a:extLst>
              <a:ext uri="{FF2B5EF4-FFF2-40B4-BE49-F238E27FC236}">
                <a16:creationId xmlns:a16="http://schemas.microsoft.com/office/drawing/2014/main" id="{EAE5B348-34DC-46F0-8F38-F685FC52096E}"/>
              </a:ext>
            </a:extLst>
          </p:cNvPr>
          <p:cNvSpPr>
            <a:spLocks noGrp="1" noSelect="1" noMove="1" noResize="1" noTextEdit="1"/>
          </p:cNvSpPr>
          <p:nvPr>
            <p:ph idx="1"/>
          </p:nvPr>
        </p:nvSpPr>
        <p:spPr>
          <a:xfrm>
            <a:off x="611434" y="1618325"/>
            <a:ext cx="10947866" cy="4103197"/>
          </a:xfrm>
        </p:spPr>
        <p:txBody>
          <a:bodyPr>
            <a:normAutofit/>
          </a:bodyPr>
          <a:lstStyle/>
          <a:p>
            <a:pPr marL="0" indent="0">
              <a:buNone/>
            </a:pPr>
            <a:r>
              <a:rPr lang="en-CA">
                <a:latin typeface="Arial" panose="020b0604020202020204" pitchFamily="34" charset="0"/>
                <a:cs typeface="Arial" panose="020b0604020202020204" pitchFamily="34" charset="0"/>
              </a:rPr>
              <a:t>Question 3: </a:t>
            </a:r>
            <a:r>
              <a:rPr lang="en-CA" sz="2800">
                <a:latin typeface="Arial" panose="020b0604020202020204" pitchFamily="34" charset="0"/>
                <a:cs typeface="Arial" panose="020b0604020202020204" pitchFamily="34" charset="0"/>
              </a:rPr>
              <a:t>What is the best approach to manage the patient’s PD?</a:t>
            </a:r>
          </a:p>
          <a:p>
            <a:pPr marL="457200" lvl="2" indent="-457200">
              <a:buFont typeface="+mj-lt"/>
              <a:buAutoNum type="alphaUcPeriod"/>
              <a:tabLst>
                <a:tab pos="457200"/>
              </a:tabLst>
            </a:pPr>
            <a:r>
              <a:rPr lang="en-CA" sz="2400" b="1">
                <a:latin typeface="Arial" panose="020b0604020202020204" pitchFamily="34" charset="0"/>
                <a:cs typeface="Arial" panose="020b0604020202020204" pitchFamily="34" charset="0"/>
              </a:rPr>
              <a:t>Continue current PD prescription</a:t>
            </a:r>
          </a:p>
          <a:p>
            <a:pPr marL="457200" lvl="2" indent="-457200">
              <a:buFont typeface="+mj-lt"/>
              <a:buAutoNum type="alphaUcPeriod"/>
              <a:tabLst>
                <a:tab pos="457200"/>
              </a:tabLst>
            </a:pPr>
            <a:r>
              <a:rPr lang="en-CA" sz="2400">
                <a:latin typeface="Arial" panose="020b0604020202020204" pitchFamily="34" charset="0"/>
                <a:cs typeface="Arial" panose="020b0604020202020204" pitchFamily="34" charset="0"/>
              </a:rPr>
              <a:t>Increase fill volumes to 2.5L to enhance clearance</a:t>
            </a:r>
          </a:p>
          <a:p>
            <a:pPr marL="457200" lvl="2" indent="-457200">
              <a:buFont typeface="+mj-lt"/>
              <a:buAutoNum type="alphaUcPeriod"/>
              <a:tabLst>
                <a:tab pos="457200"/>
              </a:tabLst>
            </a:pPr>
            <a:r>
              <a:rPr lang="en-CA" sz="2400">
                <a:latin typeface="Arial" panose="020b0604020202020204" pitchFamily="34" charset="0"/>
                <a:cs typeface="Arial" panose="020b0604020202020204" pitchFamily="34" charset="0"/>
              </a:rPr>
              <a:t>Add an additional CAPD exchange</a:t>
            </a:r>
          </a:p>
          <a:p>
            <a:pPr marL="457200" lvl="2" indent="-457200">
              <a:buFont typeface="+mj-lt"/>
              <a:buAutoNum type="alphaUcPeriod"/>
              <a:tabLst>
                <a:tab pos="457200"/>
              </a:tabLst>
            </a:pPr>
            <a:r>
              <a:rPr lang="en-CA" sz="2400">
                <a:latin typeface="Arial" panose="020b0604020202020204" pitchFamily="34" charset="0"/>
                <a:cs typeface="Arial" panose="020b0604020202020204" pitchFamily="34" charset="0"/>
              </a:rPr>
              <a:t>Change modality to haemodialysis</a:t>
            </a:r>
          </a:p>
          <a:p>
            <a:pPr marL="1371600" lvl="2" indent="-457200">
              <a:buFont typeface="+mj-lt"/>
              <a:buAutoNum type="alphaUcPeriod"/>
            </a:pPr>
            <a:endParaRPr lang="en-CA" sz="2800">
              <a:latin typeface="Arial" panose="020b0604020202020204" pitchFamily="34" charset="0"/>
              <a:cs typeface="Arial" panose="020b0604020202020204" pitchFamily="34" charset="0"/>
            </a:endParaRPr>
          </a:p>
        </p:txBody>
      </p:sp>
    </p:spTree>
  </p:cSld>
  <p:clrMapOvr>
    <a:masterClrMapping/>
  </p:clrMapOvr>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5512" y="693481"/>
            <a:ext cx="10515600" cy="1082404"/>
          </a:xfrm>
        </p:spPr>
        <p:txBody>
          <a:bodyPr/>
          <a:lstStyle/>
          <a:p>
            <a:r>
              <a:rPr lang="en-CA"/>
              <a:t>Case #3 - Rationale</a:t>
            </a:r>
            <a:endParaRPr lang="en-US"/>
          </a:p>
        </p:txBody>
      </p:sp>
      <p:sp>
        <p:nvSpPr>
          <p:cNvPr id="3" name="Content Placeholder 2"/>
          <p:cNvSpPr>
            <a:spLocks noGrp="1" noSelect="1" noMove="1" noResize="1" noTextEdit="1"/>
          </p:cNvSpPr>
          <p:nvPr>
            <p:ph idx="1"/>
          </p:nvPr>
        </p:nvSpPr>
        <p:spPr>
          <a:xfrm>
            <a:off x="615512" y="1613960"/>
            <a:ext cx="10960976" cy="3388471"/>
          </a:xfrm>
        </p:spPr>
        <p:txBody>
          <a:bodyPr>
            <a:normAutofit/>
          </a:bodyPr>
          <a:lstStyle/>
          <a:p>
            <a:r>
              <a:rPr lang="en-CA" b="1">
                <a:latin typeface="Arial" panose="020b0604020202020204" pitchFamily="34" charset="0"/>
                <a:cs typeface="Arial" panose="020b0604020202020204" pitchFamily="34" charset="0"/>
              </a:rPr>
              <a:t>A. </a:t>
            </a:r>
            <a:r>
              <a:rPr lang="en-CA" sz="2800" b="1">
                <a:latin typeface="Arial" panose="020b0604020202020204" pitchFamily="34" charset="0"/>
                <a:cs typeface="Arial" panose="020b0604020202020204" pitchFamily="34" charset="0"/>
              </a:rPr>
              <a:t>Continue current PD prescription</a:t>
            </a:r>
            <a:r>
              <a:rPr lang="en-CA">
                <a:latin typeface="Arial" panose="020b0604020202020204" pitchFamily="34" charset="0"/>
                <a:cs typeface="Arial" panose="020b0604020202020204" pitchFamily="34" charset="0"/>
              </a:rPr>
              <a:t> is correct as the patient is doing well and asymptomatic. In absence of symptoms, and with stable volume status and biochemical parameters, PD prescription should not be changed.</a:t>
            </a:r>
          </a:p>
          <a:p>
            <a:r>
              <a:rPr lang="en-CA">
                <a:latin typeface="Arial" panose="020b0604020202020204" pitchFamily="34" charset="0"/>
                <a:cs typeface="Arial" panose="020b0604020202020204" pitchFamily="34" charset="0"/>
              </a:rPr>
              <a:t>The volume of distribution should be calculated based on ideal (fat-free) body weight (IBW) rather than actual weight, thus </a:t>
            </a:r>
            <a:r>
              <a:rPr lang="en-US">
                <a:latin typeface="Arial" panose="020b0604020202020204" pitchFamily="34" charset="0"/>
                <a:cs typeface="Arial" panose="020b0604020202020204" pitchFamily="34" charset="0"/>
              </a:rPr>
              <a:t>Kt/V</a:t>
            </a:r>
            <a:r>
              <a:rPr lang="en-US" baseline="-25000" err="1">
                <a:latin typeface="Arial" panose="020b0604020202020204" pitchFamily="34" charset="0"/>
                <a:cs typeface="Arial" panose="020b0604020202020204" pitchFamily="34" charset="0"/>
              </a:rPr>
              <a:t>urea </a:t>
            </a:r>
            <a:r>
              <a:rPr lang="en-CA">
                <a:latin typeface="Arial" panose="020b0604020202020204" pitchFamily="34" charset="0"/>
                <a:cs typeface="Arial" panose="020b0604020202020204" pitchFamily="34" charset="0"/>
              </a:rPr>
              <a:t>should not be impacted by gains or loss of fat. </a:t>
            </a:r>
            <a:r>
              <a:rPr lang="en-CA" sz="1500" i="1">
                <a:solidFill>
                  <a:schemeClr val="tx1"/>
                </a:solidFill>
                <a:latin typeface="Arial" panose="020b0604020202020204" pitchFamily="34" charset="0"/>
                <a:cs typeface="Arial" panose="020b0604020202020204" pitchFamily="34" charset="0"/>
              </a:rPr>
              <a:t>KDOQI, 2006</a:t>
            </a:r>
            <a:endParaRPr lang="en-US" sz="1500" i="1">
              <a:solidFill>
                <a:schemeClr val="tx1"/>
              </a:solidFill>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8" name="Content Placeholder 7"/>
          <p:cNvSpPr>
            <a:spLocks noGrp="1" noSelect="1" noMove="1" noResize="1" noTextEdit="1"/>
          </p:cNvSpPr>
          <p:nvPr>
            <p:ph sz="half" idx="1"/>
          </p:nvPr>
        </p:nvSpPr>
        <p:spPr>
          <a:xfrm>
            <a:off x="619124" y="1616278"/>
            <a:ext cx="5476876" cy="4457700"/>
          </a:xfrm>
        </p:spPr>
        <p:txBody>
          <a:bodyPr>
            <a:normAutofit/>
          </a:bodyPr>
          <a:lstStyle/>
          <a:p>
            <a:r>
              <a:rPr lang="en-CA" sz="2400">
                <a:latin typeface="Arial" panose="020b0604020202020204" pitchFamily="34" charset="0"/>
                <a:cs typeface="Arial" panose="020b0604020202020204" pitchFamily="34" charset="0"/>
              </a:rPr>
              <a:t>Given the importance of RKF, caution should be taken to try to preserve it.</a:t>
            </a:r>
          </a:p>
          <a:p>
            <a:r>
              <a:rPr lang="en-CA" sz="2400">
                <a:latin typeface="Arial" panose="020b0604020202020204" pitchFamily="34" charset="0"/>
                <a:cs typeface="Arial" panose="020b0604020202020204" pitchFamily="34" charset="0"/>
              </a:rPr>
              <a:t>In general, factors that are harmful to CKD kidneys are also similarly likely to be harmful to RKF in dialysis patients.</a:t>
            </a:r>
          </a:p>
          <a:p>
            <a:r>
              <a:rPr lang="en-CA" sz="2400">
                <a:latin typeface="Arial" panose="020b0604020202020204" pitchFamily="34" charset="0"/>
                <a:cs typeface="Arial" panose="020b0604020202020204" pitchFamily="34" charset="0"/>
              </a:rPr>
              <a:t>Use of ACE/ARBs is likely protective of RKF.</a:t>
            </a:r>
          </a:p>
          <a:p>
            <a:r>
              <a:rPr lang="en-CA" sz="2400">
                <a:latin typeface="Arial" panose="020b0604020202020204" pitchFamily="34" charset="0"/>
                <a:cs typeface="Arial" panose="020b0604020202020204" pitchFamily="34" charset="0"/>
              </a:rPr>
              <a:t>Regular monitoring of RKF should be done as significant declines could necessitate change in prescription.</a:t>
            </a:r>
          </a:p>
        </p:txBody>
      </p:sp>
      <p:pic>
        <p:nvPicPr>
          <p:cNvPr id="7" name="Picture 2"/>
          <p:cNvPicPr>
            <a:picLocks noGrp="1" noSelect="1" noChangeAspect="1" noMove="1" noResize="1" noChangeArrowheads="1"/>
          </p:cNvPicPr>
          <p:nvPr>
            <p:ph sz="half" idx="2"/>
          </p:nvPr>
        </p:nvPicPr>
        <p:blipFill>
          <a:blip r:embed="rId2"/>
          <a:stretch>
            <a:fillRect/>
          </a:stretch>
        </p:blipFill>
        <p:spPr bwMode="auto">
          <a:xfrm>
            <a:off x="6172199" y="2522744"/>
            <a:ext cx="5835105" cy="2295399"/>
          </a:xfrm>
          <a:prstGeom prst="rect">
            <a:avLst/>
          </a:prstGeom>
          <a:noFill/>
          <a:ln w="9525">
            <a:noFill/>
            <a:miter lim="800000"/>
          </a:ln>
          <a:effectLst/>
        </p:spPr>
      </p:pic>
      <p:sp>
        <p:nvSpPr>
          <p:cNvPr id="5" name="TextBox 4"/>
          <p:cNvSpPr txBox="1">
            <a:spLocks noSelect="1" noMove="1" noResize="1" noTextEdit="1"/>
          </p:cNvSpPr>
          <p:nvPr/>
        </p:nvSpPr>
        <p:spPr>
          <a:xfrm>
            <a:off x="9964189" y="5809421"/>
            <a:ext cx="2227811" cy="323165"/>
          </a:xfrm>
          <a:prstGeom prst="rect">
            <a:avLst/>
          </a:prstGeom>
          <a:noFill/>
        </p:spPr>
        <p:txBody>
          <a:bodyPr wrap="square" rtlCol="0">
            <a:spAutoFit/>
          </a:bodyPr>
          <a:lstStyle/>
          <a:p>
            <a:pPr algn="r"/>
            <a:r>
              <a:rPr lang="en-CA" sz="1500" i="1">
                <a:latin typeface="Arial" panose="020b0604020202020204" pitchFamily="34" charset="0"/>
                <a:cs typeface="Arial" panose="020b0604020202020204" pitchFamily="34" charset="0"/>
              </a:rPr>
              <a:t>KDOQI (2006)</a:t>
            </a:r>
            <a:endParaRPr lang="en-US" sz="1500" i="1">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9" name="Title 1">
            <a:extLst>
              <a:ext uri="{FF2B5EF4-FFF2-40B4-BE49-F238E27FC236}">
                <a16:creationId xmlns:a16="http://schemas.microsoft.com/office/drawing/2014/main" id="{4346633C-F522-4047-84BB-2B37DCB0E95E}"/>
              </a:ext>
            </a:extLst>
          </p:cNvPr>
          <p:cNvSpPr txBox="1">
            <a:spLocks noSelect="1" noMove="1" noResize="1" noTextEdit="1"/>
          </p:cNvSpPr>
          <p:nvPr/>
        </p:nvSpPr>
        <p:spPr>
          <a:xfrm>
            <a:off x="615512" y="693481"/>
            <a:ext cx="10515600" cy="10824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i="0" kern="1200">
                <a:solidFill>
                  <a:schemeClr val="accent3"/>
                </a:solidFill>
                <a:latin typeface="Segoe"/>
                <a:ea typeface="+mj-ea"/>
                <a:cs typeface="Segoe"/>
              </a:defRPr>
            </a:lvl1pPr>
          </a:lstStyle>
          <a:p>
            <a:r>
              <a:rPr lang="en-CA"/>
              <a:t>Residual Kidney Function (RKF) </a:t>
            </a:r>
            <a:endParaRPr lang="en-US"/>
          </a:p>
        </p:txBody>
      </p:sp>
    </p:spTree>
    <p:extLst>
      <p:ext uri="{BB962C8B-B14F-4D97-AF65-F5344CB8AC3E}">
        <p14:creationId val="1610202045"/>
      </p:ext>
    </p:extLst>
  </p:cSld>
  <p:clrMapOvr>
    <a:masterClrMapping/>
  </p:clrMapOvr>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8468" y="697787"/>
            <a:ext cx="10515600" cy="1082404"/>
          </a:xfrm>
        </p:spPr>
        <p:txBody>
          <a:bodyPr/>
          <a:lstStyle/>
          <a:p>
            <a:r>
              <a:rPr lang="en-CA"/>
              <a:t>Volume Status Management</a:t>
            </a:r>
            <a:endParaRPr lang="en-US"/>
          </a:p>
        </p:txBody>
      </p:sp>
      <p:sp>
        <p:nvSpPr>
          <p:cNvPr id="5" name="Content Placeholder 4"/>
          <p:cNvSpPr>
            <a:spLocks noGrp="1" noSelect="1" noMove="1" noResize="1" noTextEdit="1"/>
          </p:cNvSpPr>
          <p:nvPr>
            <p:ph idx="1"/>
          </p:nvPr>
        </p:nvSpPr>
        <p:spPr>
          <a:xfrm>
            <a:off x="618468" y="1619374"/>
            <a:ext cx="10955064" cy="3901472"/>
          </a:xfrm>
        </p:spPr>
        <p:txBody>
          <a:bodyPr>
            <a:normAutofit/>
          </a:bodyPr>
          <a:lstStyle/>
          <a:p>
            <a:r>
              <a:rPr lang="en-CA">
                <a:latin typeface="Arial" panose="020b0604020202020204" pitchFamily="34" charset="0"/>
                <a:cs typeface="Arial" panose="020b0604020202020204" pitchFamily="34" charset="0"/>
              </a:rPr>
              <a:t>Maintenance of euvolemia is essential to both preservation of residual kidney function and avoidance of cardiovascular disease.</a:t>
            </a:r>
          </a:p>
          <a:p>
            <a:r>
              <a:rPr lang="en-CA">
                <a:latin typeface="Arial" panose="020b0604020202020204" pitchFamily="34" charset="0"/>
                <a:cs typeface="Arial" panose="020b0604020202020204" pitchFamily="34" charset="0"/>
              </a:rPr>
              <a:t>Loop diuretics are generally the preferred agent to assist with volume management.</a:t>
            </a:r>
          </a:p>
          <a:p>
            <a:pPr marL="796925" lvl="1" indent="-339725">
              <a:buFont typeface="Courier New" panose="02070309020205020404" pitchFamily="49" charset="0"/>
              <a:buChar char="o"/>
            </a:pPr>
            <a:r>
              <a:rPr lang="en-CA">
                <a:latin typeface="Arial" panose="020b0604020202020204" pitchFamily="34" charset="0"/>
                <a:cs typeface="Arial" panose="020b0604020202020204" pitchFamily="34" charset="0"/>
              </a:rPr>
              <a:t>Evidence that this is still effective for patients with residual urine volume as low as 100 mL/day.</a:t>
            </a:r>
          </a:p>
          <a:p>
            <a:pPr marL="796925" lvl="1" indent="-339725">
              <a:buFont typeface="Courier New" panose="02070309020205020404" pitchFamily="49" charset="0"/>
              <a:buChar char="o"/>
            </a:pPr>
            <a:r>
              <a:rPr lang="en-CA">
                <a:latin typeface="Arial" panose="020b0604020202020204" pitchFamily="34" charset="0"/>
                <a:cs typeface="Arial" panose="020b0604020202020204" pitchFamily="34" charset="0"/>
              </a:rPr>
              <a:t>No conclusive evidence that diuretic use affects rate of RKF loss, and may be beneficial by avoiding need for hypertonic dextrose.</a:t>
            </a:r>
            <a:endParaRPr lang="en-US">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22409" y="693316"/>
            <a:ext cx="9684284" cy="1077873"/>
          </a:xfrm>
        </p:spPr>
        <p:txBody>
          <a:bodyPr/>
          <a:lstStyle/>
          <a:p>
            <a:r>
              <a:rPr lang="en-US"/>
              <a:t>Learning Objectives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9125" y="1612354"/>
            <a:ext cx="10950466" cy="3352799"/>
          </a:xfrm>
        </p:spPr>
        <p:txBody>
          <a:bodyPr>
            <a:normAutofit/>
          </a:bodyPr>
          <a:lstStyle/>
          <a:p>
            <a:r>
              <a:rPr lang="en-US">
                <a:latin typeface="Arial" panose="020b0604020202020204" pitchFamily="34" charset="0"/>
                <a:cs typeface="Arial" panose="020b0604020202020204" pitchFamily="34" charset="0"/>
              </a:rPr>
              <a:t>Determine various factors that comprise PD adequacy</a:t>
            </a:r>
          </a:p>
          <a:p>
            <a:r>
              <a:rPr lang="en-US">
                <a:latin typeface="Arial" panose="020b0604020202020204" pitchFamily="34" charset="0"/>
                <a:cs typeface="Arial" panose="020b0604020202020204" pitchFamily="34" charset="0"/>
              </a:rPr>
              <a:t>Analyze the major trials that provide evidence for optimizing each of these factors</a:t>
            </a:r>
          </a:p>
          <a:p>
            <a:r>
              <a:rPr lang="en-US">
                <a:latin typeface="Arial" panose="020b0604020202020204" pitchFamily="34" charset="0"/>
                <a:cs typeface="Arial" panose="020b0604020202020204" pitchFamily="34" charset="0"/>
              </a:rPr>
              <a:t>Assess how to design a PD prescription to address these factors</a:t>
            </a: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81FC590-6694-4F26-985D-93A9B0B6E64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366053"/>
      </p:ext>
    </p:extLst>
  </p:cSld>
  <p:clrMapOvr>
    <a:masterClrMapping/>
  </p:clrMapOvr>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21096" y="690563"/>
            <a:ext cx="10515600" cy="1082404"/>
          </a:xfrm>
        </p:spPr>
        <p:txBody>
          <a:bodyPr/>
          <a:lstStyle/>
          <a:p>
            <a:r>
              <a:rPr lang="en-CA"/>
              <a:t>Patient-Centered Prescription</a:t>
            </a:r>
            <a:endParaRPr lang="en-US"/>
          </a:p>
        </p:txBody>
      </p:sp>
      <p:sp>
        <p:nvSpPr>
          <p:cNvPr id="3" name="Content Placeholder 2"/>
          <p:cNvSpPr>
            <a:spLocks noGrp="1" noSelect="1" noMove="1" noResize="1" noTextEdit="1"/>
          </p:cNvSpPr>
          <p:nvPr>
            <p:ph idx="1"/>
          </p:nvPr>
        </p:nvSpPr>
        <p:spPr>
          <a:xfrm>
            <a:off x="620110" y="1618387"/>
            <a:ext cx="10950794" cy="4369183"/>
          </a:xfrm>
        </p:spPr>
        <p:txBody>
          <a:bodyPr>
            <a:normAutofit/>
          </a:bodyPr>
          <a:lstStyle/>
          <a:p>
            <a:r>
              <a:rPr lang="en-CA">
                <a:latin typeface="Arial" panose="020b0604020202020204" pitchFamily="34" charset="0"/>
                <a:cs typeface="Arial" panose="020b0604020202020204" pitchFamily="34" charset="0"/>
              </a:rPr>
              <a:t>Preferably prior to initiation of dialysis, discussion should be had with the patient to discuss overall life and treatment goals upon which to base PD treatment.</a:t>
            </a:r>
          </a:p>
          <a:p>
            <a:pPr marL="796925" lvl="1" indent="-339725">
              <a:buFont typeface="Courier New" panose="02070309020205020404" pitchFamily="49" charset="0"/>
              <a:buChar char="o"/>
            </a:pPr>
            <a:r>
              <a:rPr lang="en-CA">
                <a:latin typeface="Arial" panose="020b0604020202020204" pitchFamily="34" charset="0"/>
                <a:cs typeface="Arial" panose="020b0604020202020204" pitchFamily="34" charset="0"/>
              </a:rPr>
              <a:t>Factors to consider may include patient employment, home environment, and lifestyle preference, as well as family and other social supports.</a:t>
            </a:r>
          </a:p>
          <a:p>
            <a:r>
              <a:rPr lang="en-CA">
                <a:latin typeface="Arial" panose="020b0604020202020204" pitchFamily="34" charset="0"/>
                <a:cs typeface="Arial" panose="020b0604020202020204" pitchFamily="34" charset="0"/>
              </a:rPr>
              <a:t>Choice of CAPD vs APD should be based on patient preference wherever possible.</a:t>
            </a:r>
          </a:p>
          <a:p>
            <a:r>
              <a:rPr lang="en-CA">
                <a:latin typeface="Arial" panose="020b0604020202020204" pitchFamily="34" charset="0"/>
                <a:cs typeface="Arial" panose="020b0604020202020204" pitchFamily="34" charset="0"/>
              </a:rPr>
              <a:t>Consideration should be made for incremental PD if residual kidney function is still significant at initiation.</a:t>
            </a:r>
            <a:endParaRPr lang="en-US">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36179151"/>
      </p:ext>
    </p:extLst>
  </p:cSld>
  <p:clrMapOvr>
    <a:masterClrMapping/>
  </p:clrMapOvr>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7154" y="698033"/>
            <a:ext cx="10515600" cy="1082404"/>
          </a:xfrm>
        </p:spPr>
        <p:txBody>
          <a:bodyPr/>
          <a:lstStyle/>
          <a:p>
            <a:r>
              <a:rPr lang="en-CA"/>
              <a:t>Nutritional Status, Anemia, and CKD-MBD</a:t>
            </a:r>
            <a:endParaRPr lang="en-US"/>
          </a:p>
        </p:txBody>
      </p:sp>
      <p:sp>
        <p:nvSpPr>
          <p:cNvPr id="3" name="Content Placeholder 2"/>
          <p:cNvSpPr>
            <a:spLocks noGrp="1" noSelect="1" noMove="1" noResize="1" noTextEdit="1"/>
          </p:cNvSpPr>
          <p:nvPr>
            <p:ph idx="1"/>
          </p:nvPr>
        </p:nvSpPr>
        <p:spPr>
          <a:xfrm>
            <a:off x="617154" y="1617073"/>
            <a:ext cx="10957692" cy="3626069"/>
          </a:xfrm>
        </p:spPr>
        <p:txBody>
          <a:bodyPr/>
          <a:lstStyle/>
          <a:p>
            <a:r>
              <a:rPr lang="en-CA">
                <a:latin typeface="Arial" panose="020b0604020202020204" pitchFamily="34" charset="0"/>
                <a:cs typeface="Arial" panose="020b0604020202020204" pitchFamily="34" charset="0"/>
              </a:rPr>
              <a:t>All three should be monitored regularly, similar to HD and CKD patients.</a:t>
            </a:r>
          </a:p>
          <a:p>
            <a:r>
              <a:rPr lang="en-CA">
                <a:latin typeface="Arial" panose="020b0604020202020204" pitchFamily="34" charset="0"/>
                <a:cs typeface="Arial" panose="020b0604020202020204" pitchFamily="34" charset="0"/>
              </a:rPr>
              <a:t>No specific recommendations for PD management of these parameters; please see the other presentations for full details of general management.</a:t>
            </a: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itle 4"/>
          <p:cNvSpPr>
            <a:spLocks noGrp="1" noSelect="1" noMove="1" noResize="1" noTextEdit="1"/>
          </p:cNvSpPr>
          <p:nvPr>
            <p:ph type="title"/>
          </p:nvPr>
        </p:nvSpPr>
        <p:spPr>
          <a:xfrm>
            <a:off x="621425" y="699422"/>
            <a:ext cx="9969062" cy="1082404"/>
          </a:xfrm>
        </p:spPr>
        <p:txBody>
          <a:bodyPr/>
          <a:lstStyle/>
          <a:p>
            <a:r>
              <a:rPr lang="en-CA"/>
              <a:t>Summary II</a:t>
            </a:r>
            <a:endParaRPr lang="en-US"/>
          </a:p>
        </p:txBody>
      </p:sp>
      <p:sp>
        <p:nvSpPr>
          <p:cNvPr id="6" name="Content Placeholder 5"/>
          <p:cNvSpPr>
            <a:spLocks noGrp="1" noSelect="1" noMove="1" noResize="1" noTextEdit="1"/>
          </p:cNvSpPr>
          <p:nvPr>
            <p:ph idx="1"/>
          </p:nvPr>
        </p:nvSpPr>
        <p:spPr>
          <a:xfrm>
            <a:off x="621425" y="1612155"/>
            <a:ext cx="10949150" cy="3388471"/>
          </a:xfrm>
        </p:spPr>
        <p:txBody>
          <a:bodyPr>
            <a:normAutofit/>
          </a:bodyPr>
          <a:lstStyle/>
          <a:p>
            <a:r>
              <a:rPr lang="en-CA">
                <a:latin typeface="Arial" panose="020b0604020202020204" pitchFamily="34" charset="0"/>
                <a:cs typeface="Arial" panose="020b0604020202020204" pitchFamily="34" charset="0"/>
              </a:rPr>
              <a:t>Peritoneal adequacy is a concept that incorporates multiple factors, not only small solute clearance.</a:t>
            </a:r>
          </a:p>
          <a:p>
            <a:r>
              <a:rPr lang="en-CA">
                <a:latin typeface="Arial" panose="020b0604020202020204" pitchFamily="34" charset="0"/>
                <a:cs typeface="Arial" panose="020b0604020202020204" pitchFamily="34" charset="0"/>
              </a:rPr>
              <a:t>Individualized patient treatment goals should be used to guide therapy optimization.</a:t>
            </a:r>
          </a:p>
          <a:p>
            <a:r>
              <a:rPr lang="en-CA">
                <a:latin typeface="Arial" panose="020b0604020202020204" pitchFamily="34" charset="0"/>
                <a:cs typeface="Arial" panose="020b0604020202020204" pitchFamily="34" charset="0"/>
              </a:rPr>
              <a:t>Residual kidney function is associated with better outcomes and steps should be taken to try to preserve it.</a:t>
            </a:r>
            <a:endParaRPr lang="en-US">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Box 1">
            <a:extLst>
              <a:ext uri="{FF2B5EF4-FFF2-40B4-BE49-F238E27FC236}">
                <a16:creationId xmlns:a16="http://schemas.microsoft.com/office/drawing/2014/main" id="{BB391354-2B6B-419B-9004-9447C908B60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4" name="Content Placeholder 3"/>
          <p:cNvSpPr>
            <a:spLocks noGrp="1" noSelect="1" noMove="1" noResize="1" noTextEdit="1"/>
          </p:cNvSpPr>
          <p:nvPr>
            <p:ph idx="1"/>
          </p:nvPr>
        </p:nvSpPr>
        <p:spPr>
          <a:xfrm>
            <a:off x="621792" y="768096"/>
            <a:ext cx="10972800" cy="4889754"/>
          </a:xfrm>
        </p:spPr>
        <p:txBody>
          <a:bodyPr>
            <a:normAutofit/>
          </a:bodyPr>
          <a:lstStyle/>
          <a:p>
            <a:pPr marL="342900" indent="-342900">
              <a:buFont typeface="+mj-lt"/>
              <a:buAutoNum type="arabicPeriod"/>
            </a:pPr>
            <a:r>
              <a:rPr lang="en-CA" sz="1800">
                <a:latin typeface="Arial" panose="020b0604020202020204" pitchFamily="34" charset="0"/>
                <a:cs typeface="Arial" panose="020b0604020202020204" pitchFamily="34" charset="0"/>
              </a:rPr>
              <a:t>Brown </a:t>
            </a:r>
            <a:r>
              <a:rPr lang="en-CA" sz="1800" i="1">
                <a:latin typeface="Arial" panose="020b0604020202020204" pitchFamily="34" charset="0"/>
                <a:cs typeface="Arial" panose="020b0604020202020204" pitchFamily="34" charset="0"/>
              </a:rPr>
              <a:t>et al. </a:t>
            </a:r>
            <a:r>
              <a:rPr lang="en-CA" sz="1800">
                <a:latin typeface="Arial" panose="020b0604020202020204" pitchFamily="34" charset="0"/>
                <a:cs typeface="Arial" panose="020b0604020202020204" pitchFamily="34" charset="0"/>
              </a:rPr>
              <a:t>(2020). </a:t>
            </a:r>
            <a:r>
              <a:rPr lang="en-GB" sz="1800">
                <a:latin typeface="Arial" panose="020b0604020202020204" pitchFamily="34" charset="0"/>
                <a:cs typeface="Arial" panose="020b0604020202020204" pitchFamily="34" charset="0"/>
              </a:rPr>
              <a:t>International Society for Peritoneal Dialysis Practice Recommendations: Prescribing High Quality Goal-Directed Peritoneal Dialysis. </a:t>
            </a:r>
            <a:r>
              <a:rPr lang="en-GB" sz="1800" i="1" err="1">
                <a:latin typeface="Arial" panose="020b0604020202020204" pitchFamily="34" charset="0"/>
                <a:cs typeface="Arial" panose="020b0604020202020204" pitchFamily="34" charset="0"/>
              </a:rPr>
              <a:t>Perit Dial Int </a:t>
            </a:r>
            <a:r>
              <a:rPr lang="en-US" sz="1800">
                <a:latin typeface="Arial" panose="020b0604020202020204" pitchFamily="34" charset="0"/>
                <a:cs typeface="Arial" panose="020b0604020202020204" pitchFamily="34" charset="0"/>
              </a:rPr>
              <a:t>40(3):244-253, 2020</a:t>
            </a:r>
          </a:p>
          <a:p>
            <a:pPr marL="342900" indent="-342900">
              <a:buFont typeface="+mj-lt"/>
              <a:buAutoNum type="arabicPeriod"/>
            </a:pPr>
            <a:r>
              <a:rPr lang="en-US" sz="1800">
                <a:latin typeface="Arial" panose="020b0604020202020204" pitchFamily="34" charset="0"/>
                <a:cs typeface="Arial" panose="020b0604020202020204" pitchFamily="34" charset="0"/>
              </a:rPr>
              <a:t>Churchill </a:t>
            </a:r>
            <a:r>
              <a:rPr lang="en-US" sz="1800" i="1">
                <a:latin typeface="Arial" panose="020b0604020202020204" pitchFamily="34" charset="0"/>
                <a:cs typeface="Arial" panose="020b0604020202020204" pitchFamily="34" charset="0"/>
              </a:rPr>
              <a:t>et al. </a:t>
            </a:r>
            <a:r>
              <a:rPr lang="en-US" sz="1800">
                <a:latin typeface="Arial" panose="020b0604020202020204" pitchFamily="34" charset="0"/>
                <a:cs typeface="Arial" panose="020b0604020202020204" pitchFamily="34" charset="0"/>
              </a:rPr>
              <a:t>(1996). Adequacy of Dialysis and Nutrition in Continuous Peritoneal Dialysis: Association with Clinical Outcomes. </a:t>
            </a:r>
            <a:r>
              <a:rPr lang="en-US" sz="1800" i="1">
                <a:latin typeface="Arial" panose="020b0604020202020204" pitchFamily="34" charset="0"/>
                <a:cs typeface="Arial" panose="020b0604020202020204" pitchFamily="34" charset="0"/>
              </a:rPr>
              <a:t>J Am Soc Nephrol </a:t>
            </a:r>
            <a:r>
              <a:rPr lang="en-US" sz="1800">
                <a:latin typeface="Arial" panose="020b0604020202020204" pitchFamily="34" charset="0"/>
                <a:cs typeface="Arial" panose="020b0604020202020204" pitchFamily="34" charset="0"/>
              </a:rPr>
              <a:t>7:198-207, 1996</a:t>
            </a:r>
          </a:p>
          <a:p>
            <a:pPr marL="342900" indent="-342900">
              <a:buFont typeface="+mj-lt"/>
              <a:buAutoNum type="arabicPeriod"/>
            </a:pPr>
            <a:r>
              <a:rPr lang="en-US" sz="1800">
                <a:latin typeface="Arial" panose="020b0604020202020204" pitchFamily="34" charset="0"/>
                <a:cs typeface="Arial" panose="020b0604020202020204" pitchFamily="34" charset="0"/>
              </a:rPr>
              <a:t>Bargman </a:t>
            </a:r>
            <a:r>
              <a:rPr lang="en-US" sz="1800" i="1">
                <a:latin typeface="Arial" panose="020b0604020202020204" pitchFamily="34" charset="0"/>
                <a:cs typeface="Arial" panose="020b0604020202020204" pitchFamily="34" charset="0"/>
              </a:rPr>
              <a:t>et al. (2001).</a:t>
            </a:r>
            <a:r>
              <a:rPr lang="en-US" sz="1800">
                <a:latin typeface="Arial" panose="020b0604020202020204" pitchFamily="34" charset="0"/>
                <a:cs typeface="Arial" panose="020b0604020202020204" pitchFamily="34" charset="0"/>
              </a:rPr>
              <a:t> Relative Contribution of Residual Renal Function and Peritoneal Clearance to Adequacy of Dialysis: A Reanalysis of the CANUSA Study. </a:t>
            </a:r>
            <a:r>
              <a:rPr lang="en-US" sz="1800" i="1">
                <a:latin typeface="Arial" panose="020b0604020202020204" pitchFamily="34" charset="0"/>
                <a:cs typeface="Arial" panose="020b0604020202020204" pitchFamily="34" charset="0"/>
              </a:rPr>
              <a:t>J Am Soc Nephrol</a:t>
            </a:r>
            <a:r>
              <a:rPr lang="en-US" sz="1800">
                <a:latin typeface="Arial" panose="020b0604020202020204" pitchFamily="34" charset="0"/>
                <a:cs typeface="Arial" panose="020b0604020202020204" pitchFamily="34" charset="0"/>
              </a:rPr>
              <a:t> 12 (10) 2158-2162, 2001</a:t>
            </a:r>
          </a:p>
          <a:p>
            <a:pPr marL="342900" indent="-342900">
              <a:buFont typeface="+mj-lt"/>
              <a:buAutoNum type="arabicPeriod"/>
            </a:pPr>
            <a:r>
              <a:rPr lang="en-US" sz="1800">
                <a:latin typeface="Arial" panose="020b0604020202020204" pitchFamily="34" charset="0"/>
                <a:cs typeface="Arial" panose="020b0604020202020204" pitchFamily="34" charset="0"/>
              </a:rPr>
              <a:t>Paniagua </a:t>
            </a:r>
            <a:r>
              <a:rPr lang="en-US" sz="1800" i="1">
                <a:latin typeface="Arial" panose="020b0604020202020204" pitchFamily="34" charset="0"/>
                <a:cs typeface="Arial" panose="020b0604020202020204" pitchFamily="34" charset="0"/>
              </a:rPr>
              <a:t>et al.</a:t>
            </a:r>
            <a:r>
              <a:rPr lang="en-US" sz="1800">
                <a:latin typeface="Arial" panose="020b0604020202020204" pitchFamily="34" charset="0"/>
                <a:cs typeface="Arial" panose="020b0604020202020204" pitchFamily="34" charset="0"/>
              </a:rPr>
              <a:t> (2002). Effects of increased peritoneal clearances on mortality rates in peritoneal dialysis: ADEMEX, a prospective, randomized, controlled trial. </a:t>
            </a:r>
            <a:r>
              <a:rPr lang="en-US" sz="1800" i="1">
                <a:latin typeface="Arial" panose="020b0604020202020204" pitchFamily="34" charset="0"/>
                <a:cs typeface="Arial" panose="020b0604020202020204" pitchFamily="34" charset="0"/>
              </a:rPr>
              <a:t>J Am Soc Nephrol </a:t>
            </a:r>
            <a:r>
              <a:rPr lang="en-US" sz="1800">
                <a:latin typeface="Arial" panose="020b0604020202020204" pitchFamily="34" charset="0"/>
                <a:cs typeface="Arial" panose="020b0604020202020204" pitchFamily="34" charset="0"/>
              </a:rPr>
              <a:t>13(5):1307-1320, 2002</a:t>
            </a:r>
          </a:p>
          <a:p>
            <a:pPr marL="342900" indent="-342900">
              <a:buFont typeface="+mj-lt"/>
              <a:buAutoNum type="arabicPeriod"/>
            </a:pPr>
            <a:r>
              <a:rPr lang="en-CA" sz="1800">
                <a:latin typeface="Arial" panose="020b0604020202020204" pitchFamily="34" charset="0"/>
                <a:cs typeface="Arial" panose="020b0604020202020204" pitchFamily="34" charset="0"/>
              </a:rPr>
              <a:t>Lo </a:t>
            </a:r>
            <a:r>
              <a:rPr lang="en-CA" sz="1800" i="1">
                <a:latin typeface="Arial" panose="020b0604020202020204" pitchFamily="34" charset="0"/>
                <a:cs typeface="Arial" panose="020b0604020202020204" pitchFamily="34" charset="0"/>
              </a:rPr>
              <a:t>et al.</a:t>
            </a:r>
            <a:r>
              <a:rPr lang="en-CA" sz="1800">
                <a:latin typeface="Arial" panose="020b0604020202020204" pitchFamily="34" charset="0"/>
                <a:cs typeface="Arial" panose="020b0604020202020204" pitchFamily="34" charset="0"/>
              </a:rPr>
              <a:t> (2003). </a:t>
            </a:r>
            <a:r>
              <a:rPr lang="en-US" sz="1800">
                <a:latin typeface="Arial" panose="020b0604020202020204" pitchFamily="34" charset="0"/>
                <a:cs typeface="Arial" panose="020b0604020202020204" pitchFamily="34" charset="0"/>
              </a:rPr>
              <a:t>Effect of Kt/V on survival and clinical outcome in CAPD patients in a randomized prospective study. </a:t>
            </a:r>
            <a:r>
              <a:rPr lang="en-US" sz="1800" i="1">
                <a:latin typeface="Arial" panose="020b0604020202020204" pitchFamily="34" charset="0"/>
                <a:cs typeface="Arial" panose="020b0604020202020204" pitchFamily="34" charset="0"/>
              </a:rPr>
              <a:t>Kidney Int </a:t>
            </a:r>
            <a:r>
              <a:rPr lang="en-US" sz="1800">
                <a:latin typeface="Arial" panose="020b0604020202020204" pitchFamily="34" charset="0"/>
                <a:cs typeface="Arial" panose="020b0604020202020204" pitchFamily="34" charset="0"/>
              </a:rPr>
              <a:t>64(2): 649-56, 2003</a:t>
            </a:r>
          </a:p>
          <a:p>
            <a:pPr marL="342900" indent="-342900">
              <a:buFont typeface="+mj-lt"/>
              <a:buAutoNum type="arabicPeriod"/>
            </a:pPr>
            <a:r>
              <a:rPr lang="en-US" sz="1800">
                <a:latin typeface="Arial" panose="020b0604020202020204" pitchFamily="34" charset="0"/>
                <a:cs typeface="Arial" panose="020b0604020202020204" pitchFamily="34" charset="0"/>
              </a:rPr>
              <a:t>KDOQI Clinical Practice Guidelines and Clinical Practice Recommendations for 2006 Updates: Hemodialysis Adequacy, Peritoneal Dialysis Adequacy and Vascular Access. </a:t>
            </a:r>
            <a:r>
              <a:rPr lang="en-US" sz="1800" i="1">
                <a:latin typeface="Arial" panose="020b0604020202020204" pitchFamily="34" charset="0"/>
                <a:cs typeface="Arial" panose="020b0604020202020204" pitchFamily="34" charset="0"/>
              </a:rPr>
              <a:t>Am J Kidney Dis </a:t>
            </a:r>
            <a:r>
              <a:rPr lang="en-US" sz="1800">
                <a:latin typeface="Arial" panose="020b0604020202020204" pitchFamily="34" charset="0"/>
                <a:cs typeface="Arial" panose="020b0604020202020204" pitchFamily="34" charset="0"/>
              </a:rPr>
              <a:t>48:S1-S322, 2006 </a:t>
            </a:r>
          </a:p>
          <a:p>
            <a:pPr marL="342900" indent="-342900">
              <a:buFont typeface="+mj-lt"/>
              <a:buAutoNum type="arabicPeriod"/>
            </a:pPr>
            <a:r>
              <a:rPr lang="en-CA" sz="1800">
                <a:latin typeface="Arial" panose="020b0604020202020204" pitchFamily="34" charset="0"/>
                <a:cs typeface="Arial" panose="020b0604020202020204" pitchFamily="34" charset="0"/>
              </a:rPr>
              <a:t>Lo </a:t>
            </a:r>
            <a:r>
              <a:rPr lang="en-CA" sz="1800" i="1">
                <a:latin typeface="Arial" panose="020b0604020202020204" pitchFamily="34" charset="0"/>
                <a:cs typeface="Arial" panose="020b0604020202020204" pitchFamily="34" charset="0"/>
              </a:rPr>
              <a:t>et al. </a:t>
            </a:r>
            <a:r>
              <a:rPr lang="en-CA" sz="1800">
                <a:latin typeface="Arial" panose="020b0604020202020204" pitchFamily="34" charset="0"/>
                <a:cs typeface="Arial" panose="020b0604020202020204" pitchFamily="34" charset="0"/>
              </a:rPr>
              <a:t>(2005) Guideline on Targets for Solute and Fluid Removal in Adult Patients on Chronic Peritoneal Dialysis. </a:t>
            </a:r>
            <a:r>
              <a:rPr lang="en-US" sz="1800" i="1" err="1">
                <a:latin typeface="Arial" panose="020b0604020202020204" pitchFamily="34" charset="0"/>
                <a:cs typeface="Arial" panose="020b0604020202020204" pitchFamily="34" charset="0"/>
              </a:rPr>
              <a:t>Perit Dial Int </a:t>
            </a:r>
            <a:r>
              <a:rPr lang="en-US" sz="1800">
                <a:latin typeface="Arial" panose="020b0604020202020204" pitchFamily="34" charset="0"/>
                <a:cs typeface="Arial" panose="020b0604020202020204" pitchFamily="34" charset="0"/>
              </a:rPr>
              <a:t>26 (5): 520–522, 2005</a:t>
            </a:r>
          </a:p>
          <a:p>
            <a:pPr marL="514350" indent="-514350">
              <a:buFont typeface="+mj-lt"/>
              <a:buAutoNum type="arabicPeriod"/>
            </a:pPr>
            <a:endParaRPr lang="en-US" sz="1800">
              <a:latin typeface="Arial" panose="020b0604020202020204" pitchFamily="34" charset="0"/>
              <a:cs typeface="Arial" panose="020b0604020202020204" pitchFamily="34" charset="0"/>
            </a:endParaRPr>
          </a:p>
        </p:txBody>
      </p:sp>
      <p:sp>
        <p:nvSpPr>
          <p:cNvPr id="7" name="Subtitle 6">
            <a:extLst>
              <a:ext uri="{FF2B5EF4-FFF2-40B4-BE49-F238E27FC236}">
                <a16:creationId xmlns:a16="http://schemas.microsoft.com/office/drawing/2014/main" id="{DAC0BD4E-F912-4F91-945E-86F7EE17A753}"/>
              </a:ext>
            </a:extLst>
          </p:cNvPr>
          <p:cNvSpPr>
            <a:spLocks noGrp="1" noSelect="1" noMove="1" noResize="1" noTextEdit="1"/>
          </p:cNvSpPr>
          <p:nvPr>
            <p:ph type="subTitle" idx="10"/>
          </p:nvPr>
        </p:nvSpPr>
        <p:spPr/>
        <p:txBody>
          <a:bodyPr/>
          <a:lstStyle/>
          <a:p>
            <a:r>
              <a:rPr lang="en-US"/>
              <a:t>REFERENCES</a:t>
            </a:r>
          </a:p>
        </p:txBody>
      </p:sp>
    </p:spTree>
    <p:extLst>
      <p:ext uri="{BB962C8B-B14F-4D97-AF65-F5344CB8AC3E}">
        <p14:creationId val="3065591138"/>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20767" y="693075"/>
            <a:ext cx="9505608" cy="1082404"/>
          </a:xfrm>
        </p:spPr>
        <p:txBody>
          <a:bodyPr/>
          <a:lstStyle/>
          <a:p>
            <a:r>
              <a:rPr lang="en-US"/>
              <a:t>Case #1 – Mrs. FT </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20767" y="1621312"/>
            <a:ext cx="10950466" cy="3388471"/>
          </a:xfrm>
        </p:spPr>
        <p:txBody>
          <a:bodyPr>
            <a:noAutofit/>
          </a:bodyPr>
          <a:lstStyle/>
          <a:p>
            <a:pPr marL="0" indent="0">
              <a:buNone/>
            </a:pPr>
            <a:r>
              <a:rPr lang="en-US">
                <a:latin typeface="Arial" panose="020b0604020202020204" pitchFamily="34" charset="0"/>
                <a:cs typeface="Arial" panose="020b0604020202020204" pitchFamily="34" charset="0"/>
              </a:rPr>
              <a:t>63-year-old female, ESKD secondary to diabetic nephropathy. Comorbidities include coronary artery disease, gout, hypertension, and dyslipidemia. Current PD prescription is for NIPD 4 exchanges over 9 hours with a fill volume of 2L each. Baseline creatinine several months ago was 8 mg/dL (707 umol/L), now it is 12 mg/dL (1061 umol/L). Her urine production has decreased from 1L/day now to 200 mL/day. She is feeling progressively unwell with increasing edema.</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29232997"/>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9767" y="1611827"/>
            <a:ext cx="10951465" cy="3388471"/>
          </a:xfrm>
        </p:spPr>
        <p:txBody>
          <a:bodyPr>
            <a:noAutofit/>
          </a:bodyPr>
          <a:lstStyle/>
          <a:p>
            <a:pPr marL="0" indent="0">
              <a:buNone/>
            </a:pPr>
            <a:r>
              <a:rPr lang="en-US">
                <a:latin typeface="Arial" panose="020b0604020202020204" pitchFamily="34" charset="0"/>
                <a:cs typeface="Arial" panose="020b0604020202020204" pitchFamily="34" charset="0"/>
              </a:rPr>
              <a:t>Question 1: How do you best determine if her current PD prescription is inadequate to meet her current needs?</a:t>
            </a:r>
          </a:p>
          <a:p>
            <a:pPr marL="457200" indent="-457200">
              <a:buFont typeface="+mj-lt"/>
              <a:buAutoNum type="alphaUcPeriod"/>
            </a:pPr>
            <a:r>
              <a:rPr lang="en-US" sz="2400">
                <a:latin typeface="Arial" panose="020b0604020202020204" pitchFamily="34" charset="0"/>
                <a:cs typeface="Arial" panose="020b0604020202020204" pitchFamily="34" charset="0"/>
              </a:rPr>
              <a:t>Send additional blood work to measure BUN levels for calculation of a urea reduction ratio (URR)</a:t>
            </a:r>
          </a:p>
          <a:p>
            <a:pPr marL="457200" indent="-457200">
              <a:buFont typeface="+mj-lt"/>
              <a:buAutoNum type="alphaUcPeriod"/>
            </a:pPr>
            <a:r>
              <a:rPr lang="en-US" sz="2400">
                <a:latin typeface="Arial" panose="020b0604020202020204" pitchFamily="34" charset="0"/>
                <a:cs typeface="Arial" panose="020b0604020202020204" pitchFamily="34" charset="0"/>
              </a:rPr>
              <a:t>Calculate a peritoneal dialysis Kt/V</a:t>
            </a:r>
            <a:r>
              <a:rPr lang="en-US" sz="2400" baseline="-25000" err="1">
                <a:latin typeface="Arial" panose="020b0604020202020204" pitchFamily="34" charset="0"/>
                <a:cs typeface="Arial" panose="020b0604020202020204" pitchFamily="34" charset="0"/>
              </a:rPr>
              <a:t>urea</a:t>
            </a:r>
            <a:endParaRPr lang="en-US" sz="2400" baseline="-25000">
              <a:latin typeface="Arial" panose="020b0604020202020204" pitchFamily="34" charset="0"/>
              <a:cs typeface="Arial" panose="020b0604020202020204" pitchFamily="34" charset="0"/>
            </a:endParaRPr>
          </a:p>
          <a:p>
            <a:pPr marL="457200" indent="-457200">
              <a:buFont typeface="+mj-lt"/>
              <a:buAutoNum type="alphaUcPeriod"/>
            </a:pPr>
            <a:r>
              <a:rPr lang="en-US" sz="2400">
                <a:latin typeface="Arial" panose="020b0604020202020204" pitchFamily="34" charset="0"/>
                <a:cs typeface="Arial" panose="020b0604020202020204" pitchFamily="34" charset="0"/>
              </a:rPr>
              <a:t>Calculate a total Kt/V</a:t>
            </a:r>
            <a:r>
              <a:rPr lang="en-US" sz="2400" baseline="-25000" err="1">
                <a:latin typeface="Arial" panose="020b0604020202020204" pitchFamily="34" charset="0"/>
                <a:cs typeface="Arial" panose="020b0604020202020204" pitchFamily="34" charset="0"/>
              </a:rPr>
              <a:t>urea </a:t>
            </a:r>
            <a:r>
              <a:rPr lang="en-US" sz="2400">
                <a:latin typeface="Arial" panose="020b0604020202020204" pitchFamily="34" charset="0"/>
                <a:cs typeface="Arial" panose="020b0604020202020204" pitchFamily="34" charset="0"/>
              </a:rPr>
              <a:t>combining peritoneal Kt/V</a:t>
            </a:r>
            <a:r>
              <a:rPr lang="en-US" sz="2400" baseline="-25000" err="1">
                <a:latin typeface="Arial" panose="020b0604020202020204" pitchFamily="34" charset="0"/>
                <a:cs typeface="Arial" panose="020b0604020202020204" pitchFamily="34" charset="0"/>
              </a:rPr>
              <a:t>urea </a:t>
            </a:r>
            <a:r>
              <a:rPr lang="en-US" sz="2400">
                <a:latin typeface="Arial" panose="020b0604020202020204" pitchFamily="34" charset="0"/>
                <a:cs typeface="Arial" panose="020b0604020202020204" pitchFamily="34" charset="0"/>
              </a:rPr>
              <a:t>and residual kidney Kt/V</a:t>
            </a:r>
            <a:r>
              <a:rPr lang="en-US" sz="2400" baseline="-25000" err="1">
                <a:latin typeface="Arial" panose="020b0604020202020204" pitchFamily="34" charset="0"/>
                <a:cs typeface="Arial" panose="020b0604020202020204" pitchFamily="34" charset="0"/>
              </a:rPr>
              <a:t>urea</a:t>
            </a:r>
            <a:endParaRPr lang="en-US" sz="2400">
              <a:latin typeface="Arial" panose="020b0604020202020204" pitchFamily="34" charset="0"/>
              <a:cs typeface="Arial" panose="020b0604020202020204" pitchFamily="34" charset="0"/>
            </a:endParaRPr>
          </a:p>
          <a:p>
            <a:pPr marL="457200" indent="-457200">
              <a:buFont typeface="+mj-lt"/>
              <a:buAutoNum type="alphaUcPeriod"/>
            </a:pPr>
            <a:r>
              <a:rPr lang="en-US" sz="2400">
                <a:latin typeface="Arial" panose="020b0604020202020204" pitchFamily="34" charset="0"/>
                <a:cs typeface="Arial" panose="020b0604020202020204" pitchFamily="34" charset="0"/>
              </a:rPr>
              <a:t>Clinical assessment</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Title 1">
            <a:extLst>
              <a:ext uri="{FF2B5EF4-FFF2-40B4-BE49-F238E27FC236}">
                <a16:creationId xmlns:a16="http://schemas.microsoft.com/office/drawing/2014/main" id="{FADC7018-446B-4860-A0C4-EA4AA2322418}"/>
              </a:ext>
            </a:extLst>
          </p:cNvPr>
          <p:cNvSpPr>
            <a:spLocks noGrp="1" noSelect="1" noMove="1" noResize="1" noTextEdit="1"/>
          </p:cNvSpPr>
          <p:nvPr>
            <p:ph type="title"/>
          </p:nvPr>
        </p:nvSpPr>
        <p:spPr>
          <a:xfrm>
            <a:off x="620767" y="693075"/>
            <a:ext cx="9505608" cy="1082404"/>
          </a:xfrm>
        </p:spPr>
        <p:txBody>
          <a:bodyPr/>
          <a:lstStyle/>
          <a:p>
            <a:r>
              <a:rPr lang="en-US"/>
              <a:t>Case #1 – Mrs. FT </a:t>
            </a:r>
          </a:p>
        </p:txBody>
      </p:sp>
    </p:spTree>
    <p:extLst>
      <p:ext uri="{BB962C8B-B14F-4D97-AF65-F5344CB8AC3E}">
        <p14:creationId val="2857425447"/>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9582" y="692792"/>
            <a:ext cx="10515600" cy="1082404"/>
          </a:xfrm>
        </p:spPr>
        <p:txBody>
          <a:bodyPr/>
          <a:lstStyle/>
          <a:p>
            <a:r>
              <a:rPr lang="en-US"/>
              <a:t>Case #1 – Mrs. FT </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Content Placeholder 2">
            <a:extLst>
              <a:ext uri="{FF2B5EF4-FFF2-40B4-BE49-F238E27FC236}">
                <a16:creationId xmlns:a16="http://schemas.microsoft.com/office/drawing/2014/main" id="{B1D9CB73-4C1D-45AD-8EA4-C286B168E320}"/>
              </a:ext>
            </a:extLst>
          </p:cNvPr>
          <p:cNvSpPr txBox="1">
            <a:spLocks noSelect="1" noMove="1" noResize="1" noTextEdit="1"/>
          </p:cNvSpPr>
          <p:nvPr/>
        </p:nvSpPr>
        <p:spPr>
          <a:xfrm>
            <a:off x="619768" y="1611827"/>
            <a:ext cx="10952650" cy="338847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latin typeface="Arial" panose="020b0604020202020204" pitchFamily="34" charset="0"/>
                <a:cs typeface="Arial" panose="020b0604020202020204" pitchFamily="34" charset="0"/>
              </a:rPr>
              <a:t>Question 1: How do you best determine if her current PD prescription is inadequate to meet her current needs?</a:t>
            </a:r>
          </a:p>
          <a:p>
            <a:pPr marL="457200" indent="-457200">
              <a:buFont typeface="+mj-lt"/>
              <a:buAutoNum type="alphaUcPeriod"/>
            </a:pPr>
            <a:r>
              <a:rPr lang="en-US" sz="2400">
                <a:latin typeface="Arial" panose="020b0604020202020204" pitchFamily="34" charset="0"/>
                <a:cs typeface="Arial" panose="020b0604020202020204" pitchFamily="34" charset="0"/>
              </a:rPr>
              <a:t>Send additional blood work to measure BUN levels for calculation of a urea reduction ratio (URR)</a:t>
            </a:r>
          </a:p>
          <a:p>
            <a:pPr marL="457200" indent="-457200">
              <a:buFont typeface="+mj-lt"/>
              <a:buAutoNum type="alphaUcPeriod"/>
            </a:pPr>
            <a:r>
              <a:rPr lang="en-US" sz="2400">
                <a:latin typeface="Arial" panose="020b0604020202020204" pitchFamily="34" charset="0"/>
                <a:cs typeface="Arial" panose="020b0604020202020204" pitchFamily="34" charset="0"/>
              </a:rPr>
              <a:t>Calculate a peritoneal dialysis Kt/V</a:t>
            </a:r>
            <a:r>
              <a:rPr lang="en-US" sz="2400" baseline="-25000" err="1">
                <a:latin typeface="Arial" panose="020b0604020202020204" pitchFamily="34" charset="0"/>
                <a:cs typeface="Arial" panose="020b0604020202020204" pitchFamily="34" charset="0"/>
              </a:rPr>
              <a:t>urea</a:t>
            </a:r>
            <a:endParaRPr lang="en-US" sz="2400" baseline="-25000">
              <a:latin typeface="Arial" panose="020b0604020202020204" pitchFamily="34" charset="0"/>
              <a:cs typeface="Arial" panose="020b0604020202020204" pitchFamily="34" charset="0"/>
            </a:endParaRPr>
          </a:p>
          <a:p>
            <a:pPr marL="457200" indent="-457200">
              <a:buFont typeface="+mj-lt"/>
              <a:buAutoNum type="alphaUcPeriod"/>
            </a:pPr>
            <a:r>
              <a:rPr lang="en-US" sz="2400">
                <a:latin typeface="Arial" panose="020b0604020202020204" pitchFamily="34" charset="0"/>
                <a:cs typeface="Arial" panose="020b0604020202020204" pitchFamily="34" charset="0"/>
              </a:rPr>
              <a:t>Calculate a total Kt/V</a:t>
            </a:r>
            <a:r>
              <a:rPr lang="en-US" sz="2400" baseline="-25000" err="1">
                <a:latin typeface="Arial" panose="020b0604020202020204" pitchFamily="34" charset="0"/>
                <a:cs typeface="Arial" panose="020b0604020202020204" pitchFamily="34" charset="0"/>
              </a:rPr>
              <a:t>urea </a:t>
            </a:r>
            <a:r>
              <a:rPr lang="en-US" sz="2400">
                <a:latin typeface="Arial" panose="020b0604020202020204" pitchFamily="34" charset="0"/>
                <a:cs typeface="Arial" panose="020b0604020202020204" pitchFamily="34" charset="0"/>
              </a:rPr>
              <a:t>combining peritoneal Kt/V</a:t>
            </a:r>
            <a:r>
              <a:rPr lang="en-US" sz="2400" baseline="-25000" err="1">
                <a:latin typeface="Arial" panose="020b0604020202020204" pitchFamily="34" charset="0"/>
                <a:cs typeface="Arial" panose="020b0604020202020204" pitchFamily="34" charset="0"/>
              </a:rPr>
              <a:t>urea </a:t>
            </a:r>
            <a:r>
              <a:rPr lang="en-US" sz="2400">
                <a:latin typeface="Arial" panose="020b0604020202020204" pitchFamily="34" charset="0"/>
                <a:cs typeface="Arial" panose="020b0604020202020204" pitchFamily="34" charset="0"/>
              </a:rPr>
              <a:t>and residual kidney Kt/V</a:t>
            </a:r>
            <a:r>
              <a:rPr lang="en-US" sz="2400" baseline="-25000" err="1">
                <a:latin typeface="Arial" panose="020b0604020202020204" pitchFamily="34" charset="0"/>
                <a:cs typeface="Arial" panose="020b0604020202020204" pitchFamily="34" charset="0"/>
              </a:rPr>
              <a:t>urea</a:t>
            </a:r>
            <a:endParaRPr lang="en-US" sz="2400">
              <a:latin typeface="Arial" panose="020b0604020202020204" pitchFamily="34" charset="0"/>
              <a:cs typeface="Arial" panose="020b0604020202020204" pitchFamily="34" charset="0"/>
            </a:endParaRPr>
          </a:p>
          <a:p>
            <a:pPr marL="457200" indent="-457200">
              <a:buFont typeface="+mj-lt"/>
              <a:buAutoNum type="alphaUcPeriod"/>
            </a:pPr>
            <a:r>
              <a:rPr lang="en-US" sz="2400" b="1">
                <a:latin typeface="Arial" panose="020b0604020202020204" pitchFamily="34" charset="0"/>
                <a:cs typeface="Arial" panose="020b0604020202020204" pitchFamily="34" charset="0"/>
              </a:rPr>
              <a:t>Clinical assessment</a:t>
            </a:r>
          </a:p>
        </p:txBody>
      </p:sp>
    </p:spTree>
    <p:extLst>
      <p:ext uri="{BB962C8B-B14F-4D97-AF65-F5344CB8AC3E}">
        <p14:creationId val="2857425447"/>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9B2347A4-47FB-4129-8C8D-6956ACCA8558}"/>
              </a:ext>
            </a:extLst>
          </p:cNvPr>
          <p:cNvSpPr>
            <a:spLocks noGrp="1" noSelect="1" noMove="1" noResize="1" noTextEdit="1"/>
          </p:cNvSpPr>
          <p:nvPr>
            <p:ph type="title"/>
          </p:nvPr>
        </p:nvSpPr>
        <p:spPr>
          <a:xfrm>
            <a:off x="619125" y="692706"/>
            <a:ext cx="10515600" cy="1082404"/>
          </a:xfrm>
        </p:spPr>
        <p:txBody>
          <a:bodyPr/>
          <a:lstStyle/>
          <a:p>
            <a:r>
              <a:rPr lang="en-US"/>
              <a:t>What does “adequate” dialysis mean?</a:t>
            </a:r>
          </a:p>
        </p:txBody>
      </p:sp>
      <p:sp>
        <p:nvSpPr>
          <p:cNvPr id="3" name="Content Placeholder 2">
            <a:extLst>
              <a:ext uri="{FF2B5EF4-FFF2-40B4-BE49-F238E27FC236}">
                <a16:creationId xmlns:a16="http://schemas.microsoft.com/office/drawing/2014/main" id="{F71DA83D-452D-4423-A5B8-F3593169C3BE}"/>
              </a:ext>
            </a:extLst>
          </p:cNvPr>
          <p:cNvSpPr>
            <a:spLocks noGrp="1" noSelect="1" noMove="1" noResize="1" noTextEdit="1"/>
          </p:cNvSpPr>
          <p:nvPr>
            <p:ph idx="1"/>
          </p:nvPr>
        </p:nvSpPr>
        <p:spPr>
          <a:xfrm>
            <a:off x="619124" y="1621212"/>
            <a:ext cx="10953751" cy="3388471"/>
          </a:xfrm>
        </p:spPr>
        <p:txBody>
          <a:bodyPr>
            <a:noAutofit/>
          </a:bodyPr>
          <a:lstStyle/>
          <a:p>
            <a:r>
              <a:rPr lang="en-US">
                <a:latin typeface="Arial" panose="020b0604020202020204" pitchFamily="34" charset="0"/>
                <a:cs typeface="Arial" panose="020b0604020202020204" pitchFamily="34" charset="0"/>
              </a:rPr>
              <a:t>No one fixed measure exists to properly define adequacy alone.</a:t>
            </a:r>
          </a:p>
          <a:p>
            <a:r>
              <a:rPr lang="en-US">
                <a:latin typeface="Arial" panose="020b0604020202020204" pitchFamily="34" charset="0"/>
                <a:cs typeface="Arial" panose="020b0604020202020204" pitchFamily="34" charset="0"/>
              </a:rPr>
              <a:t>Adequacy involves several aspects:</a:t>
            </a:r>
          </a:p>
          <a:p>
            <a:pPr lvl="1"/>
            <a:r>
              <a:rPr lang="en-US">
                <a:latin typeface="Arial" panose="020b0604020202020204" pitchFamily="34" charset="0"/>
                <a:cs typeface="Arial" panose="020b0604020202020204" pitchFamily="34" charset="0"/>
              </a:rPr>
              <a:t>patient symptom control and quality of life</a:t>
            </a:r>
          </a:p>
          <a:p>
            <a:pPr lvl="1"/>
            <a:r>
              <a:rPr lang="en-US">
                <a:latin typeface="Arial" panose="020b0604020202020204" pitchFamily="34" charset="0"/>
                <a:cs typeface="Arial" panose="020b0604020202020204" pitchFamily="34" charset="0"/>
              </a:rPr>
              <a:t>volume status </a:t>
            </a:r>
          </a:p>
          <a:p>
            <a:pPr lvl="1"/>
            <a:r>
              <a:rPr lang="en-US">
                <a:latin typeface="Arial" panose="020b0604020202020204" pitchFamily="34" charset="0"/>
                <a:cs typeface="Arial" panose="020b0604020202020204" pitchFamily="34" charset="0"/>
              </a:rPr>
              <a:t>clearance of uremic molecules (small, middle, and protein-bound molecules)</a:t>
            </a:r>
          </a:p>
          <a:p>
            <a:pPr lvl="1"/>
            <a:r>
              <a:rPr lang="en-US">
                <a:latin typeface="Arial" panose="020b0604020202020204" pitchFamily="34" charset="0"/>
                <a:cs typeface="Arial" panose="020b0604020202020204" pitchFamily="34" charset="0"/>
              </a:rPr>
              <a:t>biochemical stability, including mineral metabolism</a:t>
            </a:r>
          </a:p>
          <a:p>
            <a:pPr lvl="1"/>
            <a:r>
              <a:rPr lang="en-US">
                <a:latin typeface="Arial" panose="020b0604020202020204" pitchFamily="34" charset="0"/>
                <a:cs typeface="Arial" panose="020b0604020202020204" pitchFamily="34" charset="0"/>
              </a:rPr>
              <a:t>preservation of residual kidney function (RKF)</a:t>
            </a:r>
          </a:p>
          <a:p>
            <a:pPr lvl="1"/>
            <a:r>
              <a:rPr lang="en-US">
                <a:latin typeface="Arial" panose="020b0604020202020204" pitchFamily="34" charset="0"/>
                <a:cs typeface="Arial" panose="020b0604020202020204" pitchFamily="34" charset="0"/>
              </a:rPr>
              <a:t>nutritional status</a:t>
            </a:r>
          </a:p>
          <a:p>
            <a:pPr lvl="1"/>
            <a:r>
              <a:rPr lang="en-US">
                <a:latin typeface="Arial" panose="020b0604020202020204" pitchFamily="34" charset="0"/>
                <a:cs typeface="Arial" panose="020b0604020202020204" pitchFamily="34" charset="0"/>
              </a:rPr>
              <a:t>survival</a:t>
            </a: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95757900"/>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itle 3"/>
          <p:cNvSpPr>
            <a:spLocks noGrp="1" noSelect="1" noMove="1" noResize="1" noTextEdit="1"/>
          </p:cNvSpPr>
          <p:nvPr>
            <p:ph type="title"/>
          </p:nvPr>
        </p:nvSpPr>
        <p:spPr>
          <a:xfrm>
            <a:off x="622409" y="696712"/>
            <a:ext cx="11255266" cy="1082404"/>
          </a:xfrm>
        </p:spPr>
        <p:txBody>
          <a:bodyPr>
            <a:normAutofit/>
          </a:bodyPr>
          <a:lstStyle/>
          <a:p>
            <a:r>
              <a:rPr lang="en-CA" sz="3000"/>
              <a:t>International Society for Peritoneal Dialysis 2020 Guidelines</a:t>
            </a:r>
            <a:endParaRPr lang="en-US" sz="3000"/>
          </a:p>
        </p:txBody>
      </p:sp>
      <p:sp>
        <p:nvSpPr>
          <p:cNvPr id="5" name="Content Placeholder 4"/>
          <p:cNvSpPr>
            <a:spLocks noGrp="1" noSelect="1" noMove="1" noResize="1" noTextEdit="1"/>
          </p:cNvSpPr>
          <p:nvPr>
            <p:ph idx="1"/>
          </p:nvPr>
        </p:nvSpPr>
        <p:spPr>
          <a:xfrm>
            <a:off x="611776" y="1618214"/>
            <a:ext cx="10947182" cy="2869325"/>
          </a:xfrm>
        </p:spPr>
        <p:txBody>
          <a:bodyPr>
            <a:noAutofit/>
          </a:bodyPr>
          <a:lstStyle/>
          <a:p>
            <a:r>
              <a:rPr lang="en-CA">
                <a:latin typeface="Arial" panose="020b0604020202020204" pitchFamily="34" charset="0"/>
                <a:cs typeface="Arial" panose="020b0604020202020204" pitchFamily="34" charset="0"/>
              </a:rPr>
              <a:t>Patient well-being related to multiple factors, of which toxin removal is only one</a:t>
            </a:r>
          </a:p>
          <a:p>
            <a:r>
              <a:rPr lang="en-CA">
                <a:latin typeface="Arial" panose="020b0604020202020204" pitchFamily="34" charset="0"/>
                <a:cs typeface="Arial" panose="020b0604020202020204" pitchFamily="34" charset="0"/>
              </a:rPr>
              <a:t>Proposal in shifting terminology from dialysis “adequacy” to “goal-directed” dialysis</a:t>
            </a:r>
          </a:p>
          <a:p>
            <a:r>
              <a:rPr lang="en-CA">
                <a:latin typeface="Arial" panose="020b0604020202020204" pitchFamily="34" charset="0"/>
                <a:cs typeface="Arial" panose="020b0604020202020204" pitchFamily="34" charset="0"/>
              </a:rPr>
              <a:t>Goals determined jointly between the patient and care team</a:t>
            </a:r>
          </a:p>
          <a:p>
            <a:pPr marL="796925" lvl="1" indent="-339725">
              <a:buFont typeface="Courier New" panose="02070309020205020404" pitchFamily="49" charset="0"/>
              <a:buChar char="o"/>
            </a:pPr>
            <a:r>
              <a:rPr lang="en-CA">
                <a:latin typeface="Arial" panose="020b0604020202020204" pitchFamily="34" charset="0"/>
                <a:cs typeface="Arial" panose="020b0604020202020204" pitchFamily="34" charset="0"/>
              </a:rPr>
              <a:t>Including “</a:t>
            </a:r>
            <a:r>
              <a:rPr lang="en-GB">
                <a:latin typeface="Arial" panose="020b0604020202020204" pitchFamily="34" charset="0"/>
                <a:cs typeface="Arial" panose="020b0604020202020204" pitchFamily="34" charset="0"/>
              </a:rPr>
              <a:t>symptoms, individual experiences and goals, residual kidney function, volume status, biochemical measures, nutritional status, cardiovascular function, small solute clearance, and sense of well being and satisfaction”</a:t>
            </a:r>
            <a:endParaRPr lang="en-US">
              <a:latin typeface="Arial" panose="020b0604020202020204" pitchFamily="34" charset="0"/>
              <a:cs typeface="Arial" panose="020b0604020202020204" pitchFamily="34" charset="0"/>
            </a:endParaRPr>
          </a:p>
        </p:txBody>
      </p:sp>
      <p:sp>
        <p:nvSpPr>
          <p:cNvPr id="2" name="TextBox 1"/>
          <p:cNvSpPr txBox="1">
            <a:spLocks noSelect="1" noMove="1" noResize="1" noTextEdit="1"/>
          </p:cNvSpPr>
          <p:nvPr/>
        </p:nvSpPr>
        <p:spPr>
          <a:xfrm>
            <a:off x="10386764" y="5810863"/>
            <a:ext cx="1811714" cy="323165"/>
          </a:xfrm>
          <a:prstGeom prst="rect">
            <a:avLst/>
          </a:prstGeom>
          <a:noFill/>
        </p:spPr>
        <p:txBody>
          <a:bodyPr wrap="none" rtlCol="0">
            <a:spAutoFit/>
          </a:bodyPr>
          <a:lstStyle/>
          <a:p>
            <a:pPr algn="r"/>
            <a:r>
              <a:rPr lang="en-CA" sz="1500" i="1">
                <a:latin typeface="Arial" panose="020b0604020202020204" pitchFamily="34" charset="0"/>
                <a:cs typeface="Arial" panose="020b0604020202020204" pitchFamily="34" charset="0"/>
              </a:rPr>
              <a:t>Brown et al. (2020)</a:t>
            </a:r>
            <a:endParaRPr lang="en-US" sz="1500" i="1">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5E7C34B-0D0F-4093-942D-CC22D7C27BFF}"/>
              </a:ext>
            </a:extLst>
          </p:cNvPr>
          <p:cNvSpPr>
            <a:spLocks noGrp="1" noSelect="1" noMove="1" noResize="1" noTextEdit="1"/>
          </p:cNvSpPr>
          <p:nvPr>
            <p:ph type="title"/>
          </p:nvPr>
        </p:nvSpPr>
        <p:spPr>
          <a:xfrm>
            <a:off x="619125" y="699374"/>
            <a:ext cx="10515600" cy="1082404"/>
          </a:xfrm>
        </p:spPr>
        <p:txBody>
          <a:bodyPr/>
          <a:lstStyle/>
          <a:p>
            <a:r>
              <a:rPr lang="en-US"/>
              <a:t>Small Molecule Clearance and Kt/V</a:t>
            </a:r>
            <a:r>
              <a:rPr lang="en-US" baseline="-25000"/>
              <a:t>urea</a:t>
            </a:r>
            <a:endParaRPr lang="en-US"/>
          </a:p>
        </p:txBody>
      </p:sp>
      <p:sp>
        <p:nvSpPr>
          <p:cNvPr id="7" name="Content Placeholder 6"/>
          <p:cNvSpPr>
            <a:spLocks noGrp="1" noSelect="1" noMove="1" noResize="1" noTextEdit="1"/>
          </p:cNvSpPr>
          <p:nvPr>
            <p:ph idx="1"/>
          </p:nvPr>
        </p:nvSpPr>
        <p:spPr>
          <a:xfrm>
            <a:off x="619453" y="1618388"/>
            <a:ext cx="10953422" cy="4026280"/>
          </a:xfrm>
        </p:spPr>
        <p:txBody>
          <a:bodyPr>
            <a:normAutofit/>
          </a:bodyPr>
          <a:lstStyle/>
          <a:p>
            <a:r>
              <a:rPr lang="en-US">
                <a:latin typeface="Arial" panose="020b0604020202020204" pitchFamily="34" charset="0"/>
                <a:cs typeface="Arial" panose="020b0604020202020204" pitchFamily="34" charset="0"/>
              </a:rPr>
              <a:t>Historically, urea was thought to be the primary retention toxin, therefore clearance centered on urea kinetics (via Kt/V</a:t>
            </a:r>
            <a:r>
              <a:rPr lang="en-US" baseline="-25000" err="1">
                <a:latin typeface="Arial" panose="020b0604020202020204" pitchFamily="34" charset="0"/>
                <a:cs typeface="Arial" panose="020b0604020202020204" pitchFamily="34" charset="0"/>
              </a:rPr>
              <a:t>urea</a:t>
            </a:r>
            <a:r>
              <a:rPr lang="en-US">
                <a:latin typeface="Arial" panose="020b0604020202020204" pitchFamily="34" charset="0"/>
                <a:cs typeface="Arial" panose="020b0604020202020204" pitchFamily="34" charset="0"/>
              </a:rPr>
              <a:t>) in hemodialysis (HD).</a:t>
            </a:r>
          </a:p>
          <a:p>
            <a:r>
              <a:rPr lang="en-US">
                <a:latin typeface="Arial" panose="020b0604020202020204" pitchFamily="34" charset="0"/>
                <a:cs typeface="Arial" panose="020b0604020202020204" pitchFamily="34" charset="0"/>
              </a:rPr>
              <a:t>In PD, clearance of small molecules should include not only that by PD itself but also incorporate the residual kidney function, hence the use of total Kt/V</a:t>
            </a:r>
            <a:r>
              <a:rPr lang="en-US" baseline="-25000" err="1">
                <a:latin typeface="Arial" panose="020b0604020202020204" pitchFamily="34" charset="0"/>
                <a:cs typeface="Arial" panose="020b0604020202020204" pitchFamily="34" charset="0"/>
              </a:rPr>
              <a:t>urea </a:t>
            </a:r>
            <a:r>
              <a:rPr lang="en-US">
                <a:latin typeface="Arial" panose="020b0604020202020204" pitchFamily="34" charset="0"/>
                <a:cs typeface="Arial" panose="020b0604020202020204" pitchFamily="34" charset="0"/>
              </a:rPr>
              <a:t>(peritoneal Kt/V</a:t>
            </a:r>
            <a:r>
              <a:rPr lang="en-US" baseline="-25000" err="1">
                <a:latin typeface="Arial" panose="020b0604020202020204" pitchFamily="34" charset="0"/>
                <a:cs typeface="Arial" panose="020b0604020202020204" pitchFamily="34" charset="0"/>
              </a:rPr>
              <a:t>urea </a:t>
            </a:r>
            <a:r>
              <a:rPr lang="en-US">
                <a:latin typeface="Arial" panose="020b0604020202020204" pitchFamily="34" charset="0"/>
                <a:cs typeface="Arial" panose="020b0604020202020204" pitchFamily="34" charset="0"/>
              </a:rPr>
              <a:t>+ residual kidney Kt/V</a:t>
            </a:r>
            <a:r>
              <a:rPr lang="en-US" baseline="-25000" err="1">
                <a:latin typeface="Arial" panose="020b0604020202020204" pitchFamily="34" charset="0"/>
                <a:cs typeface="Arial" panose="020b0604020202020204" pitchFamily="34" charset="0"/>
              </a:rPr>
              <a:t>urea</a:t>
            </a:r>
            <a:r>
              <a:rPr lang="en-US">
                <a:latin typeface="Arial" panose="020b0604020202020204" pitchFamily="34" charset="0"/>
                <a:cs typeface="Arial" panose="020b0604020202020204" pitchFamily="34" charset="0"/>
              </a:rPr>
              <a:t>).</a:t>
            </a: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119716867"/>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24.06.14"/>
  <p:tag name="AS_TITLE" val="Aspose.Slides for .NET 4.0 Client Profile"/>
  <p:tag name="AS_VERSION" val="24.6"/>
</p:tagLst>
</file>

<file path=ppt/theme/theme1.xml><?xml version="1.0" encoding="utf-8"?>
<a:theme xmlns:r="http://schemas.openxmlformats.org/officeDocument/2006/relationships" xmlns:a="http://schemas.openxmlformats.org/drawingml/2006/main" name="Office Theme">
  <a:themeElements>
    <a:clrScheme name="ASN THEME COLORS">
      <a:dk1>
        <a:sysClr val="windowText" lastClr="000000"/>
      </a:dk1>
      <a:lt1>
        <a:sysClr val="window" lastClr="FFFFFF"/>
      </a:lt1>
      <a:dk2>
        <a:srgbClr val="3F2A7D"/>
      </a:dk2>
      <a:lt2>
        <a:srgbClr val="96C4D4"/>
      </a:lt2>
      <a:accent1>
        <a:srgbClr val="00468B"/>
      </a:accent1>
      <a:accent2>
        <a:srgbClr val="FF8200"/>
      </a:accent2>
      <a:accent3>
        <a:srgbClr val="008EAA"/>
      </a:accent3>
      <a:accent4>
        <a:srgbClr val="319B42"/>
      </a:accent4>
      <a:accent5>
        <a:srgbClr val="3F2A56"/>
      </a:accent5>
      <a:accent6>
        <a:srgbClr val="FFB500"/>
      </a:accent6>
      <a:hlink>
        <a:srgbClr val="0000FF"/>
      </a:hlink>
      <a:folHlink>
        <a:srgbClr val="800080"/>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vt="http://schemas.openxmlformats.org/officeDocument/2006/docPropsVTypes" xmlns="http://schemas.openxmlformats.org/officeDocument/2006/extended-properties">
  <Company/>
  <PresentationFormat>Widescreen</PresentationFormat>
  <Paragraphs>197</Paragraphs>
  <Slides>33</Slides>
  <Notes>11</Notes>
  <TotalTime>1904</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33</vt:i4>
      </vt:variant>
    </vt:vector>
  </HeadingPairs>
  <TitlesOfParts>
    <vt:vector baseType="lpstr" size="42">
      <vt:lpstr>Arial</vt:lpstr>
      <vt:lpstr>Calibri Light</vt:lpstr>
      <vt:lpstr>Calibri</vt:lpstr>
      <vt:lpstr>Segoe</vt:lpstr>
      <vt:lpstr>Gotham Black</vt:lpstr>
      <vt:lpstr>Gotham</vt:lpstr>
      <vt:lpstr>Courier New</vt:lpstr>
      <vt:lpstr>Roboto</vt:lpstr>
      <vt:lpstr>Office Theme</vt:lpstr>
      <vt:lpstr>Basic Principles of Dialysis Peritoneal Dialysis Adequacy</vt:lpstr>
      <vt:lpstr>PowerPoint Presentation</vt:lpstr>
      <vt:lpstr>Learning Objectives</vt:lpstr>
      <vt:lpstr>Case #1 – Mrs. FT </vt:lpstr>
      <vt:lpstr>Case #1 – Mrs. FT </vt:lpstr>
      <vt:lpstr>Case #1 – Mrs. FT </vt:lpstr>
      <vt:lpstr>What does “adequate” dialysis mean?</vt:lpstr>
      <vt:lpstr>International Society for Peritoneal Dialysis 2020 Guidelines</vt:lpstr>
      <vt:lpstr>Small Molecule Clearance and Kt/Vurea</vt:lpstr>
      <vt:lpstr>Calculating Peritoneal Kt/Vurea in PD</vt:lpstr>
      <vt:lpstr>Calculating Residual Kt/Vurea in PD</vt:lpstr>
      <vt:lpstr>Calculating Total Weekly Kt/Vurea for Mrs. FT</vt:lpstr>
      <vt:lpstr>The Important Studies: CANUSA (1996)</vt:lpstr>
      <vt:lpstr>PowerPoint Presentation</vt:lpstr>
      <vt:lpstr>The Important Studies: ADEMEX (2002)</vt:lpstr>
      <vt:lpstr>ADEMEX (2002)</vt:lpstr>
      <vt:lpstr>The Important Studies: Hong Kong Study (2003)</vt:lpstr>
      <vt:lpstr>Summary I: Small Molecule Clearance</vt:lpstr>
      <vt:lpstr>Small Molecule Clearance Guidelines: Past and Present</vt:lpstr>
      <vt:lpstr>Case #2 – Mr. JY</vt:lpstr>
      <vt:lpstr>Case #2 – Mr. JY</vt:lpstr>
      <vt:lpstr>Case #2 – Mr. JY</vt:lpstr>
      <vt:lpstr>Case #2 - Rationale</vt:lpstr>
      <vt:lpstr>Case #3 – Mrs. LS</vt:lpstr>
      <vt:lpstr>Case #3 – Mrs. LS</vt:lpstr>
      <vt:lpstr>Case #3 – Mrs. LS</vt:lpstr>
      <vt:lpstr>Case #3 - Rationale</vt:lpstr>
      <vt:lpstr>PowerPoint Presentation</vt:lpstr>
      <vt:lpstr>Volume Status Management</vt:lpstr>
      <vt:lpstr>Patient-Centered Prescription</vt:lpstr>
      <vt:lpstr>Nutritional Status, Anemia, and CKD-MBD</vt:lpstr>
      <vt:lpstr>Summary II</vt:lpstr>
      <vt:lpstr>PowerPoint Presentation</vt:lpstr>
    </vt:vector>
  </TitlesOfParts>
  <LinksUpToDate>0</LinksUpToDate>
  <SharedDoc>0</SharedDoc>
  <HyperlinksChanged>0</HyperlinksChanged>
  <Application>Aspose.Slides for .NET</Application>
  <AppVersion>24.0600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Crystal Anderson</dc:creator>
  <cp:lastModifiedBy>Jin Soo Kim</cp:lastModifiedBy>
  <cp:revision>204</cp:revision>
  <dcterms:created xsi:type="dcterms:W3CDTF">2017-04-24T15:47:09Z</dcterms:created>
  <dcterms:modified xsi:type="dcterms:W3CDTF">2024-07-17T23:53:57Z</dcterms:modified>
</cp:coreProperties>
</file>