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Default Extension="emf" ContentType="image/x-emf"/>
  <Default Extension="gif" ContentType="image/gif"/>
  <Override PartName="/docProps/app.xml" ContentType="application/vnd.openxmlformats-officedocument.extended-properties+xml"/>
  <Override PartName="/docProps/core.xml" ContentType="application/vnd.openxmlformats-package.core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4.6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2"/>
  </p:sldMasterIdLst>
  <p:notesMasterIdLst>
    <p:notesMasterId r:id="rId3"/>
  </p:notesMasterIdLst>
  <p:sldIdLst>
    <p:sldId id="256" r:id="rId4"/>
    <p:sldId id="273" r:id="rId5"/>
    <p:sldId id="264" r:id="rId6"/>
    <p:sldId id="326" r:id="rId7"/>
    <p:sldId id="258" r:id="rId8"/>
    <p:sldId id="310" r:id="rId9"/>
    <p:sldId id="277" r:id="rId10"/>
    <p:sldId id="280" r:id="rId11"/>
    <p:sldId id="278" r:id="rId12"/>
    <p:sldId id="317" r:id="rId13"/>
    <p:sldId id="283" r:id="rId14"/>
    <p:sldId id="315" r:id="rId15"/>
    <p:sldId id="288" r:id="rId16"/>
    <p:sldId id="316" r:id="rId17"/>
    <p:sldId id="285" r:id="rId18"/>
    <p:sldId id="286" r:id="rId19"/>
    <p:sldId id="314" r:id="rId20"/>
    <p:sldId id="291" r:id="rId21"/>
    <p:sldId id="293" r:id="rId22"/>
    <p:sldId id="294" r:id="rId23"/>
    <p:sldId id="327" r:id="rId24"/>
    <p:sldId id="302" r:id="rId25"/>
    <p:sldId id="320" r:id="rId26"/>
    <p:sldId id="329" r:id="rId27"/>
  </p:sldIdLst>
  <p:sldSz cx="12192000" cy="6858000"/>
  <p:notesSz cx="7010400" cy="9296400"/>
  <p:custDataLst>
    <p:tags r:id="rId2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b2I9x5RoMByC3Rs/zpBf9Q==" hashData="lYD+L66O2ppXD2NUC0ZdWldiaxU="/>
  <p:extLst>
    <p:ext uri="{521415D9-36F7-43E2-AB2F-B90AF26B5E84}">
      <p14:sectionLst xmlns:p14="http://schemas.microsoft.com/office/powerpoint/2010/main">
        <p14:section name="Default Section" id="{9C3D5B8C-2B30-4BAB-9D4C-D2A7B2D5F223}">
          <p14:sldIdLst>
            <p14:sldId id="256"/>
            <p14:sldId id="273"/>
            <p14:sldId id="264"/>
            <p14:sldId id="326"/>
            <p14:sldId id="258"/>
            <p14:sldId id="310"/>
            <p14:sldId id="277"/>
            <p14:sldId id="280"/>
            <p14:sldId id="278"/>
            <p14:sldId id="317"/>
            <p14:sldId id="283"/>
            <p14:sldId id="315"/>
            <p14:sldId id="288"/>
            <p14:sldId id="316"/>
            <p14:sldId id="285"/>
            <p14:sldId id="286"/>
            <p14:sldId id="314"/>
            <p14:sldId id="291"/>
            <p14:sldId id="293"/>
            <p14:sldId id="294"/>
            <p14:sldId id="327"/>
          </p14:sldIdLst>
        </p14:section>
        <p14:section name="Untitled Section" id="{1E32AF86-A6E1-422F-8936-171779A32B77}">
          <p14:sldIdLst>
            <p14:sldId id="302"/>
            <p14:sldId id="320"/>
            <p14:sldId id="32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p="http://schemas.openxmlformats.org/presentationml/2006/main">
  <p:cmAuthor id="1" name="Lisa Netha Xayavong" initials="LNX" lastIdx="0" clrIdx="0">
    <p:extLst>
      <p:ext uri="{19B8F6BF-5375-455C-9EA6-DF929625EA0E}">
        <p15:presenceInfo xmlns:p15="http://schemas.microsoft.com/office/powerpoint/2012/main" userId="S::lxayavong@asn-online.org::60b64769-9ed1-476b-869f-74cc0afccf5b" providerId="AD"/>
      </p:ext>
    </p:extLst>
  </p:cmAuthor>
  <p:cmAuthor id="2" name="Mallika Mendu" initials="MM" lastIdx="0" clrIdx="1">
    <p:extLst>
      <p:ext uri="{19B8F6BF-5375-455C-9EA6-DF929625EA0E}">
        <p15:presenceInfo xmlns:p15="http://schemas.microsoft.com/office/powerpoint/2012/main" userId="ac8032fe82e205b7" providerId="Windows Live"/>
      </p:ext>
    </p:extLst>
  </p:cmAuthor>
  <p:cmAuthor id="3" name="Liz Larabell" initials="LL" lastIdx="0" clrIdx="2">
    <p:extLst>
      <p:ext uri="{19B8F6BF-5375-455C-9EA6-DF929625EA0E}">
        <p15:presenceInfo xmlns:p15="http://schemas.microsoft.com/office/powerpoint/2012/main" userId="S::llarabell@asn-online.org::39804378-6794-465b-97b0-23bf43aedd5e" providerId="AD"/>
      </p:ext>
    </p:extLst>
  </p:cmAuthor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27" autoAdjust="0"/>
    <p:restoredTop sz="89894" autoAdjust="0"/>
  </p:normalViewPr>
  <p:slideViewPr>
    <p:cSldViewPr snapToGrid="0">
      <p:cViewPr varScale="1">
        <p:scale>
          <a:sx n="100" d="100"/>
          <a:sy n="100" d="100"/>
        </p:scale>
        <p:origin x="698" y="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ommentAuthors" Target="commentAuthors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slide" Target="slides/slide16.xml" /><Relationship Id="rId2" Type="http://schemas.openxmlformats.org/officeDocument/2006/relationships/slideMaster" Target="slideMasters/slideMaster1.xml" /><Relationship Id="rId20" Type="http://schemas.openxmlformats.org/officeDocument/2006/relationships/slide" Target="slides/slide17.xml" /><Relationship Id="rId21" Type="http://schemas.openxmlformats.org/officeDocument/2006/relationships/slide" Target="slides/slide18.xml" /><Relationship Id="rId22" Type="http://schemas.openxmlformats.org/officeDocument/2006/relationships/slide" Target="slides/slide19.xml" /><Relationship Id="rId23" Type="http://schemas.openxmlformats.org/officeDocument/2006/relationships/slide" Target="slides/slide20.xml" /><Relationship Id="rId24" Type="http://schemas.openxmlformats.org/officeDocument/2006/relationships/slide" Target="slides/slide21.xml" /><Relationship Id="rId25" Type="http://schemas.openxmlformats.org/officeDocument/2006/relationships/slide" Target="slides/slide22.xml" /><Relationship Id="rId26" Type="http://schemas.openxmlformats.org/officeDocument/2006/relationships/slide" Target="slides/slide23.xml" /><Relationship Id="rId27" Type="http://schemas.openxmlformats.org/officeDocument/2006/relationships/slide" Target="slides/slide24.xml" /><Relationship Id="rId28" Type="http://schemas.openxmlformats.org/officeDocument/2006/relationships/tags" Target="tags/tag1.xml" /><Relationship Id="rId29" Type="http://schemas.openxmlformats.org/officeDocument/2006/relationships/presProps" Target="presProps.xml" /><Relationship Id="rId3" Type="http://schemas.openxmlformats.org/officeDocument/2006/relationships/notesMaster" Target="notesMasters/notesMaster1.xml" /><Relationship Id="rId30" Type="http://schemas.openxmlformats.org/officeDocument/2006/relationships/viewProps" Target="viewProps.xml" /><Relationship Id="rId31" Type="http://schemas.openxmlformats.org/officeDocument/2006/relationships/theme" Target="theme/theme1.xml" /><Relationship Id="rId32" Type="http://schemas.openxmlformats.org/officeDocument/2006/relationships/tableStyles" Target="tableStyles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DDB9B321-329B-F34A-B590-D8742A472EDA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8500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55F2DACD-BB36-F445-A070-9F1BBA6F9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2468740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2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7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8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F2DACD-BB36-F445-A070-9F1BBA6F95D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val="1460846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F2DACD-BB36-F445-A070-9F1BBA6F95D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val="2543427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DACD-BB36-F445-A070-9F1BBA6F95D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val="12487698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DACD-BB36-F445-A070-9F1BBA6F95D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val="816462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F2DACD-BB36-F445-A070-9F1BBA6F95D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val="20240202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DACD-BB36-F445-A070-9F1BBA6F95D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val="27335466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DACD-BB36-F445-A070-9F1BBA6F95D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val="9848526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DACD-BB36-F445-A070-9F1BBA6F95D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val="30551011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DACD-BB36-F445-A070-9F1BBA6F95D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val="1187962000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emf" /><Relationship Id="rId3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emf" /><Relationship Id="rId2" Type="http://schemas.openxmlformats.org/officeDocument/2006/relationships/image" Target="../media/image1.png" /><Relationship Id="rId3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emf" /><Relationship Id="rId2" Type="http://schemas.openxmlformats.org/officeDocument/2006/relationships/image" Target="../media/image1.png" /><Relationship Id="rId3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emf" /><Relationship Id="rId2" Type="http://schemas.openxmlformats.org/officeDocument/2006/relationships/image" Target="../media/image1.png" /><Relationship Id="rId3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emf" /><Relationship Id="rId2" Type="http://schemas.openxmlformats.org/officeDocument/2006/relationships/image" Target="../media/image1.png" /><Relationship Id="rId3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emf" /><Relationship Id="rId2" Type="http://schemas.openxmlformats.org/officeDocument/2006/relationships/image" Target="../media/image1.png" /><Relationship Id="rId3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emf" /><Relationship Id="rId2" Type="http://schemas.openxmlformats.org/officeDocument/2006/relationships/image" Target="../media/image1.png" /><Relationship Id="rId3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emf" /><Relationship Id="rId2" Type="http://schemas.openxmlformats.org/officeDocument/2006/relationships/image" Target="../media/image1.png" /><Relationship Id="rId3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emf" /><Relationship Id="rId2" Type="http://schemas.openxmlformats.org/officeDocument/2006/relationships/image" Target="../media/image1.png" /><Relationship Id="rId3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emf" /><Relationship Id="rId2" Type="http://schemas.openxmlformats.org/officeDocument/2006/relationships/image" Target="../media/image1.png" /><Relationship Id="rId3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071656" y="2079107"/>
            <a:ext cx="6252184" cy="1806416"/>
          </a:xfrm>
        </p:spPr>
        <p:txBody>
          <a:bodyPr anchor="t">
            <a:normAutofit/>
          </a:bodyPr>
          <a:lstStyle>
            <a:lvl1pPr algn="l">
              <a:defRPr sz="4800" b="1" i="0">
                <a:solidFill>
                  <a:schemeClr val="accent1"/>
                </a:solidFill>
                <a:latin typeface="Segoe"/>
                <a:cs typeface="Sego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63760" y="3886825"/>
            <a:ext cx="6277841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 b="0" i="1">
                <a:solidFill>
                  <a:schemeClr val="bg1"/>
                </a:solidFill>
                <a:latin typeface="Segoe"/>
                <a:cs typeface="Segoe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5621384"/>
            <a:ext cx="12192000" cy="123661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0413" y="5472611"/>
            <a:ext cx="3005648" cy="1534161"/>
          </a:xfrm>
          <a:prstGeom prst="rect">
            <a:avLst/>
          </a:prstGeom>
        </p:spPr>
      </p:pic>
      <p:pic>
        <p:nvPicPr>
          <p:cNvPr id="6" name="Picture 5" descr="ASN_CLOVER_CROPPED.eps"/>
          <p:cNvPicPr>
            <a:picLocks noChangeAspect="1"/>
          </p:cNvPicPr>
          <p:nvPr userDrawn="1"/>
        </p:nvPicPr>
        <p:blipFill>
          <a:blip r:embed="rId2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59300" cy="3937000"/>
          </a:xfrm>
          <a:prstGeom prst="rect">
            <a:avLst/>
          </a:prstGeom>
        </p:spPr>
      </p:pic>
    </p:spTree>
    <p:extLst>
      <p:ext uri="{BB962C8B-B14F-4D97-AF65-F5344CB8AC3E}">
        <p14:creationId val="26633167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Rectangle 7"/>
          <p:cNvSpPr/>
          <p:nvPr userDrawn="1"/>
        </p:nvSpPr>
        <p:spPr>
          <a:xfrm>
            <a:off x="0" y="6136456"/>
            <a:ext cx="12192000" cy="7215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ASN_CLOVER_CROPPED.eps"/>
          <p:cNvPicPr>
            <a:picLocks noChangeAspect="1"/>
          </p:cNvPicPr>
          <p:nvPr userDrawn="1"/>
        </p:nvPicPr>
        <p:blipFill>
          <a:blip r:embed="rId1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1799" cy="1391804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61667" y="6330695"/>
            <a:ext cx="6401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>
                <a:solidFill>
                  <a:schemeClr val="bg1"/>
                </a:solidFill>
                <a:latin typeface="Segoe"/>
                <a:cs typeface="Segoe"/>
              </a:defRPr>
            </a:lvl1pPr>
          </a:lstStyle>
          <a:p>
            <a:fld id="{2062FEF5-9C0C-7644-AFB8-36CEBEB72585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31C1D66-BD34-4C6E-8747-BD438EAE94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99" y="5997464"/>
            <a:ext cx="1940061" cy="990258"/>
          </a:xfrm>
          <a:prstGeom prst="rect">
            <a:avLst/>
          </a:prstGeom>
        </p:spPr>
      </p:pic>
    </p:spTree>
    <p:extLst>
      <p:ext uri="{BB962C8B-B14F-4D97-AF65-F5344CB8AC3E}">
        <p14:creationId val="3750663715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Rectangle 7"/>
          <p:cNvSpPr/>
          <p:nvPr userDrawn="1"/>
        </p:nvSpPr>
        <p:spPr>
          <a:xfrm>
            <a:off x="0" y="6136456"/>
            <a:ext cx="12192000" cy="7215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61667" y="6330695"/>
            <a:ext cx="6401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>
                <a:solidFill>
                  <a:schemeClr val="bg1"/>
                </a:solidFill>
                <a:latin typeface="Segoe"/>
                <a:cs typeface="Segoe"/>
              </a:defRPr>
            </a:lvl1pPr>
          </a:lstStyle>
          <a:p>
            <a:fld id="{2062FEF5-9C0C-7644-AFB8-36CEBEB72585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31C1D66-BD34-4C6E-8747-BD438EAE9475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99" y="5997464"/>
            <a:ext cx="1940061" cy="990258"/>
          </a:xfrm>
          <a:prstGeom prst="rect">
            <a:avLst/>
          </a:prstGeom>
        </p:spPr>
      </p:pic>
    </p:spTree>
    <p:extLst>
      <p:ext uri="{BB962C8B-B14F-4D97-AF65-F5344CB8AC3E}">
        <p14:creationId val="4161999967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1571" y="3925200"/>
            <a:ext cx="6542590" cy="1007584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136456"/>
            <a:ext cx="12192000" cy="7215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4724927" y="2451028"/>
            <a:ext cx="7467073" cy="830997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sz="4800" b="1" i="0">
              <a:solidFill>
                <a:schemeClr val="bg1"/>
              </a:solidFill>
              <a:latin typeface="Segoe"/>
              <a:cs typeface="Segoe"/>
            </a:endParaRPr>
          </a:p>
        </p:txBody>
      </p:sp>
      <p:pic>
        <p:nvPicPr>
          <p:cNvPr id="11" name="Picture 10" descr="ASN_CLOVER_CROPPED.eps"/>
          <p:cNvPicPr>
            <a:picLocks noChangeAspect="1"/>
          </p:cNvPicPr>
          <p:nvPr userDrawn="1"/>
        </p:nvPicPr>
        <p:blipFill>
          <a:blip r:embed="rId1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59300" cy="3937000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61667" y="6330695"/>
            <a:ext cx="6401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>
                <a:solidFill>
                  <a:schemeClr val="bg1"/>
                </a:solidFill>
                <a:latin typeface="Segoe"/>
                <a:cs typeface="Segoe"/>
              </a:defRPr>
            </a:lvl1pPr>
          </a:lstStyle>
          <a:p>
            <a:fld id="{2062FEF5-9C0C-7644-AFB8-36CEBEB7258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4850606" y="2519219"/>
            <a:ext cx="7228155" cy="775460"/>
          </a:xfrm>
        </p:spPr>
        <p:txBody>
          <a:bodyPr>
            <a:noAutofit/>
          </a:bodyPr>
          <a:lstStyle>
            <a:lvl1pPr marL="0" indent="0" algn="l">
              <a:buNone/>
              <a:defRPr sz="4800" b="1" i="0" cap="all">
                <a:solidFill>
                  <a:schemeClr val="bg1"/>
                </a:solidFill>
                <a:latin typeface="Segoe"/>
                <a:cs typeface="Segoe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section TITLE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66F2423-F400-49C6-AA94-7838DE5DAE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99" y="5997464"/>
            <a:ext cx="1940061" cy="990258"/>
          </a:xfrm>
          <a:prstGeom prst="rect">
            <a:avLst/>
          </a:prstGeom>
        </p:spPr>
      </p:pic>
    </p:spTree>
    <p:extLst>
      <p:ext uri="{BB962C8B-B14F-4D97-AF65-F5344CB8AC3E}">
        <p14:creationId val="4093068769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318" y="1457433"/>
            <a:ext cx="10515600" cy="1082404"/>
          </a:xfrm>
        </p:spPr>
        <p:txBody>
          <a:bodyPr>
            <a:normAutofit/>
          </a:bodyPr>
          <a:lstStyle>
            <a:lvl1pPr>
              <a:defRPr sz="4000" b="1" i="0">
                <a:solidFill>
                  <a:schemeClr val="accent3"/>
                </a:solidFill>
                <a:latin typeface="Segoe"/>
                <a:cs typeface="Sego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788491"/>
            <a:ext cx="10515600" cy="3388471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136456"/>
            <a:ext cx="12192000" cy="7215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 userDrawn="1"/>
        </p:nvSpPr>
        <p:spPr>
          <a:xfrm>
            <a:off x="6108212" y="337460"/>
            <a:ext cx="6083788" cy="36933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b="1" i="0">
              <a:solidFill>
                <a:schemeClr val="bg1"/>
              </a:solidFill>
              <a:latin typeface="Segoe"/>
              <a:cs typeface="Segoe"/>
            </a:endParaRPr>
          </a:p>
        </p:txBody>
      </p:sp>
      <p:pic>
        <p:nvPicPr>
          <p:cNvPr id="9" name="Picture 8" descr="ASN_CLOVER_CROPPED.eps"/>
          <p:cNvPicPr>
            <a:picLocks noChangeAspect="1"/>
          </p:cNvPicPr>
          <p:nvPr userDrawn="1"/>
        </p:nvPicPr>
        <p:blipFill>
          <a:blip r:embed="rId1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1799" cy="1391804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61667" y="6330695"/>
            <a:ext cx="6401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>
                <a:solidFill>
                  <a:schemeClr val="bg1"/>
                </a:solidFill>
                <a:latin typeface="Segoe"/>
                <a:cs typeface="Segoe"/>
              </a:defRPr>
            </a:lvl1pPr>
          </a:lstStyle>
          <a:p>
            <a:fld id="{2062FEF5-9C0C-7644-AFB8-36CEBEB7258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6129537" y="352365"/>
            <a:ext cx="6062463" cy="366959"/>
          </a:xfrm>
        </p:spPr>
        <p:txBody>
          <a:bodyPr>
            <a:noAutofit/>
          </a:bodyPr>
          <a:lstStyle>
            <a:lvl1pPr marL="0" indent="0" algn="l">
              <a:buNone/>
              <a:defRPr sz="2000" b="1" i="0" cap="all">
                <a:solidFill>
                  <a:schemeClr val="bg1"/>
                </a:solidFill>
                <a:latin typeface="Segoe"/>
                <a:cs typeface="Segoe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section TITLE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C050D15-1E24-444E-A723-6D75A9DC87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99" y="5997464"/>
            <a:ext cx="1940061" cy="990258"/>
          </a:xfrm>
          <a:prstGeom prst="rect">
            <a:avLst/>
          </a:prstGeom>
        </p:spPr>
      </p:pic>
    </p:spTree>
    <p:extLst>
      <p:ext uri="{BB962C8B-B14F-4D97-AF65-F5344CB8AC3E}">
        <p14:creationId val="1503604168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318" y="1457433"/>
            <a:ext cx="10515600" cy="1082404"/>
          </a:xfrm>
        </p:spPr>
        <p:txBody>
          <a:bodyPr>
            <a:normAutofit/>
          </a:bodyPr>
          <a:lstStyle>
            <a:lvl1pPr>
              <a:defRPr sz="4000" b="1" i="0">
                <a:solidFill>
                  <a:schemeClr val="accent3"/>
                </a:solidFill>
                <a:latin typeface="Segoe"/>
                <a:cs typeface="Sego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788491"/>
            <a:ext cx="10515600" cy="3388471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136456"/>
            <a:ext cx="12192000" cy="7215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SN_CLOVER_CROPPED.eps"/>
          <p:cNvPicPr>
            <a:picLocks noChangeAspect="1"/>
          </p:cNvPicPr>
          <p:nvPr userDrawn="1"/>
        </p:nvPicPr>
        <p:blipFill>
          <a:blip r:embed="rId1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1799" cy="1391804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61667" y="6330695"/>
            <a:ext cx="6401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>
                <a:solidFill>
                  <a:schemeClr val="bg1"/>
                </a:solidFill>
                <a:latin typeface="Segoe"/>
                <a:cs typeface="Segoe"/>
              </a:defRPr>
            </a:lvl1pPr>
          </a:lstStyle>
          <a:p>
            <a:fld id="{2062FEF5-9C0C-7644-AFB8-36CEBEB72585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C050D15-1E24-444E-A723-6D75A9DC87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99" y="5997464"/>
            <a:ext cx="1940061" cy="990258"/>
          </a:xfrm>
          <a:prstGeom prst="rect">
            <a:avLst/>
          </a:prstGeom>
        </p:spPr>
      </p:pic>
    </p:spTree>
    <p:extLst>
      <p:ext uri="{BB962C8B-B14F-4D97-AF65-F5344CB8AC3E}">
        <p14:creationId val="912608000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20887"/>
            <a:ext cx="10515600" cy="944723"/>
          </a:xfrm>
        </p:spPr>
        <p:txBody>
          <a:bodyPr>
            <a:normAutofit/>
          </a:bodyPr>
          <a:lstStyle>
            <a:lvl1pPr>
              <a:defRPr sz="4000" b="1" i="0">
                <a:solidFill>
                  <a:schemeClr val="accent3"/>
                </a:solidFill>
                <a:latin typeface="Segoe"/>
                <a:cs typeface="Sego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806252"/>
            <a:ext cx="5181600" cy="3370710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841773"/>
            <a:ext cx="5181600" cy="3335189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136456"/>
            <a:ext cx="12192000" cy="7215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6108212" y="337460"/>
            <a:ext cx="6083788" cy="36933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b="1" i="0">
              <a:solidFill>
                <a:schemeClr val="bg1"/>
              </a:solidFill>
              <a:latin typeface="Segoe"/>
              <a:cs typeface="Segoe"/>
            </a:endParaRPr>
          </a:p>
        </p:txBody>
      </p:sp>
      <p:pic>
        <p:nvPicPr>
          <p:cNvPr id="11" name="Picture 10" descr="ASN_CLOVER_CROPPED.eps"/>
          <p:cNvPicPr>
            <a:picLocks noChangeAspect="1"/>
          </p:cNvPicPr>
          <p:nvPr userDrawn="1"/>
        </p:nvPicPr>
        <p:blipFill>
          <a:blip r:embed="rId1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1799" cy="1391804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61667" y="6330695"/>
            <a:ext cx="6401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>
                <a:solidFill>
                  <a:schemeClr val="bg1"/>
                </a:solidFill>
                <a:latin typeface="Segoe"/>
                <a:cs typeface="Segoe"/>
              </a:defRPr>
            </a:lvl1pPr>
          </a:lstStyle>
          <a:p>
            <a:fld id="{2062FEF5-9C0C-7644-AFB8-36CEBEB72585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6129537" y="352365"/>
            <a:ext cx="6062463" cy="366959"/>
          </a:xfrm>
        </p:spPr>
        <p:txBody>
          <a:bodyPr>
            <a:noAutofit/>
          </a:bodyPr>
          <a:lstStyle>
            <a:lvl1pPr marL="0" indent="0" algn="l">
              <a:buNone/>
              <a:defRPr sz="2000" b="1" i="0" cap="all">
                <a:solidFill>
                  <a:schemeClr val="bg1"/>
                </a:solidFill>
                <a:latin typeface="Segoe"/>
                <a:cs typeface="Segoe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section TITLE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1BFCCBF-2E7B-4C54-B079-37525BF703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99" y="5997464"/>
            <a:ext cx="1940061" cy="990258"/>
          </a:xfrm>
          <a:prstGeom prst="rect">
            <a:avLst/>
          </a:prstGeom>
        </p:spPr>
      </p:pic>
    </p:spTree>
    <p:extLst>
      <p:ext uri="{BB962C8B-B14F-4D97-AF65-F5344CB8AC3E}">
        <p14:creationId val="1167041301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20887"/>
            <a:ext cx="10515600" cy="944723"/>
          </a:xfrm>
        </p:spPr>
        <p:txBody>
          <a:bodyPr>
            <a:normAutofit/>
          </a:bodyPr>
          <a:lstStyle>
            <a:lvl1pPr>
              <a:defRPr sz="4000" b="1" i="0">
                <a:solidFill>
                  <a:schemeClr val="accent3"/>
                </a:solidFill>
                <a:latin typeface="Segoe"/>
                <a:cs typeface="Sego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806252"/>
            <a:ext cx="5181600" cy="3370710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841773"/>
            <a:ext cx="5181600" cy="3335189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136456"/>
            <a:ext cx="12192000" cy="7215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ASN_CLOVER_CROPPED.eps"/>
          <p:cNvPicPr>
            <a:picLocks noChangeAspect="1"/>
          </p:cNvPicPr>
          <p:nvPr userDrawn="1"/>
        </p:nvPicPr>
        <p:blipFill>
          <a:blip r:embed="rId1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1799" cy="1391804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61667" y="6330695"/>
            <a:ext cx="6401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>
                <a:solidFill>
                  <a:schemeClr val="bg1"/>
                </a:solidFill>
                <a:latin typeface="Segoe"/>
                <a:cs typeface="Segoe"/>
              </a:defRPr>
            </a:lvl1pPr>
          </a:lstStyle>
          <a:p>
            <a:fld id="{2062FEF5-9C0C-7644-AFB8-36CEBEB72585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1BFCCBF-2E7B-4C54-B079-37525BF703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99" y="5997464"/>
            <a:ext cx="1940061" cy="990258"/>
          </a:xfrm>
          <a:prstGeom prst="rect">
            <a:avLst/>
          </a:prstGeom>
        </p:spPr>
      </p:pic>
    </p:spTree>
    <p:extLst>
      <p:ext uri="{BB962C8B-B14F-4D97-AF65-F5344CB8AC3E}">
        <p14:creationId val="2619641365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64510" y="1234396"/>
            <a:ext cx="10515600" cy="722708"/>
          </a:xfrm>
        </p:spPr>
        <p:txBody>
          <a:bodyPr>
            <a:normAutofit/>
          </a:bodyPr>
          <a:lstStyle>
            <a:lvl1pPr>
              <a:defRPr sz="2400" b="1" i="0">
                <a:solidFill>
                  <a:schemeClr val="accent2"/>
                </a:solidFill>
                <a:latin typeface="Segoe"/>
                <a:cs typeface="Sego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0"/>
          </p:nvPr>
        </p:nvSpPr>
        <p:spPr>
          <a:xfrm>
            <a:off x="1260734" y="1998427"/>
            <a:ext cx="9583738" cy="390683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136456"/>
            <a:ext cx="12192000" cy="7215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108212" y="337460"/>
            <a:ext cx="6083788" cy="36933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b="1" i="0">
              <a:solidFill>
                <a:schemeClr val="bg1"/>
              </a:solidFill>
              <a:latin typeface="Segoe"/>
              <a:cs typeface="Segoe"/>
            </a:endParaRPr>
          </a:p>
        </p:txBody>
      </p:sp>
      <p:pic>
        <p:nvPicPr>
          <p:cNvPr id="10" name="Picture 9" descr="ASN_CLOVER_CROPPED.eps"/>
          <p:cNvPicPr>
            <a:picLocks noChangeAspect="1"/>
          </p:cNvPicPr>
          <p:nvPr userDrawn="1"/>
        </p:nvPicPr>
        <p:blipFill>
          <a:blip r:embed="rId1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1799" cy="1391804"/>
          </a:xfrm>
          <a:prstGeom prst="rect">
            <a:avLst/>
          </a:prstGeom>
        </p:spPr>
      </p:pic>
      <p:sp>
        <p:nvSpPr>
          <p:cNvPr id="11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61667" y="6330695"/>
            <a:ext cx="6401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>
                <a:solidFill>
                  <a:schemeClr val="bg1"/>
                </a:solidFill>
                <a:latin typeface="Segoe"/>
                <a:cs typeface="Segoe"/>
              </a:defRPr>
            </a:lvl1pPr>
          </a:lstStyle>
          <a:p>
            <a:fld id="{2062FEF5-9C0C-7644-AFB8-36CEBEB7258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Subtitle 2"/>
          <p:cNvSpPr>
            <a:spLocks noGrp="1"/>
          </p:cNvSpPr>
          <p:nvPr>
            <p:ph type="subTitle" idx="11" hasCustomPrompt="1"/>
          </p:nvPr>
        </p:nvSpPr>
        <p:spPr>
          <a:xfrm>
            <a:off x="6129537" y="352365"/>
            <a:ext cx="6062463" cy="366959"/>
          </a:xfrm>
        </p:spPr>
        <p:txBody>
          <a:bodyPr>
            <a:noAutofit/>
          </a:bodyPr>
          <a:lstStyle>
            <a:lvl1pPr marL="0" indent="0" algn="l">
              <a:buNone/>
              <a:defRPr sz="2000" b="1" i="0" cap="all">
                <a:solidFill>
                  <a:schemeClr val="bg1"/>
                </a:solidFill>
                <a:latin typeface="Segoe"/>
                <a:cs typeface="Segoe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section TITLE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718824C-707F-414C-9461-7697E7078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99" y="5997464"/>
            <a:ext cx="1940061" cy="990258"/>
          </a:xfrm>
          <a:prstGeom prst="rect">
            <a:avLst/>
          </a:prstGeom>
        </p:spPr>
      </p:pic>
    </p:spTree>
    <p:extLst>
      <p:ext uri="{BB962C8B-B14F-4D97-AF65-F5344CB8AC3E}">
        <p14:creationId val="3597465517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64510" y="1234396"/>
            <a:ext cx="10515600" cy="722708"/>
          </a:xfrm>
        </p:spPr>
        <p:txBody>
          <a:bodyPr>
            <a:normAutofit/>
          </a:bodyPr>
          <a:lstStyle>
            <a:lvl1pPr>
              <a:defRPr sz="2400" b="1" i="0">
                <a:solidFill>
                  <a:schemeClr val="accent2"/>
                </a:solidFill>
                <a:latin typeface="Segoe"/>
                <a:cs typeface="Sego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0"/>
          </p:nvPr>
        </p:nvSpPr>
        <p:spPr>
          <a:xfrm>
            <a:off x="1260734" y="1998427"/>
            <a:ext cx="9583738" cy="390683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136456"/>
            <a:ext cx="12192000" cy="7215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SN_CLOVER_CROPPED.eps"/>
          <p:cNvPicPr>
            <a:picLocks noChangeAspect="1"/>
          </p:cNvPicPr>
          <p:nvPr userDrawn="1"/>
        </p:nvPicPr>
        <p:blipFill>
          <a:blip r:embed="rId1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1799" cy="1391804"/>
          </a:xfrm>
          <a:prstGeom prst="rect">
            <a:avLst/>
          </a:prstGeom>
        </p:spPr>
      </p:pic>
      <p:sp>
        <p:nvSpPr>
          <p:cNvPr id="11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61667" y="6330695"/>
            <a:ext cx="6401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>
                <a:solidFill>
                  <a:schemeClr val="bg1"/>
                </a:solidFill>
                <a:latin typeface="Segoe"/>
                <a:cs typeface="Segoe"/>
              </a:defRPr>
            </a:lvl1pPr>
          </a:lstStyle>
          <a:p>
            <a:fld id="{2062FEF5-9C0C-7644-AFB8-36CEBEB72585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718824C-707F-414C-9461-7697E7078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99" y="5997464"/>
            <a:ext cx="1940061" cy="990258"/>
          </a:xfrm>
          <a:prstGeom prst="rect">
            <a:avLst/>
          </a:prstGeom>
        </p:spPr>
      </p:pic>
    </p:spTree>
    <p:extLst>
      <p:ext uri="{BB962C8B-B14F-4D97-AF65-F5344CB8AC3E}">
        <p14:creationId val="3710444813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13" y="1327492"/>
            <a:ext cx="3932237" cy="1088015"/>
          </a:xfrm>
        </p:spPr>
        <p:txBody>
          <a:bodyPr anchor="t">
            <a:normAutofit/>
          </a:bodyPr>
          <a:lstStyle>
            <a:lvl1pPr>
              <a:defRPr sz="3600" b="1" i="0">
                <a:solidFill>
                  <a:schemeClr val="accent2"/>
                </a:solidFill>
                <a:latin typeface="Segoe"/>
                <a:cs typeface="Sego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14320"/>
            <a:ext cx="6172200" cy="454673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1pPr>
            <a:lvl2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2pPr>
            <a:lvl3pP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3pPr>
            <a:lvl4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4pPr>
            <a:lvl5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Segoe"/>
                <a:cs typeface="Segoe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0381" y="2655282"/>
            <a:ext cx="3901644" cy="3213705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136456"/>
            <a:ext cx="12192000" cy="7215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6108212" y="337460"/>
            <a:ext cx="6083788" cy="36933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b="1" i="0">
              <a:solidFill>
                <a:schemeClr val="bg1"/>
              </a:solidFill>
              <a:latin typeface="Segoe"/>
              <a:cs typeface="Segoe"/>
            </a:endParaRPr>
          </a:p>
        </p:txBody>
      </p:sp>
      <p:pic>
        <p:nvPicPr>
          <p:cNvPr id="11" name="Picture 10" descr="ASN_CLOVER_CROPPED.eps"/>
          <p:cNvPicPr>
            <a:picLocks noChangeAspect="1"/>
          </p:cNvPicPr>
          <p:nvPr userDrawn="1"/>
        </p:nvPicPr>
        <p:blipFill>
          <a:blip r:embed="rId1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1799" cy="1391804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61667" y="6330695"/>
            <a:ext cx="6401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>
                <a:solidFill>
                  <a:schemeClr val="bg1"/>
                </a:solidFill>
                <a:latin typeface="Segoe"/>
                <a:cs typeface="Segoe"/>
              </a:defRPr>
            </a:lvl1pPr>
          </a:lstStyle>
          <a:p>
            <a:fld id="{2062FEF5-9C0C-7644-AFB8-36CEBEB7258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6129537" y="352365"/>
            <a:ext cx="6062463" cy="366959"/>
          </a:xfrm>
        </p:spPr>
        <p:txBody>
          <a:bodyPr>
            <a:noAutofit/>
          </a:bodyPr>
          <a:lstStyle>
            <a:lvl1pPr marL="0" indent="0" algn="l">
              <a:buNone/>
              <a:defRPr sz="2000" b="1" i="0" cap="none">
                <a:solidFill>
                  <a:schemeClr val="bg1"/>
                </a:solidFill>
                <a:latin typeface="Segoe"/>
                <a:cs typeface="Segoe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SECTION TITLE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31C1D66-BD34-4C6E-8747-BD438EAE94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99" y="5997464"/>
            <a:ext cx="1940061" cy="990258"/>
          </a:xfrm>
          <a:prstGeom prst="rect">
            <a:avLst/>
          </a:prstGeom>
        </p:spPr>
      </p:pic>
    </p:spTree>
    <p:extLst>
      <p:ext uri="{BB962C8B-B14F-4D97-AF65-F5344CB8AC3E}">
        <p14:creationId val="2820538578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4695" y="639483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>
                <a:solidFill>
                  <a:schemeClr val="tx1">
                    <a:tint val="75000"/>
                  </a:schemeClr>
                </a:solidFill>
                <a:latin typeface="Segoe"/>
                <a:cs typeface="Segoe"/>
              </a:defRPr>
            </a:lvl1pPr>
          </a:lstStyle>
          <a:p>
            <a:fld id="{2062FEF5-9C0C-7644-AFB8-36CEBEB72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1343724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7" r:id="rId4"/>
    <p:sldLayoutId id="2147483652" r:id="rId5"/>
    <p:sldLayoutId id="2147483658" r:id="rId6"/>
    <p:sldLayoutId id="2147483654" r:id="rId7"/>
    <p:sldLayoutId id="2147483659" r:id="rId8"/>
    <p:sldLayoutId id="2147483656" r:id="rId9"/>
    <p:sldLayoutId id="2147483660" r:id="rId10"/>
    <p:sldLayoutId id="214748366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 /><Relationship Id="rId2" Type="http://schemas.openxmlformats.org/officeDocument/2006/relationships/notesSlide" Target="../notesSlides/notesSlide7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8.xml" /><Relationship Id="rId3" Type="http://schemas.openxmlformats.org/officeDocument/2006/relationships/hyperlink" Target="http://www.cdc.gov/vaccines/pubs/downloads/dialysis-guided-2012.pdf" TargetMode="Externa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notesSlide" Target="../notesSlides/notesSlide9.xml" /><Relationship Id="rId3" Type="http://schemas.openxmlformats.org/officeDocument/2006/relationships/hyperlink" Target="http://www.touchcalc.com/calculators/sq" TargetMode="Externa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1.xm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hyperlink" Target="https://www.cms.gov/newsroom/fact-sheets/cms-advances-interoperability-patient-access-health-data-through-new-proposals" TargetMode="External" /><Relationship Id="rId3" Type="http://schemas.openxmlformats.org/officeDocument/2006/relationships/hyperlink" Target="http://www.asn-online.org/policy/webdocs/asnprinciplesforintegratednephrologycaredeliverymodels.pdf" TargetMode="External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hyperlink" Target="http://www.cdc.gov/vaccines/pubs/downloads/dialysis-guided-2012.pdf" TargetMode="External" /><Relationship Id="rId3" Type="http://schemas.openxmlformats.org/officeDocument/2006/relationships/hyperlink" Target="https://connect.aahpm.org/HigherLogic/System/DownloadDocumentFile.ashx?DocumentFileKey=6ec5a73d-ecab-44f9-b3ee-7e99702e67b5" TargetMode="External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notesSlide" Target="../notesSlides/notesSlide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notesSlide" Target="../notesSlides/notesSlide3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notesSlide" Target="../notesSlides/notesSlide4.xml" /><Relationship Id="rId3" Type="http://schemas.openxmlformats.org/officeDocument/2006/relationships/hyperlink" Target="https://www.cms.gov/newsroom/fact-sheets/cms-advances-interoperability-patient-access-health-data-through-new-proposals" TargetMode="Externa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notesSlide" Target="../notesSlides/notesSlide5.xml" /><Relationship Id="rId3" Type="http://schemas.openxmlformats.org/officeDocument/2006/relationships/image" Target="../media/image3.gif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hyperlink" Target="http://www.asn-online.org/policy/webdocs/asnprinciplesforintegratednephrologycaredeliverymodels.pdf" TargetMode="Externa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notesSlide" Target="../notesSlides/notesSlide6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 noSelect="1" noMove="1" noResize="1" noTextEdit="1"/>
          </p:cNvSpPr>
          <p:nvPr>
            <p:ph type="ctrTitle"/>
          </p:nvPr>
        </p:nvSpPr>
        <p:spPr>
          <a:xfrm>
            <a:off x="1992928" y="1614690"/>
            <a:ext cx="10201194" cy="2350637"/>
          </a:xfrm>
        </p:spPr>
        <p:txBody>
          <a:bodyPr>
            <a:normAutofit/>
          </a:bodyPr>
          <a:lstStyle/>
          <a:p>
            <a:r>
              <a:rPr lang="en-US" sz="3500" b="0"/>
              <a:t>Long-Term Management of Patients on Dialysis</a:t>
            </a:r>
            <a:br>
              <a:rPr lang="en-US" sz="3500"/>
            </a:br>
            <a:r>
              <a:rPr lang="en-US" sz="3500"/>
              <a:t>Primary Care for Patients on Dialysis</a:t>
            </a:r>
            <a:endParaRPr lang="en-US" sz="3500"/>
          </a:p>
        </p:txBody>
      </p:sp>
      <p:sp>
        <p:nvSpPr>
          <p:cNvPr id="3" name="Subtitle 2"/>
          <p:cNvSpPr>
            <a:spLocks noGrp="1" noSelect="1" noMove="1" noResize="1" noTextEdit="1"/>
          </p:cNvSpPr>
          <p:nvPr>
            <p:ph type="subTitle" idx="1"/>
          </p:nvPr>
        </p:nvSpPr>
        <p:spPr>
          <a:xfrm>
            <a:off x="1991936" y="3439633"/>
            <a:ext cx="9121205" cy="141103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b="1"/>
              <a:t>Yvelynne P. Kelly, MD, MSc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b="1"/>
              <a:t>Mallika L. Mendu, MD, MBA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/>
              <a:t>Brigham and Women’s Hospital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CE7777-85E6-4F55-BE2E-3EB6CD727506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528757" y="700090"/>
            <a:ext cx="9291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chemeClr val="bg1"/>
                </a:solidFill>
                <a:latin typeface="Gotham Black" pitchFamily="50" charset="0"/>
              </a:rPr>
              <a:t>Dialysis Core Curriculum 2021</a:t>
            </a:r>
          </a:p>
        </p:txBody>
      </p:sp>
    </p:spTree>
    <p:extLst>
      <p:ext uri="{BB962C8B-B14F-4D97-AF65-F5344CB8AC3E}">
        <p14:creationId val="221192604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22DF014-1D7A-4481-9A8C-613CE0866899}"/>
              </a:ext>
            </a:extLst>
          </p:cNvPr>
          <p:cNvSpPr>
            <a:spLocks noGrp="1" noSelect="1" noMove="1" noResize="1" noTextEdit="1"/>
          </p:cNvSpPr>
          <p:nvPr>
            <p:ph type="title"/>
          </p:nvPr>
        </p:nvSpPr>
        <p:spPr>
          <a:xfrm>
            <a:off x="618572" y="702304"/>
            <a:ext cx="10515600" cy="1082404"/>
          </a:xfrm>
        </p:spPr>
        <p:txBody>
          <a:bodyPr/>
          <a:lstStyle/>
          <a:p>
            <a:r>
              <a:rPr lang="en-US"/>
              <a:t>Cognitive Impairment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EAA836D-9960-4474-9B16-B9FB633C440A}"/>
              </a:ext>
            </a:extLst>
          </p:cNvPr>
          <p:cNvSpPr>
            <a:spLocks noGrp="1" noSelect="1" noMove="1" noResize="1" noTextEdit="1"/>
          </p:cNvSpPr>
          <p:nvPr>
            <p:ph idx="1"/>
          </p:nvPr>
        </p:nvSpPr>
        <p:spPr>
          <a:xfrm>
            <a:off x="618572" y="1620896"/>
            <a:ext cx="11343056" cy="4983429"/>
          </a:xfrm>
        </p:spPr>
        <p:txBody>
          <a:bodyPr>
            <a:noAutofit/>
          </a:bodyPr>
          <a:lstStyle/>
          <a:p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Affects 16-38% dialysis patients – three times higher than age-matched non-dialysis population. </a:t>
            </a:r>
            <a:r>
              <a:rPr lang="en-US" sz="15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 67: 216-223, 2006</a:t>
            </a:r>
          </a:p>
          <a:p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Annual rate of progression from mild cognitive impairment to dementia is 5-20%.</a:t>
            </a:r>
          </a:p>
          <a:p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Associated with anemia and albuminuria, but also non-modifiable risk factors including cerebrovascular disease in ESRD. </a:t>
            </a:r>
          </a:p>
          <a:p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Delirium can also occur in response to polypharmacy – e.g., narcotic analgesics, tramadol, gabapentin, pregabalin, and sedative hypnotics. </a:t>
            </a:r>
          </a:p>
          <a:p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Screening for cognitive impairment important for determining decision making capacity – e.g., Mini Mental Status Examination.</a:t>
            </a:r>
          </a:p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Multidisciplinary approach to manage dementia with gerontology, PT, OT, social work, family support, and advance care planning. </a:t>
            </a:r>
            <a:r>
              <a:rPr lang="en-US" sz="15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Kidney Int 79: 14-22, </a:t>
            </a:r>
            <a:r>
              <a:rPr lang="en-US"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672F25-1406-4DB2-B50F-544EECA46A26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2021</a:t>
            </a:r>
          </a:p>
        </p:txBody>
      </p:sp>
    </p:spTree>
    <p:extLst>
      <p:ext uri="{BB962C8B-B14F-4D97-AF65-F5344CB8AC3E}">
        <p14:creationId val="3913293182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78D9A63-4FFA-4804-9B8D-EC28FB4D16B4}"/>
              </a:ext>
            </a:extLst>
          </p:cNvPr>
          <p:cNvSpPr>
            <a:spLocks noGrp="1" noSelect="1" noMove="1" noResize="1" noTextEdit="1"/>
          </p:cNvSpPr>
          <p:nvPr>
            <p:ph type="title"/>
          </p:nvPr>
        </p:nvSpPr>
        <p:spPr>
          <a:xfrm>
            <a:off x="611963" y="702802"/>
            <a:ext cx="10515600" cy="1082404"/>
          </a:xfrm>
        </p:spPr>
        <p:txBody>
          <a:bodyPr>
            <a:normAutofit/>
          </a:bodyPr>
          <a:lstStyle/>
          <a:p>
            <a:r>
              <a:rPr lang="en-US"/>
              <a:t>Cancer Screening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97D6AB7-9865-46DF-9263-CC780ABA2274}"/>
              </a:ext>
            </a:extLst>
          </p:cNvPr>
          <p:cNvSpPr>
            <a:spLocks noGrp="1" noSelect="1" noMove="1" noResize="1" noTextEdit="1"/>
          </p:cNvSpPr>
          <p:nvPr>
            <p:ph idx="1"/>
          </p:nvPr>
        </p:nvSpPr>
        <p:spPr>
          <a:xfrm>
            <a:off x="614919" y="1615082"/>
            <a:ext cx="10965117" cy="4869161"/>
          </a:xfrm>
        </p:spPr>
        <p:txBody>
          <a:bodyPr>
            <a:noAutofit/>
          </a:bodyPr>
          <a:lstStyle/>
          <a:p>
            <a:r>
              <a:rPr lang="en-US" sz="2500" b="1">
                <a:latin typeface="Arial" panose="020b0604020202020204" pitchFamily="34" charset="0"/>
                <a:cs typeface="Arial" panose="020b0604020202020204" pitchFamily="34" charset="0"/>
              </a:rPr>
              <a:t>Should be cost effective for dialysis patients – depending on patient’s personal risk of developing cancer, transplantation status, and expected survival. </a:t>
            </a:r>
            <a:r>
              <a:rPr lang="en-US" sz="15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 J Kidney Dis 61(1): 171-183, 2013</a:t>
            </a:r>
            <a:endParaRPr lang="en-US" sz="1500" b="1" i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500">
                <a:latin typeface="Arial" panose="020b0604020202020204" pitchFamily="34" charset="0"/>
                <a:cs typeface="Arial" panose="020b0604020202020204" pitchFamily="34" charset="0"/>
              </a:rPr>
              <a:t>Hypothetical analyses have shown that routine cancer screening for all dialysis patients would result in 5 or fewer days of life saved. </a:t>
            </a:r>
            <a:r>
              <a:rPr lang="en-US" sz="15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 Intern Med 156: 1345-1350, 1996</a:t>
            </a:r>
          </a:p>
          <a:p>
            <a:r>
              <a:rPr lang="en-US" sz="2500">
                <a:latin typeface="Arial" panose="020b0604020202020204" pitchFamily="34" charset="0"/>
                <a:cs typeface="Arial" panose="020b0604020202020204" pitchFamily="34" charset="0"/>
              </a:rPr>
              <a:t>Viral-mediated and urological cancers occur more frequently in the dialysis population than in the general population, including renal cell adenocarcinoma due to acquired renal cystic disease in dialysis patients. </a:t>
            </a:r>
          </a:p>
          <a:p>
            <a:r>
              <a:rPr lang="en-US" sz="2500">
                <a:latin typeface="Arial" panose="020b0604020202020204" pitchFamily="34" charset="0"/>
                <a:cs typeface="Arial" panose="020b0604020202020204" pitchFamily="34" charset="0"/>
              </a:rPr>
              <a:t>However, CT/US screening for renal cell carcinoma is not recommended for all dialysis patients and should be done on an individualized basis.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B71255-8B0B-4314-8DC6-C948C4BCF7AF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2021</a:t>
            </a:r>
          </a:p>
        </p:txBody>
      </p:sp>
    </p:spTree>
    <p:extLst>
      <p:ext uri="{BB962C8B-B14F-4D97-AF65-F5344CB8AC3E}">
        <p14:creationId val="4182251544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D38EBFE-1949-4ACD-B596-C8E6B04B05ED}"/>
              </a:ext>
            </a:extLst>
          </p:cNvPr>
          <p:cNvGraphicFramePr>
            <a:graphicFrameLocks noGrp="1" noSelect="1" noMove="1" noResize="1"/>
          </p:cNvGraphicFramePr>
          <p:nvPr>
            <p:ph idx="4294967295"/>
            <p:extLst>
              <p:ext uri="{D42A27DB-BD31-4B8C-83A1-F6EECF244321}">
                <p14:modId val="2258753558"/>
              </p:ext>
            </p:extLst>
          </p:nvPr>
        </p:nvGraphicFramePr>
        <p:xfrm>
          <a:off x="161925" y="130819"/>
          <a:ext cx="11868150" cy="5556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5973">
                  <a:extLst>
                    <a:ext uri="{9D8B030D-6E8A-4147-A177-3AD203B41FA5}">
                      <a16:colId xmlns:a16="http://schemas.microsoft.com/office/drawing/2014/main" val="1384544693"/>
                    </a:ext>
                  </a:extLst>
                </a:gridCol>
                <a:gridCol w="9712177">
                  <a:extLst>
                    <a:ext uri="{9D8B030D-6E8A-4147-A177-3AD203B41FA5}">
                      <a16:colId xmlns:a16="http://schemas.microsoft.com/office/drawing/2014/main" val="1131903340"/>
                    </a:ext>
                  </a:extLst>
                </a:gridCol>
              </a:tblGrid>
              <a:tr h="405799">
                <a:tc>
                  <a:txBody>
                    <a:bodyPr vert="horz" wrap="square"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 of Cancer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994156"/>
                  </a:ext>
                </a:extLst>
              </a:tr>
              <a:tr h="1030105">
                <a:tc>
                  <a:txBody>
                    <a:bodyPr vert="horz" wrap="square"/>
                    <a:lstStyle/>
                    <a:p>
                      <a:r>
                        <a:rPr lang="en-US" sz="2000" b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Breast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2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Mammogram yearly age &gt;40 and on transplant wait-list.</a:t>
                      </a:r>
                    </a:p>
                    <a:p>
                      <a:r>
                        <a:rPr lang="en-US" sz="2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Clinical breast exam yearly age ≥40; every 3 years in 20s-30s.</a:t>
                      </a:r>
                    </a:p>
                    <a:p>
                      <a:r>
                        <a:rPr lang="en-US" sz="2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Screening in high-risk individuals with long expected survival.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6542084"/>
                  </a:ext>
                </a:extLst>
              </a:tr>
              <a:tr h="1966565">
                <a:tc>
                  <a:txBody>
                    <a:bodyPr vert="horz" wrap="square"/>
                    <a:lstStyle/>
                    <a:p>
                      <a:r>
                        <a:rPr lang="en-US" sz="2000" b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Cervical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2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Yearly Papanicolaou test 3 years after beginning vaginal intercourse and no later than age 21; newer liquid based Papanicolaou test can be done every 2 years.</a:t>
                      </a:r>
                    </a:p>
                    <a:p>
                      <a:r>
                        <a:rPr lang="en-US" sz="2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Consider testing for HPV DNA and administering HPV vaccine, particularly in transplantation candidates.</a:t>
                      </a:r>
                    </a:p>
                    <a:p>
                      <a:r>
                        <a:rPr lang="en-US" sz="2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Yearly PAP test in those on transplant wait list and those with risk factors and long expected survival.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95023"/>
                  </a:ext>
                </a:extLst>
              </a:tr>
              <a:tr h="1342259">
                <a:tc>
                  <a:txBody>
                    <a:bodyPr vert="horz" wrap="square"/>
                    <a:lstStyle/>
                    <a:p>
                      <a:r>
                        <a:rPr lang="en-US" sz="2000" b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Colon and Rectal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2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Stool-based test, flexible sigmoidoscopy or optical colonoscopy starting age 50 for those on transplant wait-list.</a:t>
                      </a:r>
                    </a:p>
                    <a:p>
                      <a:r>
                        <a:rPr lang="en-US" sz="2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screening over age 75 or for those with life expectancy &lt;10 years.</a:t>
                      </a:r>
                    </a:p>
                    <a:p>
                      <a:r>
                        <a:rPr lang="en-US" sz="2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Screen high-risk individuals with long expected survival.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707074"/>
                  </a:ext>
                </a:extLst>
              </a:tr>
              <a:tr h="405799">
                <a:tc>
                  <a:txBody>
                    <a:bodyPr vert="horz" wrap="square"/>
                    <a:lstStyle/>
                    <a:p>
                      <a:r>
                        <a:rPr lang="en-US" sz="2000" b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Renal cell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2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Yearly CT/MRI for those on dialysis &gt;3 years and on the transplant waitlist.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1929161"/>
                  </a:ext>
                </a:extLst>
              </a:tr>
              <a:tr h="405799">
                <a:tc>
                  <a:txBody>
                    <a:bodyPr vert="horz" wrap="square"/>
                    <a:lstStyle/>
                    <a:p>
                      <a:r>
                        <a:rPr lang="en-US" sz="2000" b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Prostate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20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PSA and digital rectal exam beginning age 50 for men on the transplant list.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232935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8DC996E0-7533-47BE-9364-40F901E432F2}"/>
              </a:ext>
            </a:extLst>
          </p:cNvPr>
          <p:cNvSpPr>
            <a:spLocks noSelect="1" noMove="1" noResize="1" noTextEdit="1"/>
          </p:cNvSpPr>
          <p:nvPr/>
        </p:nvSpPr>
        <p:spPr>
          <a:xfrm>
            <a:off x="171450" y="130817"/>
            <a:ext cx="11877675" cy="5556328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E55495-A78E-49F7-9BEE-3EB43986C605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6709143" y="5813052"/>
            <a:ext cx="5483045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Modified from Am J Kidney Dis: 61(1):171-183, 2013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2DA82E-8672-4ACB-89CA-A916A2C83FFB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2021</a:t>
            </a:r>
          </a:p>
        </p:txBody>
      </p:sp>
    </p:spTree>
    <p:extLst>
      <p:ext uri="{BB962C8B-B14F-4D97-AF65-F5344CB8AC3E}">
        <p14:creationId val="298678976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DE2F505-2BDF-4275-B957-915E5A62B527}"/>
              </a:ext>
            </a:extLst>
          </p:cNvPr>
          <p:cNvSpPr>
            <a:spLocks noGrp="1" noSelect="1" noMove="1" noResize="1" noTextEdit="1"/>
          </p:cNvSpPr>
          <p:nvPr>
            <p:ph type="title"/>
          </p:nvPr>
        </p:nvSpPr>
        <p:spPr>
          <a:xfrm>
            <a:off x="613535" y="702303"/>
            <a:ext cx="10515600" cy="1082404"/>
          </a:xfrm>
        </p:spPr>
        <p:txBody>
          <a:bodyPr>
            <a:normAutofit/>
          </a:bodyPr>
          <a:lstStyle/>
          <a:p>
            <a:r>
              <a:rPr lang="en-US"/>
              <a:t>Frailty Assessment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4797A70-60D9-4DC5-BB2A-853F418535AE}"/>
              </a:ext>
            </a:extLst>
          </p:cNvPr>
          <p:cNvSpPr>
            <a:spLocks noGrp="1" noSelect="1" noMove="1" noResize="1" noTextEdit="1"/>
          </p:cNvSpPr>
          <p:nvPr>
            <p:ph idx="1"/>
          </p:nvPr>
        </p:nvSpPr>
        <p:spPr>
          <a:xfrm>
            <a:off x="613535" y="1616118"/>
            <a:ext cx="10964930" cy="4713922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Requires 3 or more criteria – weight loss, muscle weakness, fatigue, low physical activity, and slow gait.</a:t>
            </a:r>
          </a:p>
          <a:p>
            <a:pPr>
              <a:spcAft>
                <a:spcPts val="1000"/>
              </a:spcAft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Predicts disability, hip fractures, inability to perform activities of daily living, hospitalization, and mortality. </a:t>
            </a:r>
          </a:p>
          <a:p>
            <a:pPr>
              <a:spcAft>
                <a:spcPts val="1000"/>
              </a:spcAft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67.7% dialysis patients found to meet these criteria in one study.</a:t>
            </a:r>
            <a:endParaRPr lang="en-US" baseline="3000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000"/>
              </a:spcAft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Early identification of frail dialysis patients can allow for effective nutrition, screening, PT/OT, and social work interventions to prevent adverse outcomes for this patient subgroup.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8DC7BC-8CFA-4CB2-9909-7DBB2F131AAF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2021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2FC2FA7-B8D0-49F5-9D0B-7B3601DA18F7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7500305" y="4034019"/>
            <a:ext cx="469169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J Am Soc Nephrol 18(11): 2960-2967, 2007</a:t>
            </a:r>
          </a:p>
        </p:txBody>
      </p:sp>
    </p:spTree>
    <p:extLst>
      <p:ext uri="{BB962C8B-B14F-4D97-AF65-F5344CB8AC3E}">
        <p14:creationId val="2975741035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522AC-093D-4449-8CEE-7F96E2907F06}"/>
              </a:ext>
            </a:extLst>
          </p:cNvPr>
          <p:cNvSpPr>
            <a:spLocks noGrp="1" noSelect="1" noMove="1" noResize="1" noTextEdit="1"/>
          </p:cNvSpPr>
          <p:nvPr>
            <p:ph type="title"/>
          </p:nvPr>
        </p:nvSpPr>
        <p:spPr>
          <a:xfrm>
            <a:off x="611783" y="702302"/>
            <a:ext cx="10515600" cy="1078992"/>
          </a:xfrm>
        </p:spPr>
        <p:txBody>
          <a:bodyPr>
            <a:normAutofit/>
          </a:bodyPr>
          <a:lstStyle/>
          <a:p>
            <a:r>
              <a:rPr lang="en-US"/>
              <a:t>Falls Assessment and Fractures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E0FA1-8F82-4AEE-B22D-6F4DA30EA034}"/>
              </a:ext>
            </a:extLst>
          </p:cNvPr>
          <p:cNvSpPr>
            <a:spLocks noGrp="1" noSelect="1" noMove="1" noResize="1" noTextEdit="1"/>
          </p:cNvSpPr>
          <p:nvPr>
            <p:ph sz="half" idx="1"/>
          </p:nvPr>
        </p:nvSpPr>
        <p:spPr>
          <a:xfrm>
            <a:off x="614914" y="1619060"/>
            <a:ext cx="5481085" cy="4579168"/>
          </a:xfrm>
        </p:spPr>
        <p:txBody>
          <a:bodyPr>
            <a:noAutofit/>
          </a:bodyPr>
          <a:lstStyle/>
          <a:p>
            <a:pPr>
              <a:spcAft>
                <a:spcPts val="1000"/>
              </a:spcAft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10-40% prevalence of fractures in dialysis patients (50% of those &gt;50). </a:t>
            </a:r>
            <a:r>
              <a:rPr lang="en-US" sz="15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 Dial 19: 75-79, 2006</a:t>
            </a:r>
            <a:endParaRPr lang="en-US" sz="1500" i="1">
              <a:solidFill>
                <a:schemeClr val="tx1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000"/>
              </a:spcAft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Hip fractures are four times more common in dialysis patients and increases mortality substantially.</a:t>
            </a:r>
          </a:p>
          <a:p>
            <a:pPr>
              <a:spcAft>
                <a:spcPts val="1000"/>
              </a:spcAft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Bone density measurements have limited use in predicting fractures in dialysis patients.</a:t>
            </a:r>
          </a:p>
          <a:p>
            <a:pPr>
              <a:spcAft>
                <a:spcPts val="1000"/>
              </a:spcAft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Modifiable risk factors – low serum albumin, malnutrition, falls risk. </a:t>
            </a:r>
          </a:p>
          <a:p>
            <a:pPr marL="0" indent="0">
              <a:buNone/>
            </a:pP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E8105E6-2C4A-4988-B3ED-6ED98ECB6F0B}"/>
              </a:ext>
            </a:extLst>
          </p:cNvPr>
          <p:cNvSpPr>
            <a:spLocks noGrp="1" noSelect="1" noMove="1" noResize="1" noTextEdit="1"/>
          </p:cNvSpPr>
          <p:nvPr>
            <p:ph sz="half" idx="2"/>
          </p:nvPr>
        </p:nvSpPr>
        <p:spPr>
          <a:xfrm>
            <a:off x="6108401" y="1619061"/>
            <a:ext cx="5608677" cy="457916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Preventing intradialytic hypotension, arrhythmia, and fatigue key to reducing risk of falls. </a:t>
            </a:r>
          </a:p>
          <a:p>
            <a:pPr>
              <a:spcBef>
                <a:spcPts val="600"/>
              </a:spcBef>
            </a:pP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Patients with previous history of falls and poor mobility should have a home visit and PT and OT assessment.</a:t>
            </a:r>
          </a:p>
          <a:p>
            <a:pPr>
              <a:spcBef>
                <a:spcPts val="600"/>
              </a:spcBef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Exercise training during dialysis treatments also useful for maintaining muscle strength and improving QOL.</a:t>
            </a:r>
          </a:p>
          <a:p>
            <a:pPr>
              <a:spcBef>
                <a:spcPts val="600"/>
              </a:spcBef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Consider supplementing 25-OH-Vitamin D if serum level low.</a:t>
            </a:r>
          </a:p>
          <a:p>
            <a:pPr>
              <a:spcBef>
                <a:spcPts val="600"/>
              </a:spcBef>
            </a:pP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606735-1F8B-4BB9-9A9E-CE35AC899FE1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AC3CD2-27B3-44E3-ACED-209D29A19A45}"/>
              </a:ext>
            </a:extLst>
          </p:cNvPr>
          <p:cNvSpPr txBox="1">
            <a:spLocks noSelect="1" noMove="1" noResize="1" noTextEdit="1"/>
          </p:cNvSpPr>
          <p:nvPr/>
        </p:nvSpPr>
        <p:spPr>
          <a:xfrm flipH="1">
            <a:off x="8601740" y="5811806"/>
            <a:ext cx="359649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Kidney Int Suppl 7(1): S1-59, 2017</a:t>
            </a:r>
          </a:p>
        </p:txBody>
      </p:sp>
    </p:spTree>
    <p:extLst>
      <p:ext uri="{BB962C8B-B14F-4D97-AF65-F5344CB8AC3E}">
        <p14:creationId val="2383155203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98339-1020-43A5-B8C4-2AF8F627DC13}"/>
              </a:ext>
            </a:extLst>
          </p:cNvPr>
          <p:cNvSpPr>
            <a:spLocks noGrp="1" noSelect="1" noMove="1" noResize="1" noTextEdit="1"/>
          </p:cNvSpPr>
          <p:nvPr>
            <p:ph type="title"/>
          </p:nvPr>
        </p:nvSpPr>
        <p:spPr>
          <a:xfrm>
            <a:off x="615995" y="702303"/>
            <a:ext cx="10515600" cy="1082404"/>
          </a:xfrm>
        </p:spPr>
        <p:txBody>
          <a:bodyPr>
            <a:normAutofit/>
          </a:bodyPr>
          <a:lstStyle/>
          <a:p>
            <a:r>
              <a:rPr lang="en-US"/>
              <a:t>Hearing and 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25D86-696B-4DAB-A09B-E744EA29C81F}"/>
              </a:ext>
            </a:extLst>
          </p:cNvPr>
          <p:cNvSpPr>
            <a:spLocks noGrp="1" noSelect="1" noMove="1" noResize="1" noTextEdit="1"/>
          </p:cNvSpPr>
          <p:nvPr>
            <p:ph idx="1"/>
          </p:nvPr>
        </p:nvSpPr>
        <p:spPr>
          <a:xfrm>
            <a:off x="620769" y="1621339"/>
            <a:ext cx="10955236" cy="4792158"/>
          </a:xfrm>
        </p:spPr>
        <p:txBody>
          <a:bodyPr>
            <a:normAutofit/>
          </a:bodyPr>
          <a:lstStyle/>
          <a:p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Sensorineural hearing loss occurs more frequently in dialysis patients than in the general population; at a rate of 46-77%. </a:t>
            </a:r>
            <a:r>
              <a:rPr lang="en-US" sz="15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Nephrol Dial Transplant 21: 3023-3030, 2006</a:t>
            </a:r>
          </a:p>
          <a:p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Potential etiological factors include diseases such as vasculitis, hereditary conditions like Alport syndrome, ototoxic medications like aminoglycosides, electrolyte disturbances, hypertension, and exposure to radiocontrast.</a:t>
            </a:r>
          </a:p>
          <a:p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Periodic auditory assessments are recommended for dialysis patients.</a:t>
            </a:r>
          </a:p>
          <a:p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Difficulty scheduling auditory appointments around dialysis treatments, as well as the cost of hearing aids, can be a barrier to care.</a:t>
            </a:r>
          </a:p>
          <a:p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Increased cataracts, subconjunctival calcification, optic neuropathy, microvascular and diabetic retinopathy, and macular degeneration in dialysis patients. </a:t>
            </a:r>
            <a:r>
              <a:rPr lang="en-US" sz="15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 Dial 18: 252-257, 2005</a:t>
            </a:r>
          </a:p>
          <a:p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Regular ophthalmological monitoring recommended to help prevent complications including retinal detachment and hemorrhage.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63C201-3EA0-4218-8F35-AAA4948BCC7E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2021</a:t>
            </a:r>
          </a:p>
        </p:txBody>
      </p:sp>
    </p:spTree>
    <p:extLst>
      <p:ext uri="{BB962C8B-B14F-4D97-AF65-F5344CB8AC3E}">
        <p14:creationId val="1538190926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5D79E-E2D7-4558-BA6A-2A313E25CBEE}"/>
              </a:ext>
            </a:extLst>
          </p:cNvPr>
          <p:cNvSpPr>
            <a:spLocks noGrp="1" noSelect="1" noMove="1" noResize="1" noTextEdit="1"/>
          </p:cNvSpPr>
          <p:nvPr>
            <p:ph type="title"/>
          </p:nvPr>
        </p:nvSpPr>
        <p:spPr>
          <a:xfrm>
            <a:off x="617567" y="701711"/>
            <a:ext cx="10515600" cy="1082404"/>
          </a:xfrm>
        </p:spPr>
        <p:txBody>
          <a:bodyPr>
            <a:normAutofit/>
          </a:bodyPr>
          <a:lstStyle/>
          <a:p>
            <a:r>
              <a:rPr lang="en-US"/>
              <a:t>Dental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6A5F7-3E7F-41FF-B6A0-CFB90937F99D}"/>
              </a:ext>
            </a:extLst>
          </p:cNvPr>
          <p:cNvSpPr>
            <a:spLocks noGrp="1" noSelect="1" noMove="1" noResize="1" noTextEdit="1"/>
          </p:cNvSpPr>
          <p:nvPr>
            <p:ph idx="1"/>
          </p:nvPr>
        </p:nvSpPr>
        <p:spPr>
          <a:xfrm>
            <a:off x="617567" y="1616610"/>
            <a:ext cx="10956866" cy="5089307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Periodontal disease, enamel abnormalities, narrowing of the pulp chamber, premature tooth loss, and xerostomia more common in dialysis patients than in the general population.              </a:t>
            </a:r>
            <a:r>
              <a:rPr lang="en-US" sz="15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 J Am Soc Nephrol 6: 218-226, 2011</a:t>
            </a:r>
          </a:p>
          <a:p>
            <a:pPr>
              <a:spcBef>
                <a:spcPts val="600"/>
              </a:spcBef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This can lead to increased mortality, systemic inflammation, risk of infective endocarditis, protein-energy wasting, and atherosclerotic complications (due to systemic inflammation) as a consequence of poor dental health.</a:t>
            </a:r>
          </a:p>
          <a:p>
            <a:pPr>
              <a:spcBef>
                <a:spcPts val="600"/>
              </a:spcBef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Tooth brushing, flossing, and mouthwash recommended to reduce the risk of gingivitis.</a:t>
            </a:r>
          </a:p>
          <a:p>
            <a:pPr>
              <a:spcBef>
                <a:spcPts val="600"/>
              </a:spcBef>
            </a:pPr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Regular dental hygiene with mechanical debridement and surgery when needed may prevent the start and progression of periodontal disease. </a:t>
            </a:r>
          </a:p>
          <a:p>
            <a:pPr>
              <a:spcBef>
                <a:spcPts val="600"/>
              </a:spcBef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Xerostomia can be reduced by avoiding mouth breathing, using a humidifier, avoiding use of tobacco, alcohol or mouthwashes containing alcohol, medications that cause dry mouth, and using saliva substitutes and sugar-free gum to stimulate salivary flow. </a:t>
            </a:r>
          </a:p>
          <a:p>
            <a:pPr>
              <a:spcBef>
                <a:spcPts val="600"/>
              </a:spcBef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Avoid calcium channel blockers in those prone to gingival hyperplasia.</a:t>
            </a:r>
          </a:p>
          <a:p>
            <a:pPr>
              <a:spcBef>
                <a:spcPts val="600"/>
              </a:spcBef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Avoid heparin in those prone to gingival bleeding.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6CDE97-716F-4CA3-A795-E480FFBC181B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2021</a:t>
            </a:r>
          </a:p>
        </p:txBody>
      </p:sp>
    </p:spTree>
    <p:extLst>
      <p:ext uri="{BB962C8B-B14F-4D97-AF65-F5344CB8AC3E}">
        <p14:creationId val="1117463199"/>
      </p:ext>
    </p:extLst>
  </p:cSld>
  <p:clrMapOvr>
    <a:masterClrMapping/>
  </p:clrMapOvr>
  <p:transition/>
  <p:timing/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05B7E-3B78-436D-BEB1-FD9C492C2A7A}"/>
              </a:ext>
            </a:extLst>
          </p:cNvPr>
          <p:cNvSpPr>
            <a:spLocks noGrp="1" noSelect="1" noMove="1" noResize="1" noTextEdit="1"/>
          </p:cNvSpPr>
          <p:nvPr>
            <p:ph type="title"/>
          </p:nvPr>
        </p:nvSpPr>
        <p:spPr>
          <a:xfrm>
            <a:off x="616141" y="702165"/>
            <a:ext cx="4588500" cy="1078992"/>
          </a:xfrm>
        </p:spPr>
        <p:txBody>
          <a:bodyPr/>
          <a:lstStyle/>
          <a:p>
            <a:r>
              <a:rPr lang="en-US"/>
              <a:t>Immunizations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52AFC-4C4C-4E4B-BEDB-A1E2C8C978E7}"/>
              </a:ext>
            </a:extLst>
          </p:cNvPr>
          <p:cNvSpPr>
            <a:spLocks noGrp="1" noSelect="1" noMove="1" noResize="1" noTextEdit="1"/>
          </p:cNvSpPr>
          <p:nvPr>
            <p:ph sz="half" idx="1"/>
          </p:nvPr>
        </p:nvSpPr>
        <p:spPr>
          <a:xfrm>
            <a:off x="616142" y="1616152"/>
            <a:ext cx="5460864" cy="4942648"/>
          </a:xfrm>
        </p:spPr>
        <p:txBody>
          <a:bodyPr>
            <a:noAutofit/>
          </a:bodyPr>
          <a:lstStyle/>
          <a:p>
            <a:pPr>
              <a:spcBef>
                <a:spcPct val="0"/>
              </a:spcBef>
            </a:pP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Vaccination earlier in CKD course is more effective as improved antibody production is seen in those with less severely reduced kidney function.          </a:t>
            </a:r>
            <a:r>
              <a:rPr lang="en-US"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MMWR Recomm Rep 50(RR-5): 1-43, 2001</a:t>
            </a:r>
            <a:endParaRPr lang="en-US" sz="1400" b="1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Live vaccines are NOT contraindicated in dialysis patients in general but ARE specifically contraindicated for immunosuppressed and transplanted patients (MMR, varicella-zoster, yellow fever, BCG, intranasal influenza, and oral Salmonella typhi). </a:t>
            </a:r>
            <a:endParaRPr lang="en-US" sz="1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Hepatitis B vaccination is required given the risk of percutaneous inoculation through exchange of contaminated blood, blood products, or body fluids.</a:t>
            </a:r>
          </a:p>
          <a:p>
            <a:pPr>
              <a:spcBef>
                <a:spcPct val="0"/>
              </a:spcBef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Patients who respond to the Hep B vaccine but lose protection over time should be given a booster vaccine. Patients who do not respond to an initial series of vaccinations should be given an additional series in order to induce a response. </a:t>
            </a:r>
          </a:p>
          <a:p>
            <a:pPr>
              <a:spcBef>
                <a:spcPct val="0"/>
              </a:spcBef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Significantly reduced mortality for patients who receive the pneumococcal vaccine. A second dose is recommended 5 years after initial dose if &lt;65 years. </a:t>
            </a:r>
          </a:p>
          <a:p>
            <a:pPr>
              <a:spcBef>
                <a:spcPct val="0"/>
              </a:spcBef>
            </a:pPr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endParaRPr lang="en-US" sz="16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6479FC00-C785-4AD3-8029-61D504DD7451}"/>
              </a:ext>
            </a:extLst>
          </p:cNvPr>
          <p:cNvSpPr>
            <a:spLocks noGrp="1" noSelect="1" noMove="1" noResize="1" noTextEdit="1"/>
          </p:cNvSpPr>
          <p:nvPr>
            <p:ph type="subTitle" idx="10"/>
          </p:nvPr>
        </p:nvSpPr>
        <p:spPr>
          <a:xfrm>
            <a:off x="6172202" y="352365"/>
            <a:ext cx="6462712" cy="366959"/>
          </a:xfrm>
        </p:spPr>
        <p:txBody>
          <a:bodyPr/>
          <a:lstStyle/>
          <a:p>
            <a:r>
              <a:rPr lang="en-US" sz="1750"/>
              <a:t>   Cdc RECOMMENDED VACCINATIONS for dialysis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AE7EBA-FDF7-459C-B516-0010ACF36FDE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2021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CF4A5E-DDE4-400E-B001-3C36C9EDC86A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6294481" y="5841332"/>
            <a:ext cx="59045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www.cdc.gov/vaccines/pubs/downloads/dialysis-guided-2012.pdf</a:t>
            </a:r>
            <a:endParaRPr lang="en-US" sz="14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DA4EEB0-BA09-498A-AC3D-CC2016E59937}"/>
              </a:ext>
            </a:extLst>
          </p:cNvPr>
          <p:cNvGraphicFramePr>
            <a:graphicFrameLocks noGrp="1" noSelect="1" noChangeAspect="1" noMove="1" noResize="1"/>
          </p:cNvGraphicFramePr>
          <p:nvPr>
            <p:extLst>
              <p:ext uri="{D42A27DB-BD31-4B8C-83A1-F6EECF244321}">
                <p14:modId val="3218731706"/>
              </p:ext>
            </p:extLst>
          </p:nvPr>
        </p:nvGraphicFramePr>
        <p:xfrm>
          <a:off x="6111706" y="845518"/>
          <a:ext cx="5460864" cy="5032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1447">
                  <a:extLst>
                    <a:ext uri="{9D8B030D-6E8A-4147-A177-3AD203B41FA5}">
                      <a16:colId xmlns:a16="http://schemas.microsoft.com/office/drawing/2014/main" val="499772636"/>
                    </a:ext>
                  </a:extLst>
                </a:gridCol>
                <a:gridCol w="3619417">
                  <a:extLst>
                    <a:ext uri="{9D8B030D-6E8A-4147-A177-3AD203B41FA5}">
                      <a16:colId xmlns:a16="http://schemas.microsoft.com/office/drawing/2014/main" val="1872301040"/>
                    </a:ext>
                  </a:extLst>
                </a:gridCol>
              </a:tblGrid>
              <a:tr h="325601">
                <a:tc>
                  <a:txBody>
                    <a:bodyPr vert="horz" wrap="square"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Vaccine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751" marR="73751" marT="36876" marB="36876"/>
                </a:tc>
                <a:tc>
                  <a:txBody>
                    <a:bodyPr vert="horz" wrap="square"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Notes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751" marR="73751" marT="36876" marB="36876"/>
                </a:tc>
                <a:extLst>
                  <a:ext uri="{0D108BD9-81ED-4DB2-BD59-A6C34878D82A}">
                    <a16:rowId xmlns:a16="http://schemas.microsoft.com/office/drawing/2014/main" val="1665874134"/>
                  </a:ext>
                </a:extLst>
              </a:tr>
              <a:tr h="515917">
                <a:tc>
                  <a:txBody>
                    <a:bodyPr vert="horz" wrap="square"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Influenza</a:t>
                      </a:r>
                      <a:endParaRPr lang="en-US" sz="15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751" marR="73751" marT="36876" marB="36876"/>
                </a:tc>
                <a:tc>
                  <a:txBody>
                    <a:bodyPr vert="horz" wrap="square"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 ≥19 years, 1 dose trivalent vaccine annually</a:t>
                      </a:r>
                      <a:endParaRPr lang="en-US" sz="15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751" marR="73751" marT="36876" marB="36876"/>
                </a:tc>
                <a:extLst>
                  <a:ext uri="{0D108BD9-81ED-4DB2-BD59-A6C34878D82A}">
                    <a16:rowId xmlns:a16="http://schemas.microsoft.com/office/drawing/2014/main" val="2526361778"/>
                  </a:ext>
                </a:extLst>
              </a:tr>
              <a:tr h="515917">
                <a:tc>
                  <a:txBody>
                    <a:bodyPr vert="horz" wrap="square"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Tetanus, diphtheria, pertussis</a:t>
                      </a:r>
                      <a:endParaRPr lang="en-US" sz="15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751" marR="73751" marT="36876" marB="36876"/>
                </a:tc>
                <a:tc>
                  <a:txBody>
                    <a:bodyPr vert="horz" wrap="square"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1-time dose of Tdap then boost with Td every 10 years</a:t>
                      </a:r>
                      <a:endParaRPr lang="en-US" sz="15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751" marR="73751" marT="36876" marB="36876"/>
                </a:tc>
                <a:extLst>
                  <a:ext uri="{0D108BD9-81ED-4DB2-BD59-A6C34878D82A}">
                    <a16:rowId xmlns:a16="http://schemas.microsoft.com/office/drawing/2014/main" val="1103366115"/>
                  </a:ext>
                </a:extLst>
              </a:tr>
              <a:tr h="517512">
                <a:tc>
                  <a:txBody>
                    <a:bodyPr vert="horz" wrap="square"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Human papillomavirus</a:t>
                      </a:r>
                      <a:endParaRPr lang="en-US" sz="15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751" marR="73751" marT="36876" marB="36876"/>
                </a:tc>
                <a:tc>
                  <a:txBody>
                    <a:bodyPr vert="horz" wrap="square"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Female: 3 doses through age 26; 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Male: 3 doses through age 21.</a:t>
                      </a:r>
                      <a:endParaRPr lang="en-US" sz="15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751" marR="73751" marT="36876" marB="36876"/>
                </a:tc>
                <a:extLst>
                  <a:ext uri="{0D108BD9-81ED-4DB2-BD59-A6C34878D82A}">
                    <a16:rowId xmlns:a16="http://schemas.microsoft.com/office/drawing/2014/main" val="147697328"/>
                  </a:ext>
                </a:extLst>
              </a:tr>
              <a:tr h="298658">
                <a:tc>
                  <a:txBody>
                    <a:bodyPr vert="horz" wrap="square"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Zoster</a:t>
                      </a:r>
                      <a:endParaRPr lang="en-US" sz="15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751" marR="73751" marT="36876" marB="36876"/>
                </a:tc>
                <a:tc>
                  <a:txBody>
                    <a:bodyPr vert="horz" wrap="square"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 &gt;60; 1 dose</a:t>
                      </a:r>
                      <a:endParaRPr lang="en-US" sz="15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751" marR="73751" marT="36876" marB="36876"/>
                </a:tc>
                <a:extLst>
                  <a:ext uri="{0D108BD9-81ED-4DB2-BD59-A6C34878D82A}">
                    <a16:rowId xmlns:a16="http://schemas.microsoft.com/office/drawing/2014/main" val="575405999"/>
                  </a:ext>
                </a:extLst>
              </a:tr>
              <a:tr h="515917">
                <a:tc>
                  <a:txBody>
                    <a:bodyPr vert="horz" wrap="square"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Measles, mumps, rubella</a:t>
                      </a:r>
                      <a:endParaRPr lang="en-US" sz="15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751" marR="73751" marT="36876" marB="36876"/>
                </a:tc>
                <a:tc>
                  <a:txBody>
                    <a:bodyPr vert="horz" wrap="square"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or 2 doses if no evidence of immunity</a:t>
                      </a:r>
                      <a:endParaRPr lang="en-US" sz="15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751" marR="73751" marT="36876" marB="36876"/>
                </a:tc>
                <a:extLst>
                  <a:ext uri="{0D108BD9-81ED-4DB2-BD59-A6C34878D82A}">
                    <a16:rowId xmlns:a16="http://schemas.microsoft.com/office/drawing/2014/main" val="678246110"/>
                  </a:ext>
                </a:extLst>
              </a:tr>
              <a:tr h="733176">
                <a:tc>
                  <a:txBody>
                    <a:bodyPr vert="horz" wrap="square"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Pneumococcal</a:t>
                      </a:r>
                      <a:endParaRPr lang="en-US" sz="15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751" marR="73751" marT="36876" marB="36876"/>
                </a:tc>
                <a:tc>
                  <a:txBody>
                    <a:bodyPr vert="horz" wrap="square"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PCV13 and PPV23 (8 weeks apart); then 2</a:t>
                      </a:r>
                      <a:r>
                        <a:rPr lang="en-US" sz="1500" baseline="300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US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dose of PPV23 5 years later.</a:t>
                      </a:r>
                      <a:endParaRPr lang="en-US" sz="15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751" marR="73751" marT="36876" marB="36876"/>
                </a:tc>
                <a:extLst>
                  <a:ext uri="{0D108BD9-81ED-4DB2-BD59-A6C34878D82A}">
                    <a16:rowId xmlns:a16="http://schemas.microsoft.com/office/drawing/2014/main" val="355659239"/>
                  </a:ext>
                </a:extLst>
              </a:tr>
              <a:tr h="737188">
                <a:tc>
                  <a:txBody>
                    <a:bodyPr vert="horz" wrap="square"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Hepatitis B</a:t>
                      </a:r>
                      <a:endParaRPr lang="en-US" sz="15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751" marR="73751" marT="36876" marB="36876"/>
                </a:tc>
                <a:tc>
                  <a:txBody>
                    <a:bodyPr vert="horz" wrap="square"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</a:t>
                      </a:r>
                      <a:r>
                        <a:rPr lang="el-GR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μ</a:t>
                      </a:r>
                      <a:r>
                        <a:rPr lang="en-US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 Recombivax HB on 3-dose schedule or 2 doses of 20 </a:t>
                      </a:r>
                      <a:r>
                        <a:rPr lang="el-GR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μ</a:t>
                      </a:r>
                      <a:r>
                        <a:rPr lang="en-US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 Energix B on a 4-dose schedule.</a:t>
                      </a:r>
                      <a:endParaRPr lang="en-US" sz="15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751" marR="73751" marT="36876" marB="36876"/>
                </a:tc>
                <a:extLst>
                  <a:ext uri="{0D108BD9-81ED-4DB2-BD59-A6C34878D82A}">
                    <a16:rowId xmlns:a16="http://schemas.microsoft.com/office/drawing/2014/main" val="2785328294"/>
                  </a:ext>
                </a:extLst>
              </a:tr>
              <a:tr h="315282">
                <a:tc>
                  <a:txBody>
                    <a:bodyPr vert="horz" wrap="square"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Meningococcal</a:t>
                      </a:r>
                      <a:endParaRPr lang="en-US" sz="15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751" marR="73751" marT="36876" marB="36876"/>
                </a:tc>
                <a:tc>
                  <a:txBody>
                    <a:bodyPr vert="horz" wrap="square"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Only if other risk factor present</a:t>
                      </a:r>
                      <a:endParaRPr lang="en-US" sz="15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751" marR="73751" marT="36876" marB="36876"/>
                </a:tc>
                <a:extLst>
                  <a:ext uri="{0D108BD9-81ED-4DB2-BD59-A6C34878D82A}">
                    <a16:rowId xmlns:a16="http://schemas.microsoft.com/office/drawing/2014/main" val="356986702"/>
                  </a:ext>
                </a:extLst>
              </a:tr>
              <a:tr h="396683">
                <a:tc>
                  <a:txBody>
                    <a:bodyPr vert="horz" wrap="square"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Hepatitis A</a:t>
                      </a:r>
                      <a:endParaRPr lang="en-US" sz="15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751" marR="73751" marT="36876" marB="36876"/>
                </a:tc>
                <a:tc>
                  <a:txBody>
                    <a:bodyPr vert="horz" wrap="square"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Only if other risk factor present</a:t>
                      </a:r>
                      <a:endParaRPr lang="en-US" sz="15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751" marR="73751" marT="36876" marB="36876"/>
                </a:tc>
                <a:extLst>
                  <a:ext uri="{0D108BD9-81ED-4DB2-BD59-A6C34878D82A}">
                    <a16:rowId xmlns:a16="http://schemas.microsoft.com/office/drawing/2014/main" val="1636199190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4B713B9C-BC5D-4660-8492-F927A00F4789}"/>
              </a:ext>
            </a:extLst>
          </p:cNvPr>
          <p:cNvSpPr>
            <a:spLocks noSelect="1" noMove="1" noResize="1" noTextEdit="1"/>
          </p:cNvSpPr>
          <p:nvPr/>
        </p:nvSpPr>
        <p:spPr>
          <a:xfrm>
            <a:off x="6078442" y="845519"/>
            <a:ext cx="5460864" cy="501571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val="1148811432"/>
      </p:ext>
    </p:extLst>
  </p:cSld>
  <p:clrMapOvr>
    <a:masterClrMapping/>
  </p:clrMapOvr>
  <p:transition/>
  <p:timing/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5E62A-85D4-45A9-889D-51800FA98EBF}"/>
              </a:ext>
            </a:extLst>
          </p:cNvPr>
          <p:cNvSpPr>
            <a:spLocks noGrp="1" noSelect="1" noMove="1" noResize="1" noTextEdit="1"/>
          </p:cNvSpPr>
          <p:nvPr>
            <p:ph type="title"/>
          </p:nvPr>
        </p:nvSpPr>
        <p:spPr>
          <a:xfrm>
            <a:off x="617562" y="704720"/>
            <a:ext cx="10515600" cy="1082404"/>
          </a:xfrm>
        </p:spPr>
        <p:txBody>
          <a:bodyPr/>
          <a:lstStyle/>
          <a:p>
            <a:r>
              <a:rPr lang="en-US"/>
              <a:t>Advanced Care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ADF05-61AF-41D6-AD93-4184A1F130F5}"/>
              </a:ext>
            </a:extLst>
          </p:cNvPr>
          <p:cNvSpPr>
            <a:spLocks noGrp="1" noSelect="1" noMove="1" noResize="1" noTextEdit="1"/>
          </p:cNvSpPr>
          <p:nvPr>
            <p:ph idx="1"/>
          </p:nvPr>
        </p:nvSpPr>
        <p:spPr>
          <a:xfrm>
            <a:off x="617562" y="1614783"/>
            <a:ext cx="10956876" cy="483066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ESRD is characterized by a slow functional decline punctuated by acute episodes resulting in a further loss of function from which a patient may not recover. </a:t>
            </a:r>
          </a:p>
          <a:p>
            <a:pPr>
              <a:spcBef>
                <a:spcPts val="600"/>
              </a:spcBef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Important to designate a health care proxy.</a:t>
            </a:r>
            <a:endParaRPr lang="en-US" sz="240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Decision making regarding resuscitations preferences, including specific procedures desired or rejected by the patient.</a:t>
            </a:r>
          </a:p>
          <a:p>
            <a:pPr>
              <a:spcBef>
                <a:spcPts val="600"/>
              </a:spcBef>
            </a:pP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Palliative care input where appropriate to manage symptoms and decision making and to optimize quality of life.</a:t>
            </a:r>
          </a:p>
          <a:p>
            <a:pPr>
              <a:spcBef>
                <a:spcPts val="600"/>
              </a:spcBef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Regular discussions are important. </a:t>
            </a:r>
          </a:p>
          <a:p>
            <a:pPr>
              <a:spcBef>
                <a:spcPts val="600"/>
              </a:spcBef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Tools available to help assess prognosis: 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www.touchcalc.com/calculators/sq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The surprise question: “Would I be surprised if this patient died within the next 6 months?”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EDFDAD-495C-451D-808F-B51E2C16BC5D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2021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5F505B-C13E-4965-8AEB-4FF5B06D0351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5635256" y="2267592"/>
            <a:ext cx="6558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Renal Physicians Association: Shared Decision Making in the Appropriate Initiation of and Withdrawal from Dialysis, Clinical Practice Guideline, 2010</a:t>
            </a:r>
          </a:p>
        </p:txBody>
      </p:sp>
    </p:spTree>
    <p:extLst>
      <p:ext uri="{BB962C8B-B14F-4D97-AF65-F5344CB8AC3E}">
        <p14:creationId val="3553195512"/>
      </p:ext>
    </p:extLst>
  </p:cSld>
  <p:clrMapOvr>
    <a:masterClrMapping/>
  </p:clrMapOvr>
  <p:transition/>
  <p:timing/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5A32458-A0E9-42EF-BE9D-0B972B69C5F0}"/>
              </a:ext>
            </a:extLst>
          </p:cNvPr>
          <p:cNvSpPr>
            <a:spLocks noGrp="1" noSelect="1" noMove="1" noResize="1" noTextEdit="1"/>
          </p:cNvSpPr>
          <p:nvPr>
            <p:ph type="title"/>
          </p:nvPr>
        </p:nvSpPr>
        <p:spPr>
          <a:xfrm>
            <a:off x="612972" y="697112"/>
            <a:ext cx="10515600" cy="1082404"/>
          </a:xfrm>
        </p:spPr>
        <p:txBody>
          <a:bodyPr>
            <a:normAutofit/>
          </a:bodyPr>
          <a:lstStyle/>
          <a:p>
            <a:r>
              <a:rPr lang="en-US"/>
              <a:t>Chronic Pain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A193EE9-1FE0-4FBD-83A2-860FAD5131DA}"/>
              </a:ext>
            </a:extLst>
          </p:cNvPr>
          <p:cNvSpPr>
            <a:spLocks noGrp="1" noSelect="1" noMove="1" noResize="1" noTextEdit="1"/>
          </p:cNvSpPr>
          <p:nvPr>
            <p:ph idx="1"/>
          </p:nvPr>
        </p:nvSpPr>
        <p:spPr>
          <a:xfrm>
            <a:off x="614912" y="1618738"/>
            <a:ext cx="10964115" cy="4859534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Chronic pain is reported in more than 50% of the HD population.                         </a:t>
            </a:r>
            <a:r>
              <a:rPr lang="en-US" sz="15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 J Kidney Dis 42(6): 1239, 2003</a:t>
            </a:r>
            <a:endParaRPr lang="en-US" sz="1500" i="1">
              <a:solidFill>
                <a:schemeClr val="tx1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Associated with calciphylaxis and intradialytic hypotension.                                 </a:t>
            </a:r>
            <a:r>
              <a:rPr lang="en-US" sz="15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 J Kidney Dis 66(1): 133-146, 2015; Clin J Am Soc Nephrol 13(3): 486-489, 2018</a:t>
            </a:r>
            <a:endParaRPr lang="en-US" sz="1500" i="1">
              <a:solidFill>
                <a:schemeClr val="tx1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Can reduce patients’ tolerance of chronic dialysis; sometimes precipitating withdrawal of treatment. </a:t>
            </a:r>
            <a:r>
              <a:rPr lang="en-US" sz="15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 Pain Symptom Manage 30(5): 465-473, 2005</a:t>
            </a:r>
            <a:endParaRPr lang="en-US" sz="1500" i="1">
              <a:solidFill>
                <a:schemeClr val="tx1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Careful management of chronic pain with appropriate analgesia is essential.</a:t>
            </a:r>
          </a:p>
          <a:p>
            <a:pPr>
              <a:spcBef>
                <a:spcPts val="600"/>
              </a:spcBef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Always assess the underlying source of pain to see if this can be ameliorated.</a:t>
            </a:r>
          </a:p>
          <a:p>
            <a:pPr>
              <a:spcBef>
                <a:spcPts val="600"/>
              </a:spcBef>
            </a:pP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Recommended analgesic agents for ESRD include acetaminophen, hydromorphone, and fentanyl. </a:t>
            </a:r>
            <a:r>
              <a:rPr lang="en-US" sz="15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 J Kidney Dis 69(3): 451, 2017</a:t>
            </a:r>
            <a:endParaRPr lang="en-US" sz="1500" b="1" i="1">
              <a:solidFill>
                <a:schemeClr val="tx1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6925" lvl="1" indent="-339725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000" b="1" i="1">
                <a:latin typeface="Arial" panose="020b0604020202020204" pitchFamily="34" charset="0"/>
                <a:cs typeface="Arial" panose="020b0604020202020204" pitchFamily="34" charset="0"/>
              </a:rPr>
              <a:t>Avoid morphine and oxycodone due to risk of accumulation in ESRD.</a:t>
            </a:r>
          </a:p>
          <a:p>
            <a:pPr marL="796925" lvl="1" indent="-339725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Low dose tramadol, tricyclic antidepressants, gabapentin, and lidocaine patches can also be used. </a:t>
            </a:r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E37431-9985-4941-BC9D-552EDDE96590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2021</a:t>
            </a:r>
          </a:p>
        </p:txBody>
      </p:sp>
    </p:spTree>
    <p:extLst>
      <p:ext uri="{BB962C8B-B14F-4D97-AF65-F5344CB8AC3E}">
        <p14:creationId val="548776934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5B68E-3FDF-4881-A89A-4C31F375305A}"/>
              </a:ext>
            </a:extLst>
          </p:cNvPr>
          <p:cNvSpPr>
            <a:spLocks noGrp="1" noSelect="1" noMove="1" noResize="1" noTextEdit="1"/>
          </p:cNvSpPr>
          <p:nvPr>
            <p:ph type="title"/>
          </p:nvPr>
        </p:nvSpPr>
        <p:spPr>
          <a:xfrm>
            <a:off x="616666" y="698059"/>
            <a:ext cx="10515600" cy="1082404"/>
          </a:xfrm>
        </p:spPr>
        <p:txBody>
          <a:bodyPr>
            <a:normAutofit/>
          </a:bodyPr>
          <a:lstStyle/>
          <a:p>
            <a:r>
              <a:rPr lang="en-US"/>
              <a:t>Yvelynne P. Kelly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9697B-63E0-4FDD-A4F1-CAFD01F14D42}"/>
              </a:ext>
            </a:extLst>
          </p:cNvPr>
          <p:cNvSpPr>
            <a:spLocks noGrp="1" noSelect="1" noMove="1" noResize="1" noTextEdit="1"/>
          </p:cNvSpPr>
          <p:nvPr>
            <p:ph idx="1"/>
          </p:nvPr>
        </p:nvSpPr>
        <p:spPr>
          <a:xfrm>
            <a:off x="616666" y="1610923"/>
            <a:ext cx="10958668" cy="33884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>
                <a:latin typeface="Arial" panose="020b0604020202020204" pitchFamily="34" charset="0"/>
                <a:cs typeface="Arial" panose="020b0604020202020204" pitchFamily="34" charset="0"/>
              </a:rPr>
              <a:t>Research Funding: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 Centers of Expertise Quality and Safety Research Award, Brigham and Women’s Hospital; Irish Research Council New Foundations Award, Co-investigator for the FLOW trial (Novo Nordisk)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5F432294-39A3-4433-99B2-5F5B450A2C51}"/>
              </a:ext>
            </a:extLst>
          </p:cNvPr>
          <p:cNvSpPr>
            <a:spLocks noGrp="1" noSelect="1" noMove="1" noResize="1" noTextEdit="1"/>
          </p:cNvSpPr>
          <p:nvPr>
            <p:ph type="subTitle" idx="10"/>
          </p:nvPr>
        </p:nvSpPr>
        <p:spPr/>
        <p:txBody>
          <a:bodyPr/>
          <a:lstStyle/>
          <a:p>
            <a:r>
              <a:rPr lang="en-US"/>
              <a:t>Disclosures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F90E4C-20A4-48EB-9564-7FBE8AFA10E4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2021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36D704F-2F00-4343-8222-825403FB5482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614913" y="3442615"/>
            <a:ext cx="10515600" cy="10824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chemeClr val="accent3"/>
                </a:solidFill>
                <a:latin typeface="Segoe"/>
                <a:ea typeface="+mj-ea"/>
                <a:cs typeface="Segoe"/>
              </a:defRPr>
            </a:lvl1pPr>
          </a:lstStyle>
          <a:p>
            <a:r>
              <a:rPr lang="en-US"/>
              <a:t>Mallika L. Mendu</a:t>
            </a:r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F6B8689-A4A5-4DAB-B575-CA499AC7A210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619517" y="4354420"/>
            <a:ext cx="10515600" cy="108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i="1">
                <a:latin typeface="Arial" panose="020b0604020202020204" pitchFamily="34" charset="0"/>
                <a:cs typeface="Arial" panose="020b0604020202020204" pitchFamily="34" charset="0"/>
              </a:rPr>
              <a:t>Consultancy: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Bayer AG </a:t>
            </a:r>
          </a:p>
        </p:txBody>
      </p:sp>
    </p:spTree>
    <p:extLst>
      <p:ext uri="{BB962C8B-B14F-4D97-AF65-F5344CB8AC3E}">
        <p14:creationId val="2135715705"/>
      </p:ext>
    </p:extLst>
  </p:cSld>
  <p:clrMapOvr>
    <a:masterClrMapping/>
  </p:clrMapOvr>
  <p:transition/>
  <p:timing/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7BADF-2D58-4AB1-93DF-6CD8554D972D}"/>
              </a:ext>
            </a:extLst>
          </p:cNvPr>
          <p:cNvSpPr>
            <a:spLocks noGrp="1" noSelect="1" noMove="1" noResize="1" noTextEdit="1"/>
          </p:cNvSpPr>
          <p:nvPr>
            <p:ph type="title"/>
          </p:nvPr>
        </p:nvSpPr>
        <p:spPr>
          <a:xfrm>
            <a:off x="612808" y="696940"/>
            <a:ext cx="10515600" cy="1082404"/>
          </a:xfrm>
        </p:spPr>
        <p:txBody>
          <a:bodyPr>
            <a:normAutofit/>
          </a:bodyPr>
          <a:lstStyle/>
          <a:p>
            <a:r>
              <a:rPr lang="en-US"/>
              <a:t>Diabetes Mellitus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4EC49-7B47-4DD4-A874-FB375C9AB03D}"/>
              </a:ext>
            </a:extLst>
          </p:cNvPr>
          <p:cNvSpPr>
            <a:spLocks noGrp="1" noSelect="1" noMove="1" noResize="1" noTextEdit="1"/>
          </p:cNvSpPr>
          <p:nvPr>
            <p:ph idx="1"/>
          </p:nvPr>
        </p:nvSpPr>
        <p:spPr>
          <a:xfrm>
            <a:off x="619176" y="1618273"/>
            <a:ext cx="10960015" cy="4870383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In peritoneal dialysis patients, there is risk of hyperglycemia due to high dialysate glucose concentrations. </a:t>
            </a:r>
            <a:r>
              <a:rPr lang="en-US" sz="15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 Dial 27(2): 135-145, 2014</a:t>
            </a:r>
            <a:endParaRPr lang="en-US" sz="1500" i="1">
              <a:solidFill>
                <a:schemeClr val="tx1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Hypoglycemia can occur as a result of normalization of HbA1C when on dialysis – the “Burnt-Out Diabetic” phenomenon. Discontinuation of insulin/oral hypoglycemics may be needed.</a:t>
            </a:r>
          </a:p>
          <a:p>
            <a:pPr>
              <a:spcBef>
                <a:spcPts val="600"/>
              </a:spcBef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Hypoglycemia results from protein-energy wasting, gastroparesis, reduced clearance of exogenous insulin, and reduced renal gluconeogenesis.</a:t>
            </a:r>
          </a:p>
          <a:p>
            <a:pPr>
              <a:spcBef>
                <a:spcPts val="600"/>
              </a:spcBef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Regular monitoring of HbA1C recommended in combination with home blood glucose monitoring.</a:t>
            </a:r>
          </a:p>
          <a:p>
            <a:pPr marL="796925" lvl="1" indent="-339725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Extremes of glycemia associated with mortality for dialysis patients –increased mortality with HbA1C ≤6% and ≥9%.</a:t>
            </a:r>
          </a:p>
          <a:p>
            <a:pPr marL="796925" lvl="1" indent="-339725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KDOQI/KDIGO guidelines recommend increasing HbA1C target &gt;7% for those with limited life expectancy and risk of hypoglycemia.</a:t>
            </a:r>
          </a:p>
          <a:p>
            <a:pPr marL="796925" lvl="1" indent="-339725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Few oral hypoglycemic agents licensed for ESRD – insulin mainstay of therapy at present.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C04367-79FC-4D39-A3CF-79E7C1C42047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2021</a:t>
            </a:r>
          </a:p>
        </p:txBody>
      </p:sp>
    </p:spTree>
    <p:extLst>
      <p:ext uri="{BB962C8B-B14F-4D97-AF65-F5344CB8AC3E}">
        <p14:creationId val="4119727231"/>
      </p:ext>
    </p:extLst>
  </p:cSld>
  <p:clrMapOvr>
    <a:masterClrMapping/>
  </p:clrMapOvr>
  <p:transition/>
  <p:timing/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43D51-17A3-4919-AF27-8E3655836427}"/>
              </a:ext>
            </a:extLst>
          </p:cNvPr>
          <p:cNvSpPr>
            <a:spLocks noGrp="1" noSelect="1" noMove="1" noResize="1" noTextEdit="1"/>
          </p:cNvSpPr>
          <p:nvPr>
            <p:ph type="title"/>
          </p:nvPr>
        </p:nvSpPr>
        <p:spPr>
          <a:xfrm>
            <a:off x="614696" y="701136"/>
            <a:ext cx="10515600" cy="1082404"/>
          </a:xfrm>
        </p:spPr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CA862-00D5-4F91-BDE3-429104BCC8C9}"/>
              </a:ext>
            </a:extLst>
          </p:cNvPr>
          <p:cNvSpPr>
            <a:spLocks noGrp="1" noSelect="1" noMove="1" noResize="1" noTextEdit="1"/>
          </p:cNvSpPr>
          <p:nvPr>
            <p:ph idx="1"/>
          </p:nvPr>
        </p:nvSpPr>
        <p:spPr>
          <a:xfrm>
            <a:off x="614696" y="1617829"/>
            <a:ext cx="10962608" cy="488146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ESKD is a complex and multi-morbid chronic condition for which patients typically receive care from multiple providers to manage many comorbidities. </a:t>
            </a:r>
          </a:p>
          <a:p>
            <a:pPr>
              <a:spcBef>
                <a:spcPts val="600"/>
              </a:spcBef>
            </a:pP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Chronic pain is reported in more than 50% of dialysis patients. Recommended analgesics include acetaminophen, hydromorphone, and fentanyl. </a:t>
            </a:r>
          </a:p>
          <a:p>
            <a:pPr>
              <a:spcBef>
                <a:spcPts val="600"/>
              </a:spcBef>
            </a:pP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For diabetic ESRD patients, guidelines recommend a HbA1c target &gt;7% for those with limited life expectancy and risk of hypoglycemia. </a:t>
            </a:r>
          </a:p>
          <a:p>
            <a:pPr>
              <a:spcBef>
                <a:spcPts val="600"/>
              </a:spcBef>
            </a:pP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Cancer screening depends on patient’s personal risk of developing cancer, transplantation status, and expected survival. </a:t>
            </a:r>
          </a:p>
          <a:p>
            <a:pPr>
              <a:spcBef>
                <a:spcPts val="600"/>
              </a:spcBef>
            </a:pP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Regular auditory and ophthalmological monitoring is recommended. </a:t>
            </a:r>
          </a:p>
          <a:p>
            <a:pPr>
              <a:spcBef>
                <a:spcPts val="600"/>
              </a:spcBef>
            </a:pP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Regular dental hygiene with mechanical debridement when needed can prevent the start and progression of periodontal disease. </a:t>
            </a:r>
          </a:p>
          <a:p>
            <a:pPr>
              <a:spcBef>
                <a:spcPts val="600"/>
              </a:spcBef>
            </a:pP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Early identification of frailty can facilitate screening, physical therapy, and social work interventions. </a:t>
            </a:r>
          </a:p>
          <a:p>
            <a:pPr>
              <a:spcBef>
                <a:spcPct val="0"/>
              </a:spcBef>
            </a:pP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Preventing intradialytic hypotension, arrhythmia, and fatigue are key to reducing falls risk. </a:t>
            </a:r>
          </a:p>
          <a:p>
            <a:pPr>
              <a:spcBef>
                <a:spcPts val="600"/>
              </a:spcBef>
            </a:pP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Cognitive impairment requires a multidisciplinary approach with gerontology, physical therapy, social work, family support, and advanced care planning. </a:t>
            </a:r>
          </a:p>
          <a:p>
            <a:pPr>
              <a:spcBef>
                <a:spcPts val="600"/>
              </a:spcBef>
            </a:pPr>
            <a:endParaRPr lang="en-US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endParaRPr 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6A9D4B-F567-4191-9ADF-4808AD8D4B9C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2021 </a:t>
            </a:r>
          </a:p>
        </p:txBody>
      </p:sp>
    </p:spTree>
    <p:extLst>
      <p:ext uri="{BB962C8B-B14F-4D97-AF65-F5344CB8AC3E}">
        <p14:creationId val="2334875372"/>
      </p:ext>
    </p:extLst>
  </p:cSld>
  <p:clrMapOvr>
    <a:masterClrMapping/>
  </p:clrMapOvr>
  <p:transition/>
  <p:timing/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A9D072-E842-460F-8C0E-986FA4D0E5D0}"/>
              </a:ext>
            </a:extLst>
          </p:cNvPr>
          <p:cNvSpPr>
            <a:spLocks noGrp="1" noSelect="1" noMove="1" noResize="1" noTextEdit="1"/>
          </p:cNvSpPr>
          <p:nvPr>
            <p:ph idx="1"/>
          </p:nvPr>
        </p:nvSpPr>
        <p:spPr>
          <a:xfrm>
            <a:off x="614916" y="772489"/>
            <a:ext cx="10963940" cy="4534298"/>
          </a:xfrm>
        </p:spPr>
        <p:txBody>
          <a:bodyPr>
            <a:noAutofit/>
          </a:bodyPr>
          <a:lstStyle/>
          <a:p>
            <a:pPr marL="339725" indent="-339725">
              <a:spcBef>
                <a:spcPct val="0"/>
              </a:spcBef>
              <a:buFont typeface="+mj-lt"/>
              <a:buAutoNum type="arabicPeriod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Wang V, Diamantidis CJ, Wylie JN, Greer RC: Minding the gap and overlap: a literature review of fragmentation of primary care for chronic dialysis patients.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BMC Nephrology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18: 274, 2017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Arora P, Kausz AT, Obrador GT, Ruthazer R, Khan S, Jenuleson CS et al: Hospital utilization among chronic dialysis patients.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J Am Soc Nephrol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11(4): 740-746, 2000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Lovasik BP, Zhang R, Hockenberry JM, Schrager JD, Pastan SO, Mohan S et al: Emergency department use and hospital admissions among patients with end-stage renal disease in the United States.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JAMA Intern Med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176(10): 1563-1565, 2016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Centers for Medicare and Medicaid Services. CMS advances interoperability and patient access to health data through new proposals.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https://www.cms.gov/newsroom/fact-sheets/cms-advances-interoperability-patient-access-health-data-through-new-proposals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 Accessed October 22, 2019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Greer RC, Liu Y, Cavanaugh K, Diamantidis CJ, Estrella MM, Sperati CJ et al: Primary care physicians’ perceived barriers to nephrology referral and co-management of patients with CKD: a qualitative study.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J Gen Intern Med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34(7): 1228-1235, 2019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American Society of Nephrology. ASN Principles for Integrated Nephrology Care Delivery Models.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www.asn-online.org/policy/webdocs/asnprinciplesforintegratednephrologycaredeliverymodels.pdf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. Accessed October 21, 2019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Murray AM, Tupper DE, Knopman DS et al: Cognitive impairment in hemodialysis patients is common.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Neurology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67: 216-223, 2006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 startAt="8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Tamura MK, Yaffe K: Dementia and cognitive impairment in ESRD: diagnostic and therapeutic strategies.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Kidney Int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79: 14-22, 2010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 startAt="8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Holley JL: AJKD General medical care of the dialysis patient: core curriculum 2013.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Am J Kidney Dis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61(1): 171-183, 2013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 startAt="8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Chertow GM, Paltiel AD, Owen WF, Lazarus JM: Cost-effectiveness of cancer screening in end-stage renal disease.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Arch Intern Med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156: 1345-1350, 1996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 startAt="8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Johansen KL, Chertow GM, Jin C, Kutner NG: Significance of frailty among dialysis patients.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J Am Soc Nephrol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18(11): 2960-2967, 2007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 startAt="8"/>
            </a:pPr>
            <a:r>
              <a:rPr lang="en-US" sz="1500" err="1">
                <a:latin typeface="Arial" panose="020b0604020202020204" pitchFamily="34" charset="0"/>
                <a:cs typeface="Arial" panose="020b0604020202020204" pitchFamily="34" charset="0"/>
              </a:rPr>
              <a:t>Leinau L, Perrazella M: Hip fractures in end-stage renal disease patients: incidence, risk fractures and prevention.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Semin Dial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19: 75-79, 2006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/>
            </a:pPr>
            <a:endParaRPr lang="en-US" sz="15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725" indent="-339725">
              <a:spcBef>
                <a:spcPct val="0"/>
              </a:spcBef>
              <a:buFont typeface="+mj-lt"/>
              <a:buAutoNum type="arabicPeriod"/>
            </a:pPr>
            <a:endParaRPr lang="en-US" sz="15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725" indent="-339725">
              <a:spcBef>
                <a:spcPct val="0"/>
              </a:spcBef>
              <a:buFont typeface="+mj-lt"/>
              <a:buAutoNum type="arabicPeriod"/>
            </a:pPr>
            <a:endParaRPr lang="en-US" sz="15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en-US" sz="15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4599B2A-1C04-40D6-AE93-0D2BAF762ADE}"/>
              </a:ext>
            </a:extLst>
          </p:cNvPr>
          <p:cNvSpPr>
            <a:spLocks noGrp="1" noSelect="1" noMove="1" noResize="1" noTextEdit="1"/>
          </p:cNvSpPr>
          <p:nvPr>
            <p:ph type="subTitle" idx="10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B2B5CA-F50F-4ED8-9D26-A7CA546BAAA9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2021</a:t>
            </a:r>
          </a:p>
        </p:txBody>
      </p:sp>
    </p:spTree>
    <p:extLst>
      <p:ext uri="{BB962C8B-B14F-4D97-AF65-F5344CB8AC3E}">
        <p14:creationId val="3568503715"/>
      </p:ext>
    </p:extLst>
  </p:cSld>
  <p:clrMapOvr>
    <a:masterClrMapping/>
  </p:clrMapOvr>
  <p:transition/>
  <p:timing/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B391354-2B6B-419B-9004-9447C908B601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2021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A9D072-E842-460F-8C0E-986FA4D0E5D0}"/>
              </a:ext>
            </a:extLst>
          </p:cNvPr>
          <p:cNvSpPr>
            <a:spLocks noGrp="1" noSelect="1" noMove="1" noResize="1" noTextEdit="1"/>
          </p:cNvSpPr>
          <p:nvPr>
            <p:ph idx="1"/>
          </p:nvPr>
        </p:nvSpPr>
        <p:spPr>
          <a:xfrm>
            <a:off x="614916" y="772448"/>
            <a:ext cx="10963939" cy="4543720"/>
          </a:xfrm>
        </p:spPr>
        <p:txBody>
          <a:bodyPr>
            <a:noAutofit/>
          </a:bodyPr>
          <a:lstStyle/>
          <a:p>
            <a:pPr marL="342900" indent="-342900">
              <a:spcBef>
                <a:spcPct val="0"/>
              </a:spcBef>
              <a:buFont typeface="+mj-lt"/>
              <a:buAutoNum type="arabicPeriod" startAt="13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Kidney Disease: Improving Global Outcomes (KDIGO) CKD-MBD Update Work Group. KDIGO 2017 Clinical Practice Guideline Update for the Diagnosis, Evaluation, Prevention and Treatment of Chronic Kidney Disease-Mineral and Bone Disorder (CKD-MBD).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Kidney Int Suppl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7(1): S1-59, 2017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 startAt="14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Thodi C, Thodis E, Danielides V, Pasadakis P, Vargemizis V: Hearing in renal failure.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Nephrol Dial Transplant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21: 3023-3030, 2006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 startAt="14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Evans RD, Rosner M: Ocular abnormalities associated with advanced kidney disease and hemodialysis.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Semin Dial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18: 252-257, 2005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 startAt="16"/>
            </a:pPr>
            <a:r>
              <a:rPr lang="en-US" sz="1500" err="1">
                <a:latin typeface="Arial" panose="020b0604020202020204" pitchFamily="34" charset="0"/>
                <a:cs typeface="Arial" panose="020b0604020202020204" pitchFamily="34" charset="0"/>
              </a:rPr>
              <a:t>Akar H, Akar GC, Carrero JJ, Stenvinkel P, Lindholm B: Systemic consequences of poor oral health in chronic kidney disease patients. In depth review.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Clin J Am Soc Nephrol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6: 218-226, 2011 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 startAt="16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Centers for Disease Control and Prevention. Recommendations for preventing transmission of infections among hemodialysis patients.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MMWR Recomm Rep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50(RR-5): 1-43, 2001 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 startAt="16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Centers for Disease Control and Prevention. Guidelines for vaccinating kidney dialysis patients and patients with chronic kidney disease.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www.cdc.gov/vaccines/pubs/downloads/dialysis-guided-2012.pdf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. Accessed October 22, 2019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 startAt="16"/>
            </a:pPr>
            <a:r>
              <a:rPr lang="en-US" sz="1500" u="sng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Renal Physicians Association: Shared Decision-Making in the Appropriate Initiation of and Withdrawal from Dialysis: Clinical Practice Guideline. 2</a:t>
            </a:r>
            <a:r>
              <a:rPr lang="en-US" sz="1500" u="sng" baseline="300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nd</a:t>
            </a:r>
            <a:r>
              <a:rPr lang="en-US" sz="1500" u="sng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 ed. Rockville, MD: RPA, 2010</a:t>
            </a:r>
            <a:endParaRPr lang="en-US" sz="15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725" indent="-339725">
              <a:spcBef>
                <a:spcPct val="0"/>
              </a:spcBef>
              <a:buFont typeface="+mj-lt"/>
              <a:buAutoNum type="arabicPeriod" startAt="16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Davidson SN: Pain in hemodialysis patients: prevalence, cause, severity and management.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Am J Kidney Dis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42(6): 1239, 2003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 startAt="21"/>
            </a:pPr>
            <a:r>
              <a:rPr lang="en-US" sz="1500" err="1">
                <a:latin typeface="Arial" panose="020b0604020202020204" pitchFamily="34" charset="0"/>
                <a:cs typeface="Arial" panose="020b0604020202020204" pitchFamily="34" charset="0"/>
              </a:rPr>
              <a:t>Nigwekar SU, Kroshinksy D, Nazarian RM, Goverman J, Malhotra R, Jackson VA et al: Calciphylaxis: risk factors, diagnosis and treatment.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Am J Kidney Dis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66(1): 133-146, 2015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 startAt="21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McIntyre CW, Salerno FR: Diagnosis and treatment of intradialytic hypotension in maintenance hemodialysis patients.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Clin J Am Soc Nephrol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13(3): 486-489, 2018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 startAt="21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Davison SN, Jhangri GS: The impact of chronic pain on depression, sleep and the desire to withdraw from dialysis in hemodialysis patients.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J Pain Symptom Manage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30(5): 465-473, 2005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 startAt="21"/>
            </a:pPr>
            <a:r>
              <a:rPr lang="en-US" sz="1500" err="1">
                <a:latin typeface="Arial" panose="020b0604020202020204" pitchFamily="34" charset="0"/>
                <a:cs typeface="Arial" panose="020b0604020202020204" pitchFamily="34" charset="0"/>
              </a:rPr>
              <a:t>Koncicki HM, Unruh M, Schnell JO: Pain management in CKD: a guide for nephrology providers.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Am J Kidney Dis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69(3): 451, 2017</a:t>
            </a:r>
          </a:p>
          <a:p>
            <a:pPr marL="0" indent="0">
              <a:spcBef>
                <a:spcPct val="0"/>
              </a:spcBef>
              <a:buNone/>
            </a:pPr>
            <a:endParaRPr lang="en-US" sz="15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4599B2A-1C04-40D6-AE93-0D2BAF762ADE}"/>
              </a:ext>
            </a:extLst>
          </p:cNvPr>
          <p:cNvSpPr>
            <a:spLocks noGrp="1" noSelect="1" noMove="1" noResize="1" noTextEdit="1"/>
          </p:cNvSpPr>
          <p:nvPr>
            <p:ph type="subTitle" idx="10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</p:spTree>
    <p:extLst>
      <p:ext uri="{BB962C8B-B14F-4D97-AF65-F5344CB8AC3E}">
        <p14:creationId val="1682746882"/>
      </p:ext>
    </p:extLst>
  </p:cSld>
  <p:clrMapOvr>
    <a:masterClrMapping/>
  </p:clrMapOvr>
  <p:transition/>
  <p:timing/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1A9E7-26D6-4DDD-BCCA-CE952B0849D0}"/>
              </a:ext>
            </a:extLst>
          </p:cNvPr>
          <p:cNvSpPr>
            <a:spLocks noGrp="1" noSelect="1" noMove="1" noResize="1" noTextEdit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endParaRPr lang="en-US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59373C7-3B65-49B2-8A93-7BC364919FD6}"/>
              </a:ext>
            </a:extLst>
          </p:cNvPr>
          <p:cNvSpPr>
            <a:spLocks noGrp="1" noSelect="1" noMove="1" noResize="1" noTextEdit="1"/>
          </p:cNvSpPr>
          <p:nvPr>
            <p:ph type="subTitle" idx="10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956CFCA-FD9A-45D3-BA76-3555C237193C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617070" y="771225"/>
            <a:ext cx="10961785" cy="45238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39725" indent="-339725">
              <a:spcBef>
                <a:spcPct val="0"/>
              </a:spcBef>
              <a:buFont typeface="+mj-lt"/>
              <a:buAutoNum type="arabicPeriod" startAt="25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Rhee CM, Leung AM, Kovesdy C, Lynch KE, Brent GA, Kalantar-Zadeh K: Updates on the management of diabetes in dialysis patients.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Semin Dial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27(2): 135-145, 2014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 startAt="25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Burmeister JE, Campos JF, Miltersteiner DR: Effect of different levels of glucose in the dialysate on the risk of hypoglycemia during hemodialysis in diabetic patients.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J Bras Nefrol 34(4): 323-327, 2012 </a:t>
            </a:r>
            <a:endParaRPr lang="en-US" sz="15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725" indent="-339725">
              <a:spcBef>
                <a:spcPct val="0"/>
              </a:spcBef>
              <a:buFont typeface="+mj-lt"/>
              <a:buAutoNum type="arabicPeriod" startAt="25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Song MK, Ward SE, Fine JP, Hanson LC, Lin FC, Hladik GA et al: Advance care planning and end-of-life decision making in dialysis: a randomized controlled trial targeting patients and their surrogates.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Am J Kidney Dis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66(5): 813-822, 2015 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 startAt="25"/>
            </a:pP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Pang WF, Kwan BC, Chow KM, Leung CB, Li PK, Szeto CC: Predicting 12-month mortality for peritoneal dialysis patients using the “surprise” question. </a:t>
            </a:r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Perit Dial Int </a:t>
            </a:r>
            <a:r>
              <a:rPr lang="en-US" sz="1500">
                <a:latin typeface="Arial" panose="020b0604020202020204" pitchFamily="34" charset="0"/>
                <a:cs typeface="Arial" panose="020b0604020202020204" pitchFamily="34" charset="0"/>
              </a:rPr>
              <a:t>33(1): 60-66, 2013</a:t>
            </a:r>
          </a:p>
          <a:p>
            <a:pPr marL="339725" indent="-339725">
              <a:spcBef>
                <a:spcPct val="0"/>
              </a:spcBef>
              <a:buFont typeface="+mj-lt"/>
              <a:buAutoNum type="arabicPeriod" startAt="25"/>
            </a:pPr>
            <a:endParaRPr lang="en-US" sz="15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spcBef>
                <a:spcPct val="0"/>
              </a:spcBef>
              <a:buFont typeface="+mj-lt"/>
              <a:buAutoNum type="arabicPeriod" startAt="25"/>
            </a:pPr>
            <a:endParaRPr lang="en-US" sz="15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spcBef>
                <a:spcPct val="0"/>
              </a:spcBef>
              <a:buFont typeface="+mj-lt"/>
              <a:buAutoNum type="arabicPeriod" startAt="25"/>
            </a:pPr>
            <a:endParaRPr lang="en-US" sz="15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spcBef>
                <a:spcPct val="0"/>
              </a:spcBef>
              <a:buFont typeface="+mj-lt"/>
              <a:buAutoNum type="arabicPeriod" startAt="25"/>
            </a:pPr>
            <a:endParaRPr lang="en-US" sz="15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500366-A6AA-4777-B32D-DD69327538BA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2021</a:t>
            </a:r>
          </a:p>
        </p:txBody>
      </p:sp>
    </p:spTree>
    <p:extLst>
      <p:ext uri="{BB962C8B-B14F-4D97-AF65-F5344CB8AC3E}">
        <p14:creationId val="296558301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30607-C614-4745-AB11-DD8E3C97C47C}"/>
              </a:ext>
            </a:extLst>
          </p:cNvPr>
          <p:cNvSpPr>
            <a:spLocks noGrp="1" noSelect="1" noMove="1" noResize="1" noTextEdit="1"/>
          </p:cNvSpPr>
          <p:nvPr>
            <p:ph type="title"/>
          </p:nvPr>
        </p:nvSpPr>
        <p:spPr>
          <a:xfrm>
            <a:off x="612506" y="702303"/>
            <a:ext cx="10515600" cy="1082404"/>
          </a:xfrm>
        </p:spPr>
        <p:txBody>
          <a:bodyPr>
            <a:normAutofit/>
          </a:bodyPr>
          <a:lstStyle/>
          <a:p>
            <a:r>
              <a:rPr lang="en-US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25579-A703-41BB-BAAC-C591A4EC08D4}"/>
              </a:ext>
            </a:extLst>
          </p:cNvPr>
          <p:cNvSpPr>
            <a:spLocks noGrp="1" noSelect="1" noMove="1" noResize="1" noTextEdit="1"/>
          </p:cNvSpPr>
          <p:nvPr>
            <p:ph idx="1"/>
          </p:nvPr>
        </p:nvSpPr>
        <p:spPr>
          <a:xfrm>
            <a:off x="612506" y="1617136"/>
            <a:ext cx="10966988" cy="4272748"/>
          </a:xfrm>
        </p:spPr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Describe the fragmentation of primary care delivery for dialysis patients</a:t>
            </a:r>
          </a:p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Discuss management of relevant comorbid conditions and primary care for nephrologists in the dialysis unit</a:t>
            </a:r>
          </a:p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C4203C-8228-4678-8A83-270D46FA052A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2021</a:t>
            </a:r>
          </a:p>
        </p:txBody>
      </p:sp>
    </p:spTree>
    <p:extLst>
      <p:ext uri="{BB962C8B-B14F-4D97-AF65-F5344CB8AC3E}">
        <p14:creationId val="860366053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347A4-47FB-4129-8C8D-6956ACCA8558}"/>
              </a:ext>
            </a:extLst>
          </p:cNvPr>
          <p:cNvSpPr>
            <a:spLocks noGrp="1" noSelect="1" noMove="1" noResize="1" noTextEdit="1"/>
          </p:cNvSpPr>
          <p:nvPr>
            <p:ph type="title"/>
          </p:nvPr>
        </p:nvSpPr>
        <p:spPr>
          <a:xfrm>
            <a:off x="613489" y="700789"/>
            <a:ext cx="10515600" cy="1082404"/>
          </a:xfrm>
        </p:spPr>
        <p:txBody>
          <a:bodyPr>
            <a:normAutofit/>
          </a:bodyPr>
          <a:lstStyle/>
          <a:p>
            <a:r>
              <a:rPr lang="en-US"/>
              <a:t>Case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DA83D-452D-4423-A5B8-F3593169C3BE}"/>
              </a:ext>
            </a:extLst>
          </p:cNvPr>
          <p:cNvSpPr>
            <a:spLocks noGrp="1" noSelect="1" noMove="1" noResize="1" noTextEdit="1"/>
          </p:cNvSpPr>
          <p:nvPr>
            <p:ph idx="1"/>
          </p:nvPr>
        </p:nvSpPr>
        <p:spPr>
          <a:xfrm>
            <a:off x="613489" y="1614032"/>
            <a:ext cx="10965022" cy="482652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Mrs. P is a 65-year-old woman with ESRD due to diabetic nephropathy. She has been managed with thrice-weekly hemodialysis for the past 6 years. She is not a candidate for kidney transplantation due to frailty resulting from a previous CVA. You are asked to see her as she has been experiencing increasingly frequent pre-syncopal episodes on hemodialysis over the past few weeks.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Here are some of her current issues:</a:t>
            </a:r>
          </a:p>
          <a:p>
            <a:pPr>
              <a:spcBef>
                <a:spcPts val="600"/>
              </a:spcBef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Her current HbA1C is 6% on Lantus 20 units at night and Novolog 3-6 units with meals.            </a:t>
            </a:r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What is the best next step for management of her diabetes mellitus?</a:t>
            </a:r>
          </a:p>
          <a:p>
            <a:pPr>
              <a:spcBef>
                <a:spcPts val="600"/>
              </a:spcBef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On review of Mrs. P’s current medication list, you find that she is taking several analgesic agents for foot ulcers and cramping during dialysis.                                                                                           </a:t>
            </a:r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What are those most appropriate analgesic agents to use for patients with ESRD?</a:t>
            </a:r>
          </a:p>
          <a:p>
            <a:pPr>
              <a:spcBef>
                <a:spcPts val="600"/>
              </a:spcBef>
            </a:pPr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Mrs. P wishes to withdraw from dialysis.                                                                                                         </a:t>
            </a:r>
            <a:r>
              <a:rPr lang="en-US" sz="2000" b="1">
                <a:latin typeface="Arial" panose="020b0604020202020204" pitchFamily="34" charset="0"/>
                <a:cs typeface="Arial" panose="020b0604020202020204" pitchFamily="34" charset="0"/>
              </a:rPr>
              <a:t>What is the best approach to take for end-of-life planning in ESRD patients?</a:t>
            </a:r>
          </a:p>
          <a:p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1F76E8-0BFB-4B60-94FC-CEBF0E053BE2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2021</a:t>
            </a:r>
          </a:p>
        </p:txBody>
      </p:sp>
    </p:spTree>
    <p:extLst>
      <p:ext uri="{BB962C8B-B14F-4D97-AF65-F5344CB8AC3E}">
        <p14:creationId val="2833973860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5B68E-3FDF-4881-A89A-4C31F375305A}"/>
              </a:ext>
            </a:extLst>
          </p:cNvPr>
          <p:cNvSpPr>
            <a:spLocks noGrp="1" noSelect="1" noMove="1" noResize="1" noTextEdit="1"/>
          </p:cNvSpPr>
          <p:nvPr>
            <p:ph type="title"/>
          </p:nvPr>
        </p:nvSpPr>
        <p:spPr>
          <a:xfrm>
            <a:off x="618643" y="705315"/>
            <a:ext cx="11555736" cy="1082404"/>
          </a:xfrm>
        </p:spPr>
        <p:txBody>
          <a:bodyPr>
            <a:noAutofit/>
          </a:bodyPr>
          <a:lstStyle/>
          <a:p>
            <a:r>
              <a:rPr lang="en-US" sz="3500"/>
              <a:t>Primary Care Fragmentation in the Dialysis Population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9697B-63E0-4FDD-A4F1-CAFD01F14D42}"/>
              </a:ext>
            </a:extLst>
          </p:cNvPr>
          <p:cNvSpPr>
            <a:spLocks noGrp="1" noSelect="1" noMove="1" noResize="1" noTextEdit="1"/>
          </p:cNvSpPr>
          <p:nvPr>
            <p:ph idx="1"/>
          </p:nvPr>
        </p:nvSpPr>
        <p:spPr>
          <a:xfrm>
            <a:off x="618228" y="1614849"/>
            <a:ext cx="10955129" cy="4785402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ESKD is a complex and multi-morbid chronic condition for which patients typically receive care from multiple providers to manage many comorbidities. </a:t>
            </a:r>
          </a:p>
          <a:p>
            <a:pPr>
              <a:spcBef>
                <a:spcPts val="300"/>
              </a:spcBef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Hypertension, diabetes mellitus, and heart disease are the most common comorbid conditions. </a:t>
            </a:r>
          </a:p>
          <a:p>
            <a:pPr>
              <a:spcBef>
                <a:spcPts val="300"/>
              </a:spcBef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Due to the rigidity of the thrice weekly hemodialysis treatment schedule, management of comorbid illnesses outside of the dialysis unit can be challenging.</a:t>
            </a:r>
          </a:p>
          <a:p>
            <a:pPr>
              <a:spcBef>
                <a:spcPts val="300"/>
              </a:spcBef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Non-renal, primary care-based health needs can often be met by nephrologists during dialysis treatments due to convenience and familiarity. </a:t>
            </a:r>
          </a:p>
          <a:p>
            <a:pPr>
              <a:spcBef>
                <a:spcPts val="300"/>
              </a:spcBef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Interoperable health systems are needed to prevent gaps in care, which arise as a result of multiple health care providers caring for dialysis patients. </a:t>
            </a:r>
          </a:p>
          <a:p>
            <a:pPr>
              <a:spcBef>
                <a:spcPts val="300"/>
              </a:spcBef>
            </a:pPr>
            <a:endParaRPr lang="en-US" sz="240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F90E4C-20A4-48EB-9564-7FBE8AFA10E4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2021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2B8B86-0B7C-4FB6-AD2B-9977ED96004C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8798058" y="3735518"/>
            <a:ext cx="339364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BMC Nephrology 18: 274, 2017</a:t>
            </a:r>
            <a:endParaRPr lang="en-US" sz="1500" i="1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13B249-B7B7-4B5B-9B50-60D1033C3087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" y="5632857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CMS advances interoperability and patient access to health data through new proposals. </a:t>
            </a:r>
          </a:p>
          <a:p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https://www.cms.gov/newsroom/fact-sheets/cms-advances-interoperability-patient-access-health-data-through-new-proposals</a:t>
            </a:r>
            <a:endParaRPr 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9EF4D5-3DF3-44A1-9F45-C47C6BB509CE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7964075" y="5392605"/>
            <a:ext cx="42279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J Am Soc Nephrol 11(4): 740-746, 2000</a:t>
            </a:r>
          </a:p>
          <a:p>
            <a:pPr algn="r"/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JAMA Intern Med 176(10): 1563-1565, 2016</a:t>
            </a:r>
          </a:p>
        </p:txBody>
      </p:sp>
    </p:spTree>
    <p:extLst>
      <p:ext uri="{BB962C8B-B14F-4D97-AF65-F5344CB8AC3E}">
        <p14:creationId val="3729232997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B3F9B-89FF-4180-8B02-255888F7BD2C}"/>
              </a:ext>
            </a:extLst>
          </p:cNvPr>
          <p:cNvSpPr>
            <a:spLocks noGrp="1" noSelect="1" noMove="1" noResize="1" noTextEdit="1"/>
          </p:cNvSpPr>
          <p:nvPr>
            <p:ph type="title"/>
          </p:nvPr>
        </p:nvSpPr>
        <p:spPr>
          <a:xfrm>
            <a:off x="620046" y="701088"/>
            <a:ext cx="11571953" cy="1082404"/>
          </a:xfrm>
        </p:spPr>
        <p:txBody>
          <a:bodyPr>
            <a:noAutofit/>
          </a:bodyPr>
          <a:lstStyle/>
          <a:p>
            <a:r>
              <a:rPr lang="en-US" sz="3500"/>
              <a:t>Primary Care Fragmentation in the Dialysis Population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45784A1C-5623-486F-A3B0-9ACB3566D3F0}"/>
              </a:ext>
            </a:extLst>
          </p:cNvPr>
          <p:cNvPicPr>
            <a:picLocks noGrp="1" noSelect="1" noChangeAspect="1" noMove="1" noResize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39446" y="1503077"/>
            <a:ext cx="6107363" cy="4572000"/>
          </a:xfrm>
          <a:prstGeom prst="rect">
            <a:avLst/>
          </a:prstGeom>
          <a:noFill/>
          <a:ln>
            <a:noFill/>
          </a:ln>
          <a:effectLst>
            <a:softEdge rad="0"/>
          </a:effec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CF749EE-F17F-41FF-9C0B-2229EFD7B623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4889" y="5807542"/>
            <a:ext cx="765993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i="1">
                <a:latin typeface="Arial" panose="020b0604020202020204" pitchFamily="34" charset="0"/>
                <a:cs typeface="Arial" panose="020b0604020202020204" pitchFamily="34" charset="0"/>
              </a:rPr>
              <a:t>Reprinted with permission from BMC Nephrology: 18:274, 2017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DF8514-B8E7-46DA-8CF5-BC1D8393941B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2021</a:t>
            </a:r>
          </a:p>
        </p:txBody>
      </p:sp>
    </p:spTree>
    <p:extLst>
      <p:ext uri="{BB962C8B-B14F-4D97-AF65-F5344CB8AC3E}">
        <p14:creationId val="2543165609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5B68E-3FDF-4881-A89A-4C31F375305A}"/>
              </a:ext>
            </a:extLst>
          </p:cNvPr>
          <p:cNvSpPr>
            <a:spLocks noGrp="1" noSelect="1" noMove="1" noResize="1" noTextEdit="1"/>
          </p:cNvSpPr>
          <p:nvPr>
            <p:ph type="title"/>
          </p:nvPr>
        </p:nvSpPr>
        <p:spPr>
          <a:xfrm>
            <a:off x="613982" y="702304"/>
            <a:ext cx="11578018" cy="1082404"/>
          </a:xfrm>
        </p:spPr>
        <p:txBody>
          <a:bodyPr>
            <a:normAutofit/>
          </a:bodyPr>
          <a:lstStyle/>
          <a:p>
            <a:r>
              <a:rPr lang="en-US" sz="3500"/>
              <a:t>Primary Care Fragmentation in the Dialysis Population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9697B-63E0-4FDD-A4F1-CAFD01F14D42}"/>
              </a:ext>
            </a:extLst>
          </p:cNvPr>
          <p:cNvSpPr>
            <a:spLocks noGrp="1" noSelect="1" noMove="1" noResize="1" noTextEdit="1"/>
          </p:cNvSpPr>
          <p:nvPr>
            <p:ph idx="1"/>
          </p:nvPr>
        </p:nvSpPr>
        <p:spPr>
          <a:xfrm>
            <a:off x="613982" y="1613113"/>
            <a:ext cx="10964036" cy="4723547"/>
          </a:xfrm>
        </p:spPr>
        <p:txBody>
          <a:bodyPr>
            <a:norm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Uncertainty in who is providing primary care can lead to care fragmentation.</a:t>
            </a:r>
            <a:r>
              <a:rPr lang="en-US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 Gen Intern Med 34(7): 1228-1235, 2019</a:t>
            </a:r>
          </a:p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Who, therefore, is responsible for and actively manages the primary care needs of dialysis patients?</a:t>
            </a:r>
          </a:p>
          <a:p>
            <a:pPr marL="796925" lvl="1" indent="-339725">
              <a:buFont typeface="Courier New" panose="02070309020205020404" pitchFamily="49" charset="0"/>
              <a:buChar char="o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Ideally, primary care is provided by, or in coordination with, the primary care provider.</a:t>
            </a:r>
          </a:p>
          <a:p>
            <a:pPr marL="796925" lvl="1" indent="-339725">
              <a:buFont typeface="Courier New" panose="02070309020205020404" pitchFamily="49" charset="0"/>
              <a:buChar char="o"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However, in reality, nephrologists can and do provide primary care, particularly in areas that overlap with dialysis care delivery.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F90E4C-20A4-48EB-9564-7FBE8AFA10E4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2021</a:t>
            </a:r>
          </a:p>
        </p:txBody>
      </p:sp>
    </p:spTree>
    <p:extLst>
      <p:ext uri="{BB962C8B-B14F-4D97-AF65-F5344CB8AC3E}">
        <p14:creationId val="673529801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E23CCE6-AF18-43CA-9496-D7DAB274B413}"/>
              </a:ext>
            </a:extLst>
          </p:cNvPr>
          <p:cNvSpPr>
            <a:spLocks noGrp="1" noSelect="1" noMove="1" noResize="1" noTextEdit="1"/>
          </p:cNvSpPr>
          <p:nvPr>
            <p:ph type="title"/>
          </p:nvPr>
        </p:nvSpPr>
        <p:spPr>
          <a:xfrm>
            <a:off x="615796" y="705693"/>
            <a:ext cx="8421878" cy="1082404"/>
          </a:xfrm>
        </p:spPr>
        <p:txBody>
          <a:bodyPr>
            <a:normAutofit/>
          </a:bodyPr>
          <a:lstStyle/>
          <a:p>
            <a:r>
              <a:rPr lang="en-US" sz="3500"/>
              <a:t>Principles for Integrated Nephrology Care Delivery Models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0FC9C40-F35D-41A6-AB8E-E7BE381E8D0B}"/>
              </a:ext>
            </a:extLst>
          </p:cNvPr>
          <p:cNvSpPr>
            <a:spLocks noGrp="1" noSelect="1" noMove="1" noResize="1" noTextEdit="1"/>
          </p:cNvSpPr>
          <p:nvPr>
            <p:ph idx="1"/>
          </p:nvPr>
        </p:nvSpPr>
        <p:spPr>
          <a:xfrm>
            <a:off x="615796" y="1766831"/>
            <a:ext cx="10960408" cy="4360584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Ideally should encompass late-stage CKD, transplantation, palliative care, and dialysis management.</a:t>
            </a:r>
            <a:r>
              <a:rPr lang="en-US" baseline="30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ASN Principles for Integrated Nephrology Care Delivery Models</a:t>
            </a:r>
            <a:r>
              <a:rPr lang="en-US" sz="16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primary care-focused accountable care ESRD management programs. </a:t>
            </a:r>
          </a:p>
          <a:p>
            <a:pPr>
              <a:lnSpc>
                <a:spcPct val="100000"/>
              </a:lnSpc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Incorporation of interoperable health information exchange among dialysis health care providers, including primary care.</a:t>
            </a:r>
          </a:p>
          <a:p>
            <a:pPr>
              <a:lnSpc>
                <a:spcPct val="100000"/>
              </a:lnSpc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Potential to reduce costs, health care utilization (ED visits, hospitalizations, length of stay), and mortality. </a:t>
            </a:r>
          </a:p>
          <a:p>
            <a:pPr>
              <a:lnSpc>
                <a:spcPct val="100000"/>
              </a:lnSpc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Nephrology leadership is key for integrated disease management.</a:t>
            </a:r>
          </a:p>
          <a:p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3F63B9-80B6-4819-BA22-A18441814482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2021</a:t>
            </a:r>
          </a:p>
        </p:txBody>
      </p:sp>
    </p:spTree>
    <p:extLst>
      <p:ext uri="{BB962C8B-B14F-4D97-AF65-F5344CB8AC3E}">
        <p14:creationId val="240948963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23FE6-7F93-4AEC-9B4D-138EBB82B110}"/>
              </a:ext>
            </a:extLst>
          </p:cNvPr>
          <p:cNvSpPr>
            <a:spLocks noGrp="1" noSelect="1" noMove="1" noResize="1" noTextEdit="1"/>
          </p:cNvSpPr>
          <p:nvPr>
            <p:ph type="title"/>
          </p:nvPr>
        </p:nvSpPr>
        <p:spPr>
          <a:xfrm>
            <a:off x="616820" y="705210"/>
            <a:ext cx="10972668" cy="944723"/>
          </a:xfrm>
        </p:spPr>
        <p:txBody>
          <a:bodyPr>
            <a:noAutofit/>
          </a:bodyPr>
          <a:lstStyle/>
          <a:p>
            <a:r>
              <a:rPr lang="en-US" sz="3500"/>
              <a:t>Common Comorbidities and Primary Care Issues in Dialysis Patients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4B6F0-F765-45D9-AFB8-1C751B444746}"/>
              </a:ext>
            </a:extLst>
          </p:cNvPr>
          <p:cNvSpPr>
            <a:spLocks noGrp="1" noSelect="1" noMove="1" noResize="1" noTextEdit="1"/>
          </p:cNvSpPr>
          <p:nvPr>
            <p:ph sz="half" idx="1"/>
          </p:nvPr>
        </p:nvSpPr>
        <p:spPr>
          <a:xfrm>
            <a:off x="614922" y="1768596"/>
            <a:ext cx="5181600" cy="41903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Screening and Assessments</a:t>
            </a:r>
          </a:p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Cognitive Impairment</a:t>
            </a:r>
          </a:p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Cancer Screening</a:t>
            </a:r>
          </a:p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Frailty</a:t>
            </a:r>
          </a:p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Falls Assessment and Fractures</a:t>
            </a:r>
          </a:p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Hearing and Vision</a:t>
            </a:r>
          </a:p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405455-4F9B-41B5-815B-9CFAA406A038}"/>
              </a:ext>
            </a:extLst>
          </p:cNvPr>
          <p:cNvSpPr>
            <a:spLocks noGrp="1" noSelect="1" noMove="1" noResize="1" noTextEdit="1"/>
          </p:cNvSpPr>
          <p:nvPr>
            <p:ph sz="half" idx="2"/>
          </p:nvPr>
        </p:nvSpPr>
        <p:spPr>
          <a:xfrm>
            <a:off x="6106632" y="1766894"/>
            <a:ext cx="5470445" cy="41461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Health Maintenance</a:t>
            </a:r>
          </a:p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Dental Health</a:t>
            </a:r>
          </a:p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Immunizations</a:t>
            </a:r>
          </a:p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Advanced Care Planning</a:t>
            </a:r>
          </a:p>
          <a:p>
            <a:pPr marL="0" indent="0">
              <a:buNone/>
            </a:pPr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Chronic Disease Management 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Chronic Pain</a:t>
            </a:r>
          </a:p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Diabetes Mellitus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863733-5C20-4EFB-84DF-DC4269798BF9}"/>
              </a:ext>
            </a:extLst>
          </p:cNvPr>
          <p:cNvSpPr txBox="1">
            <a:spLocks noSelect="1" noMove="1" noResize="1" noTextEdit="1"/>
          </p:cNvSpPr>
          <p:nvPr/>
        </p:nvSpPr>
        <p:spPr>
          <a:xfrm>
            <a:off x="147635" y="6250129"/>
            <a:ext cx="9291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chemeClr val="bg1"/>
                </a:solidFill>
                <a:latin typeface="Gotham" panose="02000504050000020004" pitchFamily="2" charset="0"/>
              </a:rPr>
              <a:t>Dialysis Core Curriculum 2021</a:t>
            </a:r>
          </a:p>
        </p:txBody>
      </p:sp>
    </p:spTree>
    <p:extLst>
      <p:ext uri="{BB962C8B-B14F-4D97-AF65-F5344CB8AC3E}">
        <p14:creationId val="251586845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7763.0"/>
  <p:tag name="AS_RELEASE_DATE" val="2024.06.14"/>
  <p:tag name="AS_TITLE" val="Aspose.Slides for .NET 4.0 Client Profile"/>
  <p:tag name="AS_VERSION" val="24.6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ASN THEME COLORS">
      <a:dk1>
        <a:sysClr val="windowText" lastClr="000000"/>
      </a:dk1>
      <a:lt1>
        <a:sysClr val="window" lastClr="FFFFFF"/>
      </a:lt1>
      <a:dk2>
        <a:srgbClr val="3F2A7D"/>
      </a:dk2>
      <a:lt2>
        <a:srgbClr val="96C4D4"/>
      </a:lt2>
      <a:accent1>
        <a:srgbClr val="00468B"/>
      </a:accent1>
      <a:accent2>
        <a:srgbClr val="FF8200"/>
      </a:accent2>
      <a:accent3>
        <a:srgbClr val="008EAA"/>
      </a:accent3>
      <a:accent4>
        <a:srgbClr val="319B42"/>
      </a:accent4>
      <a:accent5>
        <a:srgbClr val="3F2A56"/>
      </a:accent5>
      <a:accent6>
        <a:srgbClr val="FFB500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Calibri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Calibri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Widescreen</PresentationFormat>
  <Paragraphs>199</Paragraphs>
  <Slides>24</Slides>
  <Notes>9</Notes>
  <TotalTime>60206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baseType="lpstr" size="32">
      <vt:lpstr>Arial</vt:lpstr>
      <vt:lpstr>Calibri Light</vt:lpstr>
      <vt:lpstr>Calibri</vt:lpstr>
      <vt:lpstr>Segoe</vt:lpstr>
      <vt:lpstr>Gotham Black</vt:lpstr>
      <vt:lpstr>Gotham</vt:lpstr>
      <vt:lpstr>Courier New</vt:lpstr>
      <vt:lpstr>Office Theme</vt:lpstr>
      <vt:lpstr>Long-Term Management of Patients on DialysisPrimary Care for Patients on Dialysis</vt:lpstr>
      <vt:lpstr>Yvelynne P. Kelly</vt:lpstr>
      <vt:lpstr>Learning Objectives</vt:lpstr>
      <vt:lpstr>Case Presentation</vt:lpstr>
      <vt:lpstr>Primary Care Fragmentation in the Dialysis Population</vt:lpstr>
      <vt:lpstr>Primary Care Fragmentation in the Dialysis Population</vt:lpstr>
      <vt:lpstr>Primary Care Fragmentation in the Dialysis Population</vt:lpstr>
      <vt:lpstr>Principles for Integrated Nephrology Care Delivery Models</vt:lpstr>
      <vt:lpstr>Common Comorbidities and Primary Care Issues in Dialysis Patients</vt:lpstr>
      <vt:lpstr>Cognitive Impairment</vt:lpstr>
      <vt:lpstr>Cancer Screening</vt:lpstr>
      <vt:lpstr>PowerPoint Presentation</vt:lpstr>
      <vt:lpstr>Frailty Assessment</vt:lpstr>
      <vt:lpstr>Falls Assessment and Fractures </vt:lpstr>
      <vt:lpstr>Hearing and Vision</vt:lpstr>
      <vt:lpstr>Dental Health</vt:lpstr>
      <vt:lpstr>Immunizations</vt:lpstr>
      <vt:lpstr>Advanced Care Planning</vt:lpstr>
      <vt:lpstr>Chronic Pain</vt:lpstr>
      <vt:lpstr>Diabetes Mellitus</vt:lpstr>
      <vt:lpstr>Summary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24.0600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Crystal Anderson</dc:creator>
  <cp:lastModifiedBy>Jin Soo Kim</cp:lastModifiedBy>
  <cp:revision>305</cp:revision>
  <dcterms:created xsi:type="dcterms:W3CDTF">2017-04-24T15:47:09Z</dcterms:created>
  <dcterms:modified xsi:type="dcterms:W3CDTF">2024-07-18T00:25:43Z</dcterms:modified>
</cp:coreProperties>
</file>