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4.6-->
<p:presentation xmlns:r="http://schemas.openxmlformats.org/officeDocument/2006/relationships" xmlns:a="http://schemas.openxmlformats.org/drawingml/2006/main" xmlns:p="http://schemas.openxmlformats.org/presentationml/2006/main" saveSubsetFonts="1">
  <p:sldMasterIdLst>
    <p:sldMasterId id="2147483648" r:id="rId2"/>
  </p:sldMasterIdLst>
  <p:notesMasterIdLst>
    <p:notesMasterId r:id="rId3"/>
  </p:notesMasterIdLst>
  <p:sldIdLst>
    <p:sldId id="1207" r:id="rId4"/>
    <p:sldId id="273" r:id="rId5"/>
    <p:sldId id="264" r:id="rId6"/>
    <p:sldId id="272" r:id="rId7"/>
    <p:sldId id="1209" r:id="rId8"/>
    <p:sldId id="1199" r:id="rId9"/>
    <p:sldId id="258" r:id="rId10"/>
    <p:sldId id="259" r:id="rId11"/>
    <p:sldId id="267" r:id="rId12"/>
    <p:sldId id="1190" r:id="rId13"/>
    <p:sldId id="1191" r:id="rId14"/>
    <p:sldId id="1192" r:id="rId15"/>
    <p:sldId id="1196" r:id="rId16"/>
    <p:sldId id="1197" r:id="rId17"/>
    <p:sldId id="271" r:id="rId18"/>
    <p:sldId id="1195" r:id="rId19"/>
    <p:sldId id="275" r:id="rId20"/>
    <p:sldId id="1194" r:id="rId21"/>
    <p:sldId id="1202" r:id="rId22"/>
    <p:sldId id="1198" r:id="rId23"/>
    <p:sldId id="1193" r:id="rId24"/>
    <p:sldId id="1201" r:id="rId25"/>
    <p:sldId id="1203" r:id="rId26"/>
    <p:sldId id="1208"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CIS3fbWFy6B6X6CCEnmLg==" hashData="KWF6A0XXhoHIC6V0jmWlXkH9z2E="/>
  <p:extLst>
    <p:ext uri="{521415D9-36F7-43E2-AB2F-B90AF26B5E84}">
      <p14:sectionLst xmlns:p14="http://schemas.microsoft.com/office/powerpoint/2010/main">
        <p14:section name="Default Section" id="{9C3D5B8C-2B30-4BAB-9D4C-D2A7B2D5F223}">
          <p14:sldIdLst>
            <p14:sldId id="1207"/>
            <p14:sldId id="273"/>
            <p14:sldId id="264"/>
            <p14:sldId id="272"/>
            <p14:sldId id="1209"/>
            <p14:sldId id="1199"/>
            <p14:sldId id="258"/>
            <p14:sldId id="259"/>
            <p14:sldId id="267"/>
            <p14:sldId id="1190"/>
            <p14:sldId id="1191"/>
            <p14:sldId id="1192"/>
            <p14:sldId id="1196"/>
            <p14:sldId id="1197"/>
            <p14:sldId id="271"/>
            <p14:sldId id="1195"/>
            <p14:sldId id="275"/>
            <p14:sldId id="1194"/>
            <p14:sldId id="1202"/>
            <p14:sldId id="1198"/>
            <p14:sldId id="1193"/>
            <p14:sldId id="1201"/>
            <p14:sldId id="1203"/>
            <p14:sldId id="1208"/>
          </p14:sldIdLst>
        </p14:section>
        <p14:section name="Untitled Section" id="{1E32AF86-A6E1-422F-8936-171779A32B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Lisa Netha Xayavong" initials="LNX" lastIdx="0" clrIdx="0">
    <p:extLst>
      <p:ext uri="{19B8F6BF-5375-455C-9EA6-DF929625EA0E}">
        <p15:presenceInfo xmlns:p15="http://schemas.microsoft.com/office/powerpoint/2012/main" userId="S::lxayavong@asn-online.org::60b64769-9ed1-476b-869f-74cc0afccf5b" providerId="AD"/>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2" autoAdjust="0"/>
    <p:restoredTop sz="93890" autoAdjust="0"/>
  </p:normalViewPr>
  <p:slideViewPr>
    <p:cSldViewPr snapToGrid="0">
      <p:cViewPr>
        <p:scale>
          <a:sx n="90" d="100"/>
          <a:sy n="90" d="100"/>
        </p:scale>
        <p:origin x="66" y="3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9B321-329B-F34A-B590-D8742A472EDA}" type="datetimeFigureOut">
              <a:rPr lang="en-US" smtClean="0"/>
              <a:t>2/25/2021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2DACD-BB36-F445-A070-9F1BBA6F95DB}" type="slidenum">
              <a:rPr lang="en-US" smtClean="0"/>
              <a:t>‹#›</a:t>
            </a:fld>
            <a:endParaRPr lang="en-US"/>
          </a:p>
        </p:txBody>
      </p:sp>
    </p:spTree>
    <p:extLst>
      <p:ext uri="{BB962C8B-B14F-4D97-AF65-F5344CB8AC3E}">
        <p14:creationId val="2468740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a:t>
            </a:fld>
            <a:endParaRPr lang="en-US"/>
          </a:p>
        </p:txBody>
      </p:sp>
    </p:spTree>
    <p:extLst>
      <p:ext uri="{BB962C8B-B14F-4D97-AF65-F5344CB8AC3E}">
        <p14:creationId val="30502585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12</a:t>
            </a:fld>
            <a:endParaRPr lang="en-US"/>
          </a:p>
        </p:txBody>
      </p:sp>
    </p:spTree>
    <p:extLst>
      <p:ext uri="{BB962C8B-B14F-4D97-AF65-F5344CB8AC3E}">
        <p14:creationId val="23111809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55F2DACD-BB36-F445-A070-9F1BBA6F95DB}" type="slidenum">
              <a:rPr lang="en-US" smtClean="0"/>
              <a:t>13</a:t>
            </a:fld>
            <a:endParaRPr lang="en-US"/>
          </a:p>
        </p:txBody>
      </p:sp>
    </p:spTree>
    <p:extLst>
      <p:ext uri="{BB962C8B-B14F-4D97-AF65-F5344CB8AC3E}">
        <p14:creationId val="288075791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14</a:t>
            </a:fld>
            <a:endParaRPr lang="en-US"/>
          </a:p>
        </p:txBody>
      </p:sp>
    </p:spTree>
    <p:extLst>
      <p:ext uri="{BB962C8B-B14F-4D97-AF65-F5344CB8AC3E}">
        <p14:creationId val="359875371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55F2DACD-BB36-F445-A070-9F1BBA6F95DB}" type="slidenum">
              <a:rPr lang="en-US" smtClean="0"/>
              <a:t>16</a:t>
            </a:fld>
            <a:endParaRPr lang="en-US"/>
          </a:p>
        </p:txBody>
      </p:sp>
    </p:spTree>
    <p:extLst>
      <p:ext uri="{BB962C8B-B14F-4D97-AF65-F5344CB8AC3E}">
        <p14:creationId val="357553223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55F2DACD-BB36-F445-A070-9F1BBA6F95DB}" type="slidenum">
              <a:rPr lang="en-US" smtClean="0"/>
              <a:t>18</a:t>
            </a:fld>
            <a:endParaRPr lang="en-US"/>
          </a:p>
        </p:txBody>
      </p:sp>
    </p:spTree>
    <p:extLst>
      <p:ext uri="{BB962C8B-B14F-4D97-AF65-F5344CB8AC3E}">
        <p14:creationId val="200767501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19</a:t>
            </a:fld>
            <a:endParaRPr lang="en-US"/>
          </a:p>
        </p:txBody>
      </p:sp>
    </p:spTree>
    <p:extLst>
      <p:ext uri="{BB962C8B-B14F-4D97-AF65-F5344CB8AC3E}">
        <p14:creationId val="352971299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55F2DACD-BB36-F445-A070-9F1BBA6F95DB}" type="slidenum">
              <a:rPr lang="en-US" smtClean="0"/>
              <a:t>21</a:t>
            </a:fld>
            <a:endParaRPr lang="en-US"/>
          </a:p>
        </p:txBody>
      </p:sp>
    </p:spTree>
    <p:extLst>
      <p:ext uri="{BB962C8B-B14F-4D97-AF65-F5344CB8AC3E}">
        <p14:creationId val="396281058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24</a:t>
            </a:fld>
            <a:endParaRPr lang="en-US"/>
          </a:p>
        </p:txBody>
      </p:sp>
    </p:spTree>
    <p:extLst>
      <p:ext uri="{BB962C8B-B14F-4D97-AF65-F5344CB8AC3E}">
        <p14:creationId val="58891629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a:p>
        </p:txBody>
      </p:sp>
      <p:sp>
        <p:nvSpPr>
          <p:cNvPr id="4" name="Slide Number Placeholder 3"/>
          <p:cNvSpPr>
            <a:spLocks noGrp="1"/>
          </p:cNvSpPr>
          <p:nvPr>
            <p:ph type="sldNum" sz="quarter" idx="10"/>
          </p:nvPr>
        </p:nvSpPr>
        <p:spPr/>
        <p:txBody>
          <a:bodyPr/>
          <a:lstStyle/>
          <a:p>
            <a:fld id="{55F2DACD-BB36-F445-A070-9F1BBA6F95DB}" type="slidenum">
              <a:rPr lang="en-US" smtClean="0"/>
              <a:t>3</a:t>
            </a:fld>
            <a:endParaRPr lang="en-US"/>
          </a:p>
        </p:txBody>
      </p:sp>
    </p:spTree>
    <p:extLst>
      <p:ext uri="{BB962C8B-B14F-4D97-AF65-F5344CB8AC3E}">
        <p14:creationId val="68266643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55F2DACD-BB36-F445-A070-9F1BBA6F95DB}" type="slidenum">
              <a:rPr lang="en-US" smtClean="0"/>
              <a:t>4</a:t>
            </a:fld>
            <a:endParaRPr lang="en-US"/>
          </a:p>
        </p:txBody>
      </p:sp>
    </p:spTree>
    <p:extLst>
      <p:ext uri="{BB962C8B-B14F-4D97-AF65-F5344CB8AC3E}">
        <p14:creationId val="78566216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5</a:t>
            </a:fld>
            <a:endParaRPr lang="en-US"/>
          </a:p>
        </p:txBody>
      </p:sp>
    </p:spTree>
    <p:extLst>
      <p:ext uri="{BB962C8B-B14F-4D97-AF65-F5344CB8AC3E}">
        <p14:creationId val="32248025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55F2DACD-BB36-F445-A070-9F1BBA6F95DB}" type="slidenum">
              <a:rPr lang="en-US" smtClean="0"/>
              <a:t>6</a:t>
            </a:fld>
            <a:endParaRPr lang="en-US"/>
          </a:p>
        </p:txBody>
      </p:sp>
    </p:spTree>
    <p:extLst>
      <p:ext uri="{BB962C8B-B14F-4D97-AF65-F5344CB8AC3E}">
        <p14:creationId val="262259298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55F2DACD-BB36-F445-A070-9F1BBA6F95DB}" type="slidenum">
              <a:rPr lang="en-US" smtClean="0"/>
              <a:t>7</a:t>
            </a:fld>
            <a:endParaRPr lang="en-US"/>
          </a:p>
        </p:txBody>
      </p:sp>
    </p:spTree>
    <p:extLst>
      <p:ext uri="{BB962C8B-B14F-4D97-AF65-F5344CB8AC3E}">
        <p14:creationId val="88937564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8</a:t>
            </a:fld>
            <a:endParaRPr lang="en-US"/>
          </a:p>
        </p:txBody>
      </p:sp>
    </p:spTree>
    <p:extLst>
      <p:ext uri="{BB962C8B-B14F-4D97-AF65-F5344CB8AC3E}">
        <p14:creationId val="23053103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9</a:t>
            </a:fld>
            <a:endParaRPr lang="en-US"/>
          </a:p>
        </p:txBody>
      </p:sp>
    </p:spTree>
    <p:extLst>
      <p:ext uri="{BB962C8B-B14F-4D97-AF65-F5344CB8AC3E}">
        <p14:creationId val="98361586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11</a:t>
            </a:fld>
            <a:endParaRPr lang="en-US"/>
          </a:p>
        </p:txBody>
      </p:sp>
    </p:spTree>
    <p:extLst>
      <p:ext uri="{BB962C8B-B14F-4D97-AF65-F5344CB8AC3E}">
        <p14:creationId val="404815705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emf"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emf"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bg>
      <p:bgRef idx="1003">
        <a:schemeClr val="bg2"/>
      </p:bgRef>
    </p:bg>
    <p:spTree>
      <p:nvGrpSpPr>
        <p:cNvPr id="1" name=""/>
        <p:cNvGrpSpPr/>
        <p:nvPr/>
      </p:nvGrpSpPr>
      <p:grpSpPr>
        <a:xfrm>
          <a:off x="0" y="0"/>
          <a:ext cx="0" cy="0"/>
        </a:xfrm>
      </p:grpSpPr>
      <p:sp>
        <p:nvSpPr>
          <p:cNvPr id="2" name="Title 1"/>
          <p:cNvSpPr>
            <a:spLocks noGrp="1"/>
          </p:cNvSpPr>
          <p:nvPr>
            <p:ph type="ctrTitle" hasCustomPrompt="1"/>
          </p:nvPr>
        </p:nvSpPr>
        <p:spPr>
          <a:xfrm>
            <a:off x="5071656" y="2079107"/>
            <a:ext cx="6252184" cy="1806416"/>
          </a:xfrm>
        </p:spPr>
        <p:txBody>
          <a:bodyPr anchor="t">
            <a:normAutofit/>
          </a:bodyPr>
          <a:lstStyle>
            <a:lvl1pPr algn="l">
              <a:defRPr sz="4800" b="1" i="0">
                <a:solidFill>
                  <a:schemeClr val="accent1"/>
                </a:solidFill>
                <a:latin typeface="Segoe"/>
                <a:cs typeface="Segoe"/>
              </a:defRPr>
            </a:lvl1pPr>
          </a:lstStyle>
          <a:p>
            <a:r>
              <a:rPr lang="en-US"/>
              <a:t>CLICK TO EDIT MASTER TITLE STYLE</a:t>
            </a:r>
          </a:p>
        </p:txBody>
      </p:sp>
      <p:sp>
        <p:nvSpPr>
          <p:cNvPr id="3" name="Subtitle 2"/>
          <p:cNvSpPr>
            <a:spLocks noGrp="1"/>
          </p:cNvSpPr>
          <p:nvPr>
            <p:ph type="subTitle" idx="1"/>
          </p:nvPr>
        </p:nvSpPr>
        <p:spPr>
          <a:xfrm>
            <a:off x="5063760" y="3886825"/>
            <a:ext cx="6277841" cy="1655762"/>
          </a:xfrm>
        </p:spPr>
        <p:txBody>
          <a:bodyPr>
            <a:normAutofit/>
          </a:bodyPr>
          <a:lstStyle>
            <a:lvl1pPr marL="0" indent="0" algn="l">
              <a:buNone/>
              <a:defRPr sz="3200" b="0" i="1">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p:cNvSpPr/>
          <p:nvPr userDrawn="1"/>
        </p:nvSpPr>
        <p:spPr>
          <a:xfrm>
            <a:off x="0" y="5621384"/>
            <a:ext cx="12192000" cy="12366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840413" y="5472611"/>
            <a:ext cx="3005648" cy="1534161"/>
          </a:xfrm>
          <a:prstGeom prst="rect">
            <a:avLst/>
          </a:prstGeom>
        </p:spPr>
      </p:pic>
      <p:pic>
        <p:nvPicPr>
          <p:cNvPr id="6" name="Picture 5" descr="ASN_CLOVER_CROPPED.eps"/>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Tree>
    <p:extLst>
      <p:ext uri="{BB962C8B-B14F-4D97-AF65-F5344CB8AC3E}">
        <p14:creationId val="2663316753"/>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2" name="Title 1"/>
          <p:cNvSpPr>
            <a:spLocks noGrp="1"/>
          </p:cNvSpPr>
          <p:nvPr>
            <p:ph type="title"/>
          </p:nvPr>
        </p:nvSpPr>
        <p:spPr>
          <a:xfrm>
            <a:off x="875313" y="1327492"/>
            <a:ext cx="3932237" cy="1088015"/>
          </a:xfrm>
        </p:spPr>
        <p:txBody>
          <a:bodyPr anchor="t">
            <a:normAutofit/>
          </a:bodyPr>
          <a:lstStyle>
            <a:lvl1pPr>
              <a:defRPr sz="3600" b="1" i="0">
                <a:solidFill>
                  <a:schemeClr val="accent2"/>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5183188" y="1314320"/>
            <a:ext cx="6172200" cy="4546730"/>
          </a:xfrm>
        </p:spPr>
        <p:txBody>
          <a:bodyPr>
            <a:normAutofit/>
          </a:bodyPr>
          <a:lstStyle>
            <a:lvl1pPr>
              <a:defRPr sz="2400">
                <a:solidFill>
                  <a:schemeClr val="tx1">
                    <a:lumMod val="65000"/>
                    <a:lumOff val="35000"/>
                  </a:schemeClr>
                </a:solidFill>
                <a:latin typeface="Segoe"/>
                <a:cs typeface="Segoe"/>
              </a:defRPr>
            </a:lvl1pPr>
            <a:lvl2pPr>
              <a:defRPr sz="2000">
                <a:solidFill>
                  <a:schemeClr val="tx1">
                    <a:lumMod val="65000"/>
                    <a:lumOff val="35000"/>
                  </a:schemeClr>
                </a:solidFill>
                <a:latin typeface="Segoe"/>
                <a:cs typeface="Segoe"/>
              </a:defRPr>
            </a:lvl2pPr>
            <a:lvl3pPr>
              <a:defRPr sz="1800">
                <a:solidFill>
                  <a:schemeClr val="tx1">
                    <a:lumMod val="65000"/>
                    <a:lumOff val="35000"/>
                  </a:schemeClr>
                </a:solidFill>
                <a:latin typeface="Segoe"/>
                <a:cs typeface="Segoe"/>
              </a:defRPr>
            </a:lvl3pPr>
            <a:lvl4pPr>
              <a:defRPr sz="1600">
                <a:solidFill>
                  <a:schemeClr val="tx1">
                    <a:lumMod val="65000"/>
                    <a:lumOff val="35000"/>
                  </a:schemeClr>
                </a:solidFill>
                <a:latin typeface="Segoe"/>
                <a:cs typeface="Segoe"/>
              </a:defRPr>
            </a:lvl4pPr>
            <a:lvl5pPr>
              <a:defRPr sz="1600">
                <a:solidFill>
                  <a:schemeClr val="tx1">
                    <a:lumMod val="65000"/>
                    <a:lumOff val="35000"/>
                  </a:schemeClr>
                </a:solidFill>
                <a:latin typeface="Segoe"/>
                <a:cs typeface="Sego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0381" y="2655282"/>
            <a:ext cx="3901644" cy="321370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3"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none">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82053857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506637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1619999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hasCustomPrompt="1"/>
          </p:nvPr>
        </p:nvSpPr>
        <p:spPr>
          <a:xfrm>
            <a:off x="5071656" y="2079107"/>
            <a:ext cx="6252184" cy="1806416"/>
          </a:xfrm>
        </p:spPr>
        <p:txBody>
          <a:bodyPr anchor="t">
            <a:normAutofit/>
          </a:bodyPr>
          <a:lstStyle>
            <a:lvl1pPr algn="l">
              <a:defRPr sz="4800" b="1" i="0">
                <a:solidFill>
                  <a:schemeClr val="accent1"/>
                </a:solidFill>
                <a:latin typeface="Segoe"/>
                <a:cs typeface="Segoe"/>
              </a:defRPr>
            </a:lvl1pPr>
          </a:lstStyle>
          <a:p>
            <a:r>
              <a:rPr lang="en-US"/>
              <a:t>CLICK TO EDIT MASTER TITLE STYLE</a:t>
            </a:r>
          </a:p>
        </p:txBody>
      </p:sp>
      <p:sp>
        <p:nvSpPr>
          <p:cNvPr id="3" name="Subtitle 2"/>
          <p:cNvSpPr>
            <a:spLocks noGrp="1"/>
          </p:cNvSpPr>
          <p:nvPr>
            <p:ph type="subTitle" idx="1"/>
          </p:nvPr>
        </p:nvSpPr>
        <p:spPr>
          <a:xfrm>
            <a:off x="5063760" y="3886825"/>
            <a:ext cx="6277841" cy="1655762"/>
          </a:xfrm>
        </p:spPr>
        <p:txBody>
          <a:bodyPr>
            <a:normAutofit/>
          </a:bodyPr>
          <a:lstStyle>
            <a:lvl1pPr marL="0" indent="0" algn="l">
              <a:buNone/>
              <a:defRPr sz="3200" b="0" i="1">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p:cNvSpPr/>
          <p:nvPr userDrawn="1"/>
        </p:nvSpPr>
        <p:spPr>
          <a:xfrm>
            <a:off x="0" y="5621384"/>
            <a:ext cx="12192000" cy="12366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840413" y="5472611"/>
            <a:ext cx="3005648" cy="1534161"/>
          </a:xfrm>
          <a:prstGeom prst="rect">
            <a:avLst/>
          </a:prstGeom>
        </p:spPr>
      </p:pic>
      <p:pic>
        <p:nvPicPr>
          <p:cNvPr id="6" name="Picture 5" descr="ASN_CLOVER_CROPPED.eps"/>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Tree>
    <p:extLst>
      <p:ext uri="{BB962C8B-B14F-4D97-AF65-F5344CB8AC3E}">
        <p14:creationId val="2663316753"/>
      </p:ext>
    </p:extLst>
  </p:cSld>
  <p:clrMapOvr>
    <a:overrideClrMapping bg1="lt1" tx1="dk1" bg2="lt2" tx2="dk2" accent1="accent1" accent2="accent2" accent3="accent3" accent4="accent4" accent5="accent5" accent6="accent6" hlink="hlink" folHlink="folHlink"/>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
        <p:nvSpPr>
          <p:cNvPr id="3" name="Text Placeholder 2"/>
          <p:cNvSpPr>
            <a:spLocks noGrp="1"/>
          </p:cNvSpPr>
          <p:nvPr>
            <p:ph type="body" idx="1"/>
          </p:nvPr>
        </p:nvSpPr>
        <p:spPr>
          <a:xfrm>
            <a:off x="4751571" y="3925200"/>
            <a:ext cx="6542590" cy="1007584"/>
          </a:xfrm>
        </p:spPr>
        <p:txBody>
          <a:bodyPr>
            <a:normAutofit/>
          </a:bodyPr>
          <a:lstStyle>
            <a:lvl1pPr marL="0" indent="0">
              <a:buNone/>
              <a:defRPr sz="32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4724927" y="2451028"/>
            <a:ext cx="7467073" cy="830997"/>
          </a:xfrm>
          <a:prstGeom prst="rect">
            <a:avLst/>
          </a:prstGeom>
          <a:solidFill>
            <a:schemeClr val="accent3"/>
          </a:solidFill>
        </p:spPr>
        <p:txBody>
          <a:bodyPr wrap="square" rtlCol="0">
            <a:spAutoFit/>
          </a:bodyPr>
          <a:lstStyle/>
          <a:p>
            <a:endParaRPr lang="en-US" sz="4800"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4850606" y="2519219"/>
            <a:ext cx="7228155" cy="775460"/>
          </a:xfrm>
        </p:spPr>
        <p:txBody>
          <a:bodyPr>
            <a:noAutofit/>
          </a:bodyPr>
          <a:lstStyle>
            <a:lvl1pPr marL="0" indent="0" algn="l">
              <a:buNone/>
              <a:defRPr sz="48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B66F2423-F400-49C6-AA94-7838DE5DA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09306876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50360416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91260800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5"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1670413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61964136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2" name="Subtitle 2"/>
          <p:cNvSpPr>
            <a:spLocks noGrp="1"/>
          </p:cNvSpPr>
          <p:nvPr>
            <p:ph type="subTitle" idx="11"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59746551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1044481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84695" y="6394833"/>
            <a:ext cx="2844800" cy="365125"/>
          </a:xfrm>
          <a:prstGeom prst="rect">
            <a:avLst/>
          </a:prstGeom>
        </p:spPr>
        <p:txBody>
          <a:bodyPr vert="horz" lIns="91440" tIns="45720" rIns="91440" bIns="45720" rtlCol="0" anchor="ctr"/>
          <a:lstStyle>
            <a:lvl1pPr algn="l">
              <a:defRPr sz="1200" b="1" i="0">
                <a:solidFill>
                  <a:schemeClr val="tx1">
                    <a:tint val="75000"/>
                  </a:schemeClr>
                </a:solidFill>
                <a:latin typeface="Segoe"/>
                <a:cs typeface="Segoe"/>
              </a:defRPr>
            </a:lvl1pPr>
          </a:lstStyle>
          <a:p>
            <a:fld id="{2062FEF5-9C0C-7644-AFB8-36CEBEB72585}" type="slidenum">
              <a:rPr lang="en-US" smtClean="0"/>
              <a:t>‹#›</a:t>
            </a:fld>
            <a:endParaRPr lang="en-US"/>
          </a:p>
        </p:txBody>
      </p:sp>
    </p:spTree>
    <p:extLst>
      <p:ext uri="{BB962C8B-B14F-4D97-AF65-F5344CB8AC3E}">
        <p14:creationId val="1343724115"/>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7" r:id="rId5"/>
    <p:sldLayoutId id="2147483652" r:id="rId6"/>
    <p:sldLayoutId id="2147483658" r:id="rId7"/>
    <p:sldLayoutId id="2147483654" r:id="rId8"/>
    <p:sldLayoutId id="2147483659" r:id="rId9"/>
    <p:sldLayoutId id="2147483656" r:id="rId10"/>
    <p:sldLayoutId id="2147483660" r:id="rId11"/>
    <p:sldLayoutId id="2147483661"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 Id="rId3" Type="http://schemas.openxmlformats.org/officeDocument/2006/relationships/image" Target="../media/image6.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 Id="rId3" Type="http://schemas.openxmlformats.org/officeDocument/2006/relationships/image" Target="../media/image10.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4.xml" /><Relationship Id="rId3" Type="http://schemas.openxmlformats.org/officeDocument/2006/relationships/image" Target="../media/image1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ctrTitle"/>
          </p:nvPr>
        </p:nvSpPr>
        <p:spPr>
          <a:xfrm>
            <a:off x="1982656" y="1611275"/>
            <a:ext cx="10209343" cy="1614352"/>
          </a:xfrm>
        </p:spPr>
        <p:txBody>
          <a:bodyPr>
            <a:noAutofit/>
          </a:bodyPr>
          <a:lstStyle/>
          <a:p>
            <a:r>
              <a:rPr lang="en-US" sz="3500" b="0"/>
              <a:t>Long-Term Management of Patients on Dialysis</a:t>
            </a:r>
            <a:br>
              <a:rPr lang="en-US" sz="4000"/>
            </a:br>
            <a:r>
              <a:rPr lang="en-US" sz="4000"/>
              <a:t>Nutrition, Metabolism, and </a:t>
            </a:r>
            <a:br>
              <a:rPr lang="en-US" sz="4000"/>
            </a:br>
            <a:r>
              <a:rPr lang="en-US" sz="4000"/>
              <a:t>Trace Elements in Patients on Dialysis</a:t>
            </a:r>
          </a:p>
        </p:txBody>
      </p:sp>
      <p:sp>
        <p:nvSpPr>
          <p:cNvPr id="3" name="Subtitle 2"/>
          <p:cNvSpPr>
            <a:spLocks noGrp="1" noSelect="1" noMove="1" noResize="1" noTextEdit="1"/>
          </p:cNvSpPr>
          <p:nvPr>
            <p:ph type="subTitle" idx="1"/>
          </p:nvPr>
        </p:nvSpPr>
        <p:spPr>
          <a:xfrm>
            <a:off x="1982657" y="3447192"/>
            <a:ext cx="7449672" cy="1499975"/>
          </a:xfrm>
        </p:spPr>
        <p:txBody>
          <a:bodyPr>
            <a:normAutofit/>
          </a:bodyPr>
          <a:lstStyle/>
          <a:p>
            <a:r>
              <a:rPr lang="en-US" sz="3000" b="1"/>
              <a:t>T. Alp Ikizler, MD, FASN</a:t>
            </a:r>
          </a:p>
          <a:p>
            <a:r>
              <a:rPr lang="en-US" sz="3000"/>
              <a:t>Vanderbilt University Medical Center</a:t>
            </a:r>
          </a:p>
        </p:txBody>
      </p:sp>
      <p:sp>
        <p:nvSpPr>
          <p:cNvPr id="4" name="TextBox 3">
            <a:extLst>
              <a:ext uri="{FF2B5EF4-FFF2-40B4-BE49-F238E27FC236}">
                <a16:creationId xmlns:a16="http://schemas.microsoft.com/office/drawing/2014/main" id="{B9CE7777-85E6-4F55-BE2E-3EB6CD727506}"/>
              </a:ext>
            </a:extLst>
          </p:cNvPr>
          <p:cNvSpPr txBox="1">
            <a:spLocks noSelect="1" noMove="1" noResize="1" noTextEdit="1"/>
          </p:cNvSpPr>
          <p:nvPr/>
        </p:nvSpPr>
        <p:spPr>
          <a:xfrm>
            <a:off x="1528757" y="700090"/>
            <a:ext cx="9291637" cy="707886"/>
          </a:xfrm>
          <a:prstGeom prst="rect">
            <a:avLst/>
          </a:prstGeom>
          <a:noFill/>
        </p:spPr>
        <p:txBody>
          <a:bodyPr wrap="square" rtlCol="0">
            <a:spAutoFit/>
          </a:bodyPr>
          <a:lstStyle/>
          <a:p>
            <a:r>
              <a:rPr lang="en-US" sz="4000">
                <a:solidFill>
                  <a:schemeClr val="bg1"/>
                </a:solidFill>
                <a:latin typeface="Gotham Black" pitchFamily="50" charset="0"/>
              </a:rPr>
              <a:t>Dialysis Core Curriculum 2021</a:t>
            </a:r>
          </a:p>
        </p:txBody>
      </p:sp>
    </p:spTree>
    <p:extLst>
      <p:ext uri="{BB962C8B-B14F-4D97-AF65-F5344CB8AC3E}">
        <p14:creationId val="340117096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latin typeface="Calibri"/>
              </a:rPr>
              <a:t>Etiology and Consequences of PEW</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
        <p:nvSpPr>
          <p:cNvPr id="7" name="Rectangle 6">
            <a:extLst>
              <a:ext uri="{FF2B5EF4-FFF2-40B4-BE49-F238E27FC236}">
                <a16:creationId xmlns:a16="http://schemas.microsoft.com/office/drawing/2014/main" id="{0A1140E1-8A91-4DF5-B4D6-DD21EACD7254}"/>
              </a:ext>
            </a:extLst>
          </p:cNvPr>
          <p:cNvSpPr>
            <a:spLocks noSelect="1" noMove="1" noResize="1" noTextEdit="1"/>
          </p:cNvSpPr>
          <p:nvPr/>
        </p:nvSpPr>
        <p:spPr>
          <a:xfrm>
            <a:off x="8878187" y="5806773"/>
            <a:ext cx="3318364" cy="323165"/>
          </a:xfrm>
          <a:prstGeom prst="rect">
            <a:avLst/>
          </a:prstGeom>
        </p:spPr>
        <p:txBody>
          <a:bodyPr wrap="square">
            <a:spAutoFit/>
          </a:bodyPr>
          <a:lstStyle/>
          <a:p>
            <a:pPr algn="r"/>
            <a:r>
              <a:rPr lang="en-US" sz="1500" i="1">
                <a:latin typeface="Arial" panose="020b0604020202020204" pitchFamily="34" charset="0"/>
                <a:ea typeface="Times New Roman" panose="02020603050405020304" pitchFamily="18" charset="0"/>
                <a:cs typeface="Arial" panose="020b0604020202020204" pitchFamily="34" charset="0"/>
              </a:rPr>
              <a:t>J Ren Nutr 23: 77-90, 2013</a:t>
            </a:r>
            <a:endParaRPr lang="en-US" sz="1500" i="1">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DA38D7E-A68C-46C0-97DC-E2D1B46AF6AF}"/>
              </a:ext>
            </a:extLst>
          </p:cNvPr>
          <p:cNvPicPr>
            <a:picLocks noSelect="1" noMove="1" noResize="1"/>
          </p:cNvPicPr>
          <p:nvPr/>
        </p:nvPicPr>
        <p:blipFill>
          <a:blip r:embed="rId2"/>
          <a:srcRect t="-1" b="15015"/>
          <a:stretch>
            <a:fillRect/>
          </a:stretch>
        </p:blipFill>
        <p:spPr bwMode="auto">
          <a:xfrm>
            <a:off x="1981200" y="1618803"/>
            <a:ext cx="8229600" cy="3429000"/>
          </a:xfrm>
          <a:prstGeom prst="rect">
            <a:avLst/>
          </a:prstGeom>
          <a:ln>
            <a:noFill/>
          </a:ln>
          <a:extLst>
            <a:ext uri="{53640926-AAD7-44D8-BBD7-CCE9431645EC}">
              <a14:shadowObscured xmlns:a14="http://schemas.microsoft.com/office/drawing/2010/main"/>
            </a:ext>
          </a:extLst>
        </p:spPr>
      </p:pic>
      <p:sp>
        <p:nvSpPr>
          <p:cNvPr id="12" name="Text Box 2">
            <a:extLst>
              <a:ext uri="{FF2B5EF4-FFF2-40B4-BE49-F238E27FC236}">
                <a16:creationId xmlns:a16="http://schemas.microsoft.com/office/drawing/2014/main" id="{88149006-EC5E-4CB9-80B3-734D72DC7151}"/>
              </a:ext>
            </a:extLst>
          </p:cNvPr>
          <p:cNvSpPr txBox="1">
            <a:spLocks noSelect="1" noMove="1" noResize="1" noChangeArrowheads="1" noTextEdit="1"/>
          </p:cNvSpPr>
          <p:nvPr/>
        </p:nvSpPr>
        <p:spPr bwMode="auto">
          <a:xfrm>
            <a:off x="2708529" y="5063615"/>
            <a:ext cx="7524750" cy="478849"/>
          </a:xfrm>
          <a:prstGeom prst="rect">
            <a:avLst/>
          </a:prstGeom>
          <a:solidFill>
            <a:srgbClr val="FFFFFF"/>
          </a:solidFill>
          <a:ln w="9525">
            <a:noFill/>
            <a:miter lim="800000"/>
          </a:ln>
        </p:spPr>
        <p:txBody>
          <a:bodyPr rot="0" vert="horz" wrap="square" lIns="91440" tIns="45720" rIns="91440" bIns="45720" anchor="t" anchorCtr="0">
            <a:spAutoFit/>
          </a:bodyPr>
          <a:lstStyle/>
          <a:p>
            <a:pPr marL="0" marR="0">
              <a:lnSpc>
                <a:spcPct val="107000"/>
              </a:lnSpc>
              <a:spcBef>
                <a:spcPct val="0"/>
              </a:spcBef>
              <a:spcAft>
                <a:spcPct val="0"/>
              </a:spcAft>
            </a:pPr>
            <a:r>
              <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eGFR	  eGFR                   eGFR                       eGFR                      Dialysis                                       Transplantation  </a:t>
            </a:r>
          </a:p>
          <a:p>
            <a:pPr marL="0" marR="0">
              <a:lnSpc>
                <a:spcPct val="107000"/>
              </a:lnSpc>
              <a:spcBef>
                <a:spcPct val="0"/>
              </a:spcBef>
              <a:spcAft>
                <a:spcPct val="0"/>
              </a:spcAft>
            </a:pPr>
            <a:r>
              <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&lt;90 mL/min   &lt;60 mL/min          &lt;30 mL/min           &lt;15 mL/min            Begins</a:t>
            </a:r>
          </a:p>
        </p:txBody>
      </p:sp>
    </p:spTree>
    <p:extLst>
      <p:ext uri="{BB962C8B-B14F-4D97-AF65-F5344CB8AC3E}">
        <p14:creationId val="49271166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latin typeface="Calibri"/>
              </a:rPr>
              <a:t>Etiology and Consequences of PEW</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pic>
        <p:nvPicPr>
          <p:cNvPr id="6" name="Picture 5">
            <a:extLst>
              <a:ext uri="{FF2B5EF4-FFF2-40B4-BE49-F238E27FC236}">
                <a16:creationId xmlns:a16="http://schemas.microsoft.com/office/drawing/2014/main" id="{1A09324D-1F02-4B33-9B00-7BEBBF178926}"/>
              </a:ext>
            </a:extLst>
          </p:cNvPr>
          <p:cNvPicPr>
            <a:picLocks noSelect="1" noChangeAspect="1" noMove="1" noResize="1"/>
          </p:cNvPicPr>
          <p:nvPr/>
        </p:nvPicPr>
        <p:blipFill>
          <a:blip r:embed="rId3"/>
          <a:stretch>
            <a:fillRect/>
          </a:stretch>
        </p:blipFill>
        <p:spPr>
          <a:xfrm>
            <a:off x="1716149" y="1548730"/>
            <a:ext cx="7910162" cy="4611212"/>
          </a:xfrm>
          <a:prstGeom prst="rect">
            <a:avLst/>
          </a:prstGeom>
        </p:spPr>
      </p:pic>
      <p:sp>
        <p:nvSpPr>
          <p:cNvPr id="7" name="Title 1">
            <a:extLst>
              <a:ext uri="{FF2B5EF4-FFF2-40B4-BE49-F238E27FC236}">
                <a16:creationId xmlns:a16="http://schemas.microsoft.com/office/drawing/2014/main" id="{39CBC23C-8AA2-4E5C-8CFC-63A32830C44A}"/>
              </a:ext>
            </a:extLst>
          </p:cNvPr>
          <p:cNvSpPr>
            <a:spLocks noGrp="1" noSelect="1" noMove="1" noResize="1" noTextEdit="1"/>
          </p:cNvSpPr>
          <p:nvPr>
            <p:ph type="title"/>
          </p:nvPr>
        </p:nvSpPr>
        <p:spPr>
          <a:xfrm>
            <a:off x="614008" y="698058"/>
            <a:ext cx="10033091" cy="1078992"/>
          </a:xfrm>
        </p:spPr>
        <p:txBody>
          <a:bodyPr wrap="square" numCol="1" anchorCtr="0" compatLnSpc="1">
            <a:prstTxWarp prst="textNoShape">
              <a:avLst/>
            </a:prstTxWarp>
            <a:noAutofit/>
          </a:bodyPr>
          <a:lstStyle/>
          <a:p>
            <a:r>
              <a:rPr lang="en-US" sz="3500"/>
              <a:t>Etiology of Appetite Loss is Multi-Factorial</a:t>
            </a:r>
          </a:p>
        </p:txBody>
      </p:sp>
      <p:sp>
        <p:nvSpPr>
          <p:cNvPr id="9" name="Rectangle 8">
            <a:extLst>
              <a:ext uri="{FF2B5EF4-FFF2-40B4-BE49-F238E27FC236}">
                <a16:creationId xmlns:a16="http://schemas.microsoft.com/office/drawing/2014/main" id="{A817D8B0-4B1C-4166-A057-DBEC0B253FBB}"/>
              </a:ext>
            </a:extLst>
          </p:cNvPr>
          <p:cNvSpPr>
            <a:spLocks noSelect="1" noMove="1" noResize="1" noTextEdit="1"/>
          </p:cNvSpPr>
          <p:nvPr/>
        </p:nvSpPr>
        <p:spPr>
          <a:xfrm>
            <a:off x="9684624" y="5807041"/>
            <a:ext cx="2507362" cy="323165"/>
          </a:xfrm>
          <a:prstGeom prst="rect">
            <a:avLst/>
          </a:prstGeom>
        </p:spPr>
        <p:txBody>
          <a:bodyPr wrap="square">
            <a:spAutoFit/>
          </a:bodyPr>
          <a:lstStyle/>
          <a:p>
            <a:pPr algn="r"/>
            <a:r>
              <a:rPr lang="en-US" sz="1500" i="1">
                <a:latin typeface="Arial" panose="020b0604020202020204" pitchFamily="34" charset="0"/>
                <a:ea typeface="Times New Roman" panose="02020603050405020304" pitchFamily="18" charset="0"/>
                <a:cs typeface="Arial" panose="020b0604020202020204" pitchFamily="34" charset="0"/>
              </a:rPr>
              <a:t>J Ren Nutr 23: 77-90, 2013</a:t>
            </a:r>
            <a:endParaRPr lang="en-US" sz="1500" i="1">
              <a:latin typeface="Arial" panose="020b0604020202020204" pitchFamily="34" charset="0"/>
              <a:cs typeface="Arial" panose="020b0604020202020204" pitchFamily="34" charset="0"/>
            </a:endParaRPr>
          </a:p>
        </p:txBody>
      </p:sp>
    </p:spTree>
    <p:extLst>
      <p:ext uri="{BB962C8B-B14F-4D97-AF65-F5344CB8AC3E}">
        <p14:creationId val="3526118631"/>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latin typeface="Calibri"/>
              </a:rPr>
              <a:t>Etiology and Consequences of PEW</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
        <p:nvSpPr>
          <p:cNvPr id="7" name="Title 1">
            <a:extLst>
              <a:ext uri="{FF2B5EF4-FFF2-40B4-BE49-F238E27FC236}">
                <a16:creationId xmlns:a16="http://schemas.microsoft.com/office/drawing/2014/main" id="{39CBC23C-8AA2-4E5C-8CFC-63A32830C44A}"/>
              </a:ext>
            </a:extLst>
          </p:cNvPr>
          <p:cNvSpPr>
            <a:spLocks noGrp="1" noSelect="1" noMove="1" noResize="1" noTextEdit="1"/>
          </p:cNvSpPr>
          <p:nvPr>
            <p:ph type="title"/>
          </p:nvPr>
        </p:nvSpPr>
        <p:spPr>
          <a:xfrm>
            <a:off x="613635" y="706492"/>
            <a:ext cx="11153274" cy="1078992"/>
          </a:xfrm>
        </p:spPr>
        <p:txBody>
          <a:bodyPr wrap="square" numCol="1" anchorCtr="0" compatLnSpc="1">
            <a:prstTxWarp prst="textNoShape">
              <a:avLst/>
            </a:prstTxWarp>
            <a:noAutofit/>
          </a:bodyPr>
          <a:lstStyle/>
          <a:p>
            <a:r>
              <a:rPr lang="en-US" sz="3500"/>
              <a:t>Dialysis Procedure Is Protein and Energy Catabolic</a:t>
            </a:r>
          </a:p>
        </p:txBody>
      </p:sp>
      <p:sp>
        <p:nvSpPr>
          <p:cNvPr id="8" name="Content Placeholder 2">
            <a:extLst>
              <a:ext uri="{FF2B5EF4-FFF2-40B4-BE49-F238E27FC236}">
                <a16:creationId xmlns:a16="http://schemas.microsoft.com/office/drawing/2014/main" id="{7E8C79F5-4912-4351-AEAB-011896FD2B48}"/>
              </a:ext>
            </a:extLst>
          </p:cNvPr>
          <p:cNvSpPr>
            <a:spLocks noGrp="1" noSelect="1" noMove="1" noResize="1" noTextEdit="1"/>
          </p:cNvSpPr>
          <p:nvPr>
            <p:ph idx="1"/>
          </p:nvPr>
        </p:nvSpPr>
        <p:spPr>
          <a:xfrm>
            <a:off x="1529223" y="1614456"/>
            <a:ext cx="9258300" cy="4246600"/>
          </a:xfrm>
        </p:spPr>
        <p:txBody>
          <a:bodyPr>
            <a:normAutofit/>
          </a:bodyPr>
          <a:lstStyle/>
          <a:p>
            <a:pPr eaLnBrk="1" hangingPunct="1">
              <a:buFont typeface="Wingdings" panose="05000000000000000000" pitchFamily="2" charset="2"/>
              <a:buChar char="ü"/>
            </a:pPr>
            <a:r>
              <a:rPr lang="en-AU">
                <a:latin typeface="Arial" panose="020b0604020202020204" pitchFamily="34" charset="0"/>
                <a:cs typeface="Arial" panose="020b0604020202020204" pitchFamily="34" charset="0"/>
              </a:rPr>
              <a:t>Significant loss of amino acids </a:t>
            </a:r>
          </a:p>
          <a:p>
            <a:pPr lvl="1">
              <a:buFont typeface="Wingdings" panose="05000000000000000000" pitchFamily="2" charset="2"/>
              <a:buChar char="ü"/>
            </a:pPr>
            <a:r>
              <a:rPr lang="en-AU" sz="2800">
                <a:latin typeface="Arial" panose="020b0604020202020204" pitchFamily="34" charset="0"/>
                <a:cs typeface="Arial" panose="020b0604020202020204" pitchFamily="34" charset="0"/>
              </a:rPr>
              <a:t>6-8 grams per session in HD</a:t>
            </a:r>
          </a:p>
          <a:p>
            <a:pPr lvl="1">
              <a:buFont typeface="Wingdings" panose="05000000000000000000" pitchFamily="2" charset="2"/>
              <a:buChar char="ü"/>
            </a:pPr>
            <a:r>
              <a:rPr lang="en-AU" sz="2800">
                <a:latin typeface="Arial" panose="020b0604020202020204" pitchFamily="34" charset="0"/>
                <a:cs typeface="Arial" panose="020b0604020202020204" pitchFamily="34" charset="0"/>
              </a:rPr>
              <a:t>3-4 grams per day in PD</a:t>
            </a:r>
          </a:p>
          <a:p>
            <a:pPr eaLnBrk="1" hangingPunct="1">
              <a:buFont typeface="Wingdings" panose="05000000000000000000" pitchFamily="2" charset="2"/>
              <a:buChar char="ü"/>
            </a:pPr>
            <a:r>
              <a:rPr lang="en-AU">
                <a:latin typeface="Arial" panose="020b0604020202020204" pitchFamily="34" charset="0"/>
                <a:cs typeface="Arial" panose="020b0604020202020204" pitchFamily="34" charset="0"/>
              </a:rPr>
              <a:t>Significant increase in energy expenditure</a:t>
            </a:r>
          </a:p>
          <a:p>
            <a:pPr lvl="1">
              <a:buFont typeface="Wingdings" panose="05000000000000000000" pitchFamily="2" charset="2"/>
              <a:buChar char="ü"/>
            </a:pPr>
            <a:r>
              <a:rPr lang="en-AU" sz="2800">
                <a:latin typeface="Arial" panose="020b0604020202020204" pitchFamily="34" charset="0"/>
                <a:cs typeface="Arial" panose="020b0604020202020204" pitchFamily="34" charset="0"/>
              </a:rPr>
              <a:t>appr. 10% increase in Basal Metabolic Rate</a:t>
            </a:r>
          </a:p>
          <a:p>
            <a:pPr>
              <a:buFont typeface="Wingdings" panose="05000000000000000000" pitchFamily="2" charset="2"/>
              <a:buChar char="ü"/>
            </a:pPr>
            <a:r>
              <a:rPr lang="en-AU">
                <a:latin typeface="Arial" panose="020b0604020202020204" pitchFamily="34" charset="0"/>
                <a:cs typeface="Arial" panose="020b0604020202020204" pitchFamily="34" charset="0"/>
              </a:rPr>
              <a:t>Activation of inflammatory cascade</a:t>
            </a:r>
          </a:p>
          <a:p>
            <a:pPr>
              <a:buFont typeface="Wingdings" panose="05000000000000000000" pitchFamily="2" charset="2"/>
              <a:buChar char="ü"/>
            </a:pPr>
            <a:r>
              <a:rPr lang="en-AU">
                <a:latin typeface="Arial" panose="020b0604020202020204" pitchFamily="34" charset="0"/>
                <a:cs typeface="Arial" panose="020b0604020202020204" pitchFamily="34" charset="0"/>
              </a:rPr>
              <a:t>Activation of complement system</a:t>
            </a:r>
          </a:p>
          <a:p>
            <a:pPr eaLnBrk="1" hangingPunct="1">
              <a:buFont typeface="Wingdings" panose="05000000000000000000" pitchFamily="2" charset="2"/>
              <a:buChar char="ü"/>
            </a:pPr>
            <a:r>
              <a:rPr lang="en-AU">
                <a:latin typeface="Arial" panose="020b0604020202020204" pitchFamily="34" charset="0"/>
                <a:cs typeface="Arial" panose="020b0604020202020204" pitchFamily="34" charset="0"/>
              </a:rPr>
              <a:t>Limited food intake (country dependent)</a:t>
            </a:r>
          </a:p>
        </p:txBody>
      </p:sp>
    </p:spTree>
    <p:extLst>
      <p:ext uri="{BB962C8B-B14F-4D97-AF65-F5344CB8AC3E}">
        <p14:creationId val="3903234889"/>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latin typeface="Calibri"/>
              </a:rPr>
              <a:t>Etiology and Consequences of PEW</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7" name="Title 1">
            <a:extLst>
              <a:ext uri="{FF2B5EF4-FFF2-40B4-BE49-F238E27FC236}">
                <a16:creationId xmlns:a16="http://schemas.microsoft.com/office/drawing/2014/main" id="{39CBC23C-8AA2-4E5C-8CFC-63A32830C44A}"/>
              </a:ext>
            </a:extLst>
          </p:cNvPr>
          <p:cNvSpPr>
            <a:spLocks noGrp="1" noSelect="1" noMove="1" noResize="1" noTextEdit="1"/>
          </p:cNvSpPr>
          <p:nvPr>
            <p:ph type="title"/>
          </p:nvPr>
        </p:nvSpPr>
        <p:spPr>
          <a:xfrm>
            <a:off x="619159" y="700001"/>
            <a:ext cx="10321849" cy="1042900"/>
          </a:xfrm>
        </p:spPr>
        <p:txBody>
          <a:bodyPr wrap="square" numCol="1" anchorCtr="0" compatLnSpc="1">
            <a:prstTxWarp prst="textNoShape">
              <a:avLst/>
            </a:prstTxWarp>
            <a:noAutofit/>
          </a:bodyPr>
          <a:lstStyle/>
          <a:p>
            <a:r>
              <a:rPr lang="en-US" sz="3500"/>
              <a:t>Metabolic Effects of Inflammation Are Commonly Observed in ESRD Patients</a:t>
            </a:r>
          </a:p>
        </p:txBody>
      </p:sp>
      <p:pic>
        <p:nvPicPr>
          <p:cNvPr id="2" name="Picture 1">
            <a:extLst>
              <a:ext uri="{FF2B5EF4-FFF2-40B4-BE49-F238E27FC236}">
                <a16:creationId xmlns:a16="http://schemas.microsoft.com/office/drawing/2014/main" id="{CF7F1BB8-863C-40E7-9F2B-8F7DC52FF00E}"/>
              </a:ext>
            </a:extLst>
          </p:cNvPr>
          <p:cNvPicPr>
            <a:picLocks noSelect="1" noChangeAspect="1" noMove="1" noResize="1"/>
          </p:cNvPicPr>
          <p:nvPr/>
        </p:nvPicPr>
        <p:blipFill>
          <a:blip r:embed="rId3"/>
          <a:stretch>
            <a:fillRect/>
          </a:stretch>
        </p:blipFill>
        <p:spPr>
          <a:xfrm>
            <a:off x="1432719" y="1842971"/>
            <a:ext cx="9338165" cy="4123765"/>
          </a:xfrm>
          <a:prstGeom prst="rect">
            <a:avLst/>
          </a:prstGeom>
        </p:spPr>
      </p:pic>
    </p:spTree>
    <p:extLst>
      <p:ext uri="{BB962C8B-B14F-4D97-AF65-F5344CB8AC3E}">
        <p14:creationId val="111555373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latin typeface="Calibri"/>
              </a:rPr>
              <a:t>Etiology and Consequences of PEW</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
        <p:nvSpPr>
          <p:cNvPr id="7" name="Title 1">
            <a:extLst>
              <a:ext uri="{FF2B5EF4-FFF2-40B4-BE49-F238E27FC236}">
                <a16:creationId xmlns:a16="http://schemas.microsoft.com/office/drawing/2014/main" id="{39CBC23C-8AA2-4E5C-8CFC-63A32830C44A}"/>
              </a:ext>
            </a:extLst>
          </p:cNvPr>
          <p:cNvSpPr>
            <a:spLocks noGrp="1" noSelect="1" noMove="1" noResize="1" noTextEdit="1"/>
          </p:cNvSpPr>
          <p:nvPr>
            <p:ph type="title"/>
          </p:nvPr>
        </p:nvSpPr>
        <p:spPr>
          <a:xfrm>
            <a:off x="614018" y="705001"/>
            <a:ext cx="8008988" cy="1078992"/>
          </a:xfrm>
        </p:spPr>
        <p:txBody>
          <a:bodyPr wrap="square" numCol="1" anchorCtr="0" compatLnSpc="1">
            <a:prstTxWarp prst="textNoShape">
              <a:avLst/>
            </a:prstTxWarp>
            <a:noAutofit/>
          </a:bodyPr>
          <a:lstStyle/>
          <a:p>
            <a:r>
              <a:rPr lang="en-US" sz="3500"/>
              <a:t>Obesity May Lead to Sarcopenia (Muscle Wasting) in CKD and ESRD</a:t>
            </a:r>
          </a:p>
        </p:txBody>
      </p:sp>
      <p:pic>
        <p:nvPicPr>
          <p:cNvPr id="8" name="Picture 7">
            <a:extLst>
              <a:ext uri="{FF2B5EF4-FFF2-40B4-BE49-F238E27FC236}">
                <a16:creationId xmlns:a16="http://schemas.microsoft.com/office/drawing/2014/main" id="{F3DB1009-10BA-4BAF-BA9C-7D6C7EFF9E34}"/>
              </a:ext>
            </a:extLst>
          </p:cNvPr>
          <p:cNvPicPr>
            <a:picLocks noSelect="1" noChangeAspect="1" noMove="1" noResize="1"/>
          </p:cNvPicPr>
          <p:nvPr/>
        </p:nvPicPr>
        <p:blipFill>
          <a:blip r:embed="rId3"/>
          <a:stretch>
            <a:fillRect/>
          </a:stretch>
        </p:blipFill>
        <p:spPr>
          <a:xfrm>
            <a:off x="1749174" y="1761673"/>
            <a:ext cx="8702634" cy="4341610"/>
          </a:xfrm>
          <a:prstGeom prst="rect">
            <a:avLst/>
          </a:prstGeom>
        </p:spPr>
      </p:pic>
    </p:spTree>
    <p:extLst>
      <p:ext uri="{BB962C8B-B14F-4D97-AF65-F5344CB8AC3E}">
        <p14:creationId val="312116887"/>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ubtitle 4">
            <a:extLst>
              <a:ext uri="{FF2B5EF4-FFF2-40B4-BE49-F238E27FC236}">
                <a16:creationId xmlns:a16="http://schemas.microsoft.com/office/drawing/2014/main" id="{1403D1DB-2E9C-47D5-B21B-2C158BBEB41D}"/>
              </a:ext>
            </a:extLst>
          </p:cNvPr>
          <p:cNvSpPr>
            <a:spLocks noGrp="1" noSelect="1" noMove="1" noResize="1" noTextEdit="1"/>
          </p:cNvSpPr>
          <p:nvPr>
            <p:ph type="subTitle" idx="10"/>
          </p:nvPr>
        </p:nvSpPr>
        <p:spPr/>
        <p:txBody>
          <a:bodyPr/>
          <a:lstStyle/>
          <a:p>
            <a:r>
              <a:rPr lang="en-US"/>
              <a:t>Screening and assessment</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pic>
        <p:nvPicPr>
          <p:cNvPr id="9" name="Picture 8">
            <a:extLst>
              <a:ext uri="{FF2B5EF4-FFF2-40B4-BE49-F238E27FC236}">
                <a16:creationId xmlns:a16="http://schemas.microsoft.com/office/drawing/2014/main" id="{9D57D8CA-57EE-49EC-9800-4E93F02C2E89}"/>
              </a:ext>
            </a:extLst>
          </p:cNvPr>
          <p:cNvPicPr>
            <a:picLocks noSelect="1" noChangeAspect="1" noMove="1" noResize="1"/>
          </p:cNvPicPr>
          <p:nvPr/>
        </p:nvPicPr>
        <p:blipFill>
          <a:blip r:embed="rId2"/>
          <a:stretch>
            <a:fillRect/>
          </a:stretch>
        </p:blipFill>
        <p:spPr>
          <a:xfrm>
            <a:off x="1900556" y="1766047"/>
            <a:ext cx="8387682" cy="4254388"/>
          </a:xfrm>
          <a:prstGeom prst="rect">
            <a:avLst/>
          </a:prstGeom>
        </p:spPr>
      </p:pic>
      <p:sp>
        <p:nvSpPr>
          <p:cNvPr id="10" name="Title 1">
            <a:extLst>
              <a:ext uri="{FF2B5EF4-FFF2-40B4-BE49-F238E27FC236}">
                <a16:creationId xmlns:a16="http://schemas.microsoft.com/office/drawing/2014/main" id="{4564AA1C-AFAD-4B68-A118-B6AD9C217297}"/>
              </a:ext>
            </a:extLst>
          </p:cNvPr>
          <p:cNvSpPr>
            <a:spLocks noGrp="1" noSelect="1" noMove="1" noResize="1" noTextEdit="1"/>
          </p:cNvSpPr>
          <p:nvPr>
            <p:ph type="title"/>
          </p:nvPr>
        </p:nvSpPr>
        <p:spPr>
          <a:xfrm>
            <a:off x="614016" y="698058"/>
            <a:ext cx="11007369" cy="1078992"/>
          </a:xfrm>
        </p:spPr>
        <p:txBody>
          <a:bodyPr wrap="square" numCol="1" anchorCtr="0" compatLnSpc="1">
            <a:prstTxWarp prst="textNoShape">
              <a:avLst/>
            </a:prstTxWarp>
            <a:noAutofit/>
          </a:bodyPr>
          <a:lstStyle/>
          <a:p>
            <a:r>
              <a:rPr lang="en-US" sz="3500"/>
              <a:t>Nutrition Screening and Assessment Must Take into Account the Unique Influences of CKD</a:t>
            </a:r>
          </a:p>
        </p:txBody>
      </p:sp>
    </p:spTree>
    <p:extLst>
      <p:ext uri="{BB962C8B-B14F-4D97-AF65-F5344CB8AC3E}">
        <p14:creationId val="337360300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ubtitle 4">
            <a:extLst>
              <a:ext uri="{FF2B5EF4-FFF2-40B4-BE49-F238E27FC236}">
                <a16:creationId xmlns:a16="http://schemas.microsoft.com/office/drawing/2014/main" id="{1403D1DB-2E9C-47D5-B21B-2C158BBEB41D}"/>
              </a:ext>
            </a:extLst>
          </p:cNvPr>
          <p:cNvSpPr>
            <a:spLocks noGrp="1" noSelect="1" noMove="1" noResize="1" noTextEdit="1"/>
          </p:cNvSpPr>
          <p:nvPr>
            <p:ph type="subTitle" idx="10"/>
          </p:nvPr>
        </p:nvSpPr>
        <p:spPr/>
        <p:txBody>
          <a:bodyPr/>
          <a:lstStyle/>
          <a:p>
            <a:r>
              <a:rPr lang="en-US"/>
              <a:t>Screening and assessment</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pic>
        <p:nvPicPr>
          <p:cNvPr id="7" name="Picture 6">
            <a:extLst>
              <a:ext uri="{FF2B5EF4-FFF2-40B4-BE49-F238E27FC236}">
                <a16:creationId xmlns:a16="http://schemas.microsoft.com/office/drawing/2014/main" id="{8124EE2F-00EF-41A8-9C92-9E6617AD55BE}"/>
              </a:ext>
            </a:extLst>
          </p:cNvPr>
          <p:cNvPicPr>
            <a:picLocks noSelect="1" noChangeAspect="1" noMove="1" noResize="1"/>
          </p:cNvPicPr>
          <p:nvPr/>
        </p:nvPicPr>
        <p:blipFill>
          <a:blip r:embed="rId3"/>
          <a:stretch>
            <a:fillRect/>
          </a:stretch>
        </p:blipFill>
        <p:spPr>
          <a:xfrm>
            <a:off x="728043" y="997576"/>
            <a:ext cx="10731179" cy="4407943"/>
          </a:xfrm>
          <a:prstGeom prst="rect">
            <a:avLst/>
          </a:prstGeom>
        </p:spPr>
      </p:pic>
      <p:sp>
        <p:nvSpPr>
          <p:cNvPr id="9" name="Rectangle 8">
            <a:extLst>
              <a:ext uri="{FF2B5EF4-FFF2-40B4-BE49-F238E27FC236}">
                <a16:creationId xmlns:a16="http://schemas.microsoft.com/office/drawing/2014/main" id="{A4EC7E25-8DFB-481F-901F-66284BABD68A}"/>
              </a:ext>
            </a:extLst>
          </p:cNvPr>
          <p:cNvSpPr>
            <a:spLocks noSelect="1" noMove="1" noResize="1" noTextEdit="1"/>
          </p:cNvSpPr>
          <p:nvPr/>
        </p:nvSpPr>
        <p:spPr>
          <a:xfrm>
            <a:off x="0" y="5352355"/>
            <a:ext cx="12191848" cy="338554"/>
          </a:xfrm>
          <a:prstGeom prst="rect">
            <a:avLst/>
          </a:prstGeom>
        </p:spPr>
        <p:txBody>
          <a:bodyPr wrap="square">
            <a:spAutoFit/>
          </a:bodyPr>
          <a:lstStyle/>
          <a:p>
            <a:pPr algn="ctr"/>
            <a:r>
              <a:rPr lang="nn-NO" sz="1600">
                <a:solidFill>
                  <a:schemeClr val="tx1">
                    <a:lumMod val="65000"/>
                    <a:lumOff val="35000"/>
                  </a:schemeClr>
                </a:solidFill>
                <a:latin typeface="Arial" panose="020b0604020202020204" pitchFamily="34" charset="0"/>
                <a:cs typeface="Arial" panose="020b0604020202020204" pitchFamily="34" charset="0"/>
              </a:rPr>
              <a:t>MIS: Malnutrition Inflammation Score, DPI: Dietary Protein Intake, DEI: Dietary Energy Intake, SGA: Subjective Global Assessment</a:t>
            </a:r>
            <a:endParaRPr lang="en-US" sz="160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35B3125-20D2-4ECD-9DA1-2226D5541A74}"/>
              </a:ext>
            </a:extLst>
          </p:cNvPr>
          <p:cNvSpPr txBox="1">
            <a:spLocks noSelect="1" noMove="1" noResize="1" noTextEdit="1"/>
          </p:cNvSpPr>
          <p:nvPr/>
        </p:nvSpPr>
        <p:spPr>
          <a:xfrm>
            <a:off x="7538485" y="5810810"/>
            <a:ext cx="4653363"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Modified from Kidney Int 84: 1096-1107, 2013</a:t>
            </a:r>
          </a:p>
        </p:txBody>
      </p:sp>
    </p:spTree>
    <p:extLst>
      <p:ext uri="{BB962C8B-B14F-4D97-AF65-F5344CB8AC3E}">
        <p14:creationId val="2992239765"/>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19532" y="698103"/>
            <a:ext cx="9919484" cy="1078992"/>
          </a:xfrm>
        </p:spPr>
        <p:txBody>
          <a:bodyPr>
            <a:normAutofit/>
          </a:bodyPr>
          <a:lstStyle/>
          <a:p>
            <a:r>
              <a:rPr lang="en-US"/>
              <a:t>Specific Nutrient Requirements in CKD</a:t>
            </a:r>
          </a:p>
        </p:txBody>
      </p:sp>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t>Treatment</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pic>
        <p:nvPicPr>
          <p:cNvPr id="9" name="Picture 8">
            <a:extLst>
              <a:ext uri="{FF2B5EF4-FFF2-40B4-BE49-F238E27FC236}">
                <a16:creationId xmlns:a16="http://schemas.microsoft.com/office/drawing/2014/main" id="{E19D86FC-4EA8-422A-94CB-B0AB6CEA0BD7}"/>
              </a:ext>
            </a:extLst>
          </p:cNvPr>
          <p:cNvPicPr>
            <a:picLocks noSelect="1" noChangeAspect="1" noMove="1" noResize="1"/>
          </p:cNvPicPr>
          <p:nvPr/>
        </p:nvPicPr>
        <p:blipFill>
          <a:blip r:embed="rId2"/>
          <a:stretch>
            <a:fillRect/>
          </a:stretch>
        </p:blipFill>
        <p:spPr>
          <a:xfrm>
            <a:off x="896254" y="1611440"/>
            <a:ext cx="10408025" cy="3982185"/>
          </a:xfrm>
          <a:prstGeom prst="rect">
            <a:avLst/>
          </a:prstGeom>
        </p:spPr>
      </p:pic>
      <p:sp>
        <p:nvSpPr>
          <p:cNvPr id="6" name="Rectangle 5">
            <a:extLst>
              <a:ext uri="{FF2B5EF4-FFF2-40B4-BE49-F238E27FC236}">
                <a16:creationId xmlns:a16="http://schemas.microsoft.com/office/drawing/2014/main" id="{E244EB67-9FC1-4BE7-B772-E04A454E6FAA}"/>
              </a:ext>
            </a:extLst>
          </p:cNvPr>
          <p:cNvSpPr>
            <a:spLocks noSelect="1" noMove="1" noResize="1" noTextEdit="1"/>
          </p:cNvSpPr>
          <p:nvPr/>
        </p:nvSpPr>
        <p:spPr>
          <a:xfrm>
            <a:off x="7389631" y="5811497"/>
            <a:ext cx="4803415" cy="323165"/>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Modified from Kidney Int 84: 1096-1107, 2013</a:t>
            </a:r>
          </a:p>
        </p:txBody>
      </p:sp>
    </p:spTree>
    <p:extLst>
      <p:ext uri="{BB962C8B-B14F-4D97-AF65-F5344CB8AC3E}">
        <p14:creationId val="46917027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ubtitle 4">
            <a:extLst>
              <a:ext uri="{FF2B5EF4-FFF2-40B4-BE49-F238E27FC236}">
                <a16:creationId xmlns:a16="http://schemas.microsoft.com/office/drawing/2014/main" id="{1403D1DB-2E9C-47D5-B21B-2C158BBEB41D}"/>
              </a:ext>
            </a:extLst>
          </p:cNvPr>
          <p:cNvSpPr>
            <a:spLocks noGrp="1" noSelect="1" noMove="1" noResize="1" noTextEdit="1"/>
          </p:cNvSpPr>
          <p:nvPr>
            <p:ph type="subTitle" idx="10"/>
          </p:nvPr>
        </p:nvSpPr>
        <p:spPr/>
        <p:txBody>
          <a:bodyPr/>
          <a:lstStyle/>
          <a:p>
            <a:r>
              <a:rPr lang="en-US"/>
              <a:t>treatment</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pic>
        <p:nvPicPr>
          <p:cNvPr id="2" name="Picture 1">
            <a:extLst>
              <a:ext uri="{FF2B5EF4-FFF2-40B4-BE49-F238E27FC236}">
                <a16:creationId xmlns:a16="http://schemas.microsoft.com/office/drawing/2014/main" id="{7AE7E61C-D8BE-4201-9703-363109B2D5AE}"/>
              </a:ext>
            </a:extLst>
          </p:cNvPr>
          <p:cNvPicPr>
            <a:picLocks noSelect="1" noChangeAspect="1" noMove="1" noResize="1"/>
          </p:cNvPicPr>
          <p:nvPr/>
        </p:nvPicPr>
        <p:blipFill>
          <a:blip r:embed="rId3"/>
          <a:stretch>
            <a:fillRect/>
          </a:stretch>
        </p:blipFill>
        <p:spPr>
          <a:xfrm>
            <a:off x="1209162" y="1613056"/>
            <a:ext cx="9776951" cy="3840480"/>
          </a:xfrm>
          <a:prstGeom prst="rect">
            <a:avLst/>
          </a:prstGeom>
        </p:spPr>
      </p:pic>
      <p:sp>
        <p:nvSpPr>
          <p:cNvPr id="9" name="Title 1">
            <a:extLst>
              <a:ext uri="{FF2B5EF4-FFF2-40B4-BE49-F238E27FC236}">
                <a16:creationId xmlns:a16="http://schemas.microsoft.com/office/drawing/2014/main" id="{95273FF0-678F-4C2C-B082-0696D958DFD3}"/>
              </a:ext>
            </a:extLst>
          </p:cNvPr>
          <p:cNvSpPr>
            <a:spLocks noGrp="1" noSelect="1" noMove="1" noResize="1" noTextEdit="1"/>
          </p:cNvSpPr>
          <p:nvPr>
            <p:ph type="title"/>
          </p:nvPr>
        </p:nvSpPr>
        <p:spPr>
          <a:xfrm>
            <a:off x="613550" y="706476"/>
            <a:ext cx="11578449" cy="1078992"/>
          </a:xfrm>
        </p:spPr>
        <p:txBody>
          <a:bodyPr>
            <a:noAutofit/>
          </a:bodyPr>
          <a:lstStyle/>
          <a:p>
            <a:r>
              <a:rPr lang="en-US"/>
              <a:t>Use of Nutritional Supplements in CKD/ESRD</a:t>
            </a:r>
          </a:p>
        </p:txBody>
      </p:sp>
      <p:sp>
        <p:nvSpPr>
          <p:cNvPr id="8" name="Rectangle 7">
            <a:extLst>
              <a:ext uri="{FF2B5EF4-FFF2-40B4-BE49-F238E27FC236}">
                <a16:creationId xmlns:a16="http://schemas.microsoft.com/office/drawing/2014/main" id="{714A9F3E-B6A8-4952-B809-6E4CF93C3201}"/>
              </a:ext>
            </a:extLst>
          </p:cNvPr>
          <p:cNvSpPr>
            <a:spLocks noSelect="1" noMove="1" noResize="1" noTextEdit="1"/>
          </p:cNvSpPr>
          <p:nvPr/>
        </p:nvSpPr>
        <p:spPr>
          <a:xfrm>
            <a:off x="7729869" y="5808158"/>
            <a:ext cx="4460463" cy="323165"/>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Modified from Kidney Int 84: 1096-1107, 2013</a:t>
            </a:r>
          </a:p>
        </p:txBody>
      </p:sp>
      <p:sp>
        <p:nvSpPr>
          <p:cNvPr id="7" name="Rectangle 6">
            <a:extLst>
              <a:ext uri="{FF2B5EF4-FFF2-40B4-BE49-F238E27FC236}">
                <a16:creationId xmlns:a16="http://schemas.microsoft.com/office/drawing/2014/main" id="{5E322336-A40C-48C2-98C3-6E73A955D64D}"/>
              </a:ext>
            </a:extLst>
          </p:cNvPr>
          <p:cNvSpPr>
            <a:spLocks noSelect="1" noMove="1" noResize="1" noTextEdit="1"/>
          </p:cNvSpPr>
          <p:nvPr/>
        </p:nvSpPr>
        <p:spPr>
          <a:xfrm>
            <a:off x="1281197" y="5458945"/>
            <a:ext cx="2875995" cy="369332"/>
          </a:xfrm>
          <a:prstGeom prst="rect">
            <a:avLst/>
          </a:prstGeom>
        </p:spPr>
        <p:txBody>
          <a:bodyPr wrap="square">
            <a:spAutoFit/>
          </a:bodyPr>
          <a:lstStyle/>
          <a:p>
            <a:r>
              <a:rPr lang="en-US">
                <a:solidFill>
                  <a:schemeClr val="tx1">
                    <a:lumMod val="65000"/>
                    <a:lumOff val="35000"/>
                  </a:schemeClr>
                </a:solidFill>
                <a:latin typeface="Arial" panose="020b0604020202020204" pitchFamily="34" charset="0"/>
                <a:cs typeface="Arial" panose="020b0604020202020204" pitchFamily="34" charset="0"/>
              </a:rPr>
              <a:t>DPI: dietary protein intake</a:t>
            </a:r>
          </a:p>
        </p:txBody>
      </p:sp>
    </p:spTree>
    <p:extLst>
      <p:ext uri="{BB962C8B-B14F-4D97-AF65-F5344CB8AC3E}">
        <p14:creationId val="581751852"/>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F008F79-1394-44F6-B7E0-D8A351B691A9}"/>
              </a:ext>
            </a:extLst>
          </p:cNvPr>
          <p:cNvSpPr>
            <a:spLocks noGrp="1" noSelect="1" noMove="1" noResize="1" noTextEdit="1"/>
          </p:cNvSpPr>
          <p:nvPr>
            <p:ph type="title"/>
          </p:nvPr>
        </p:nvSpPr>
        <p:spPr>
          <a:xfrm>
            <a:off x="620172" y="853352"/>
            <a:ext cx="11571827" cy="944723"/>
          </a:xfrm>
        </p:spPr>
        <p:txBody>
          <a:bodyPr>
            <a:noAutofit/>
          </a:bodyPr>
          <a:lstStyle/>
          <a:p>
            <a:r>
              <a:rPr lang="en-US" sz="3500"/>
              <a:t>Implications of Randomized Clinical Trials Using Oral or Parenteral Supplementation in Dialysis Patients</a:t>
            </a:r>
          </a:p>
        </p:txBody>
      </p:sp>
      <p:sp>
        <p:nvSpPr>
          <p:cNvPr id="3" name="Content Placeholder 2">
            <a:extLst>
              <a:ext uri="{FF2B5EF4-FFF2-40B4-BE49-F238E27FC236}">
                <a16:creationId xmlns:a16="http://schemas.microsoft.com/office/drawing/2014/main" id="{FA33A31E-4205-4A6C-B7EE-89052C9557B5}"/>
              </a:ext>
            </a:extLst>
          </p:cNvPr>
          <p:cNvSpPr>
            <a:spLocks noGrp="1" noSelect="1" noMove="1" noResize="1" noTextEdit="1"/>
          </p:cNvSpPr>
          <p:nvPr>
            <p:ph sz="half" idx="1"/>
          </p:nvPr>
        </p:nvSpPr>
        <p:spPr>
          <a:xfrm>
            <a:off x="614913" y="1913215"/>
            <a:ext cx="5254260" cy="3509390"/>
          </a:xfrm>
        </p:spPr>
        <p:txBody>
          <a:bodyPr>
            <a:noAutofit/>
          </a:bodyPr>
          <a:lstStyle/>
          <a:p>
            <a:r>
              <a:rPr lang="en-US" sz="2400" kern="1000">
                <a:latin typeface="Arial" panose="020b0604020202020204" pitchFamily="34" charset="0"/>
                <a:cs typeface="Arial" panose="020b0604020202020204" pitchFamily="34" charset="0"/>
              </a:rPr>
              <a:t>The nutritional response to therapy is directly correlated with severity of Protein Energy Wasting at baseline and amount of nutrients delivered.</a:t>
            </a:r>
          </a:p>
          <a:p>
            <a:r>
              <a:rPr lang="en-US" sz="2400" kern="1000">
                <a:latin typeface="Arial" panose="020b0604020202020204" pitchFamily="34" charset="0"/>
                <a:cs typeface="Arial" panose="020b0604020202020204" pitchFamily="34" charset="0"/>
              </a:rPr>
              <a:t>Underlying systemic inflammatory response does NOT hinder the beneficial effects of nutritional supplementation.</a:t>
            </a:r>
          </a:p>
        </p:txBody>
      </p:sp>
      <p:sp>
        <p:nvSpPr>
          <p:cNvPr id="5" name="Subtitle 4">
            <a:extLst>
              <a:ext uri="{FF2B5EF4-FFF2-40B4-BE49-F238E27FC236}">
                <a16:creationId xmlns:a16="http://schemas.microsoft.com/office/drawing/2014/main" id="{BA6751DA-78CD-44BF-BC04-C598063B414B}"/>
              </a:ext>
            </a:extLst>
          </p:cNvPr>
          <p:cNvSpPr>
            <a:spLocks noGrp="1" noSelect="1" noMove="1" noResize="1" noTextEdit="1"/>
          </p:cNvSpPr>
          <p:nvPr>
            <p:ph type="subTitle" idx="10"/>
          </p:nvPr>
        </p:nvSpPr>
        <p:spPr/>
        <p:txBody>
          <a:bodyPr/>
          <a:lstStyle/>
          <a:p>
            <a:r>
              <a:rPr lang="en-US"/>
              <a:t>Intradialytic Nutrition supplementation</a:t>
            </a:r>
          </a:p>
        </p:txBody>
      </p:sp>
      <p:sp>
        <p:nvSpPr>
          <p:cNvPr id="6" name="Content Placeholder 2">
            <a:extLst>
              <a:ext uri="{FF2B5EF4-FFF2-40B4-BE49-F238E27FC236}">
                <a16:creationId xmlns:a16="http://schemas.microsoft.com/office/drawing/2014/main" id="{F183312B-04AE-43A1-B06A-19D46CDF8B7C}"/>
              </a:ext>
            </a:extLst>
          </p:cNvPr>
          <p:cNvSpPr txBox="1">
            <a:spLocks noSelect="1" noMove="1" noResize="1" noTextEdit="1"/>
          </p:cNvSpPr>
          <p:nvPr/>
        </p:nvSpPr>
        <p:spPr>
          <a:xfrm>
            <a:off x="6104864" y="1913218"/>
            <a:ext cx="5472224" cy="3819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Segoe"/>
                <a:ea typeface="+mn-ea"/>
                <a:cs typeface="Sego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Segoe"/>
                <a:ea typeface="+mn-ea"/>
                <a:cs typeface="Segoe"/>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Segoe"/>
                <a:ea typeface="+mn-ea"/>
                <a:cs typeface="Segoe"/>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kern="1000">
                <a:latin typeface="Arial" panose="020b0604020202020204" pitchFamily="34" charset="0"/>
                <a:cs typeface="Arial" panose="020b0604020202020204" pitchFamily="34" charset="0"/>
              </a:rPr>
              <a:t>The route of administration of nutritional supplementation (i.e., oral or parenteral) does NOT have any significant difference in the response to therapy as long as equal and adequate amounts of protein and calories are provided. </a:t>
            </a:r>
          </a:p>
          <a:p>
            <a:r>
              <a:rPr lang="en-US" sz="2400" kern="1000">
                <a:latin typeface="Arial" panose="020b0604020202020204" pitchFamily="34" charset="0"/>
                <a:cs typeface="Arial" panose="020b0604020202020204" pitchFamily="34" charset="0"/>
              </a:rPr>
              <a:t>Diabetic patients differ in their response to nutritional therapy and may require individualized prescription.</a:t>
            </a:r>
          </a:p>
        </p:txBody>
      </p:sp>
      <p:sp>
        <p:nvSpPr>
          <p:cNvPr id="7" name="Rectangle 6">
            <a:extLst>
              <a:ext uri="{FF2B5EF4-FFF2-40B4-BE49-F238E27FC236}">
                <a16:creationId xmlns:a16="http://schemas.microsoft.com/office/drawing/2014/main" id="{F8AEAC92-693D-4013-AEDA-A08A66A97F82}"/>
              </a:ext>
            </a:extLst>
          </p:cNvPr>
          <p:cNvSpPr>
            <a:spLocks noSelect="1" noMove="1" noResize="1" noTextEdit="1"/>
          </p:cNvSpPr>
          <p:nvPr/>
        </p:nvSpPr>
        <p:spPr>
          <a:xfrm>
            <a:off x="8144542" y="5808442"/>
            <a:ext cx="4048506" cy="323165"/>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Adv Chronic Kidney Dis 20: 181-189, 2013</a:t>
            </a:r>
          </a:p>
        </p:txBody>
      </p:sp>
      <p:sp>
        <p:nvSpPr>
          <p:cNvPr id="8" name="TextBox 7">
            <a:extLst>
              <a:ext uri="{FF2B5EF4-FFF2-40B4-BE49-F238E27FC236}">
                <a16:creationId xmlns:a16="http://schemas.microsoft.com/office/drawing/2014/main" id="{C9E820E3-4235-448F-90F0-2390E12621CF}"/>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Tree>
    <p:extLst>
      <p:ext uri="{BB962C8B-B14F-4D97-AF65-F5344CB8AC3E}">
        <p14:creationId val="377019948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7A5B68E-3FDF-4881-A89A-4C31F375305A}"/>
              </a:ext>
            </a:extLst>
          </p:cNvPr>
          <p:cNvSpPr>
            <a:spLocks noGrp="1" noSelect="1" noMove="1" noResize="1" noTextEdit="1"/>
          </p:cNvSpPr>
          <p:nvPr>
            <p:ph type="title"/>
          </p:nvPr>
        </p:nvSpPr>
        <p:spPr>
          <a:xfrm>
            <a:off x="616672" y="698058"/>
            <a:ext cx="10515600" cy="1082404"/>
          </a:xfrm>
        </p:spPr>
        <p:txBody>
          <a:bodyPr/>
          <a:lstStyle/>
          <a:p>
            <a:r>
              <a:rPr lang="en-US"/>
              <a:t>T. Alp Ikizler, MD FASN</a:t>
            </a:r>
          </a:p>
        </p:txBody>
      </p:sp>
      <p:sp>
        <p:nvSpPr>
          <p:cNvPr id="3" name="Content Placeholder 2">
            <a:extLst>
              <a:ext uri="{FF2B5EF4-FFF2-40B4-BE49-F238E27FC236}">
                <a16:creationId xmlns:a16="http://schemas.microsoft.com/office/drawing/2014/main" id="{8419697B-63E0-4FDD-A4F1-CAFD01F14D42}"/>
              </a:ext>
            </a:extLst>
          </p:cNvPr>
          <p:cNvSpPr>
            <a:spLocks noGrp="1" noSelect="1" noMove="1" noResize="1" noTextEdit="1"/>
          </p:cNvSpPr>
          <p:nvPr>
            <p:ph idx="1"/>
          </p:nvPr>
        </p:nvSpPr>
        <p:spPr>
          <a:xfrm>
            <a:off x="616672" y="1620527"/>
            <a:ext cx="10515600" cy="3917576"/>
          </a:xfrm>
        </p:spPr>
        <p:txBody>
          <a:bodyPr>
            <a:noAutofit/>
          </a:bodyPr>
          <a:lstStyle/>
          <a:p>
            <a:r>
              <a:rPr lang="en-US" i="1">
                <a:latin typeface="Arial" panose="020b0604020202020204" pitchFamily="34" charset="0"/>
                <a:cs typeface="Arial" panose="020b0604020202020204" pitchFamily="34" charset="0"/>
              </a:rPr>
              <a:t>Employer: </a:t>
            </a:r>
            <a:r>
              <a:rPr lang="en-US">
                <a:latin typeface="Arial" panose="020b0604020202020204" pitchFamily="34" charset="0"/>
                <a:cs typeface="Arial" panose="020b0604020202020204" pitchFamily="34" charset="0"/>
              </a:rPr>
              <a:t>Vanderbilt University Medical Center (VUMC)</a:t>
            </a:r>
            <a:endParaRPr lang="en-US" i="1">
              <a:latin typeface="Arial" panose="020b0604020202020204" pitchFamily="34" charset="0"/>
              <a:cs typeface="Arial" panose="020b0604020202020204" pitchFamily="34" charset="0"/>
            </a:endParaRPr>
          </a:p>
          <a:p>
            <a:r>
              <a:rPr lang="en-US" i="1">
                <a:latin typeface="Arial" panose="020b0604020202020204" pitchFamily="34" charset="0"/>
                <a:cs typeface="Arial" panose="020b0604020202020204" pitchFamily="34" charset="0"/>
              </a:rPr>
              <a:t>Consultancy:</a:t>
            </a:r>
            <a:r>
              <a:rPr lang="en-US">
                <a:latin typeface="Arial" panose="020b0604020202020204" pitchFamily="34" charset="0"/>
                <a:cs typeface="Arial" panose="020b0604020202020204" pitchFamily="34" charset="0"/>
              </a:rPr>
              <a:t> Fresenius- Kabi, Corvidia, Nestle, ISN</a:t>
            </a:r>
          </a:p>
          <a:p>
            <a:r>
              <a:rPr lang="en-US" i="1">
                <a:latin typeface="Arial" panose="020b0604020202020204" pitchFamily="34" charset="0"/>
                <a:cs typeface="Arial" panose="020b0604020202020204" pitchFamily="34" charset="0"/>
              </a:rPr>
              <a:t>Honoraria: </a:t>
            </a:r>
            <a:r>
              <a:rPr lang="en-US">
                <a:latin typeface="Arial" panose="020b0604020202020204" pitchFamily="34" charset="0"/>
                <a:cs typeface="Arial" panose="020b0604020202020204" pitchFamily="34" charset="0"/>
              </a:rPr>
              <a:t>Fresenius- Kabi, ISN</a:t>
            </a:r>
          </a:p>
          <a:p>
            <a:r>
              <a:rPr lang="en-US" i="1">
                <a:latin typeface="Arial" panose="020b0604020202020204" pitchFamily="34" charset="0"/>
                <a:cs typeface="Arial" panose="020b0604020202020204" pitchFamily="34" charset="0"/>
              </a:rPr>
              <a:t>Patents/Inventions: </a:t>
            </a:r>
            <a:r>
              <a:rPr lang="en-US">
                <a:latin typeface="Arial" panose="020b0604020202020204" pitchFamily="34" charset="0"/>
                <a:cs typeface="Arial" panose="020b0604020202020204" pitchFamily="34" charset="0"/>
              </a:rPr>
              <a:t>VUMC</a:t>
            </a:r>
          </a:p>
          <a:p>
            <a:r>
              <a:rPr lang="en-US" i="1">
                <a:latin typeface="Arial" panose="020b0604020202020204" pitchFamily="34" charset="0"/>
                <a:cs typeface="Arial" panose="020b0604020202020204" pitchFamily="34" charset="0"/>
              </a:rPr>
              <a:t>Scientific Advisor/Member: </a:t>
            </a:r>
            <a:r>
              <a:rPr lang="en-US">
                <a:latin typeface="Arial" panose="020b0604020202020204" pitchFamily="34" charset="0"/>
                <a:cs typeface="Arial" panose="020b0604020202020204" pitchFamily="34" charset="0"/>
              </a:rPr>
              <a:t>Fresenius- Kabi, Associate Editor – Kidney International</a:t>
            </a:r>
          </a:p>
        </p:txBody>
      </p:sp>
      <p:sp>
        <p:nvSpPr>
          <p:cNvPr id="4" name="Subtitle 3">
            <a:extLst>
              <a:ext uri="{FF2B5EF4-FFF2-40B4-BE49-F238E27FC236}">
                <a16:creationId xmlns:a16="http://schemas.microsoft.com/office/drawing/2014/main" id="{5F432294-39A3-4433-99B2-5F5B450A2C51}"/>
              </a:ext>
            </a:extLst>
          </p:cNvPr>
          <p:cNvSpPr>
            <a:spLocks noGrp="1" noSelect="1" noMove="1" noResize="1" noTextEdit="1"/>
          </p:cNvSpPr>
          <p:nvPr>
            <p:ph type="subTitle" idx="10"/>
          </p:nvPr>
        </p:nvSpPr>
        <p:spPr/>
        <p:txBody>
          <a:bodyPr/>
          <a:lstStyle/>
          <a:p>
            <a:r>
              <a:rPr lang="en-US"/>
              <a:t>Disclosures</a:t>
            </a:r>
          </a:p>
        </p:txBody>
      </p:sp>
      <p:sp>
        <p:nvSpPr>
          <p:cNvPr id="5" name="TextBox 4">
            <a:extLst>
              <a:ext uri="{FF2B5EF4-FFF2-40B4-BE49-F238E27FC236}">
                <a16:creationId xmlns:a16="http://schemas.microsoft.com/office/drawing/2014/main" id="{DEF90E4C-20A4-48EB-9564-7FBE8AFA10E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13571570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17084" y="705967"/>
            <a:ext cx="10826962" cy="1078992"/>
          </a:xfrm>
        </p:spPr>
        <p:txBody>
          <a:bodyPr>
            <a:noAutofit/>
          </a:bodyPr>
          <a:lstStyle/>
          <a:p>
            <a:r>
              <a:rPr lang="en-US"/>
              <a:t>Special Considerations for Fat Intake in CKD</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7084" y="1613686"/>
            <a:ext cx="10957832" cy="3876910"/>
          </a:xfrm>
        </p:spPr>
        <p:txBody>
          <a:bodyPr>
            <a:normAutofit/>
          </a:bodyPr>
          <a:lstStyle/>
          <a:p>
            <a:r>
              <a:rPr lang="en-US">
                <a:latin typeface="Arial" panose="020b0604020202020204" pitchFamily="34" charset="0"/>
                <a:cs typeface="Arial" panose="020b0604020202020204" pitchFamily="34" charset="0"/>
              </a:rPr>
              <a:t>CKD patients are recommended to follow general advice for heart health, including: </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Saturated fat &lt;7% of total calories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Unsaturated fat to substitute saturated fat </a:t>
            </a:r>
          </a:p>
          <a:p>
            <a:r>
              <a:rPr lang="en-US">
                <a:latin typeface="Arial" panose="020b0604020202020204" pitchFamily="34" charset="0"/>
                <a:cs typeface="Arial" panose="020b0604020202020204" pitchFamily="34" charset="0"/>
              </a:rPr>
              <a:t>Omega 3 fatty acids demonstrate promising benefits in ESRD: </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Triglyceride levels, dialysis access patency, and cardiovascular risk factors</a:t>
            </a:r>
          </a:p>
        </p:txBody>
      </p:sp>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t>Treatment</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Tree>
    <p:extLst>
      <p:ext uri="{BB962C8B-B14F-4D97-AF65-F5344CB8AC3E}">
        <p14:creationId val="528097052"/>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20118" y="702418"/>
            <a:ext cx="8598310" cy="1078992"/>
          </a:xfrm>
        </p:spPr>
        <p:txBody>
          <a:bodyPr>
            <a:noAutofit/>
          </a:bodyPr>
          <a:lstStyle/>
          <a:p>
            <a:r>
              <a:rPr lang="en-US" sz="3500"/>
              <a:t>Special Considerations for Vitamins and Trace Elements</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1830" y="1761175"/>
            <a:ext cx="10960052" cy="4117784"/>
          </a:xfrm>
        </p:spPr>
        <p:txBody>
          <a:bodyPr>
            <a:normAutofit/>
          </a:bodyPr>
          <a:lstStyle/>
          <a:p>
            <a:r>
              <a:rPr lang="en-US" sz="2400">
                <a:latin typeface="Arial" panose="020b0604020202020204" pitchFamily="34" charset="0"/>
                <a:cs typeface="Arial" panose="020b0604020202020204" pitchFamily="34" charset="0"/>
              </a:rPr>
              <a:t>Water-soluble vitamins (especially B6, C, and folate)</a:t>
            </a:r>
          </a:p>
          <a:p>
            <a:pPr marL="796925" lvl="1" indent="-339725">
              <a:buFont typeface="Courier New" panose="02070309020205020404" pitchFamily="49" charset="0"/>
              <a:buChar char="o"/>
            </a:pPr>
            <a:r>
              <a:rPr lang="en-US">
                <a:latin typeface="Arial" panose="020b0604020202020204" pitchFamily="34" charset="0"/>
                <a:cs typeface="Arial" panose="020b0604020202020204" pitchFamily="34" charset="0"/>
              </a:rPr>
              <a:t>Losses: Dialysis removal &gt; normal urinary losses</a:t>
            </a:r>
          </a:p>
          <a:p>
            <a:pPr marL="796925" lvl="1" indent="-339725">
              <a:buFont typeface="Courier New" panose="02070309020205020404" pitchFamily="49" charset="0"/>
              <a:buChar char="o"/>
            </a:pPr>
            <a:r>
              <a:rPr lang="en-US">
                <a:latin typeface="Arial" panose="020b0604020202020204" pitchFamily="34" charset="0"/>
                <a:cs typeface="Arial" panose="020b0604020202020204" pitchFamily="34" charset="0"/>
              </a:rPr>
              <a:t>Excess intake should be avoided</a:t>
            </a:r>
          </a:p>
          <a:p>
            <a:r>
              <a:rPr lang="en-US" sz="2400">
                <a:latin typeface="Arial" panose="020b0604020202020204" pitchFamily="34" charset="0"/>
                <a:cs typeface="Arial" panose="020b0604020202020204" pitchFamily="34" charset="0"/>
              </a:rPr>
              <a:t>Fat-soluble vitamins </a:t>
            </a:r>
          </a:p>
          <a:p>
            <a:pPr marL="796925" lvl="1" indent="-339725">
              <a:buFont typeface="Courier New" panose="02070309020205020404" pitchFamily="49" charset="0"/>
              <a:buChar char="o"/>
            </a:pPr>
            <a:r>
              <a:rPr lang="en-US">
                <a:latin typeface="Arial" panose="020b0604020202020204" pitchFamily="34" charset="0"/>
                <a:cs typeface="Arial" panose="020b0604020202020204" pitchFamily="34" charset="0"/>
              </a:rPr>
              <a:t>Usually only Vit D supplemented</a:t>
            </a:r>
          </a:p>
          <a:p>
            <a:pPr marL="796925" lvl="1" indent="-339725">
              <a:buFont typeface="Courier New" panose="02070309020205020404" pitchFamily="49" charset="0"/>
              <a:buChar char="o"/>
            </a:pPr>
            <a:r>
              <a:rPr lang="en-US">
                <a:latin typeface="Arial" panose="020b0604020202020204" pitchFamily="34" charset="0"/>
                <a:cs typeface="Arial" panose="020b0604020202020204" pitchFamily="34" charset="0"/>
              </a:rPr>
              <a:t>Vit A &amp; E (risk of toxicity), intake should meet RDI</a:t>
            </a:r>
          </a:p>
          <a:p>
            <a:r>
              <a:rPr lang="en-US" sz="2400">
                <a:latin typeface="Arial" panose="020b0604020202020204" pitchFamily="34" charset="0"/>
                <a:cs typeface="Arial" panose="020b0604020202020204" pitchFamily="34" charset="0"/>
              </a:rPr>
              <a:t>Trace elements</a:t>
            </a:r>
          </a:p>
          <a:p>
            <a:pPr marL="796925" lvl="1" indent="-339725">
              <a:buFont typeface="Courier New" panose="02070309020205020404" pitchFamily="49" charset="0"/>
              <a:buChar char="o"/>
            </a:pPr>
            <a:r>
              <a:rPr lang="en-US">
                <a:latin typeface="Arial" panose="020b0604020202020204" pitchFamily="34" charset="0"/>
                <a:cs typeface="Arial" panose="020b0604020202020204" pitchFamily="34" charset="0"/>
              </a:rPr>
              <a:t>Zinc, selenium, copper, aluminum, magnesium: No obvious deficiency</a:t>
            </a:r>
          </a:p>
          <a:p>
            <a:r>
              <a:rPr lang="en-US" sz="2400">
                <a:latin typeface="Arial" panose="020b0604020202020204" pitchFamily="34" charset="0"/>
                <a:cs typeface="Arial" panose="020b0604020202020204" pitchFamily="34" charset="0"/>
              </a:rPr>
              <a:t>Iron: IV (preferred) or oral supplements</a:t>
            </a:r>
          </a:p>
        </p:txBody>
      </p:sp>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t>Treatment</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Tree>
    <p:extLst>
      <p:ext uri="{BB962C8B-B14F-4D97-AF65-F5344CB8AC3E}">
        <p14:creationId val="3434499822"/>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8EF5AC0-0AA8-4373-8789-BFC988A4346D}"/>
              </a:ext>
            </a:extLst>
          </p:cNvPr>
          <p:cNvSpPr>
            <a:spLocks noGrp="1" noSelect="1" noMove="1" noResize="1" noTextEdit="1"/>
          </p:cNvSpPr>
          <p:nvPr>
            <p:ph type="title"/>
          </p:nvPr>
        </p:nvSpPr>
        <p:spPr>
          <a:xfrm>
            <a:off x="616668" y="702304"/>
            <a:ext cx="10515600" cy="1082404"/>
          </a:xfrm>
        </p:spPr>
        <p:txBody>
          <a:bodyPr/>
          <a:lstStyle/>
          <a:p>
            <a:r>
              <a:rPr lang="en-US"/>
              <a:t>Case Follow-Up</a:t>
            </a:r>
          </a:p>
        </p:txBody>
      </p:sp>
      <p:sp>
        <p:nvSpPr>
          <p:cNvPr id="3" name="Content Placeholder 2">
            <a:extLst>
              <a:ext uri="{FF2B5EF4-FFF2-40B4-BE49-F238E27FC236}">
                <a16:creationId xmlns:a16="http://schemas.microsoft.com/office/drawing/2014/main" id="{8ED8C8BA-51C7-4EED-B6B7-97F4BE80A986}"/>
              </a:ext>
            </a:extLst>
          </p:cNvPr>
          <p:cNvSpPr>
            <a:spLocks noGrp="1" noSelect="1" noMove="1" noResize="1" noTextEdit="1"/>
          </p:cNvSpPr>
          <p:nvPr>
            <p:ph idx="1"/>
          </p:nvPr>
        </p:nvSpPr>
        <p:spPr>
          <a:xfrm>
            <a:off x="616668" y="1618912"/>
            <a:ext cx="10958664" cy="3388471"/>
          </a:xfrm>
        </p:spPr>
        <p:txBody>
          <a:bodyPr>
            <a:noAutofit/>
          </a:bodyPr>
          <a:lstStyle/>
          <a:p>
            <a:r>
              <a:rPr lang="en-US" sz="2000">
                <a:latin typeface="Arial" panose="020b0604020202020204" pitchFamily="34" charset="0"/>
                <a:cs typeface="Arial" panose="020b0604020202020204" pitchFamily="34" charset="0"/>
              </a:rPr>
              <a:t>During hospitalization, the patient was treated with appropriate antibiotics, and her permanent HD catheter was replaced once her blood cultures were negative.</a:t>
            </a:r>
          </a:p>
          <a:p>
            <a:r>
              <a:rPr lang="en-US" sz="2000">
                <a:latin typeface="Arial" panose="020b0604020202020204" pitchFamily="34" charset="0"/>
                <a:cs typeface="Arial" panose="020b0604020202020204" pitchFamily="34" charset="0"/>
              </a:rPr>
              <a:t>After discharge, the family elected to place the patient in a nursing home. She began receiving renal specific oral nutritional supplement, two cans a day taken between main meals. She also received one of the supplements during dialysis. </a:t>
            </a:r>
          </a:p>
          <a:p>
            <a:r>
              <a:rPr lang="en-US" sz="2000">
                <a:latin typeface="Arial" panose="020b0604020202020204" pitchFamily="34" charset="0"/>
                <a:cs typeface="Arial" panose="020b0604020202020204" pitchFamily="34" charset="0"/>
              </a:rPr>
              <a:t>The renal dietitian performed biweekly food recalls and instructed the patient and nursing home staff on increased dietary protein and calorie intake. </a:t>
            </a:r>
          </a:p>
          <a:p>
            <a:r>
              <a:rPr lang="en-US" sz="2000">
                <a:latin typeface="Arial" panose="020b0604020202020204" pitchFamily="34" charset="0"/>
                <a:cs typeface="Arial" panose="020b0604020202020204" pitchFamily="34" charset="0"/>
              </a:rPr>
              <a:t>The patient also began to take an antidepressant. She subsequently resumed more of her social activities. A procedure was performed to ligate accessory veins at the site of the AVF, with improved fistula blood flow within a few weeks and removal of the tunneled HD catheter. </a:t>
            </a:r>
          </a:p>
          <a:p>
            <a:r>
              <a:rPr lang="en-US" sz="2000">
                <a:latin typeface="Arial" panose="020b0604020202020204" pitchFamily="34" charset="0"/>
                <a:cs typeface="Arial" panose="020b0604020202020204" pitchFamily="34" charset="0"/>
              </a:rPr>
              <a:t>The patient’s weight stabilized, and her serum albumin increased to 3.7 g/dl over the subsequent 3 months.</a:t>
            </a:r>
          </a:p>
        </p:txBody>
      </p:sp>
      <p:sp>
        <p:nvSpPr>
          <p:cNvPr id="5" name="TextBox 4">
            <a:extLst>
              <a:ext uri="{FF2B5EF4-FFF2-40B4-BE49-F238E27FC236}">
                <a16:creationId xmlns:a16="http://schemas.microsoft.com/office/drawing/2014/main" id="{A6C162D7-DA5A-4223-8745-D85C98B4807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Tree>
    <p:extLst>
      <p:ext uri="{BB962C8B-B14F-4D97-AF65-F5344CB8AC3E}">
        <p14:creationId val="3866471161"/>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63285CF-ACC4-49BB-A7AC-028FBFE02E36}"/>
              </a:ext>
            </a:extLst>
          </p:cNvPr>
          <p:cNvSpPr>
            <a:spLocks noGrp="1" noSelect="1" noMove="1" noResize="1" noTextEdit="1"/>
          </p:cNvSpPr>
          <p:nvPr>
            <p:ph type="title"/>
          </p:nvPr>
        </p:nvSpPr>
        <p:spPr>
          <a:xfrm>
            <a:off x="616668" y="702304"/>
            <a:ext cx="10515600" cy="1082404"/>
          </a:xfrm>
        </p:spPr>
        <p:txBody>
          <a:bodyPr/>
          <a:lstStyle/>
          <a:p>
            <a:r>
              <a:rPr lang="en-US"/>
              <a:t>Summary</a:t>
            </a:r>
          </a:p>
        </p:txBody>
      </p:sp>
      <p:sp>
        <p:nvSpPr>
          <p:cNvPr id="3" name="Content Placeholder 2">
            <a:extLst>
              <a:ext uri="{FF2B5EF4-FFF2-40B4-BE49-F238E27FC236}">
                <a16:creationId xmlns:a16="http://schemas.microsoft.com/office/drawing/2014/main" id="{8ED8C8BA-51C7-4EED-B6B7-97F4BE80A986}"/>
              </a:ext>
            </a:extLst>
          </p:cNvPr>
          <p:cNvSpPr>
            <a:spLocks noGrp="1" noSelect="1" noMove="1" noResize="1" noTextEdit="1"/>
          </p:cNvSpPr>
          <p:nvPr>
            <p:ph idx="1"/>
          </p:nvPr>
        </p:nvSpPr>
        <p:spPr>
          <a:xfrm>
            <a:off x="616668" y="1618911"/>
            <a:ext cx="10958664" cy="3388471"/>
          </a:xfrm>
        </p:spPr>
        <p:txBody>
          <a:bodyPr>
            <a:noAutofit/>
          </a:bodyPr>
          <a:lstStyle/>
          <a:p>
            <a:r>
              <a:rPr lang="en-US" sz="2400">
                <a:latin typeface="Arial" panose="020b0604020202020204" pitchFamily="34" charset="0"/>
                <a:cs typeface="Arial" panose="020b0604020202020204" pitchFamily="34" charset="0"/>
              </a:rPr>
              <a:t>Protein Energy Wasting is common in moderate to advanced kidney disease.</a:t>
            </a:r>
          </a:p>
          <a:p>
            <a:r>
              <a:rPr lang="en-US" sz="2400">
                <a:latin typeface="Arial" panose="020b0604020202020204" pitchFamily="34" charset="0"/>
                <a:cs typeface="Arial" panose="020b0604020202020204" pitchFamily="34" charset="0"/>
              </a:rPr>
              <a:t>Uremia, dialysis procedure, and co-morbid conditions contribute to Protein Energy Wasting in CKD.</a:t>
            </a:r>
          </a:p>
          <a:p>
            <a:r>
              <a:rPr lang="en-US" sz="2400">
                <a:latin typeface="Arial" panose="020b0604020202020204" pitchFamily="34" charset="0"/>
                <a:cs typeface="Arial" panose="020b0604020202020204" pitchFamily="34" charset="0"/>
              </a:rPr>
              <a:t>Negative nutrient balance and activation of inflammatory cascade are the primary etiologies of dialysis-induced catabolism.</a:t>
            </a:r>
          </a:p>
          <a:p>
            <a:r>
              <a:rPr lang="en-US" sz="2400">
                <a:latin typeface="Arial" panose="020b0604020202020204" pitchFamily="34" charset="0"/>
                <a:cs typeface="Arial" panose="020b0604020202020204" pitchFamily="34" charset="0"/>
              </a:rPr>
              <a:t>Patients with CKD have special dietary macronutrient and micronutrient needs. A personalized approach that takes into account stage of kidney disease and patient characteristics is key to appropriate nutritional management in CKD.</a:t>
            </a:r>
          </a:p>
        </p:txBody>
      </p:sp>
      <p:sp>
        <p:nvSpPr>
          <p:cNvPr id="5" name="TextBox 4">
            <a:extLst>
              <a:ext uri="{FF2B5EF4-FFF2-40B4-BE49-F238E27FC236}">
                <a16:creationId xmlns:a16="http://schemas.microsoft.com/office/drawing/2014/main" id="{FC773B45-6AD2-4E9D-8511-C6904907EA5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94599050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D9AA948-B4C1-4B98-91B9-B1293C9A3991}"/>
              </a:ext>
            </a:extLst>
          </p:cNvPr>
          <p:cNvSpPr>
            <a:spLocks noGrp="1" noSelect="1" noMove="1" noResize="1" noTextEdit="1"/>
          </p:cNvSpPr>
          <p:nvPr>
            <p:ph type="title"/>
          </p:nvPr>
        </p:nvSpPr>
        <p:spPr>
          <a:xfrm>
            <a:off x="614913" y="702304"/>
            <a:ext cx="10515600" cy="1082404"/>
          </a:xfrm>
        </p:spPr>
        <p:txBody>
          <a:bodyPr/>
          <a:lstStyle/>
          <a:p>
            <a:r>
              <a:rPr lang="en-US"/>
              <a:t>References</a:t>
            </a:r>
          </a:p>
        </p:txBody>
      </p:sp>
      <p:sp>
        <p:nvSpPr>
          <p:cNvPr id="3" name="Content Placeholder 2">
            <a:extLst>
              <a:ext uri="{FF2B5EF4-FFF2-40B4-BE49-F238E27FC236}">
                <a16:creationId xmlns:a16="http://schemas.microsoft.com/office/drawing/2014/main" id="{C482DFFF-0A03-417E-8342-F8EB8A91EAF9}"/>
              </a:ext>
            </a:extLst>
          </p:cNvPr>
          <p:cNvSpPr>
            <a:spLocks noGrp="1" noSelect="1" noMove="1" noResize="1" noTextEdit="1"/>
          </p:cNvSpPr>
          <p:nvPr>
            <p:ph idx="1"/>
          </p:nvPr>
        </p:nvSpPr>
        <p:spPr>
          <a:xfrm>
            <a:off x="614915" y="1618911"/>
            <a:ext cx="10962172" cy="3388471"/>
          </a:xfrm>
        </p:spPr>
        <p:txBody>
          <a:bodyPr>
            <a:noAutofit/>
          </a:bodyPr>
          <a:lstStyle/>
          <a:p>
            <a:pPr marL="339725" lvl="0" indent="-339725">
              <a:lnSpc>
                <a:spcPct val="100000"/>
              </a:lnSpc>
              <a:spcBef>
                <a:spcPts val="600"/>
              </a:spcBef>
              <a:buFont typeface="+mj-lt"/>
              <a:buAutoNum type="arabicPeriod"/>
            </a:pPr>
            <a:r>
              <a:rPr lang="en-US" sz="1800">
                <a:latin typeface="Arial" panose="020b0604020202020204" pitchFamily="34" charset="0"/>
                <a:cs typeface="Arial" panose="020b0604020202020204" pitchFamily="34" charset="0"/>
              </a:rPr>
              <a:t>Carrero JJ, Thomas F, Nagy K, Arogundade F, Avesani CM, Chan M, et al: Global Prevalence of Protein-Energy Wasting in Kidney Disease: A Meta-analysis of Contemporary Observational Studies From the International Society of Renal Nutrition and Metabolism. </a:t>
            </a:r>
            <a:r>
              <a:rPr lang="en-US" sz="1800" i="1">
                <a:latin typeface="Arial" panose="020b0604020202020204" pitchFamily="34" charset="0"/>
                <a:cs typeface="Arial" panose="020b0604020202020204" pitchFamily="34" charset="0"/>
              </a:rPr>
              <a:t>J Ren Nutr </a:t>
            </a:r>
            <a:r>
              <a:rPr lang="en-US" sz="1800">
                <a:latin typeface="Arial" panose="020b0604020202020204" pitchFamily="34" charset="0"/>
                <a:cs typeface="Arial" panose="020b0604020202020204" pitchFamily="34" charset="0"/>
              </a:rPr>
              <a:t>28(6):380-392, 2018</a:t>
            </a:r>
          </a:p>
          <a:p>
            <a:pPr marL="339725" lvl="0" indent="-339725">
              <a:lnSpc>
                <a:spcPct val="100000"/>
              </a:lnSpc>
              <a:spcBef>
                <a:spcPts val="600"/>
              </a:spcBef>
              <a:buFont typeface="+mj-lt"/>
              <a:buAutoNum type="arabicPeriod"/>
            </a:pPr>
            <a:r>
              <a:rPr lang="en-US" sz="1800">
                <a:latin typeface="Arial" panose="020b0604020202020204" pitchFamily="34" charset="0"/>
                <a:cs typeface="Arial" panose="020b0604020202020204" pitchFamily="34" charset="0"/>
              </a:rPr>
              <a:t>Carrero JJ, Stenvinkel P, Cuppari L, Ikizler TA, Kalantar-Zadeh K, Kaysen G, et al: Etiology of the protein-energy wasting syndrome in chronic kidney disease: a consensus statement from the International Society of Renal Nutrition and Metabolism (ISRNM). </a:t>
            </a:r>
            <a:r>
              <a:rPr lang="en-US" sz="1800" i="1">
                <a:latin typeface="Arial" panose="020b0604020202020204" pitchFamily="34" charset="0"/>
                <a:cs typeface="Arial" panose="020b0604020202020204" pitchFamily="34" charset="0"/>
              </a:rPr>
              <a:t>J Ren Nutr</a:t>
            </a:r>
            <a:r>
              <a:rPr lang="en-US" sz="1800">
                <a:latin typeface="Arial" panose="020b0604020202020204" pitchFamily="34" charset="0"/>
                <a:cs typeface="Arial" panose="020b0604020202020204" pitchFamily="34" charset="0"/>
              </a:rPr>
              <a:t> 23(2):77-90, 2013</a:t>
            </a:r>
          </a:p>
          <a:p>
            <a:pPr marL="339725" lvl="0" indent="-339725">
              <a:lnSpc>
                <a:spcPct val="100000"/>
              </a:lnSpc>
              <a:spcBef>
                <a:spcPts val="600"/>
              </a:spcBef>
              <a:buFont typeface="+mj-lt"/>
              <a:buAutoNum type="arabicPeriod"/>
            </a:pPr>
            <a:r>
              <a:rPr lang="en-US" sz="1800">
                <a:latin typeface="Arial" panose="020b0604020202020204" pitchFamily="34" charset="0"/>
                <a:cs typeface="Arial" panose="020b0604020202020204" pitchFamily="34" charset="0"/>
              </a:rPr>
              <a:t>Ikizler TA, Cano NJ, Franch H, Fouque D, Himmelfarb J, Kalantar-Zadeh K, et al: Prevention and treatment of protein energy wasting in chronic kidney disease patients: a consensus statement by the International Society of Renal Nutrition and Metabolism. </a:t>
            </a:r>
            <a:r>
              <a:rPr lang="en-US" sz="1800" i="1">
                <a:latin typeface="Arial" panose="020b0604020202020204" pitchFamily="34" charset="0"/>
                <a:cs typeface="Arial" panose="020b0604020202020204" pitchFamily="34" charset="0"/>
              </a:rPr>
              <a:t>Kidney Int</a:t>
            </a:r>
            <a:r>
              <a:rPr lang="en-US" sz="1800">
                <a:latin typeface="Arial" panose="020b0604020202020204" pitchFamily="34" charset="0"/>
                <a:cs typeface="Arial" panose="020b0604020202020204" pitchFamily="34" charset="0"/>
              </a:rPr>
              <a:t> 84(6):1096-1107, 2013</a:t>
            </a:r>
          </a:p>
          <a:p>
            <a:pPr marL="339725" lvl="0" indent="-339725">
              <a:lnSpc>
                <a:spcPct val="100000"/>
              </a:lnSpc>
              <a:spcBef>
                <a:spcPts val="600"/>
              </a:spcBef>
              <a:buFont typeface="+mj-lt"/>
              <a:buAutoNum type="arabicPeriod"/>
            </a:pPr>
            <a:r>
              <a:rPr lang="en-US" sz="1800">
                <a:latin typeface="Arial" panose="020b0604020202020204" pitchFamily="34" charset="0"/>
                <a:cs typeface="Arial" panose="020b0604020202020204" pitchFamily="34" charset="0"/>
              </a:rPr>
              <a:t>Ikizler TA: Optimal nutrition in hemodialysis patients. </a:t>
            </a:r>
            <a:r>
              <a:rPr lang="en-US" sz="1800" i="1">
                <a:latin typeface="Arial" panose="020b0604020202020204" pitchFamily="34" charset="0"/>
                <a:cs typeface="Arial" panose="020b0604020202020204" pitchFamily="34" charset="0"/>
              </a:rPr>
              <a:t>Adv Chronic Kidney Dis</a:t>
            </a:r>
            <a:r>
              <a:rPr lang="en-US" sz="1800">
                <a:latin typeface="Arial" panose="020b0604020202020204" pitchFamily="34" charset="0"/>
                <a:cs typeface="Arial" panose="020b0604020202020204" pitchFamily="34" charset="0"/>
              </a:rPr>
              <a:t> 20: 181-189, 2013</a:t>
            </a:r>
          </a:p>
          <a:p>
            <a:pPr>
              <a:spcBef>
                <a:spcPts val="600"/>
              </a:spcBef>
            </a:pPr>
            <a:endParaRPr lang="en-US" sz="1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5BB0DD-9757-49F4-BE29-331AA2C78AB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23344334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20424" y="697536"/>
            <a:ext cx="10515600" cy="1082404"/>
          </a:xfrm>
        </p:spPr>
        <p:txBody>
          <a:bodyPr/>
          <a:lstStyle/>
          <a:p>
            <a:r>
              <a:rPr lang="en-US"/>
              <a:t>Learning Objectives</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20424" y="1619694"/>
            <a:ext cx="10951152" cy="4630435"/>
          </a:xfrm>
        </p:spPr>
        <p:txBody>
          <a:bodyPr>
            <a:noAutofit/>
          </a:bodyPr>
          <a:lstStyle/>
          <a:p>
            <a:pPr marL="233363" lvl="1" indent="-233363"/>
            <a:r>
              <a:rPr lang="en-US" sz="2800">
                <a:latin typeface="Arial" panose="020b0604020202020204" pitchFamily="34" charset="0"/>
                <a:cs typeface="Arial" panose="020b0604020202020204" pitchFamily="34" charset="0"/>
              </a:rPr>
              <a:t>Describe the prevalence of Protein Energy Wasting (PEW) in CKD patients and explain the consequences of PEW in a clinical setting</a:t>
            </a:r>
          </a:p>
          <a:p>
            <a:pPr marL="233363" lvl="1" indent="-233363"/>
            <a:r>
              <a:rPr lang="en-US" sz="2800">
                <a:latin typeface="Arial" panose="020b0604020202020204" pitchFamily="34" charset="0"/>
                <a:cs typeface="Arial" panose="020b0604020202020204" pitchFamily="34" charset="0"/>
              </a:rPr>
              <a:t>Discuss the mechanisms resulting in lower protein synthesis and higher catabolism in advanced kidney disease</a:t>
            </a:r>
          </a:p>
          <a:p>
            <a:pPr marL="233363" lvl="1" indent="-233363"/>
            <a:r>
              <a:rPr lang="en-US" sz="2800">
                <a:latin typeface="Arial" panose="020b0604020202020204" pitchFamily="34" charset="0"/>
                <a:cs typeface="Arial" panose="020b0604020202020204" pitchFamily="34" charset="0"/>
              </a:rPr>
              <a:t>Explain how to use the results of nutrition screening and assessment to make nutritional recommendations and improve outcomes in CKD patients</a:t>
            </a:r>
          </a:p>
          <a:p>
            <a:pPr marL="233363" lvl="1" indent="-233363"/>
            <a:r>
              <a:rPr lang="en-US" sz="2800">
                <a:latin typeface="Arial" panose="020b0604020202020204" pitchFamily="34" charset="0"/>
                <a:cs typeface="Arial" panose="020b0604020202020204" pitchFamily="34" charset="0"/>
              </a:rPr>
              <a:t>Describe informed decisions regarding nutrition management for PEW prevention</a:t>
            </a:r>
          </a:p>
          <a:p>
            <a:pPr lvl="1"/>
            <a:endParaRPr lang="en-US" sz="28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81FC590-6694-4F26-985D-93A9B0B6E6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Tree>
    <p:extLst>
      <p:ext uri="{BB962C8B-B14F-4D97-AF65-F5344CB8AC3E}">
        <p14:creationId val="86036605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CA0903F-56A4-49AA-8F0A-631A6A154E6E}"/>
              </a:ext>
            </a:extLst>
          </p:cNvPr>
          <p:cNvSpPr>
            <a:spLocks noGrp="1" noSelect="1" noMove="1" noResize="1" noTextEdit="1"/>
          </p:cNvSpPr>
          <p:nvPr>
            <p:ph type="title"/>
          </p:nvPr>
        </p:nvSpPr>
        <p:spPr>
          <a:xfrm>
            <a:off x="616667" y="702519"/>
            <a:ext cx="10515600" cy="1082404"/>
          </a:xfrm>
        </p:spPr>
        <p:txBody>
          <a:bodyPr/>
          <a:lstStyle/>
          <a:p>
            <a:r>
              <a:rPr lang="en-US"/>
              <a:t>Case Presentation 1</a:t>
            </a:r>
          </a:p>
        </p:txBody>
      </p:sp>
      <p:sp>
        <p:nvSpPr>
          <p:cNvPr id="3" name="Content Placeholder 2">
            <a:extLst>
              <a:ext uri="{FF2B5EF4-FFF2-40B4-BE49-F238E27FC236}">
                <a16:creationId xmlns:a16="http://schemas.microsoft.com/office/drawing/2014/main" id="{F71DA83D-452D-4423-A5B8-F3593169C3BE}"/>
              </a:ext>
            </a:extLst>
          </p:cNvPr>
          <p:cNvSpPr>
            <a:spLocks noGrp="1" noSelect="1" noMove="1" noResize="1" noTextEdit="1"/>
          </p:cNvSpPr>
          <p:nvPr>
            <p:ph idx="1"/>
          </p:nvPr>
        </p:nvSpPr>
        <p:spPr>
          <a:xfrm>
            <a:off x="616667" y="1620809"/>
            <a:ext cx="10958666" cy="4629320"/>
          </a:xfrm>
        </p:spPr>
        <p:txBody>
          <a:bodyPr>
            <a:noAutofit/>
          </a:bodyPr>
          <a:lstStyle/>
          <a:p>
            <a:pPr>
              <a:spcBef>
                <a:spcPts val="600"/>
              </a:spcBef>
            </a:pPr>
            <a:r>
              <a:rPr lang="en-US" sz="2000">
                <a:latin typeface="Arial" panose="020b0604020202020204" pitchFamily="34" charset="0"/>
                <a:cs typeface="Arial" panose="020b0604020202020204" pitchFamily="34" charset="0"/>
              </a:rPr>
              <a:t>74-year-old female</a:t>
            </a:r>
          </a:p>
          <a:p>
            <a:pPr>
              <a:spcBef>
                <a:spcPts val="600"/>
              </a:spcBef>
            </a:pPr>
            <a:r>
              <a:rPr lang="en-US" sz="2000">
                <a:latin typeface="Arial" panose="020b0604020202020204" pitchFamily="34" charset="0"/>
                <a:cs typeface="Arial" panose="020b0604020202020204" pitchFamily="34" charset="0"/>
              </a:rPr>
              <a:t>PMH: T2 DM; CAD; on maintenance HD for five months</a:t>
            </a:r>
          </a:p>
          <a:p>
            <a:pPr>
              <a:spcBef>
                <a:spcPts val="600"/>
              </a:spcBef>
            </a:pPr>
            <a:r>
              <a:rPr lang="en-US" sz="2000">
                <a:latin typeface="Arial" panose="020b0604020202020204" pitchFamily="34" charset="0"/>
                <a:cs typeface="Arial" panose="020b0604020202020204" pitchFamily="34" charset="0"/>
              </a:rPr>
              <a:t>She presents to the HD unit with low grade fever and chills. She cannot tolerate meals well (usually less than half consumed), and she has a very poor appetite. </a:t>
            </a:r>
          </a:p>
          <a:p>
            <a:pPr>
              <a:spcBef>
                <a:spcPts val="600"/>
              </a:spcBef>
            </a:pPr>
            <a:r>
              <a:rPr lang="en-US" sz="2000">
                <a:latin typeface="Arial" panose="020b0604020202020204" pitchFamily="34" charset="0"/>
                <a:cs typeface="Arial" panose="020b0604020202020204" pitchFamily="34" charset="0"/>
              </a:rPr>
              <a:t>She specifically feels sick towards the end of her HD treatments, usually after the third hour, and often signed off early due to cramps. </a:t>
            </a:r>
          </a:p>
          <a:p>
            <a:pPr>
              <a:spcBef>
                <a:spcPts val="600"/>
              </a:spcBef>
            </a:pPr>
            <a:r>
              <a:rPr lang="en-US" sz="2000">
                <a:latin typeface="Arial" panose="020b0604020202020204" pitchFamily="34" charset="0"/>
                <a:cs typeface="Arial" panose="020b0604020202020204" pitchFamily="34" charset="0"/>
              </a:rPr>
              <a:t>HD Rx: 4 hrs high-flux membrane, 350 mL/min blood flow, 800 mL/min dialysate flow. Most recent spKt/V of 1.6. She is dialyzed with ultrapure dialysate and 2 mEq/L potassium and 2.5 mg/dL calcium dialysate concentrations. </a:t>
            </a:r>
          </a:p>
          <a:p>
            <a:pPr>
              <a:spcBef>
                <a:spcPts val="600"/>
              </a:spcBef>
            </a:pPr>
            <a:r>
              <a:rPr lang="en-US" sz="2000">
                <a:latin typeface="Arial" panose="020b0604020202020204" pitchFamily="34" charset="0"/>
                <a:cs typeface="Arial" panose="020b0604020202020204" pitchFamily="34" charset="0"/>
              </a:rPr>
              <a:t>She has been dialyzing through a dialysis perm-catheter that was placed prior to initiation of HD. An upper left arm arterio-venous fistula (AVF) was created 3 months prior but was not being used. Her urine output has dropped to less than 200 mL/d. </a:t>
            </a:r>
          </a:p>
          <a:p>
            <a:pPr>
              <a:spcBef>
                <a:spcPts val="600"/>
              </a:spcBef>
            </a:pPr>
            <a:r>
              <a:rPr lang="en-US" sz="2000">
                <a:latin typeface="Arial" panose="020b0604020202020204" pitchFamily="34" charset="0"/>
                <a:cs typeface="Arial" panose="020b0604020202020204" pitchFamily="34" charset="0"/>
              </a:rPr>
              <a:t>Weight 59 kg, BMI 24.6 kg/m</a:t>
            </a:r>
            <a:r>
              <a:rPr lang="en-US" sz="2000" baseline="30000">
                <a:latin typeface="Arial" panose="020b0604020202020204" pitchFamily="34" charset="0"/>
                <a:cs typeface="Arial" panose="020b0604020202020204" pitchFamily="34" charset="0"/>
              </a:rPr>
              <a:t>2</a:t>
            </a:r>
            <a:r>
              <a:rPr lang="en-US" sz="2000">
                <a:latin typeface="Arial" panose="020b0604020202020204" pitchFamily="34" charset="0"/>
                <a:cs typeface="Arial" panose="020b0604020202020204" pitchFamily="34" charset="0"/>
              </a:rPr>
              <a:t>, BP 110/60 mmHg, and heart rate 105 beats/min.</a:t>
            </a:r>
          </a:p>
          <a:p>
            <a:pPr>
              <a:spcBef>
                <a:spcPts val="600"/>
              </a:spcBef>
            </a:pPr>
            <a:r>
              <a:rPr lang="en-US" sz="2000">
                <a:latin typeface="Arial" panose="020b0604020202020204" pitchFamily="34" charset="0"/>
                <a:cs typeface="Arial" panose="020b0604020202020204" pitchFamily="34" charset="0"/>
              </a:rPr>
              <a:t>Blood cultures were obtained and returned positive for gram positive cocci in clusters.</a:t>
            </a: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79575790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17E941D-C5D9-4DF7-B537-EAF754DBDAD9}"/>
              </a:ext>
            </a:extLst>
          </p:cNvPr>
          <p:cNvSpPr>
            <a:spLocks noGrp="1" noSelect="1" noMove="1" noResize="1" noTextEdit="1"/>
          </p:cNvSpPr>
          <p:nvPr>
            <p:ph type="title"/>
          </p:nvPr>
        </p:nvSpPr>
        <p:spPr>
          <a:xfrm>
            <a:off x="621900" y="701357"/>
            <a:ext cx="10967587" cy="1082404"/>
          </a:xfrm>
        </p:spPr>
        <p:txBody>
          <a:bodyPr>
            <a:normAutofit/>
          </a:bodyPr>
          <a:lstStyle/>
          <a:p>
            <a:r>
              <a:rPr lang="en-US" sz="3500">
                <a:cs typeface="Arial" panose="020b0604020202020204" pitchFamily="34" charset="0"/>
              </a:rPr>
              <a:t>Selected Laboratory Values for Different Encounters with the Patient</a:t>
            </a:r>
            <a:endParaRPr lang="en-US" sz="3500"/>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graphicFrame>
        <p:nvGraphicFramePr>
          <p:cNvPr id="6" name="Table 7">
            <a:extLst>
              <a:ext uri="{FF2B5EF4-FFF2-40B4-BE49-F238E27FC236}">
                <a16:creationId xmlns:a16="http://schemas.microsoft.com/office/drawing/2014/main" id="{529DE8E2-7492-467B-A9E2-A0E166260A07}"/>
              </a:ext>
            </a:extLst>
          </p:cNvPr>
          <p:cNvGraphicFramePr>
            <a:graphicFrameLocks noGrp="1" noSelect="1" noMove="1" noResize="1"/>
          </p:cNvGraphicFramePr>
          <p:nvPr>
            <p:extLst>
              <p:ext uri="{D42A27DB-BD31-4B8C-83A1-F6EECF244321}">
                <p14:modId val="3839489568"/>
              </p:ext>
            </p:extLst>
          </p:nvPr>
        </p:nvGraphicFramePr>
        <p:xfrm>
          <a:off x="2436038" y="1826307"/>
          <a:ext cx="7314018" cy="3730752"/>
        </p:xfrm>
        <a:graphic>
          <a:graphicData uri="http://schemas.openxmlformats.org/drawingml/2006/table">
            <a:tbl>
              <a:tblPr firstRow="1" bandRow="1">
                <a:tableStyleId>{5940675A-B579-460E-94D1-54222C63F5DA}</a:tableStyleId>
              </a:tblPr>
              <a:tblGrid>
                <a:gridCol w="2438006">
                  <a:extLst>
                    <a:ext uri="{9D8B030D-6E8A-4147-A177-3AD203B41FA5}">
                      <a16:colId xmlns:a16="http://schemas.microsoft.com/office/drawing/2014/main" val="3677908109"/>
                    </a:ext>
                  </a:extLst>
                </a:gridCol>
                <a:gridCol w="2438006">
                  <a:extLst>
                    <a:ext uri="{9D8B030D-6E8A-4147-A177-3AD203B41FA5}">
                      <a16:colId xmlns:a16="http://schemas.microsoft.com/office/drawing/2014/main" val="761399751"/>
                    </a:ext>
                  </a:extLst>
                </a:gridCol>
                <a:gridCol w="2438006">
                  <a:extLst>
                    <a:ext uri="{9D8B030D-6E8A-4147-A177-3AD203B41FA5}">
                      <a16:colId xmlns:a16="http://schemas.microsoft.com/office/drawing/2014/main" val="2521481213"/>
                    </a:ext>
                  </a:extLst>
                </a:gridCol>
              </a:tblGrid>
              <a:tr h="244757">
                <a:tc>
                  <a:txBody>
                    <a:bodyPr vert="horz" wrap="square"/>
                    <a:lstStyle/>
                    <a:p>
                      <a:pPr>
                        <a:lnSpc>
                          <a:spcPct val="80000"/>
                        </a:lnSpc>
                      </a:pP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b="1">
                          <a:solidFill>
                            <a:schemeClr val="tx1">
                              <a:lumMod val="65000"/>
                              <a:lumOff val="35000"/>
                            </a:schemeClr>
                          </a:solidFill>
                          <a:latin typeface="Arial" panose="020b0604020202020204" pitchFamily="34" charset="0"/>
                          <a:cs typeface="Arial" panose="020b0604020202020204" pitchFamily="34" charset="0"/>
                        </a:rPr>
                        <a:t>12 Months Prior </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b="1">
                          <a:solidFill>
                            <a:schemeClr val="tx1">
                              <a:lumMod val="65000"/>
                              <a:lumOff val="35000"/>
                            </a:schemeClr>
                          </a:solidFill>
                          <a:latin typeface="Arial" panose="020b0604020202020204" pitchFamily="34" charset="0"/>
                          <a:cs typeface="Arial" panose="020b0604020202020204" pitchFamily="34" charset="0"/>
                        </a:rPr>
                        <a:t>Current</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4235031"/>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tCO2 (mEq/L)</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24</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431386190"/>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BUN (mg/dL)</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36</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514326189"/>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Creatinine (mg/dL)</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2.5</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1455751406"/>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Glucose (mg/dL)</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145</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165</a:t>
                      </a:r>
                    </a:p>
                  </a:txBody>
                  <a:tcPr/>
                </a:tc>
                <a:extLst>
                  <a:ext uri="{0D108BD9-81ED-4DB2-BD59-A6C34878D82A}">
                    <a16:rowId xmlns:a16="http://schemas.microsoft.com/office/drawing/2014/main" val="3466181621"/>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Albumin (g/dL)	</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3.4</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2.9</a:t>
                      </a:r>
                    </a:p>
                  </a:txBody>
                  <a:tcPr/>
                </a:tc>
                <a:extLst>
                  <a:ext uri="{0D108BD9-81ED-4DB2-BD59-A6C34878D82A}">
                    <a16:rowId xmlns:a16="http://schemas.microsoft.com/office/drawing/2014/main" val="1323732852"/>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Calcium (mg/dL)</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8.2</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9.3</a:t>
                      </a:r>
                    </a:p>
                  </a:txBody>
                  <a:tcPr/>
                </a:tc>
                <a:extLst>
                  <a:ext uri="{0D108BD9-81ED-4DB2-BD59-A6C34878D82A}">
                    <a16:rowId xmlns:a16="http://schemas.microsoft.com/office/drawing/2014/main" val="1736326123"/>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Phosphorus (mg/dL)</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4.0</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5.3</a:t>
                      </a:r>
                    </a:p>
                  </a:txBody>
                  <a:tcPr/>
                </a:tc>
                <a:extLst>
                  <a:ext uri="{0D108BD9-81ED-4DB2-BD59-A6C34878D82A}">
                    <a16:rowId xmlns:a16="http://schemas.microsoft.com/office/drawing/2014/main" val="2064427034"/>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HbA1c	</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9.2</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N/D</a:t>
                      </a:r>
                    </a:p>
                  </a:txBody>
                  <a:tcPr/>
                </a:tc>
                <a:extLst>
                  <a:ext uri="{0D108BD9-81ED-4DB2-BD59-A6C34878D82A}">
                    <a16:rowId xmlns:a16="http://schemas.microsoft.com/office/drawing/2014/main" val="1011366780"/>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Hb (g/dL)</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11.2</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9.4</a:t>
                      </a:r>
                    </a:p>
                  </a:txBody>
                  <a:tcPr/>
                </a:tc>
                <a:extLst>
                  <a:ext uri="{0D108BD9-81ED-4DB2-BD59-A6C34878D82A}">
                    <a16:rowId xmlns:a16="http://schemas.microsoft.com/office/drawing/2014/main" val="21337103"/>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eGFR (mL/min)	</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19</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N/D</a:t>
                      </a:r>
                    </a:p>
                  </a:txBody>
                  <a:tcPr/>
                </a:tc>
                <a:extLst>
                  <a:ext uri="{0D108BD9-81ED-4DB2-BD59-A6C34878D82A}">
                    <a16:rowId xmlns:a16="http://schemas.microsoft.com/office/drawing/2014/main" val="107816350"/>
                  </a:ext>
                </a:extLst>
              </a:tr>
              <a:tr h="244757">
                <a:tc>
                  <a:txBody>
                    <a:bodyPr vert="horz" wrap="square"/>
                    <a:lstStyle/>
                    <a:p>
                      <a:pP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hsCRP (mg/dl)	</a:t>
                      </a:r>
                      <a:endParaRPr lang="en-US" sz="1800">
                        <a:latin typeface="Arial" panose="020b0604020202020204" pitchFamily="34" charset="0"/>
                        <a:cs typeface="Arial" panose="020b0604020202020204" pitchFamily="34" charset="0"/>
                      </a:endParaRP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0.4</a:t>
                      </a:r>
                    </a:p>
                  </a:txBody>
                  <a:tcPr/>
                </a:tc>
                <a:tc>
                  <a:txBody>
                    <a:bodyPr vert="horz" wrap="square"/>
                    <a:lstStyle/>
                    <a:p>
                      <a:pPr algn="ctr">
                        <a:lnSpc>
                          <a:spcPct val="80000"/>
                        </a:lnSpc>
                      </a:pPr>
                      <a:r>
                        <a:rPr lang="en-US" sz="1800">
                          <a:solidFill>
                            <a:schemeClr val="tx1">
                              <a:lumMod val="65000"/>
                              <a:lumOff val="35000"/>
                            </a:schemeClr>
                          </a:solidFill>
                          <a:latin typeface="Arial" panose="020b0604020202020204" pitchFamily="34" charset="0"/>
                          <a:cs typeface="Arial" panose="020b0604020202020204" pitchFamily="34" charset="0"/>
                        </a:rPr>
                        <a:t>9.8</a:t>
                      </a:r>
                    </a:p>
                  </a:txBody>
                  <a:tcPr/>
                </a:tc>
                <a:extLst>
                  <a:ext uri="{0D108BD9-81ED-4DB2-BD59-A6C34878D82A}">
                    <a16:rowId xmlns:a16="http://schemas.microsoft.com/office/drawing/2014/main" val="311138440"/>
                  </a:ext>
                </a:extLst>
              </a:tr>
            </a:tbl>
          </a:graphicData>
        </a:graphic>
      </p:graphicFrame>
      <p:sp>
        <p:nvSpPr>
          <p:cNvPr id="9" name="Rectangle 8">
            <a:extLst>
              <a:ext uri="{FF2B5EF4-FFF2-40B4-BE49-F238E27FC236}">
                <a16:creationId xmlns:a16="http://schemas.microsoft.com/office/drawing/2014/main" id="{A3DED693-1671-4717-BFC3-CA56F28606BE}"/>
              </a:ext>
            </a:extLst>
          </p:cNvPr>
          <p:cNvSpPr>
            <a:spLocks noSelect="1" noMove="1" noResize="1" noTextEdit="1"/>
          </p:cNvSpPr>
          <p:nvPr/>
        </p:nvSpPr>
        <p:spPr>
          <a:xfrm>
            <a:off x="-2507" y="5830417"/>
            <a:ext cx="12194507" cy="307777"/>
          </a:xfrm>
          <a:prstGeom prst="rect">
            <a:avLst/>
          </a:prstGeom>
        </p:spPr>
        <p:txBody>
          <a:bodyPr wrap="square">
            <a:spAutoFit/>
          </a:bodyPr>
          <a:lstStyle/>
          <a:p>
            <a:pPr algn="ctr"/>
            <a:r>
              <a:rPr lang="en-US" sz="1400">
                <a:solidFill>
                  <a:schemeClr val="tx1">
                    <a:lumMod val="65000"/>
                    <a:lumOff val="35000"/>
                  </a:schemeClr>
                </a:solidFill>
                <a:latin typeface="Arial" panose="020b0604020202020204" pitchFamily="34" charset="0"/>
                <a:cs typeface="Arial" panose="020b0604020202020204" pitchFamily="34" charset="0"/>
              </a:rPr>
              <a:t>tCO2 - total serum bicarbonate; Hb - hemoglobin; eGFR - estimated glomerular filtration rate; hsCRP: high sensitivity C-reactive protein; N/D - not done.</a:t>
            </a:r>
          </a:p>
        </p:txBody>
      </p:sp>
    </p:spTree>
    <p:extLst>
      <p:ext uri="{BB962C8B-B14F-4D97-AF65-F5344CB8AC3E}">
        <p14:creationId val="2488073951"/>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F71DA83D-452D-4423-A5B8-F3593169C3BE}"/>
              </a:ext>
            </a:extLst>
          </p:cNvPr>
          <p:cNvSpPr>
            <a:spLocks noGrp="1" noSelect="1" noMove="1" noResize="1" noTextEdit="1"/>
          </p:cNvSpPr>
          <p:nvPr>
            <p:ph idx="1"/>
          </p:nvPr>
        </p:nvSpPr>
        <p:spPr>
          <a:xfrm>
            <a:off x="620888" y="850468"/>
            <a:ext cx="10957968" cy="5305926"/>
          </a:xfrm>
        </p:spPr>
        <p:txBody>
          <a:bodyPr>
            <a:noAutofit/>
          </a:bodyPr>
          <a:lstStyle/>
          <a:p>
            <a:pPr>
              <a:spcBef>
                <a:spcPts val="600"/>
              </a:spcBef>
            </a:pPr>
            <a:r>
              <a:rPr lang="en-US" sz="2000">
                <a:latin typeface="Arial" panose="020b0604020202020204" pitchFamily="34" charset="0"/>
                <a:cs typeface="Arial" panose="020b0604020202020204" pitchFamily="34" charset="0"/>
              </a:rPr>
              <a:t>Information was collected from the patient and her son during the first day of hospitalization. </a:t>
            </a:r>
          </a:p>
          <a:p>
            <a:pPr>
              <a:spcBef>
                <a:spcPts val="600"/>
              </a:spcBef>
            </a:pPr>
            <a:r>
              <a:rPr lang="en-US" sz="2000">
                <a:latin typeface="Arial" panose="020b0604020202020204" pitchFamily="34" charset="0"/>
                <a:cs typeface="Arial" panose="020b0604020202020204" pitchFamily="34" charset="0"/>
              </a:rPr>
              <a:t>Since the initiation of HD, the patient has had a gradual weight loss from premorbid 68 kg to the current 59 kg. The nurses have been trying to “adjust” her estimated dry weight. </a:t>
            </a:r>
          </a:p>
          <a:p>
            <a:pPr>
              <a:spcBef>
                <a:spcPts val="600"/>
              </a:spcBef>
            </a:pPr>
            <a:r>
              <a:rPr lang="en-US" sz="2000">
                <a:latin typeface="Arial" panose="020b0604020202020204" pitchFamily="34" charset="0"/>
                <a:cs typeface="Arial" panose="020b0604020202020204" pitchFamily="34" charset="0"/>
              </a:rPr>
              <a:t>For the last three months, the patient has had problems with eating. She states that she does not tolerate meals well (usually less than half consumed), and she has a very poor appetite. </a:t>
            </a:r>
          </a:p>
          <a:p>
            <a:pPr>
              <a:spcBef>
                <a:spcPts val="600"/>
              </a:spcBef>
            </a:pPr>
            <a:r>
              <a:rPr lang="en-US" sz="2000">
                <a:latin typeface="Arial" panose="020b0604020202020204" pitchFamily="34" charset="0"/>
                <a:cs typeface="Arial" panose="020b0604020202020204" pitchFamily="34" charset="0"/>
              </a:rPr>
              <a:t>She especially feels weak the afternoons after dialysis and has had no energy to cook a full meal on those days; she has been compensating with snacks. Her dialysis time is at 11 a.m., which interferes with her lunch. Her attempts to bring food to the dialysis unit are discouraged by the nurses due to administrative (prohibited) and medical issues (frequent intradialytic hypotension).</a:t>
            </a:r>
          </a:p>
          <a:p>
            <a:pPr>
              <a:spcBef>
                <a:spcPts val="600"/>
              </a:spcBef>
            </a:pPr>
            <a:r>
              <a:rPr lang="en-US" sz="2000">
                <a:latin typeface="Arial" panose="020b0604020202020204" pitchFamily="34" charset="0"/>
                <a:cs typeface="Arial" panose="020b0604020202020204" pitchFamily="34" charset="0"/>
              </a:rPr>
              <a:t>The dialysis unit dietitian has been very concerned about her high phosphorus levels and has discussed compliance with taking phosphate binders at multiple times throughout the day. She was offered nutritional supplements, which she has tried to drink once in the morning and once at supper. She has had trouble tolerating supplements due to fullness and some bloating. While she has had history of diabetes, she has not required any treatment since initiation of HD.</a:t>
            </a:r>
          </a:p>
          <a:p>
            <a:pPr marL="0" indent="0">
              <a:spcBef>
                <a:spcPts val="600"/>
              </a:spcBef>
              <a:buNone/>
            </a:pPr>
            <a:r>
              <a:rPr lang="en-US" sz="2000" b="1">
                <a:latin typeface="Arial" panose="020b0604020202020204" pitchFamily="34" charset="0"/>
                <a:cs typeface="Arial" panose="020b0604020202020204" pitchFamily="34" charset="0"/>
              </a:rPr>
              <a:t>How should this patient’s nutrition be managed?</a:t>
            </a:r>
          </a:p>
        </p:txBody>
      </p:sp>
      <p:sp>
        <p:nvSpPr>
          <p:cNvPr id="4" name="Subtitle 3">
            <a:extLst>
              <a:ext uri="{FF2B5EF4-FFF2-40B4-BE49-F238E27FC236}">
                <a16:creationId xmlns:a16="http://schemas.microsoft.com/office/drawing/2014/main" id="{6C6B1B45-39A9-4729-87F1-A5EF843CC3CF}"/>
              </a:ext>
            </a:extLst>
          </p:cNvPr>
          <p:cNvSpPr>
            <a:spLocks noGrp="1" noSelect="1" noMove="1" noResize="1" noTextEdit="1"/>
          </p:cNvSpPr>
          <p:nvPr>
            <p:ph type="subTitle" idx="10"/>
          </p:nvPr>
        </p:nvSpPr>
        <p:spPr/>
        <p:txBody>
          <a:bodyPr/>
          <a:lstStyle/>
          <a:p>
            <a:r>
              <a:rPr lang="en-US"/>
              <a:t>Case presentation: nutrition history</a:t>
            </a: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Tree>
    <p:extLst>
      <p:ext uri="{BB962C8B-B14F-4D97-AF65-F5344CB8AC3E}">
        <p14:creationId val="402547850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5F432294-39A3-4433-99B2-5F5B450A2C51}"/>
              </a:ext>
            </a:extLst>
          </p:cNvPr>
          <p:cNvSpPr>
            <a:spLocks noGrp="1" noSelect="1" noMove="1" noResize="1" noTextEdit="1"/>
          </p:cNvSpPr>
          <p:nvPr>
            <p:ph type="subTitle" idx="10"/>
          </p:nvPr>
        </p:nvSpPr>
        <p:spPr/>
        <p:txBody>
          <a:bodyPr/>
          <a:lstStyle/>
          <a:p>
            <a:r>
              <a:rPr lang="en-US"/>
              <a:t>introduction</a:t>
            </a:r>
          </a:p>
        </p:txBody>
      </p:sp>
      <p:sp>
        <p:nvSpPr>
          <p:cNvPr id="5" name="TextBox 4">
            <a:extLst>
              <a:ext uri="{FF2B5EF4-FFF2-40B4-BE49-F238E27FC236}">
                <a16:creationId xmlns:a16="http://schemas.microsoft.com/office/drawing/2014/main" id="{DEF90E4C-20A4-48EB-9564-7FBE8AFA10E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6" name="Title 1">
            <a:extLst>
              <a:ext uri="{FF2B5EF4-FFF2-40B4-BE49-F238E27FC236}">
                <a16:creationId xmlns:a16="http://schemas.microsoft.com/office/drawing/2014/main" id="{DACBECEE-BC92-4C08-BD8E-42417AB7007F}"/>
              </a:ext>
            </a:extLst>
          </p:cNvPr>
          <p:cNvSpPr>
            <a:spLocks noGrp="1" noSelect="1" noMove="1" noResize="1" noTextEdit="1"/>
          </p:cNvSpPr>
          <p:nvPr>
            <p:ph type="title"/>
          </p:nvPr>
        </p:nvSpPr>
        <p:spPr>
          <a:xfrm>
            <a:off x="614603" y="703448"/>
            <a:ext cx="11577397" cy="1078992"/>
          </a:xfrm>
        </p:spPr>
        <p:txBody>
          <a:bodyPr>
            <a:noAutofit/>
          </a:bodyPr>
          <a:lstStyle/>
          <a:p>
            <a:pPr eaLnBrk="1" hangingPunct="1"/>
            <a:r>
              <a:rPr lang="en-US" sz="3500"/>
              <a:t>Considerations for Nutritional Requirements in CKD</a:t>
            </a:r>
          </a:p>
        </p:txBody>
      </p:sp>
      <p:sp>
        <p:nvSpPr>
          <p:cNvPr id="7" name="Content Placeholder 2">
            <a:extLst>
              <a:ext uri="{FF2B5EF4-FFF2-40B4-BE49-F238E27FC236}">
                <a16:creationId xmlns:a16="http://schemas.microsoft.com/office/drawing/2014/main" id="{BBE47D99-6750-4EBF-B692-60A5FCF97B5D}"/>
              </a:ext>
            </a:extLst>
          </p:cNvPr>
          <p:cNvSpPr>
            <a:spLocks noGrp="1" noSelect="1" noMove="1" noResize="1" noTextEdit="1"/>
          </p:cNvSpPr>
          <p:nvPr>
            <p:ph idx="1"/>
          </p:nvPr>
        </p:nvSpPr>
        <p:spPr>
          <a:xfrm>
            <a:off x="614603" y="1617206"/>
            <a:ext cx="10962794" cy="4670562"/>
          </a:xfrm>
        </p:spPr>
        <p:txBody>
          <a:bodyPr>
            <a:noAutofit/>
          </a:bodyPr>
          <a:lstStyle/>
          <a:p>
            <a:pPr eaLnBrk="1" hangingPunct="1">
              <a:buFont typeface="Arial"/>
              <a:buNone/>
            </a:pPr>
            <a:r>
              <a:rPr lang="en-AU" sz="2400" b="1">
                <a:latin typeface="Arial" panose="020b0604020202020204" pitchFamily="34" charset="0"/>
                <a:cs typeface="Arial" panose="020b0604020202020204" pitchFamily="34" charset="0"/>
              </a:rPr>
              <a:t>CKD - CVD</a:t>
            </a:r>
          </a:p>
          <a:p>
            <a:pPr eaLnBrk="1" hangingPunct="1">
              <a:buFont typeface="Arial"/>
              <a:buNone/>
            </a:pPr>
            <a:r>
              <a:rPr lang="en-AU" sz="2400">
                <a:latin typeface="Arial" panose="020b0604020202020204" pitchFamily="34" charset="0"/>
                <a:cs typeface="Arial" panose="020b0604020202020204" pitchFamily="34" charset="0"/>
              </a:rPr>
              <a:t>Na/K/PO4 (HTN; Hyperkalemia; Bone Mineral Disorders)</a:t>
            </a:r>
          </a:p>
          <a:p>
            <a:pPr eaLnBrk="1" hangingPunct="1">
              <a:buNone/>
            </a:pPr>
            <a:r>
              <a:rPr lang="en-AU" sz="2400">
                <a:latin typeface="Arial" panose="020b0604020202020204" pitchFamily="34" charset="0"/>
                <a:cs typeface="Arial" panose="020b0604020202020204" pitchFamily="34" charset="0"/>
              </a:rPr>
              <a:t>Protein intake (Progression)</a:t>
            </a:r>
          </a:p>
          <a:p>
            <a:pPr eaLnBrk="1" hangingPunct="1">
              <a:buNone/>
            </a:pPr>
            <a:r>
              <a:rPr lang="en-AU" sz="2400">
                <a:latin typeface="Arial" panose="020b0604020202020204" pitchFamily="34" charset="0"/>
                <a:cs typeface="Arial" panose="020b0604020202020204" pitchFamily="34" charset="0"/>
              </a:rPr>
              <a:t>Calorie intake (Obesity; Insulin Resistance)</a:t>
            </a:r>
          </a:p>
          <a:p>
            <a:pPr eaLnBrk="1" hangingPunct="1">
              <a:spcAft>
                <a:spcPts val="1000"/>
              </a:spcAft>
              <a:buFont typeface="Arial"/>
              <a:buNone/>
            </a:pPr>
            <a:r>
              <a:rPr lang="en-US" sz="2400" i="1">
                <a:latin typeface="Arial" panose="020b0604020202020204" pitchFamily="34" charset="0"/>
                <a:cs typeface="Arial" panose="020b0604020202020204" pitchFamily="34" charset="0"/>
              </a:rPr>
              <a:t>Metabolic Disorders (Inflammation; Oxidative Stress)</a:t>
            </a:r>
          </a:p>
          <a:p>
            <a:pPr eaLnBrk="1" hangingPunct="1">
              <a:buFont typeface="Arial"/>
              <a:buNone/>
            </a:pPr>
            <a:r>
              <a:rPr lang="en-US" sz="2400" b="1">
                <a:latin typeface="Arial" panose="020b0604020202020204" pitchFamily="34" charset="0"/>
                <a:cs typeface="Arial" panose="020b0604020202020204" pitchFamily="34" charset="0"/>
              </a:rPr>
              <a:t>ESRD - PEW</a:t>
            </a:r>
          </a:p>
          <a:p>
            <a:pPr eaLnBrk="1" hangingPunct="1">
              <a:buFont typeface="Arial"/>
              <a:buNone/>
            </a:pPr>
            <a:r>
              <a:rPr lang="en-US" sz="2400">
                <a:latin typeface="Arial" panose="020b0604020202020204" pitchFamily="34" charset="0"/>
                <a:cs typeface="Arial" panose="020b0604020202020204" pitchFamily="34" charset="0"/>
              </a:rPr>
              <a:t>Protein/Calorie (Wasting-Obesity Paradox)</a:t>
            </a:r>
          </a:p>
          <a:p>
            <a:pPr eaLnBrk="1" hangingPunct="1">
              <a:buNone/>
            </a:pPr>
            <a:r>
              <a:rPr lang="en-AU" sz="2400">
                <a:latin typeface="Arial" panose="020b0604020202020204" pitchFamily="34" charset="0"/>
                <a:cs typeface="Arial" panose="020b0604020202020204" pitchFamily="34" charset="0"/>
              </a:rPr>
              <a:t>Na/K/PO4 (HTN/CHF; Hyperkalemia; Bone Mineral Disorders)</a:t>
            </a:r>
          </a:p>
          <a:p>
            <a:pPr eaLnBrk="1" hangingPunct="1">
              <a:buNone/>
            </a:pPr>
            <a:r>
              <a:rPr lang="en-US" sz="2400" i="1">
                <a:latin typeface="Arial" panose="020b0604020202020204" pitchFamily="34" charset="0"/>
                <a:cs typeface="Arial" panose="020b0604020202020204" pitchFamily="34" charset="0"/>
              </a:rPr>
              <a:t>Metabolic Disorders (Inflammation; Oxidative Stress)</a:t>
            </a:r>
          </a:p>
        </p:txBody>
      </p:sp>
    </p:spTree>
    <p:extLst>
      <p:ext uri="{BB962C8B-B14F-4D97-AF65-F5344CB8AC3E}">
        <p14:creationId val="3729232997"/>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5E7C34B-0D0F-4093-942D-CC22D7C27BFF}"/>
              </a:ext>
            </a:extLst>
          </p:cNvPr>
          <p:cNvSpPr>
            <a:spLocks noGrp="1" noSelect="1" noMove="1" noResize="1" noTextEdit="1"/>
          </p:cNvSpPr>
          <p:nvPr>
            <p:ph type="title"/>
          </p:nvPr>
        </p:nvSpPr>
        <p:spPr>
          <a:xfrm>
            <a:off x="620445" y="698058"/>
            <a:ext cx="10947778" cy="1078992"/>
          </a:xfrm>
        </p:spPr>
        <p:txBody>
          <a:bodyPr>
            <a:noAutofit/>
          </a:bodyPr>
          <a:lstStyle/>
          <a:p>
            <a:r>
              <a:rPr lang="en-US" sz="3500"/>
              <a:t>PEW Is Present in 30 to 65% or More of </a:t>
            </a:r>
            <a:r>
              <a:rPr lang="en-US" sz="3500" u="sng"/>
              <a:t>Dialysis Patients</a:t>
            </a:r>
            <a:r>
              <a:rPr lang="en-US" sz="3500"/>
              <a:t> Around the World</a:t>
            </a:r>
          </a:p>
        </p:txBody>
      </p:sp>
      <p:sp>
        <p:nvSpPr>
          <p:cNvPr id="5" name="Subtitle 4">
            <a:extLst>
              <a:ext uri="{FF2B5EF4-FFF2-40B4-BE49-F238E27FC236}">
                <a16:creationId xmlns:a16="http://schemas.microsoft.com/office/drawing/2014/main" id="{0E7383EA-A368-4131-9362-C6E5B2676FB1}"/>
              </a:ext>
            </a:extLst>
          </p:cNvPr>
          <p:cNvSpPr>
            <a:spLocks noGrp="1" noSelect="1" noMove="1" noResize="1" noTextEdit="1"/>
          </p:cNvSpPr>
          <p:nvPr>
            <p:ph type="subTitle" idx="10"/>
          </p:nvPr>
        </p:nvSpPr>
        <p:spPr/>
        <p:txBody>
          <a:bodyPr/>
          <a:lstStyle/>
          <a:p>
            <a:r>
              <a:rPr lang="en-US"/>
              <a:t>Epidemiology of PEW in esrd</a:t>
            </a:r>
          </a:p>
        </p:txBody>
      </p:sp>
      <p:sp>
        <p:nvSpPr>
          <p:cNvPr id="6" name="TextBox 5">
            <a:extLst>
              <a:ext uri="{FF2B5EF4-FFF2-40B4-BE49-F238E27FC236}">
                <a16:creationId xmlns:a16="http://schemas.microsoft.com/office/drawing/2014/main" id="{89A6BD7E-E0E2-4D31-ADC0-C96B9C12487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pic>
        <p:nvPicPr>
          <p:cNvPr id="7" name="Picture 6">
            <a:extLst>
              <a:ext uri="{FF2B5EF4-FFF2-40B4-BE49-F238E27FC236}">
                <a16:creationId xmlns:a16="http://schemas.microsoft.com/office/drawing/2014/main" id="{AA8A54C6-8820-4988-A169-2C0A22960192}"/>
              </a:ext>
            </a:extLst>
          </p:cNvPr>
          <p:cNvPicPr>
            <a:picLocks noSelect="1" noChangeAspect="1" noMove="1" noResize="1"/>
          </p:cNvPicPr>
          <p:nvPr/>
        </p:nvPicPr>
        <p:blipFill>
          <a:blip r:embed="rId3"/>
          <a:stretch>
            <a:fillRect/>
          </a:stretch>
        </p:blipFill>
        <p:spPr>
          <a:xfrm>
            <a:off x="1101533" y="1916178"/>
            <a:ext cx="9992210" cy="4031909"/>
          </a:xfrm>
          <a:prstGeom prst="rect">
            <a:avLst/>
          </a:prstGeom>
        </p:spPr>
      </p:pic>
      <p:sp>
        <p:nvSpPr>
          <p:cNvPr id="4" name="TextBox 3">
            <a:extLst>
              <a:ext uri="{FF2B5EF4-FFF2-40B4-BE49-F238E27FC236}">
                <a16:creationId xmlns:a16="http://schemas.microsoft.com/office/drawing/2014/main" id="{2DC9AFE4-C471-422C-9C14-C143B67FD1D4}"/>
              </a:ext>
            </a:extLst>
          </p:cNvPr>
          <p:cNvSpPr txBox="1">
            <a:spLocks noSelect="1" noMove="1" noResize="1" noTextEdit="1"/>
          </p:cNvSpPr>
          <p:nvPr/>
        </p:nvSpPr>
        <p:spPr>
          <a:xfrm>
            <a:off x="9037675" y="5807143"/>
            <a:ext cx="3156407"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J Ren Nutr 28(6):380-392, 2018</a:t>
            </a:r>
          </a:p>
        </p:txBody>
      </p:sp>
    </p:spTree>
    <p:extLst>
      <p:ext uri="{BB962C8B-B14F-4D97-AF65-F5344CB8AC3E}">
        <p14:creationId val="4119716867"/>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33676BA9-6D71-47AF-8B98-A8CEBD7243BC}"/>
              </a:ext>
            </a:extLst>
          </p:cNvPr>
          <p:cNvSpPr>
            <a:spLocks noGrp="1" noSelect="1" noMove="1" noResize="1" noTextEdit="1"/>
          </p:cNvSpPr>
          <p:nvPr>
            <p:ph type="subTitle" idx="10"/>
          </p:nvPr>
        </p:nvSpPr>
        <p:spPr/>
        <p:txBody>
          <a:bodyPr/>
          <a:lstStyle/>
          <a:p>
            <a:r>
              <a:rPr lang="en-US">
                <a:latin typeface="Calibri"/>
              </a:rPr>
              <a:t>Etiology and Consequences of PEW</a:t>
            </a:r>
          </a:p>
        </p:txBody>
      </p:sp>
      <p:sp>
        <p:nvSpPr>
          <p:cNvPr id="5" name="TextBox 4">
            <a:extLst>
              <a:ext uri="{FF2B5EF4-FFF2-40B4-BE49-F238E27FC236}">
                <a16:creationId xmlns:a16="http://schemas.microsoft.com/office/drawing/2014/main" id="{BBEB9FA7-B22A-4259-AE07-A4ECF431156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 </a:t>
            </a:r>
          </a:p>
        </p:txBody>
      </p:sp>
      <p:sp>
        <p:nvSpPr>
          <p:cNvPr id="6" name="Rectangle 5">
            <a:extLst>
              <a:ext uri="{FF2B5EF4-FFF2-40B4-BE49-F238E27FC236}">
                <a16:creationId xmlns:a16="http://schemas.microsoft.com/office/drawing/2014/main" id="{E9EC2F55-E8AE-4F7F-AFB5-EEF9B4732BE5}"/>
              </a:ext>
            </a:extLst>
          </p:cNvPr>
          <p:cNvSpPr>
            <a:spLocks noSelect="1" noMove="1" noResize="1" noTextEdit="1"/>
          </p:cNvSpPr>
          <p:nvPr/>
        </p:nvSpPr>
        <p:spPr>
          <a:xfrm>
            <a:off x="8676170" y="5812235"/>
            <a:ext cx="3521407" cy="323165"/>
          </a:xfrm>
          <a:prstGeom prst="rect">
            <a:avLst/>
          </a:prstGeom>
        </p:spPr>
        <p:txBody>
          <a:bodyPr wrap="square">
            <a:spAutoFit/>
          </a:bodyPr>
          <a:lstStyle/>
          <a:p>
            <a:pPr algn="r"/>
            <a:r>
              <a:rPr lang="en-US" sz="1500" i="1">
                <a:latin typeface="Arial" panose="020b0604020202020204" pitchFamily="34" charset="0"/>
                <a:ea typeface="Times New Roman" panose="02020603050405020304" pitchFamily="18" charset="0"/>
                <a:cs typeface="Arial" panose="020b0604020202020204" pitchFamily="34" charset="0"/>
              </a:rPr>
              <a:t> J Ren Nutr 23: 77-90, 2013</a:t>
            </a:r>
            <a:endParaRPr lang="en-US" sz="1500" i="1">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20DA5A6-6D35-416C-96B4-8D806E6A7437}"/>
              </a:ext>
            </a:extLst>
          </p:cNvPr>
          <p:cNvPicPr>
            <a:picLocks noSelect="1" noChangeAspect="1" noMove="1" noResize="1"/>
          </p:cNvPicPr>
          <p:nvPr/>
        </p:nvPicPr>
        <p:blipFill>
          <a:blip r:embed="rId3"/>
          <a:stretch>
            <a:fillRect/>
          </a:stretch>
        </p:blipFill>
        <p:spPr>
          <a:xfrm>
            <a:off x="764166" y="1161091"/>
            <a:ext cx="10663669" cy="4322029"/>
          </a:xfrm>
          <a:prstGeom prst="rect">
            <a:avLst/>
          </a:prstGeom>
        </p:spPr>
      </p:pic>
    </p:spTree>
    <p:extLst>
      <p:ext uri="{BB962C8B-B14F-4D97-AF65-F5344CB8AC3E}">
        <p14:creationId val="326211386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763.0"/>
  <p:tag name="AS_RELEASE_DATE" val="2024.06.14"/>
  <p:tag name="AS_TITLE" val="Aspose.Slides for .NET 4.0 Client Profile"/>
  <p:tag name="AS_VERSION" val="24.6"/>
</p:tagLst>
</file>

<file path=ppt/theme/theme1.xml><?xml version="1.0" encoding="utf-8"?>
<a:theme xmlns:r="http://schemas.openxmlformats.org/officeDocument/2006/relationships" xmlns:a="http://schemas.openxmlformats.org/drawingml/2006/main" name="Office Theme">
  <a:themeElements>
    <a:clrScheme name="ASN THEME COLORS">
      <a:dk1>
        <a:sysClr val="windowText" lastClr="000000"/>
      </a:dk1>
      <a:lt1>
        <a:sysClr val="window" lastClr="FFFFFF"/>
      </a:lt1>
      <a:dk2>
        <a:srgbClr val="3F2A7D"/>
      </a:dk2>
      <a:lt2>
        <a:srgbClr val="96C4D4"/>
      </a:lt2>
      <a:accent1>
        <a:srgbClr val="00468B"/>
      </a:accent1>
      <a:accent2>
        <a:srgbClr val="FF8200"/>
      </a:accent2>
      <a:accent3>
        <a:srgbClr val="008EAA"/>
      </a:accent3>
      <a:accent4>
        <a:srgbClr val="319B42"/>
      </a:accent4>
      <a:accent5>
        <a:srgbClr val="3F2A56"/>
      </a:accent5>
      <a:accent6>
        <a:srgbClr val="FFB500"/>
      </a:accent6>
      <a:hlink>
        <a:srgbClr val="0000FF"/>
      </a:hlink>
      <a:folHlink>
        <a:srgbClr val="800080"/>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Company/>
  <PresentationFormat>Widescreen</PresentationFormat>
  <Paragraphs>147</Paragraphs>
  <Slides>24</Slides>
  <Notes>17</Notes>
  <TotalTime>2660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Calibri Light</vt:lpstr>
      <vt:lpstr>Calibri</vt:lpstr>
      <vt:lpstr>Segoe</vt:lpstr>
      <vt:lpstr>Gotham Black</vt:lpstr>
      <vt:lpstr>Gotham</vt:lpstr>
      <vt:lpstr>Times New Roman</vt:lpstr>
      <vt:lpstr>Wingdings</vt:lpstr>
      <vt:lpstr>Courier New</vt:lpstr>
      <vt:lpstr>Office Theme</vt:lpstr>
      <vt:lpstr>Long-Term Management of Patients on DialysisNutrition, Metabolism, and Trace Elements in Patients on Dialysis</vt:lpstr>
      <vt:lpstr>T. Alp Ikizler, MD FASN</vt:lpstr>
      <vt:lpstr>Learning Objectives</vt:lpstr>
      <vt:lpstr>Case Presentation 1</vt:lpstr>
      <vt:lpstr>Selected Laboratory Values for Different Encounters with the Patient</vt:lpstr>
      <vt:lpstr>PowerPoint Presentation</vt:lpstr>
      <vt:lpstr>Considerations for Nutritional Requirements in CKD</vt:lpstr>
      <vt:lpstr>PEW Is Present in 30 to 65% or More of Dialysis Patients Around the World</vt:lpstr>
      <vt:lpstr>PowerPoint Presentation</vt:lpstr>
      <vt:lpstr>PowerPoint Presentation</vt:lpstr>
      <vt:lpstr>Etiology of Appetite Loss is Multi-Factorial</vt:lpstr>
      <vt:lpstr>Dialysis Procedure Is Protein and Energy Catabolic</vt:lpstr>
      <vt:lpstr>Metabolic Effects of Inflammation Are Commonly Observed in ESRD Patients</vt:lpstr>
      <vt:lpstr>Obesity May Lead to Sarcopenia (Muscle Wasting) in CKD and ESRD</vt:lpstr>
      <vt:lpstr>Nutrition Screening and Assessment Must Take into Account the Unique Influences of CKD</vt:lpstr>
      <vt:lpstr>PowerPoint Presentation</vt:lpstr>
      <vt:lpstr>Specific Nutrient Requirements in CKD</vt:lpstr>
      <vt:lpstr>Use of Nutritional Supplements in CKD/ESRD</vt:lpstr>
      <vt:lpstr>Implications of Randomized Clinical Trials Using Oral or Parenteral Supplementation in Dialysis Patients</vt:lpstr>
      <vt:lpstr>Special Considerations for Fat Intake in CKD</vt:lpstr>
      <vt:lpstr>Special Considerations for Vitamins and Trace Elements</vt:lpstr>
      <vt:lpstr>Case Follow-Up</vt:lpstr>
      <vt:lpstr>Summary</vt:lpstr>
      <vt:lpstr>References</vt:lpstr>
    </vt:vector>
  </TitlesOfParts>
  <LinksUpToDate>0</LinksUpToDate>
  <SharedDoc>0</SharedDoc>
  <HyperlinksChanged>0</HyperlinksChanged>
  <Application>Aspose.Slides for .NET</Application>
  <AppVersion>24.0600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Crystal Anderson</dc:creator>
  <cp:lastModifiedBy>Jin Soo Kim</cp:lastModifiedBy>
  <cp:revision>129</cp:revision>
  <dcterms:created xsi:type="dcterms:W3CDTF">2017-04-24T15:47:09Z</dcterms:created>
  <dcterms:modified xsi:type="dcterms:W3CDTF">2024-07-18T00:25:26Z</dcterms:modified>
</cp:coreProperties>
</file>