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emf" ContentType="image/x-emf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4.6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2"/>
  </p:sldMasterIdLst>
  <p:notesMasterIdLst>
    <p:notesMasterId r:id="rId3"/>
  </p:notesMasterIdLst>
  <p:sldIdLst>
    <p:sldId id="256" r:id="rId4"/>
    <p:sldId id="273" r:id="rId5"/>
    <p:sldId id="264" r:id="rId6"/>
    <p:sldId id="258" r:id="rId7"/>
    <p:sldId id="321" r:id="rId8"/>
    <p:sldId id="313" r:id="rId9"/>
    <p:sldId id="409" r:id="rId10"/>
    <p:sldId id="322" r:id="rId11"/>
    <p:sldId id="314" r:id="rId12"/>
    <p:sldId id="315" r:id="rId13"/>
    <p:sldId id="316" r:id="rId14"/>
    <p:sldId id="279" r:id="rId15"/>
    <p:sldId id="280" r:id="rId16"/>
    <p:sldId id="317" r:id="rId17"/>
    <p:sldId id="318" r:id="rId18"/>
    <p:sldId id="319" r:id="rId19"/>
    <p:sldId id="320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410" r:id="rId29"/>
    <p:sldId id="332" r:id="rId30"/>
    <p:sldId id="333" r:id="rId31"/>
    <p:sldId id="411" r:id="rId32"/>
    <p:sldId id="334" r:id="rId33"/>
    <p:sldId id="335" r:id="rId34"/>
    <p:sldId id="338" r:id="rId35"/>
    <p:sldId id="339" r:id="rId36"/>
    <p:sldId id="343" r:id="rId37"/>
    <p:sldId id="340" r:id="rId38"/>
    <p:sldId id="341" r:id="rId39"/>
    <p:sldId id="342" r:id="rId40"/>
    <p:sldId id="344" r:id="rId41"/>
    <p:sldId id="345" r:id="rId42"/>
    <p:sldId id="346" r:id="rId43"/>
    <p:sldId id="347" r:id="rId44"/>
    <p:sldId id="379" r:id="rId45"/>
    <p:sldId id="380" r:id="rId46"/>
    <p:sldId id="383" r:id="rId47"/>
    <p:sldId id="408" r:id="rId48"/>
    <p:sldId id="384" r:id="rId49"/>
    <p:sldId id="385" r:id="rId50"/>
    <p:sldId id="386" r:id="rId51"/>
    <p:sldId id="389" r:id="rId52"/>
    <p:sldId id="390" r:id="rId53"/>
    <p:sldId id="391" r:id="rId54"/>
    <p:sldId id="387" r:id="rId55"/>
    <p:sldId id="388" r:id="rId56"/>
    <p:sldId id="392" r:id="rId57"/>
    <p:sldId id="393" r:id="rId58"/>
    <p:sldId id="394" r:id="rId59"/>
    <p:sldId id="395" r:id="rId60"/>
    <p:sldId id="396" r:id="rId61"/>
    <p:sldId id="397" r:id="rId62"/>
    <p:sldId id="399" r:id="rId63"/>
    <p:sldId id="398" r:id="rId64"/>
    <p:sldId id="400" r:id="rId65"/>
    <p:sldId id="401" r:id="rId66"/>
    <p:sldId id="402" r:id="rId67"/>
    <p:sldId id="403" r:id="rId68"/>
    <p:sldId id="348" r:id="rId69"/>
    <p:sldId id="404" r:id="rId70"/>
    <p:sldId id="405" r:id="rId71"/>
    <p:sldId id="311" r:id="rId72"/>
    <p:sldId id="406" r:id="rId73"/>
    <p:sldId id="407" r:id="rId74"/>
    <p:sldId id="263" r:id="rId75"/>
  </p:sldIdLst>
  <p:sldSz cx="12192000" cy="6858000"/>
  <p:notesSz cx="6858000" cy="9144000"/>
  <p:custDataLst>
    <p:tags r:id="rId7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OxR5EntmtgaimpBwONntQw==" hashData="iRe2VAmMfNPXfP6kKNMZ65xvhbE="/>
  <p:extLst>
    <p:ext uri="{521415D9-36F7-43E2-AB2F-B90AF26B5E84}">
      <p14:sectionLst xmlns:p14="http://schemas.microsoft.com/office/powerpoint/2010/main">
        <p14:section name="Default Section" id="{9C3D5B8C-2B30-4BAB-9D4C-D2A7B2D5F223}">
          <p14:sldIdLst>
            <p14:sldId id="256"/>
            <p14:sldId id="273"/>
            <p14:sldId id="264"/>
            <p14:sldId id="258"/>
            <p14:sldId id="321"/>
            <p14:sldId id="313"/>
            <p14:sldId id="409"/>
            <p14:sldId id="322"/>
            <p14:sldId id="314"/>
            <p14:sldId id="315"/>
            <p14:sldId id="316"/>
            <p14:sldId id="279"/>
            <p14:sldId id="280"/>
            <p14:sldId id="317"/>
            <p14:sldId id="318"/>
            <p14:sldId id="319"/>
            <p14:sldId id="320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410"/>
            <p14:sldId id="332"/>
            <p14:sldId id="333"/>
            <p14:sldId id="411"/>
            <p14:sldId id="334"/>
            <p14:sldId id="335"/>
            <p14:sldId id="338"/>
            <p14:sldId id="339"/>
            <p14:sldId id="343"/>
            <p14:sldId id="340"/>
            <p14:sldId id="341"/>
            <p14:sldId id="342"/>
            <p14:sldId id="344"/>
            <p14:sldId id="345"/>
            <p14:sldId id="346"/>
            <p14:sldId id="347"/>
            <p14:sldId id="379"/>
            <p14:sldId id="380"/>
            <p14:sldId id="383"/>
            <p14:sldId id="408"/>
            <p14:sldId id="384"/>
            <p14:sldId id="385"/>
            <p14:sldId id="386"/>
            <p14:sldId id="389"/>
            <p14:sldId id="390"/>
            <p14:sldId id="391"/>
            <p14:sldId id="387"/>
            <p14:sldId id="388"/>
            <p14:sldId id="392"/>
            <p14:sldId id="393"/>
            <p14:sldId id="394"/>
            <p14:sldId id="395"/>
            <p14:sldId id="396"/>
            <p14:sldId id="397"/>
            <p14:sldId id="399"/>
            <p14:sldId id="398"/>
            <p14:sldId id="400"/>
            <p14:sldId id="401"/>
            <p14:sldId id="402"/>
            <p14:sldId id="403"/>
            <p14:sldId id="348"/>
            <p14:sldId id="404"/>
            <p14:sldId id="405"/>
            <p14:sldId id="311"/>
            <p14:sldId id="406"/>
            <p14:sldId id="407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Lisa Netha Xayavong" initials="LNX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5076" autoAdjust="0"/>
  </p:normalViewPr>
  <p:slideViewPr>
    <p:cSldViewPr snapToGrid="0">
      <p:cViewPr varScale="1">
        <p:scale>
          <a:sx n="93" d="100"/>
          <a:sy n="93" d="100"/>
        </p:scale>
        <p:origin x="107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184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slide" Target="slides/slide32.xml" /><Relationship Id="rId36" Type="http://schemas.openxmlformats.org/officeDocument/2006/relationships/slide" Target="slides/slide33.xml" /><Relationship Id="rId37" Type="http://schemas.openxmlformats.org/officeDocument/2006/relationships/slide" Target="slides/slide34.xml" /><Relationship Id="rId38" Type="http://schemas.openxmlformats.org/officeDocument/2006/relationships/slide" Target="slides/slide35.xml" /><Relationship Id="rId39" Type="http://schemas.openxmlformats.org/officeDocument/2006/relationships/slide" Target="slides/slide36.xml" /><Relationship Id="rId4" Type="http://schemas.openxmlformats.org/officeDocument/2006/relationships/slide" Target="slides/slide1.xml" /><Relationship Id="rId40" Type="http://schemas.openxmlformats.org/officeDocument/2006/relationships/slide" Target="slides/slide37.xml" /><Relationship Id="rId41" Type="http://schemas.openxmlformats.org/officeDocument/2006/relationships/slide" Target="slides/slide38.xml" /><Relationship Id="rId42" Type="http://schemas.openxmlformats.org/officeDocument/2006/relationships/slide" Target="slides/slide39.xml" /><Relationship Id="rId43" Type="http://schemas.openxmlformats.org/officeDocument/2006/relationships/slide" Target="slides/slide40.xml" /><Relationship Id="rId44" Type="http://schemas.openxmlformats.org/officeDocument/2006/relationships/slide" Target="slides/slide41.xml" /><Relationship Id="rId45" Type="http://schemas.openxmlformats.org/officeDocument/2006/relationships/slide" Target="slides/slide42.xml" /><Relationship Id="rId46" Type="http://schemas.openxmlformats.org/officeDocument/2006/relationships/slide" Target="slides/slide43.xml" /><Relationship Id="rId47" Type="http://schemas.openxmlformats.org/officeDocument/2006/relationships/slide" Target="slides/slide44.xml" /><Relationship Id="rId48" Type="http://schemas.openxmlformats.org/officeDocument/2006/relationships/slide" Target="slides/slide45.xml" /><Relationship Id="rId49" Type="http://schemas.openxmlformats.org/officeDocument/2006/relationships/slide" Target="slides/slide46.xml" /><Relationship Id="rId5" Type="http://schemas.openxmlformats.org/officeDocument/2006/relationships/slide" Target="slides/slide2.xml" /><Relationship Id="rId50" Type="http://schemas.openxmlformats.org/officeDocument/2006/relationships/slide" Target="slides/slide47.xml" /><Relationship Id="rId51" Type="http://schemas.openxmlformats.org/officeDocument/2006/relationships/slide" Target="slides/slide48.xml" /><Relationship Id="rId52" Type="http://schemas.openxmlformats.org/officeDocument/2006/relationships/slide" Target="slides/slide49.xml" /><Relationship Id="rId53" Type="http://schemas.openxmlformats.org/officeDocument/2006/relationships/slide" Target="slides/slide50.xml" /><Relationship Id="rId54" Type="http://schemas.openxmlformats.org/officeDocument/2006/relationships/slide" Target="slides/slide51.xml" /><Relationship Id="rId55" Type="http://schemas.openxmlformats.org/officeDocument/2006/relationships/slide" Target="slides/slide52.xml" /><Relationship Id="rId56" Type="http://schemas.openxmlformats.org/officeDocument/2006/relationships/slide" Target="slides/slide53.xml" /><Relationship Id="rId57" Type="http://schemas.openxmlformats.org/officeDocument/2006/relationships/slide" Target="slides/slide54.xml" /><Relationship Id="rId58" Type="http://schemas.openxmlformats.org/officeDocument/2006/relationships/slide" Target="slides/slide55.xml" /><Relationship Id="rId59" Type="http://schemas.openxmlformats.org/officeDocument/2006/relationships/slide" Target="slides/slide56.xml" /><Relationship Id="rId6" Type="http://schemas.openxmlformats.org/officeDocument/2006/relationships/slide" Target="slides/slide3.xml" /><Relationship Id="rId60" Type="http://schemas.openxmlformats.org/officeDocument/2006/relationships/slide" Target="slides/slide57.xml" /><Relationship Id="rId61" Type="http://schemas.openxmlformats.org/officeDocument/2006/relationships/slide" Target="slides/slide58.xml" /><Relationship Id="rId62" Type="http://schemas.openxmlformats.org/officeDocument/2006/relationships/slide" Target="slides/slide59.xml" /><Relationship Id="rId63" Type="http://schemas.openxmlformats.org/officeDocument/2006/relationships/slide" Target="slides/slide60.xml" /><Relationship Id="rId64" Type="http://schemas.openxmlformats.org/officeDocument/2006/relationships/slide" Target="slides/slide61.xml" /><Relationship Id="rId65" Type="http://schemas.openxmlformats.org/officeDocument/2006/relationships/slide" Target="slides/slide62.xml" /><Relationship Id="rId66" Type="http://schemas.openxmlformats.org/officeDocument/2006/relationships/slide" Target="slides/slide63.xml" /><Relationship Id="rId67" Type="http://schemas.openxmlformats.org/officeDocument/2006/relationships/slide" Target="slides/slide64.xml" /><Relationship Id="rId68" Type="http://schemas.openxmlformats.org/officeDocument/2006/relationships/slide" Target="slides/slide65.xml" /><Relationship Id="rId69" Type="http://schemas.openxmlformats.org/officeDocument/2006/relationships/slide" Target="slides/slide66.xml" /><Relationship Id="rId7" Type="http://schemas.openxmlformats.org/officeDocument/2006/relationships/slide" Target="slides/slide4.xml" /><Relationship Id="rId70" Type="http://schemas.openxmlformats.org/officeDocument/2006/relationships/slide" Target="slides/slide67.xml" /><Relationship Id="rId71" Type="http://schemas.openxmlformats.org/officeDocument/2006/relationships/slide" Target="slides/slide68.xml" /><Relationship Id="rId72" Type="http://schemas.openxmlformats.org/officeDocument/2006/relationships/slide" Target="slides/slide69.xml" /><Relationship Id="rId73" Type="http://schemas.openxmlformats.org/officeDocument/2006/relationships/slide" Target="slides/slide70.xml" /><Relationship Id="rId74" Type="http://schemas.openxmlformats.org/officeDocument/2006/relationships/slide" Target="slides/slide71.xml" /><Relationship Id="rId75" Type="http://schemas.openxmlformats.org/officeDocument/2006/relationships/slide" Target="slides/slide72.xml" /><Relationship Id="rId76" Type="http://schemas.openxmlformats.org/officeDocument/2006/relationships/tags" Target="tags/tag1.xml" /><Relationship Id="rId77" Type="http://schemas.openxmlformats.org/officeDocument/2006/relationships/presProps" Target="presProps.xml" /><Relationship Id="rId78" Type="http://schemas.openxmlformats.org/officeDocument/2006/relationships/viewProps" Target="viewProps.xml" /><Relationship Id="rId79" Type="http://schemas.openxmlformats.org/officeDocument/2006/relationships/theme" Target="theme/theme1.xml" /><Relationship Id="rId8" Type="http://schemas.openxmlformats.org/officeDocument/2006/relationships/slide" Target="slides/slide5.xml" /><Relationship Id="rId80" Type="http://schemas.openxmlformats.org/officeDocument/2006/relationships/tableStyles" Target="tableStyles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9B321-329B-F34A-B590-D8742A472EDA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DACD-BB36-F445-A070-9F1BBA6F9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246874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1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4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6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7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8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9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0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1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2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3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4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5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6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7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8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9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0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1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2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3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4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5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6.xml" /><Relationship Id="rId2" Type="http://schemas.openxmlformats.org/officeDocument/2006/relationships/notesMaster" Target="../notesMasters/notesMaster1.xml" /></Relationships>
</file>

<file path=ppt/notesSlides/_rels/notesSlide3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7.xml" /><Relationship Id="rId2" Type="http://schemas.openxmlformats.org/officeDocument/2006/relationships/notesMaster" Target="../notesMasters/notesMaster1.xml" /></Relationships>
</file>

<file path=ppt/notesSlides/_rels/notesSlide3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8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val="2590708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val="747049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val="3217166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val="954686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val="181309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val="1081332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val="1317481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val="1566050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val="893025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val="705081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val="42952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val="3390956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val="112319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val="3343879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val="1850190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val="3910557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val="1980456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val="1752981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val="2167142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val="2653194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val="284140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val="3403000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val="19502657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val="1335644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val="1635068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val="21856308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val="2003028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val="3813157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val="13539985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val="3280904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val="3245325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val="10326560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val="299127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val="31162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val="1230200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val="1835698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val="274658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val="202549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2DACD-BB36-F445-A070-9F1BBA6F95D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val="892255278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emf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emf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71656" y="2079107"/>
            <a:ext cx="6252184" cy="1806416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accent1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3760" y="3886825"/>
            <a:ext cx="6277841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 b="0" i="1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621384"/>
            <a:ext cx="12192000" cy="123661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13" y="5472611"/>
            <a:ext cx="3005648" cy="1534161"/>
          </a:xfrm>
          <a:prstGeom prst="rect">
            <a:avLst/>
          </a:prstGeom>
        </p:spPr>
      </p:pic>
      <p:pic>
        <p:nvPicPr>
          <p:cNvPr id="6" name="Picture 5" descr="ASN_CLOVER_CROPPED.eps"/>
          <p:cNvPicPr>
            <a:picLocks noChangeAspect="1"/>
          </p:cNvPicPr>
          <p:nvPr userDrawn="1"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300" cy="3937000"/>
          </a:xfrm>
          <a:prstGeom prst="rect">
            <a:avLst/>
          </a:prstGeom>
        </p:spPr>
      </p:pic>
    </p:spTree>
    <p:extLst>
      <p:ext uri="{BB962C8B-B14F-4D97-AF65-F5344CB8AC3E}">
        <p14:creationId val="2663316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13" y="1327492"/>
            <a:ext cx="3932237" cy="1088015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2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14320"/>
            <a:ext cx="6172200" cy="454673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381" y="2655282"/>
            <a:ext cx="3901644" cy="321370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129537" y="352365"/>
            <a:ext cx="6062463" cy="3669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 cap="none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1C1D66-BD34-4C6E-8747-BD438EAE9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282053857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1C1D66-BD34-4C6E-8747-BD438EAE9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3750663715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1C1D66-BD34-4C6E-8747-BD438EAE947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416199996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1648C-524D-4F4B-8874-1ADEE3FC963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val="4241280519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1571" y="3925200"/>
            <a:ext cx="6542590" cy="1007584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24927" y="2451028"/>
            <a:ext cx="7467073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sz="4800" b="1" i="0">
              <a:solidFill>
                <a:schemeClr val="bg1"/>
              </a:solidFill>
              <a:latin typeface="Segoe"/>
              <a:cs typeface="Segoe"/>
            </a:endParaRPr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300" cy="3937000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4850606" y="2519219"/>
            <a:ext cx="7228155" cy="775460"/>
          </a:xfrm>
        </p:spPr>
        <p:txBody>
          <a:bodyPr>
            <a:noAutofit/>
          </a:bodyPr>
          <a:lstStyle>
            <a:lvl1pPr marL="0" indent="0" algn="l">
              <a:buNone/>
              <a:defRPr sz="4800" b="1" i="0" cap="all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6F2423-F400-49C6-AA94-7838DE5DAE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4093068769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318" y="1457433"/>
            <a:ext cx="10515600" cy="108240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3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88491"/>
            <a:ext cx="10515600" cy="338847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6108212" y="337460"/>
            <a:ext cx="608378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b="1" i="0">
              <a:solidFill>
                <a:schemeClr val="bg1"/>
              </a:solidFill>
              <a:latin typeface="Segoe"/>
              <a:cs typeface="Segoe"/>
            </a:endParaRPr>
          </a:p>
        </p:txBody>
      </p:sp>
      <p:pic>
        <p:nvPicPr>
          <p:cNvPr id="9" name="Picture 8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129537" y="352365"/>
            <a:ext cx="6062463" cy="3669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 cap="all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50D15-1E24-444E-A723-6D75A9DC8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3966178434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318" y="1457433"/>
            <a:ext cx="10515600" cy="108240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3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88491"/>
            <a:ext cx="10515600" cy="338847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129537" y="352365"/>
            <a:ext cx="6062463" cy="3669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 cap="all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50D15-1E24-444E-A723-6D75A9DC8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1503604168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318" y="1457433"/>
            <a:ext cx="10515600" cy="1082404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3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88491"/>
            <a:ext cx="10515600" cy="3388471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050D15-1E24-444E-A723-6D75A9DC8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912608000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0887"/>
            <a:ext cx="10515600" cy="94472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3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806252"/>
            <a:ext cx="5181600" cy="337071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841773"/>
            <a:ext cx="5181600" cy="3335189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129537" y="352365"/>
            <a:ext cx="6062463" cy="3669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 cap="all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BFCCBF-2E7B-4C54-B079-37525BF70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116704130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20887"/>
            <a:ext cx="10515600" cy="94472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3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806252"/>
            <a:ext cx="5181600" cy="337071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841773"/>
            <a:ext cx="5181600" cy="3335189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"/>
                <a:cs typeface="Segoe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BFCCBF-2E7B-4C54-B079-37525BF70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2619641365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4510" y="1234396"/>
            <a:ext cx="10515600" cy="72270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accent2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1260734" y="1998427"/>
            <a:ext cx="9583738" cy="390683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6129537" y="352365"/>
            <a:ext cx="6062463" cy="366959"/>
          </a:xfrm>
        </p:spPr>
        <p:txBody>
          <a:bodyPr>
            <a:noAutofit/>
          </a:bodyPr>
          <a:lstStyle>
            <a:lvl1pPr marL="0" indent="0" algn="l">
              <a:buNone/>
              <a:defRPr sz="2000" b="1" i="0" cap="all">
                <a:solidFill>
                  <a:schemeClr val="bg1"/>
                </a:solidFill>
                <a:latin typeface="Segoe"/>
                <a:cs typeface="Segoe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18824C-707F-414C-9461-7697E7078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3597465517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4510" y="1234396"/>
            <a:ext cx="10515600" cy="722708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accent2"/>
                </a:solidFill>
                <a:latin typeface="Segoe"/>
                <a:cs typeface="Sego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1260734" y="1998427"/>
            <a:ext cx="9583738" cy="390683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136456"/>
            <a:ext cx="12192000" cy="7215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SN_CLOVER_CROPPED.eps"/>
          <p:cNvPicPr>
            <a:picLocks noChangeAspect="1"/>
          </p:cNvPicPr>
          <p:nvPr userDrawn="1"/>
        </p:nvPicPr>
        <p:blipFill>
          <a:blip r:embed="rId1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1799" cy="1391804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61667" y="6330695"/>
            <a:ext cx="6401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18824C-707F-414C-9461-7697E7078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9" y="5997464"/>
            <a:ext cx="1940061" cy="990258"/>
          </a:xfrm>
          <a:prstGeom prst="rect">
            <a:avLst/>
          </a:prstGeom>
        </p:spPr>
      </p:pic>
    </p:spTree>
    <p:extLst>
      <p:ext uri="{BB962C8B-B14F-4D97-AF65-F5344CB8AC3E}">
        <p14:creationId val="3710444813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695" y="63948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Segoe"/>
                <a:cs typeface="Segoe"/>
              </a:defRPr>
            </a:lvl1pPr>
          </a:lstStyle>
          <a:p>
            <a:fld id="{2062FEF5-9C0C-7644-AFB8-36CEBEB72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134372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50" r:id="rId4"/>
    <p:sldLayoutId id="2147483657" r:id="rId5"/>
    <p:sldLayoutId id="2147483652" r:id="rId6"/>
    <p:sldLayoutId id="2147483658" r:id="rId7"/>
    <p:sldLayoutId id="2147483654" r:id="rId8"/>
    <p:sldLayoutId id="2147483659" r:id="rId9"/>
    <p:sldLayoutId id="2147483656" r:id="rId10"/>
    <p:sldLayoutId id="2147483660" r:id="rId11"/>
    <p:sldLayoutId id="2147483661" r:id="rId12"/>
    <p:sldLayoutId id="2147483662" r:id="rId13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6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7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8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0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11.png" /><Relationship Id="rId3" Type="http://schemas.openxmlformats.org/officeDocument/2006/relationships/image" Target="../media/image12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3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5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6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7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8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4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5.png" /><Relationship Id="rId4" Type="http://schemas.openxmlformats.org/officeDocument/2006/relationships/image" Target="../media/image16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7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2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3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4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5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6.x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7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8.xml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9.xm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18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.pn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19.pn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20.pn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3.xml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4.xml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5.xml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6.xml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7.xml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8.xml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29.xml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1.pn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2.xml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3.xml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4.xml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5.xml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6.xml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7.xml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8.xml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9.xml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7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7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5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 noSelect="1" noMove="1" noResize="1" noTextEdit="1"/>
          </p:cNvSpPr>
          <p:nvPr>
            <p:ph type="ctrTitle"/>
          </p:nvPr>
        </p:nvSpPr>
        <p:spPr>
          <a:xfrm>
            <a:off x="2450442" y="1611521"/>
            <a:ext cx="9741558" cy="846974"/>
          </a:xfrm>
        </p:spPr>
        <p:txBody>
          <a:bodyPr>
            <a:noAutofit/>
          </a:bodyPr>
          <a:lstStyle/>
          <a:p>
            <a:r>
              <a:rPr lang="en-US" sz="3500" b="0"/>
              <a:t>Complications of Peritoneal Dialysis</a:t>
            </a:r>
            <a:br>
              <a:rPr lang="en-US" sz="4000"/>
            </a:br>
            <a:r>
              <a:rPr lang="en-US" sz="4000"/>
              <a:t>Noninfectious Complications of Peritoneal Dialysis</a:t>
            </a:r>
          </a:p>
        </p:txBody>
      </p:sp>
      <p:sp>
        <p:nvSpPr>
          <p:cNvPr id="3" name="Subtitle 2"/>
          <p:cNvSpPr>
            <a:spLocks noGrp="1" noSelect="1" noMove="1" noResize="1" noTextEdit="1"/>
          </p:cNvSpPr>
          <p:nvPr>
            <p:ph type="subTitle" idx="1"/>
          </p:nvPr>
        </p:nvSpPr>
        <p:spPr>
          <a:xfrm>
            <a:off x="2450442" y="3440017"/>
            <a:ext cx="9624045" cy="2866757"/>
          </a:xfrm>
        </p:spPr>
        <p:txBody>
          <a:bodyPr>
            <a:normAutofit/>
          </a:bodyPr>
          <a:lstStyle/>
          <a:p>
            <a:r>
              <a:rPr lang="en-US" sz="3000" b="1"/>
              <a:t>Joanne M. Bargman, MD</a:t>
            </a:r>
          </a:p>
          <a:p>
            <a:r>
              <a:rPr lang="en-US" sz="3000"/>
              <a:t>University Health Network </a:t>
            </a:r>
          </a:p>
          <a:p>
            <a:r>
              <a:rPr lang="en-US" sz="3000"/>
              <a:t>Professor of Medicine, University of Toronto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CE7777-85E6-4F55-BE2E-3EB6CD727506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530884" y="694434"/>
            <a:ext cx="929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Gotham Black" pitchFamily="50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2119260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499" y="703917"/>
            <a:ext cx="10515600" cy="1082404"/>
          </a:xfrm>
        </p:spPr>
        <p:txBody>
          <a:bodyPr/>
          <a:lstStyle/>
          <a:p>
            <a:r>
              <a:rPr lang="en-US"/>
              <a:t>Case #1: Problem 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499" y="1619412"/>
            <a:ext cx="10955002" cy="3388471"/>
          </a:xfrm>
        </p:spPr>
        <p:txBody>
          <a:bodyPr/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Patient placed back on night cycler PD, day dry for a few months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Day dwell gradually reintroduced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No recurrence of leak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85687853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763" y="701067"/>
            <a:ext cx="10991990" cy="1082404"/>
          </a:xfrm>
        </p:spPr>
        <p:txBody>
          <a:bodyPr>
            <a:normAutofit/>
          </a:bodyPr>
          <a:lstStyle/>
          <a:p>
            <a:r>
              <a:rPr lang="en-US" altLang="en-US" sz="3500"/>
              <a:t>PD and Increased Intra-Abdominal Pressure (IAP)</a:t>
            </a:r>
            <a:endParaRPr lang="en-US" sz="3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763" y="1621347"/>
            <a:ext cx="10954474" cy="4768820"/>
          </a:xfrm>
        </p:spPr>
        <p:txBody>
          <a:bodyPr>
            <a:no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Instillation of dialysate into the peritoneal cavity leads to increased abdominal pressure.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magnitude of the increase depends on:</a:t>
            </a:r>
          </a:p>
          <a:p>
            <a:pPr marL="1147763" indent="-457200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volume of dialysate instilled</a:t>
            </a:r>
          </a:p>
          <a:p>
            <a:pPr marL="1147763" indent="-457200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position of the patient (sitting &gt; standing &gt; supine)</a:t>
            </a:r>
          </a:p>
          <a:p>
            <a:pPr marL="1147763" indent="-457200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age, body mass index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Other intermittent activities, such as exercise, can transiently increase the IAP.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827320989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3602" name="Rectangle 2"/>
          <p:cNvSpPr>
            <a:spLocks noGrp="1" noSelect="1" noMove="1" noResize="1" noChangeArrowheads="1" noTextEdit="1"/>
          </p:cNvSpPr>
          <p:nvPr>
            <p:ph type="title" idx="4294967295"/>
          </p:nvPr>
        </p:nvSpPr>
        <p:spPr>
          <a:xfrm>
            <a:off x="611567" y="700602"/>
            <a:ext cx="11580431" cy="118615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008EAA"/>
                </a:solidFill>
                <a:effectLst/>
                <a:uLnTx/>
                <a:uFillTx/>
                <a:latin typeface="Segoe"/>
                <a:ea typeface="+mj-ea"/>
              </a:rPr>
              <a:t>Relationship </a:t>
            </a:r>
            <a:r>
              <a:rPr lang="en-US" altLang="en-US" sz="3500" b="1">
                <a:solidFill>
                  <a:srgbClr val="008EAA"/>
                </a:solidFill>
                <a:latin typeface="Segoe"/>
              </a:rPr>
              <a:t>A</a:t>
            </a:r>
            <a:r>
              <a:rPr kumimoji="0" lang="en-US" alt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8EAA"/>
                </a:solidFill>
                <a:effectLst/>
                <a:uLnTx/>
                <a:uFillTx/>
                <a:latin typeface="Segoe"/>
                <a:ea typeface="+mj-ea"/>
              </a:rPr>
              <a:t>mong Intra-Abdominal Pressure (IAP), Position, and Dialysate Volume </a:t>
            </a:r>
            <a:endParaRPr lang="en-US" altLang="en-US" sz="3500">
              <a:solidFill>
                <a:srgbClr val="008EAA"/>
              </a:solidFill>
            </a:endParaRPr>
          </a:p>
        </p:txBody>
      </p:sp>
      <p:sp>
        <p:nvSpPr>
          <p:cNvPr id="6147" name="Line 3"/>
          <p:cNvSpPr>
            <a:spLocks noSelect="1" noMove="1" noResize="1" noChangeShapeType="1" noTextEdit="1"/>
          </p:cNvSpPr>
          <p:nvPr/>
        </p:nvSpPr>
        <p:spPr bwMode="auto">
          <a:xfrm>
            <a:off x="3354569" y="5192233"/>
            <a:ext cx="571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Line 4"/>
          <p:cNvSpPr>
            <a:spLocks noSelect="1" noMove="1" noResize="1" noChangeShapeType="1" noTextEdit="1"/>
          </p:cNvSpPr>
          <p:nvPr/>
        </p:nvSpPr>
        <p:spPr bwMode="auto">
          <a:xfrm flipH="1" flipV="1">
            <a:off x="3354569" y="1991833"/>
            <a:ext cx="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Text Box 5"/>
          <p:cNvSpPr txBox="1">
            <a:spLocks noSelect="1" noMove="1" noResize="1" noChangeArrowheads="1" noTextEdit="1"/>
          </p:cNvSpPr>
          <p:nvPr/>
        </p:nvSpPr>
        <p:spPr bwMode="auto">
          <a:xfrm>
            <a:off x="2119494" y="1998184"/>
            <a:ext cx="1066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336600"/>
                </a:solidFill>
                <a:latin typeface="ACaslon Regular" pitchFamily="18" charset="0"/>
              </a:rPr>
              <a:t>IAP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6600"/>
                </a:solidFill>
                <a:latin typeface="ACaslon Regular" pitchFamily="18" charset="0"/>
              </a:rPr>
              <a:t>(mmHg)</a:t>
            </a:r>
            <a:endParaRPr lang="en-US" altLang="en-US" sz="24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153606" name="Text Box 6"/>
          <p:cNvSpPr txBox="1">
            <a:spLocks noSelect="1" noMove="1" noResize="1" noChangeArrowheads="1" noTextEdit="1"/>
          </p:cNvSpPr>
          <p:nvPr/>
        </p:nvSpPr>
        <p:spPr bwMode="auto">
          <a:xfrm>
            <a:off x="3735569" y="5584346"/>
            <a:ext cx="3518143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Caslon Regular" pitchFamily="18" charset="0"/>
              </a:rPr>
              <a:t>VOLUME OF DIALYSATE (L)</a:t>
            </a:r>
            <a:endParaRPr lang="en-US" sz="2400">
              <a:solidFill>
                <a:srgbClr val="336600"/>
              </a:solidFill>
              <a:latin typeface="Arial"/>
            </a:endParaRPr>
          </a:p>
        </p:txBody>
      </p:sp>
      <p:sp>
        <p:nvSpPr>
          <p:cNvPr id="6151" name="Text Box 7"/>
          <p:cNvSpPr txBox="1">
            <a:spLocks noSelect="1" noMove="1" noResize="1" noChangeArrowheads="1" noTextEdit="1"/>
          </p:cNvSpPr>
          <p:nvPr/>
        </p:nvSpPr>
        <p:spPr bwMode="auto">
          <a:xfrm>
            <a:off x="5015094" y="5157309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6152" name="Text Box 8"/>
          <p:cNvSpPr txBox="1">
            <a:spLocks noSelect="1" noMove="1" noResize="1" noChangeArrowheads="1" noTextEdit="1"/>
          </p:cNvSpPr>
          <p:nvPr/>
        </p:nvSpPr>
        <p:spPr bwMode="auto">
          <a:xfrm>
            <a:off x="6843894" y="5157309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2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6153" name="Text Box 9"/>
          <p:cNvSpPr txBox="1">
            <a:spLocks noSelect="1" noMove="1" noResize="1" noChangeArrowheads="1" noTextEdit="1"/>
          </p:cNvSpPr>
          <p:nvPr/>
        </p:nvSpPr>
        <p:spPr bwMode="auto">
          <a:xfrm>
            <a:off x="8710794" y="519223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3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6154" name="Text Box 10"/>
          <p:cNvSpPr txBox="1">
            <a:spLocks noSelect="1" noMove="1" noResize="1" noChangeArrowheads="1" noTextEdit="1"/>
          </p:cNvSpPr>
          <p:nvPr/>
        </p:nvSpPr>
        <p:spPr bwMode="auto">
          <a:xfrm>
            <a:off x="3278369" y="5116034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0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6155" name="Line 11"/>
          <p:cNvSpPr>
            <a:spLocks noSelect="1" noMove="1" noResize="1" noChangeShapeType="1" noTextEdit="1"/>
          </p:cNvSpPr>
          <p:nvPr/>
        </p:nvSpPr>
        <p:spPr bwMode="auto">
          <a:xfrm flipH="1">
            <a:off x="3354569" y="511603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Line 12"/>
          <p:cNvSpPr>
            <a:spLocks noSelect="1" noMove="1" noResize="1" noChangeShapeType="1" noTextEdit="1"/>
          </p:cNvSpPr>
          <p:nvPr/>
        </p:nvSpPr>
        <p:spPr bwMode="auto">
          <a:xfrm flipV="1">
            <a:off x="3430769" y="2144233"/>
            <a:ext cx="4267200" cy="29718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Line 13"/>
          <p:cNvSpPr>
            <a:spLocks noSelect="1" noMove="1" noResize="1" noChangeShapeType="1" noTextEdit="1"/>
          </p:cNvSpPr>
          <p:nvPr/>
        </p:nvSpPr>
        <p:spPr bwMode="auto">
          <a:xfrm flipH="1">
            <a:off x="3354569" y="519223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Line 14"/>
          <p:cNvSpPr>
            <a:spLocks noSelect="1" noMove="1" noResize="1" noChangeShapeType="1" noTextEdit="1"/>
          </p:cNvSpPr>
          <p:nvPr/>
        </p:nvSpPr>
        <p:spPr bwMode="auto">
          <a:xfrm flipV="1">
            <a:off x="3430769" y="3515833"/>
            <a:ext cx="4267200" cy="1600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Line 15"/>
          <p:cNvSpPr>
            <a:spLocks noSelect="1" noMove="1" noResize="1" noChangeShapeType="1" noTextEdit="1"/>
          </p:cNvSpPr>
          <p:nvPr/>
        </p:nvSpPr>
        <p:spPr bwMode="auto">
          <a:xfrm flipV="1">
            <a:off x="3430769" y="4354033"/>
            <a:ext cx="4267200" cy="762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16" name="Text Box 16"/>
          <p:cNvSpPr txBox="1">
            <a:spLocks noSelect="1" noMove="1" noResize="1" noChangeArrowheads="1" noTextEdit="1"/>
          </p:cNvSpPr>
          <p:nvPr/>
        </p:nvSpPr>
        <p:spPr bwMode="auto">
          <a:xfrm>
            <a:off x="7910694" y="1983896"/>
            <a:ext cx="9842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sitting</a:t>
            </a:r>
          </a:p>
        </p:txBody>
      </p:sp>
      <p:sp>
        <p:nvSpPr>
          <p:cNvPr id="153617" name="Text Box 17"/>
          <p:cNvSpPr txBox="1">
            <a:spLocks noSelect="1" noMove="1" noResize="1" noChangeArrowheads="1" noTextEdit="1"/>
          </p:cNvSpPr>
          <p:nvPr/>
        </p:nvSpPr>
        <p:spPr bwMode="auto">
          <a:xfrm>
            <a:off x="7910695" y="3204684"/>
            <a:ext cx="1257075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standing</a:t>
            </a:r>
            <a:endParaRPr lang="en-US" sz="2000" b="1" i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153618" name="Text Box 18"/>
          <p:cNvSpPr txBox="1">
            <a:spLocks noSelect="1" noMove="1" noResize="1" noChangeArrowheads="1" noTextEdit="1"/>
          </p:cNvSpPr>
          <p:nvPr/>
        </p:nvSpPr>
        <p:spPr bwMode="auto">
          <a:xfrm>
            <a:off x="7834494" y="4117497"/>
            <a:ext cx="1098378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Arial"/>
              </a:rPr>
              <a:t> </a:t>
            </a: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supine</a:t>
            </a:r>
          </a:p>
        </p:txBody>
      </p:sp>
      <p:sp>
        <p:nvSpPr>
          <p:cNvPr id="6163" name="Text Box 19"/>
          <p:cNvSpPr txBox="1">
            <a:spLocks noSelect="1" noMove="1" noResize="1" noChangeArrowheads="1" noTextEdit="1"/>
          </p:cNvSpPr>
          <p:nvPr/>
        </p:nvSpPr>
        <p:spPr bwMode="auto">
          <a:xfrm>
            <a:off x="1982970" y="5236684"/>
            <a:ext cx="14654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>
                <a:latin typeface="ACaslon Regular" pitchFamily="18" charset="0"/>
              </a:rPr>
              <a:t>after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>
                <a:latin typeface="ACaslon Regular" pitchFamily="18" charset="0"/>
              </a:rPr>
              <a:t>Twardowski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200" b="1" i="1">
                <a:latin typeface="ACaslon Regular" pitchFamily="18" charset="0"/>
              </a:rPr>
              <a:t>Perit Dial Bull 1980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06FA0-6149-4E1A-BBDC-4DDEBBCB7C78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61835697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171" name="Line 3"/>
          <p:cNvSpPr>
            <a:spLocks noSelect="1" noMove="1" noResize="1" noChangeShapeType="1" noTextEdit="1"/>
          </p:cNvSpPr>
          <p:nvPr/>
        </p:nvSpPr>
        <p:spPr bwMode="auto">
          <a:xfrm>
            <a:off x="3354569" y="5351727"/>
            <a:ext cx="571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Line 4"/>
          <p:cNvSpPr>
            <a:spLocks noSelect="1" noMove="1" noResize="1" noChangeShapeType="1" noTextEdit="1"/>
          </p:cNvSpPr>
          <p:nvPr/>
        </p:nvSpPr>
        <p:spPr bwMode="auto">
          <a:xfrm flipH="1" flipV="1">
            <a:off x="3354569" y="2151327"/>
            <a:ext cx="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Text Box 5"/>
          <p:cNvSpPr txBox="1">
            <a:spLocks noSelect="1" noMove="1" noResize="1" noChangeArrowheads="1" noTextEdit="1"/>
          </p:cNvSpPr>
          <p:nvPr/>
        </p:nvSpPr>
        <p:spPr bwMode="auto">
          <a:xfrm>
            <a:off x="2119494" y="2157678"/>
            <a:ext cx="1066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336600"/>
                </a:solidFill>
                <a:latin typeface="ACaslon Regular" pitchFamily="18" charset="0"/>
              </a:rPr>
              <a:t>IAP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6600"/>
                </a:solidFill>
                <a:latin typeface="ACaslon Regular" pitchFamily="18" charset="0"/>
              </a:rPr>
              <a:t>(mmHg)</a:t>
            </a:r>
            <a:endParaRPr lang="en-US" altLang="en-US" sz="2400">
              <a:solidFill>
                <a:srgbClr val="336600"/>
              </a:solidFill>
              <a:latin typeface="Arial" panose="020b0604020202020204" pitchFamily="34" charset="0"/>
            </a:endParaRPr>
          </a:p>
        </p:txBody>
      </p:sp>
      <p:sp>
        <p:nvSpPr>
          <p:cNvPr id="153606" name="Text Box 6"/>
          <p:cNvSpPr txBox="1">
            <a:spLocks noSelect="1" noMove="1" noResize="1" noChangeArrowheads="1" noTextEdit="1"/>
          </p:cNvSpPr>
          <p:nvPr/>
        </p:nvSpPr>
        <p:spPr bwMode="auto">
          <a:xfrm>
            <a:off x="3735569" y="5743840"/>
            <a:ext cx="3518143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Caslon Regular" pitchFamily="18" charset="0"/>
              </a:rPr>
              <a:t>VOLUME OF DIALYSATE (L)</a:t>
            </a:r>
            <a:endParaRPr lang="en-US" sz="2400">
              <a:solidFill>
                <a:srgbClr val="336600"/>
              </a:solidFill>
              <a:latin typeface="Arial"/>
            </a:endParaRPr>
          </a:p>
        </p:txBody>
      </p:sp>
      <p:sp>
        <p:nvSpPr>
          <p:cNvPr id="7175" name="Text Box 7"/>
          <p:cNvSpPr txBox="1">
            <a:spLocks noSelect="1" noMove="1" noResize="1" noChangeArrowheads="1" noTextEdit="1"/>
          </p:cNvSpPr>
          <p:nvPr/>
        </p:nvSpPr>
        <p:spPr bwMode="auto">
          <a:xfrm>
            <a:off x="5015094" y="5316803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7176" name="Text Box 8"/>
          <p:cNvSpPr txBox="1">
            <a:spLocks noSelect="1" noMove="1" noResize="1" noChangeArrowheads="1" noTextEdit="1"/>
          </p:cNvSpPr>
          <p:nvPr/>
        </p:nvSpPr>
        <p:spPr bwMode="auto">
          <a:xfrm>
            <a:off x="6843894" y="5316803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2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7177" name="Text Box 9"/>
          <p:cNvSpPr txBox="1">
            <a:spLocks noSelect="1" noMove="1" noResize="1" noChangeArrowheads="1" noTextEdit="1"/>
          </p:cNvSpPr>
          <p:nvPr/>
        </p:nvSpPr>
        <p:spPr bwMode="auto">
          <a:xfrm>
            <a:off x="8710794" y="5351727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3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7178" name="Text Box 10"/>
          <p:cNvSpPr txBox="1">
            <a:spLocks noSelect="1" noMove="1" noResize="1" noChangeArrowheads="1" noTextEdit="1"/>
          </p:cNvSpPr>
          <p:nvPr/>
        </p:nvSpPr>
        <p:spPr bwMode="auto">
          <a:xfrm>
            <a:off x="3278369" y="5275528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0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7179" name="Line 11"/>
          <p:cNvSpPr>
            <a:spLocks noSelect="1" noMove="1" noResize="1" noChangeShapeType="1" noTextEdit="1"/>
          </p:cNvSpPr>
          <p:nvPr/>
        </p:nvSpPr>
        <p:spPr bwMode="auto">
          <a:xfrm flipH="1">
            <a:off x="3354569" y="527552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Line 12"/>
          <p:cNvSpPr>
            <a:spLocks noSelect="1" noMove="1" noResize="1" noChangeShapeType="1" noTextEdit="1"/>
          </p:cNvSpPr>
          <p:nvPr/>
        </p:nvSpPr>
        <p:spPr bwMode="auto">
          <a:xfrm flipV="1">
            <a:off x="3430769" y="2303727"/>
            <a:ext cx="4267200" cy="2971800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Line 13"/>
          <p:cNvSpPr>
            <a:spLocks noSelect="1" noMove="1" noResize="1" noChangeShapeType="1" noTextEdit="1"/>
          </p:cNvSpPr>
          <p:nvPr/>
        </p:nvSpPr>
        <p:spPr bwMode="auto">
          <a:xfrm flipH="1">
            <a:off x="3354569" y="535172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Line 14"/>
          <p:cNvSpPr>
            <a:spLocks noSelect="1" noMove="1" noResize="1" noChangeShapeType="1" noTextEdit="1"/>
          </p:cNvSpPr>
          <p:nvPr/>
        </p:nvSpPr>
        <p:spPr bwMode="auto">
          <a:xfrm flipV="1">
            <a:off x="3430769" y="3675327"/>
            <a:ext cx="4267200" cy="1600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Line 15"/>
          <p:cNvSpPr>
            <a:spLocks noSelect="1" noMove="1" noResize="1" noChangeShapeType="1" noTextEdit="1"/>
          </p:cNvSpPr>
          <p:nvPr/>
        </p:nvSpPr>
        <p:spPr bwMode="auto">
          <a:xfrm flipV="1">
            <a:off x="3430769" y="4513527"/>
            <a:ext cx="4267200" cy="762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16" name="Text Box 16"/>
          <p:cNvSpPr txBox="1">
            <a:spLocks noSelect="1" noMove="1" noResize="1" noChangeArrowheads="1" noTextEdit="1"/>
          </p:cNvSpPr>
          <p:nvPr/>
        </p:nvSpPr>
        <p:spPr bwMode="auto">
          <a:xfrm>
            <a:off x="7910694" y="2143390"/>
            <a:ext cx="98425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sitting</a:t>
            </a:r>
          </a:p>
        </p:txBody>
      </p:sp>
      <p:sp>
        <p:nvSpPr>
          <p:cNvPr id="153617" name="Text Box 17"/>
          <p:cNvSpPr txBox="1">
            <a:spLocks noSelect="1" noMove="1" noResize="1" noChangeArrowheads="1" noTextEdit="1"/>
          </p:cNvSpPr>
          <p:nvPr/>
        </p:nvSpPr>
        <p:spPr bwMode="auto">
          <a:xfrm>
            <a:off x="7910695" y="3364178"/>
            <a:ext cx="1257075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standing</a:t>
            </a:r>
            <a:endParaRPr lang="en-US" sz="2000" b="1" i="1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153618" name="Text Box 18"/>
          <p:cNvSpPr txBox="1">
            <a:spLocks noSelect="1" noMove="1" noResize="1" noChangeArrowheads="1" noTextEdit="1"/>
          </p:cNvSpPr>
          <p:nvPr/>
        </p:nvSpPr>
        <p:spPr bwMode="auto">
          <a:xfrm>
            <a:off x="7834494" y="4276991"/>
            <a:ext cx="1098378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latin typeface="Arial"/>
              </a:rPr>
              <a:t> </a:t>
            </a: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supine</a:t>
            </a:r>
          </a:p>
        </p:txBody>
      </p:sp>
      <p:sp>
        <p:nvSpPr>
          <p:cNvPr id="7187" name="Text Box 19"/>
          <p:cNvSpPr txBox="1">
            <a:spLocks noSelect="1" noMove="1" noResize="1" noChangeArrowheads="1" noTextEdit="1"/>
          </p:cNvSpPr>
          <p:nvPr/>
        </p:nvSpPr>
        <p:spPr bwMode="auto">
          <a:xfrm>
            <a:off x="1982970" y="5396178"/>
            <a:ext cx="14654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>
                <a:latin typeface="ACaslon Regular" pitchFamily="18" charset="0"/>
              </a:rPr>
              <a:t>after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>
                <a:latin typeface="ACaslon Regular" pitchFamily="18" charset="0"/>
              </a:rPr>
              <a:t>Twardowski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CA" altLang="en-US" sz="1200" b="1" i="1">
                <a:latin typeface="ACaslon Regular" pitchFamily="18" charset="0"/>
              </a:rPr>
              <a:t>Perit Dial Bull 1980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cxnSpLocks noSelect="1" noMove="1" noResize="1"/>
            <a:stCxn id="7176" idx="0"/>
          </p:cNvCxnSpPr>
          <p:nvPr/>
        </p:nvCxnSpPr>
        <p:spPr>
          <a:xfrm flipV="1">
            <a:off x="7012170" y="1798902"/>
            <a:ext cx="17463" cy="35179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Select="1" noMove="1" noResize="1" noTextEdit="1"/>
          </p:cNvSpPr>
          <p:nvPr/>
        </p:nvSpPr>
        <p:spPr>
          <a:xfrm>
            <a:off x="7245533" y="4751652"/>
            <a:ext cx="255223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Lowest IAP for a given</a:t>
            </a:r>
          </a:p>
          <a:p>
            <a:pPr>
              <a:defRPr/>
            </a:pPr>
            <a:r>
              <a:rPr lang="en-CA" sz="1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 is in the supine position</a:t>
            </a:r>
            <a:endParaRPr lang="en-US" sz="1400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>
            <a:cxnSpLocks noSelect="1" noMove="1" noResize="1"/>
          </p:cNvCxnSpPr>
          <p:nvPr/>
        </p:nvCxnSpPr>
        <p:spPr>
          <a:xfrm flipH="1" flipV="1">
            <a:off x="7029632" y="4678628"/>
            <a:ext cx="215900" cy="14446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2369EBA-ABD7-4825-B178-55789746525E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239413BB-F8D7-43BC-9CA6-6AD68F15D4A9}"/>
              </a:ext>
            </a:extLst>
          </p:cNvPr>
          <p:cNvSpPr txBox="1">
            <a:spLocks noSelect="1" noMove="1" noResize="1" noChangeArrowheads="1" noTextEdit="1"/>
          </p:cNvSpPr>
          <p:nvPr/>
        </p:nvSpPr>
        <p:spPr>
          <a:xfrm>
            <a:off x="611567" y="700602"/>
            <a:ext cx="11580433" cy="1186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500" b="1">
                <a:solidFill>
                  <a:srgbClr val="008EAA"/>
                </a:solidFill>
                <a:latin typeface="Segoe"/>
              </a:rPr>
              <a:t>Relationship Among Intra-Abdominal Pressure (IAP), Position, and Dialysate Volume </a:t>
            </a:r>
            <a:endParaRPr lang="en-US" altLang="en-US" sz="3500">
              <a:solidFill>
                <a:srgbClr val="008EAA"/>
              </a:solidFill>
            </a:endParaRPr>
          </a:p>
        </p:txBody>
      </p:sp>
    </p:spTree>
    <p:extLst>
      <p:ext uri="{BB962C8B-B14F-4D97-AF65-F5344CB8AC3E}">
        <p14:creationId val="3427124788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175" y="703019"/>
            <a:ext cx="10515600" cy="1082404"/>
          </a:xfrm>
        </p:spPr>
        <p:txBody>
          <a:bodyPr/>
          <a:lstStyle/>
          <a:p>
            <a:r>
              <a:rPr lang="en-US" altLang="en-US">
                <a:solidFill>
                  <a:srgbClr val="008EAA"/>
                </a:solidFill>
              </a:rPr>
              <a:t>Abdominal Wall and Genital Edema</a:t>
            </a:r>
            <a:endParaRPr lang="en-US">
              <a:solidFill>
                <a:srgbClr val="008EA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175" y="1619465"/>
            <a:ext cx="10959650" cy="33884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Presentation: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Abdominal swelling or bogginess, scrotal, or labial edema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Diminished effluent return</a:t>
            </a:r>
          </a:p>
          <a:p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Pericatheter leak: wetness or swelling at exit site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61564095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992" y="701756"/>
            <a:ext cx="10515600" cy="1078992"/>
          </a:xfrm>
        </p:spPr>
        <p:txBody>
          <a:bodyPr/>
          <a:lstStyle/>
          <a:p>
            <a:r>
              <a:rPr lang="en-US">
                <a:solidFill>
                  <a:srgbClr val="008EAA"/>
                </a:solidFill>
              </a:rPr>
              <a:t>Abdominal Wall and Genital Edema</a:t>
            </a:r>
          </a:p>
        </p:txBody>
      </p:sp>
      <p:sp>
        <p:nvSpPr>
          <p:cNvPr id="4" name="Content Placeholder 3"/>
          <p:cNvSpPr>
            <a:spLocks noGrp="1" noSelect="1" noMove="1" noResize="1" noTextEdit="1"/>
          </p:cNvSpPr>
          <p:nvPr>
            <p:ph sz="half" idx="1"/>
          </p:nvPr>
        </p:nvSpPr>
        <p:spPr>
          <a:xfrm>
            <a:off x="616992" y="1612372"/>
            <a:ext cx="5479008" cy="337071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Diagnosis: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Physical exam (have patient stand in front of you)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Unchanged PET results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CT scan very helpful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Select="1" noChangeAspect="1" noMove="1" noResize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50455" y="1823666"/>
            <a:ext cx="4313465" cy="3240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732628987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0490" y="700212"/>
            <a:ext cx="11571510" cy="1078992"/>
          </a:xfrm>
        </p:spPr>
        <p:txBody>
          <a:bodyPr>
            <a:normAutofit/>
          </a:bodyPr>
          <a:lstStyle/>
          <a:p>
            <a:r>
              <a:rPr lang="en-CA" altLang="en-US" sz="3500">
                <a:solidFill>
                  <a:srgbClr val="008EAA"/>
                </a:solidFill>
              </a:rPr>
              <a:t>Abdominal Wall Leak and Edema:“</a:t>
            </a:r>
            <a:r>
              <a:rPr lang="en-CA" altLang="en-US" sz="3500" i="1" err="1">
                <a:solidFill>
                  <a:srgbClr val="008EAA"/>
                </a:solidFill>
              </a:rPr>
              <a:t>Peau d’Orange</a:t>
            </a:r>
            <a:r>
              <a:rPr lang="en-CA" altLang="en-US" sz="3500">
                <a:solidFill>
                  <a:srgbClr val="008EAA"/>
                </a:solidFill>
              </a:rPr>
              <a:t>”</a:t>
            </a:r>
            <a:endParaRPr lang="en-US" sz="3500">
              <a:solidFill>
                <a:srgbClr val="008EAA"/>
              </a:solidFill>
            </a:endParaRP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278" y="2077166"/>
            <a:ext cx="6401445" cy="3389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266992674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724" y="701095"/>
            <a:ext cx="10310546" cy="1082404"/>
          </a:xfrm>
        </p:spPr>
        <p:txBody>
          <a:bodyPr>
            <a:noAutofit/>
          </a:bodyPr>
          <a:lstStyle/>
          <a:p>
            <a:r>
              <a:rPr lang="en-CA" sz="3500">
                <a:solidFill>
                  <a:srgbClr val="008EAA"/>
                </a:solidFill>
              </a:rPr>
              <a:t>Patient with Large Polycystic Kidneys and Leak of Dialysis Fluid into the Abdominal Wall</a:t>
            </a:r>
            <a:endParaRPr lang="en-US" sz="3500">
              <a:solidFill>
                <a:srgbClr val="008EAA"/>
              </a:solidFill>
            </a:endParaRP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8674" y="2078139"/>
            <a:ext cx="4519083" cy="3389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158584065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989" y="701052"/>
            <a:ext cx="10948233" cy="1082404"/>
          </a:xfrm>
        </p:spPr>
        <p:txBody>
          <a:bodyPr>
            <a:noAutofit/>
          </a:bodyPr>
          <a:lstStyle/>
          <a:p>
            <a:r>
              <a:rPr lang="en-CA" sz="3500">
                <a:solidFill>
                  <a:srgbClr val="008EAA"/>
                </a:solidFill>
              </a:rPr>
              <a:t>CT Scan with PD Fluid and Contrast Dye Showing Leak into the Subcutaneous Tissues</a:t>
            </a:r>
            <a:endParaRPr lang="en-US" sz="3500">
              <a:solidFill>
                <a:srgbClr val="008EAA"/>
              </a:solidFill>
            </a:endParaRP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9858" y="2192196"/>
            <a:ext cx="6854183" cy="3389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137357448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744" y="704388"/>
            <a:ext cx="11572256" cy="1082404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008EAA"/>
                </a:solidFill>
              </a:rPr>
              <a:t>Abdominal Wall Leak Through Umbilical Hernia</a:t>
            </a: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4569" y="2070649"/>
            <a:ext cx="4522862" cy="3389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745373866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1" y="699700"/>
            <a:ext cx="9677400" cy="1082404"/>
          </a:xfrm>
        </p:spPr>
        <p:txBody>
          <a:bodyPr/>
          <a:lstStyle/>
          <a:p>
            <a:r>
              <a:rPr lang="en-US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341" y="1617803"/>
            <a:ext cx="10959518" cy="4021983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8EAA"/>
                </a:solidFill>
                <a:effectLst/>
                <a:uLnTx/>
                <a:uFillTx/>
                <a:latin typeface="Segoe"/>
                <a:ea typeface="+mn-ea"/>
                <a:cs typeface="+mn-cs"/>
              </a:rPr>
              <a:t>Joanne M. Bargman</a:t>
            </a:r>
            <a:endParaRPr kumimoji="0" lang="en-CA" sz="4000" i="0" u="none" strike="noStrike" kern="1200" cap="none" spc="0" normalizeH="0" baseline="0" noProof="0">
              <a:ln>
                <a:noFill/>
              </a:ln>
              <a:solidFill>
                <a:srgbClr val="008EAA"/>
              </a:solidFill>
              <a:effectLst/>
              <a:uLnTx/>
              <a:uFillTx/>
              <a:latin typeface="Segoe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CA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Employer:</a:t>
            </a:r>
            <a:r>
              <a:rPr kumimoji="0" lang="en-CA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University Health Network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CA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Honoraria:</a:t>
            </a:r>
            <a:r>
              <a:rPr kumimoji="0" lang="en-CA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Baxter Healthcare Canada, DaVita Healthcare Partners, Amgen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CA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Scientific Advisor/Membership:</a:t>
            </a:r>
            <a:r>
              <a:rPr kumimoji="0" lang="en-CA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Editorial Boards: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JASN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Peritoneal Dialysis International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CJASN</a:t>
            </a:r>
            <a:endParaRPr kumimoji="0" lang="en-CA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CA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Speakers Bureau:</a:t>
            </a:r>
            <a:r>
              <a:rPr kumimoji="0" lang="en-CA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DaVita Healthcare Partners, Baxter Canada, Baxter Global</a:t>
            </a:r>
            <a:endParaRPr kumimoji="0" lang="en-CA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CA" sz="200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F432294-39A3-4433-99B2-5F5B450A2C51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Disclosures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135715705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130" y="702916"/>
            <a:ext cx="11572869" cy="1082404"/>
          </a:xfrm>
        </p:spPr>
        <p:txBody>
          <a:bodyPr>
            <a:normAutofit/>
          </a:bodyPr>
          <a:lstStyle/>
          <a:p>
            <a:r>
              <a:rPr lang="en-US" altLang="en-US" sz="3500">
                <a:solidFill>
                  <a:srgbClr val="008EAA"/>
                </a:solidFill>
              </a:rPr>
              <a:t>CT Scanning for Abdominal Wall and Genital Edema</a:t>
            </a:r>
            <a:endParaRPr lang="en-US" sz="3500">
              <a:solidFill>
                <a:srgbClr val="008EA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130" y="1611971"/>
            <a:ext cx="10953739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Add 100-150 ml Omnipaque to dialysis bag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Infuse dialysate into patient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Have patient ambulatory for 30-60 minutes to increase intra-abdominal pressure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Send for CT scan - discuss with the radiologist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54999403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4910" y="700087"/>
            <a:ext cx="11577089" cy="1078992"/>
          </a:xfrm>
        </p:spPr>
        <p:txBody>
          <a:bodyPr>
            <a:noAutofit/>
          </a:bodyPr>
          <a:lstStyle/>
          <a:p>
            <a:r>
              <a:rPr lang="en-US" altLang="en-US">
                <a:solidFill>
                  <a:srgbClr val="008EAA"/>
                </a:solidFill>
              </a:rPr>
              <a:t>CT Scan in a Young Man with Scrotal Edema</a:t>
            </a:r>
            <a:endParaRPr lang="en-US">
              <a:solidFill>
                <a:srgbClr val="008EAA"/>
              </a:solidFill>
            </a:endParaRPr>
          </a:p>
        </p:txBody>
      </p:sp>
      <p:pic>
        <p:nvPicPr>
          <p:cNvPr id="10" name="Content Placeholder 9"/>
          <p:cNvPicPr>
            <a:picLocks noGrp="1" noSelect="1" noChangeAspect="1" noMove="1" noResize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7440" y="2317639"/>
            <a:ext cx="4700852" cy="2939947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Select="1" noChangeAspect="1" noMove="1" noResize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0625" y="2317639"/>
            <a:ext cx="4727473" cy="2939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cxnSp>
        <p:nvCxnSpPr>
          <p:cNvPr id="13" name="Straight Arrow Connector 12"/>
          <p:cNvCxnSpPr>
            <a:cxnSpLocks noSelect="1" noMove="1" noResize="1"/>
          </p:cNvCxnSpPr>
          <p:nvPr/>
        </p:nvCxnSpPr>
        <p:spPr>
          <a:xfrm>
            <a:off x="2568492" y="3075709"/>
            <a:ext cx="405246" cy="3636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 noSelect="1" noMove="1" noResize="1"/>
          </p:cNvCxnSpPr>
          <p:nvPr/>
        </p:nvCxnSpPr>
        <p:spPr>
          <a:xfrm>
            <a:off x="7750093" y="3082635"/>
            <a:ext cx="405246" cy="3636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 noSelect="1" noMove="1" noResize="1"/>
          </p:cNvCxnSpPr>
          <p:nvPr/>
        </p:nvCxnSpPr>
        <p:spPr>
          <a:xfrm flipH="1">
            <a:off x="3877747" y="3082635"/>
            <a:ext cx="363682" cy="35675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val="706756777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357" y="701067"/>
            <a:ext cx="10515600" cy="1082404"/>
          </a:xfrm>
        </p:spPr>
        <p:txBody>
          <a:bodyPr/>
          <a:lstStyle/>
          <a:p>
            <a:r>
              <a:rPr lang="en-US" altLang="en-US">
                <a:solidFill>
                  <a:srgbClr val="008EAA"/>
                </a:solidFill>
              </a:rPr>
              <a:t>Abdominal Wall and Genital Edema</a:t>
            </a:r>
            <a:endParaRPr lang="en-US">
              <a:solidFill>
                <a:srgbClr val="008EA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29" y="1621347"/>
            <a:ext cx="10955713" cy="3641769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Reintroduce low pressure PD (e.g., APD with low volumes), or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Temporary HD to allow healing if not a hernia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Abdominal wall: CT scan for occult hernia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Genital: CT scan for patent </a:t>
            </a:r>
            <a:r>
              <a:rPr lang="en-US" i="1" err="1">
                <a:latin typeface="Arial" panose="020b0604020202020204" pitchFamily="34" charset="0"/>
                <a:cs typeface="Arial" panose="020b0604020202020204" pitchFamily="34" charset="0"/>
              </a:rPr>
              <a:t>processus vaginalis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, which is easily repaired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694301152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842" y="702037"/>
            <a:ext cx="8035060" cy="1082404"/>
          </a:xfrm>
        </p:spPr>
        <p:txBody>
          <a:bodyPr>
            <a:normAutofit/>
          </a:bodyPr>
          <a:lstStyle/>
          <a:p>
            <a:r>
              <a:rPr lang="en-CA" altLang="en-US" sz="3500">
                <a:solidFill>
                  <a:srgbClr val="008EAA"/>
                </a:solidFill>
              </a:rPr>
              <a:t>So What Happened to the Man with the Swollen Penis?</a:t>
            </a:r>
            <a:endParaRPr lang="en-US" sz="3500">
              <a:solidFill>
                <a:srgbClr val="008EA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842" y="1834485"/>
            <a:ext cx="10952316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Patient reverted to NIPD (day dry) × 1 month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Low-volume day dwells gradually re-introduced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 recurrence of leak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Did great on PD, then received a second renal transplant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100376999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0112" y="702809"/>
            <a:ext cx="10515600" cy="1082404"/>
          </a:xfrm>
        </p:spPr>
        <p:txBody>
          <a:bodyPr/>
          <a:lstStyle/>
          <a:p>
            <a:r>
              <a:rPr lang="en-US"/>
              <a:t>Case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20112" y="1620519"/>
            <a:ext cx="11096968" cy="3919044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42-year-old woman with progressive GN decides on home PD.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She is discharged on APD, 2L × 3 exchanges over 8 h, 1.5L last fill.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 days later: She calls the unit, complaining of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progressive shortness of breath.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Mild cough, but no fever or sputum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Weight is increased 1 kg, but no edema nor change in BP.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617952965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38" y="703917"/>
            <a:ext cx="10515600" cy="1082404"/>
          </a:xfrm>
        </p:spPr>
        <p:txBody>
          <a:bodyPr/>
          <a:lstStyle/>
          <a:p>
            <a:r>
              <a:rPr lang="en-US"/>
              <a:t>Case #2: 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3138" y="1612138"/>
            <a:ext cx="10965724" cy="3388471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Advise the patient to use all 4.25% dialysate solutions.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Advise the patient to take furosemide 40 mg bid.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Get a chest X-ray.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Advise the patient to use icodextrin exchanges every 4 hours.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872067805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38" y="703917"/>
            <a:ext cx="10515600" cy="1082404"/>
          </a:xfrm>
        </p:spPr>
        <p:txBody>
          <a:bodyPr/>
          <a:lstStyle/>
          <a:p>
            <a:r>
              <a:rPr lang="en-US"/>
              <a:t>Case #2: 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3138" y="1612138"/>
            <a:ext cx="10965724" cy="3388471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Advise the patient to use all 4.25% dialysate solutions.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Advise the patient to take furosemide 40 mg bid.</a:t>
            </a:r>
          </a:p>
          <a:p>
            <a:pPr marL="514350" indent="-514350">
              <a:buFont typeface="+mj-lt"/>
              <a:buAutoNum type="alphaUcPeriod"/>
            </a:pPr>
            <a:r>
              <a:rPr lang="en-CA" b="1">
                <a:latin typeface="Arial" panose="020b0604020202020204" pitchFamily="34" charset="0"/>
                <a:cs typeface="Arial" panose="020b0604020202020204" pitchFamily="34" charset="0"/>
              </a:rPr>
              <a:t>Get a chest X-ray.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Advise the patient to use icodextrin exchanges every 4 hours.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016821505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3" y="705030"/>
            <a:ext cx="10515600" cy="1082404"/>
          </a:xfrm>
        </p:spPr>
        <p:txBody>
          <a:bodyPr/>
          <a:lstStyle/>
          <a:p>
            <a:r>
              <a:rPr lang="en-US"/>
              <a:t>Case #2: The Chest X-Ray</a:t>
            </a: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3010" y="1840597"/>
            <a:ext cx="3668659" cy="3761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612365529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358" y="697625"/>
            <a:ext cx="10515600" cy="1082404"/>
          </a:xfrm>
        </p:spPr>
        <p:txBody>
          <a:bodyPr/>
          <a:lstStyle/>
          <a:p>
            <a:r>
              <a:rPr lang="en-US"/>
              <a:t>Case #2: What to Do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358" y="1612490"/>
            <a:ext cx="10953284" cy="3388471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Start IV antibiotics to cover community-acquired pneumonia.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Order pulmonary angiography to rule out pulmonary embolus.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Start anti-tuberculous therapy as soon as possible.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Stop peritoneal dialysis.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555761232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358" y="697625"/>
            <a:ext cx="10515600" cy="1082404"/>
          </a:xfrm>
        </p:spPr>
        <p:txBody>
          <a:bodyPr/>
          <a:lstStyle/>
          <a:p>
            <a:r>
              <a:rPr lang="en-US"/>
              <a:t>Case #2: What to Do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358" y="1612490"/>
            <a:ext cx="10953284" cy="3388471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Start IV antibiotics to cover community-acquired pneumonia.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Order pulmonary angiography to rule out pulmonary embolus.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Start anti-tuberculous therapy as soon as possible.</a:t>
            </a:r>
          </a:p>
          <a:p>
            <a:pPr marL="514350" indent="-514350">
              <a:buFont typeface="+mj-lt"/>
              <a:buAutoNum type="alphaUcPeriod"/>
            </a:pPr>
            <a:r>
              <a:rPr lang="en-CA" b="1">
                <a:latin typeface="Arial" panose="020b0604020202020204" pitchFamily="34" charset="0"/>
                <a:cs typeface="Arial" panose="020b0604020202020204" pitchFamily="34" charset="0"/>
              </a:rPr>
              <a:t>Stop peritoneal dialysis.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128009423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0607-C614-4745-AB11-DD8E3C97C47C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868" y="706625"/>
            <a:ext cx="10515600" cy="1082404"/>
          </a:xfrm>
        </p:spPr>
        <p:txBody>
          <a:bodyPr/>
          <a:lstStyle/>
          <a:p>
            <a:r>
              <a:rPr lang="en-US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25579-A703-41BB-BAAC-C591A4EC08D4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676" y="1617713"/>
            <a:ext cx="10953456" cy="3643840"/>
          </a:xfrm>
        </p:spPr>
        <p:txBody>
          <a:bodyPr/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Discuss the diagnosis and management of complications related to increased intra-abdominal pressure in peritoneal dialysis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Describe the etiology and treatment of bloody peritoneal dialysis effluent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Identify the risk factors, diagnosis, and treatment of encapsulating peritoneal sclerosis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FC590-6694-4F26-985D-93A9B0B6E647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860366053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0781" y="706186"/>
            <a:ext cx="10515600" cy="1082404"/>
          </a:xfrm>
        </p:spPr>
        <p:txBody>
          <a:bodyPr/>
          <a:lstStyle/>
          <a:p>
            <a:r>
              <a:rPr lang="en-US" altLang="en-US">
                <a:solidFill>
                  <a:srgbClr val="008EAA"/>
                </a:solidFill>
              </a:rPr>
              <a:t>PD Hydrothorax</a:t>
            </a:r>
            <a:endParaRPr lang="en-US">
              <a:solidFill>
                <a:srgbClr val="008EAA"/>
              </a:solidFill>
            </a:endParaRPr>
          </a:p>
        </p:txBody>
      </p:sp>
      <p:sp>
        <p:nvSpPr>
          <p:cNvPr id="4" name="Content Placeholder 3"/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705" y="1617804"/>
            <a:ext cx="10952513" cy="3388471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Definition: The presence of peritoneal dialysis fluid in the pleural cavity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Incidence: Probably &lt;5%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Pathogenesis: Movement of dialysate, under increased intra-abdominal pressure, from peritoneal to pleural cavity through congenital or acquired defects in the diaphragm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075083076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2780" y="704974"/>
            <a:ext cx="10116207" cy="1082404"/>
          </a:xfrm>
        </p:spPr>
        <p:txBody>
          <a:bodyPr/>
          <a:lstStyle/>
          <a:p>
            <a:r>
              <a:rPr lang="en-US" altLang="en-US">
                <a:solidFill>
                  <a:srgbClr val="008EAA"/>
                </a:solidFill>
              </a:rPr>
              <a:t>Hydrothorax:</a:t>
            </a:r>
            <a:r>
              <a:rPr lang="en-US" altLang="en-US" sz="3600">
                <a:solidFill>
                  <a:srgbClr val="008EAA"/>
                </a:solidFill>
              </a:rPr>
              <a:t> Diagnosis</a:t>
            </a:r>
            <a:endParaRPr lang="en-US">
              <a:solidFill>
                <a:srgbClr val="008EA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2780" y="1613756"/>
            <a:ext cx="10966075" cy="3586055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Thoracentesis for relief of symptoms and/or diagnosis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Pleural fluid analysis:</a:t>
            </a:r>
          </a:p>
          <a:p>
            <a:pPr marL="796925" indent="-339725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transudate</a:t>
            </a:r>
          </a:p>
          <a:p>
            <a:pPr marL="796925" indent="-339725">
              <a:buFont typeface="Courier New" panose="02070309020205020404" pitchFamily="49" charset="0"/>
              <a:buChar char="o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high glucose concentration (but not always)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Don’t use intraperitoneal methylene blue (irritating to the peritoneum; significant false negative rate)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802519398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357" y="701316"/>
            <a:ext cx="9747387" cy="1082404"/>
          </a:xfrm>
        </p:spPr>
        <p:txBody>
          <a:bodyPr>
            <a:normAutofit/>
          </a:bodyPr>
          <a:lstStyle/>
          <a:p>
            <a:r>
              <a:rPr lang="en-US" sz="3500">
                <a:solidFill>
                  <a:srgbClr val="008EAA"/>
                </a:solidFill>
              </a:rPr>
              <a:t>If the Pleural Fluid Is Dialysis Fluid, </a:t>
            </a:r>
            <a:br>
              <a:rPr lang="en-US" sz="3500">
                <a:solidFill>
                  <a:srgbClr val="008EAA"/>
                </a:solidFill>
              </a:rPr>
            </a:br>
            <a:r>
              <a:rPr lang="en-US" sz="3500">
                <a:solidFill>
                  <a:srgbClr val="008EAA"/>
                </a:solidFill>
              </a:rPr>
              <a:t>Why Isn’t the Glucose Concentration High?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357" y="1851726"/>
            <a:ext cx="10948866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With a long dwell, glucose can diffuse out of the pleural cavity just like it does out of the peritoneal cavity,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patient may be using a non-glucose dialysis fluid (icodextrin)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835534726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7" y="703825"/>
            <a:ext cx="9821917" cy="1082404"/>
          </a:xfrm>
        </p:spPr>
        <p:txBody>
          <a:bodyPr/>
          <a:lstStyle/>
          <a:p>
            <a:r>
              <a:rPr lang="en-US" altLang="en-US">
                <a:solidFill>
                  <a:srgbClr val="008EAA"/>
                </a:solidFill>
              </a:rPr>
              <a:t>Hydrothorax: Treatment</a:t>
            </a:r>
            <a:endParaRPr lang="en-US">
              <a:solidFill>
                <a:srgbClr val="008EA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3147" y="1618445"/>
            <a:ext cx="10965706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Thoracentesis may be helpful, if short of breath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Stop PD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Temporary hemodialysis, if dialysis necessary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51787563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341" y="705332"/>
            <a:ext cx="10515600" cy="1082404"/>
          </a:xfrm>
        </p:spPr>
        <p:txBody>
          <a:bodyPr/>
          <a:lstStyle/>
          <a:p>
            <a:r>
              <a:rPr lang="en-CA"/>
              <a:t>Discuss Next Steps with the Patient</a:t>
            </a:r>
            <a:endParaRPr lang="en-US"/>
          </a:p>
        </p:txBody>
      </p:sp>
      <p:sp>
        <p:nvSpPr>
          <p:cNvPr id="3" name="Content Placeholder 2"/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341" y="1617567"/>
            <a:ext cx="10955318" cy="3388471"/>
          </a:xfrm>
        </p:spPr>
        <p:txBody>
          <a:bodyPr/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If the patient transitions off PD to hemodialysis, the pleural leak doesn’t have to be fixed.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If the patient wants to persevere with PD, the peritoneal-pleural communication will have to be closed.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These communications may be microscopic or larger.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E219A-3ACE-47B1-A509-EEEA6967033A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610797647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6" y="704481"/>
            <a:ext cx="10515600" cy="1082404"/>
          </a:xfrm>
        </p:spPr>
        <p:txBody>
          <a:bodyPr/>
          <a:lstStyle/>
          <a:p>
            <a:r>
              <a:rPr lang="en-US" altLang="en-US">
                <a:solidFill>
                  <a:srgbClr val="008EAA"/>
                </a:solidFill>
              </a:rPr>
              <a:t>Hydrothorax: Treatment</a:t>
            </a:r>
            <a:endParaRPr lang="en-US">
              <a:solidFill>
                <a:srgbClr val="008EA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3146" y="1619896"/>
            <a:ext cx="10965708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Pleurodesis (talc, tetracycline, bleomycin, autologous blood)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Operative or pleuroscopic repair (diaphragmatic defects identified and patched or oversewn)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Can re-start PD in 4-6 weeks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388369353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4912" y="702658"/>
            <a:ext cx="10515600" cy="1082404"/>
          </a:xfrm>
        </p:spPr>
        <p:txBody>
          <a:bodyPr/>
          <a:lstStyle/>
          <a:p>
            <a:r>
              <a:rPr lang="en-US"/>
              <a:t>Case #3: Complications of Fixing a Sink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30" y="1620671"/>
            <a:ext cx="10960158" cy="3653078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48-year-old man with PKD is trained on cycler dialysis. Current prescription is 2.0L × 4 exchanges over 8 hours at night, with 1.8L day dwell.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One year later, he is doing well.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Residual renal GFR is 8 ml/min.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His wife is almost finished being worked up as a kidney donor and is likely to be accepted.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585769119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4912" y="696695"/>
            <a:ext cx="10515600" cy="1078992"/>
          </a:xfrm>
        </p:spPr>
        <p:txBody>
          <a:bodyPr/>
          <a:lstStyle/>
          <a:p>
            <a:r>
              <a:rPr lang="en-US"/>
              <a:t>Case #3</a:t>
            </a:r>
          </a:p>
        </p:txBody>
      </p:sp>
      <p:sp>
        <p:nvSpPr>
          <p:cNvPr id="4" name="Content Placeholder 3"/>
          <p:cNvSpPr>
            <a:spLocks noGrp="1" noSelect="1" noMove="1" noResize="1" noTextEdit="1"/>
          </p:cNvSpPr>
          <p:nvPr>
            <p:ph sz="half" idx="1"/>
          </p:nvPr>
        </p:nvSpPr>
        <p:spPr>
          <a:xfrm>
            <a:off x="617114" y="1611949"/>
            <a:ext cx="5478886" cy="4549355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At clinic, he reports a new “lump” in his left groin.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 had been bent overlooking under a sink and felt a “pop” and some tenderness in the groin.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 physical exam, there is a left inguinal hernia.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Select="1" noChangeAspect="1" noMove="1" noResize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2053" y="1611948"/>
            <a:ext cx="4102678" cy="3077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9" name="Oval 8"/>
          <p:cNvSpPr>
            <a:spLocks noSelect="1" noMove="1" noResize="1" noTextEdit="1"/>
          </p:cNvSpPr>
          <p:nvPr/>
        </p:nvSpPr>
        <p:spPr>
          <a:xfrm>
            <a:off x="8219206" y="3199069"/>
            <a:ext cx="1381993" cy="9365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val="111481486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326" y="697404"/>
            <a:ext cx="10515600" cy="1078992"/>
          </a:xfrm>
        </p:spPr>
        <p:txBody>
          <a:bodyPr/>
          <a:lstStyle/>
          <a:p>
            <a:r>
              <a:rPr lang="en-US"/>
              <a:t>Other Types of Hernias: Ventral Hernia</a:t>
            </a:r>
          </a:p>
        </p:txBody>
      </p:sp>
      <p:pic>
        <p:nvPicPr>
          <p:cNvPr id="8" name="Content Placeholder 7"/>
          <p:cNvPicPr>
            <a:picLocks noGrp="1" noSelect="1" noChangeAspect="1" noMove="1" noResize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3438" y="2322786"/>
            <a:ext cx="4444596" cy="294050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Select="1" noChangeAspect="1" noMove="1" noResize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47137" y="2322786"/>
            <a:ext cx="3883835" cy="3028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509040459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968" y="696600"/>
            <a:ext cx="11572031" cy="1082404"/>
          </a:xfrm>
        </p:spPr>
        <p:txBody>
          <a:bodyPr>
            <a:normAutofit/>
          </a:bodyPr>
          <a:lstStyle/>
          <a:p>
            <a:r>
              <a:rPr lang="en-US" sz="3500"/>
              <a:t>Umbilical Hernias: </a:t>
            </a:r>
            <a:br>
              <a:rPr lang="en-US" sz="3500"/>
            </a:br>
            <a:r>
              <a:rPr lang="en-US" sz="3500"/>
              <a:t>Highest Risk for Bowel Incarceration</a:t>
            </a: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8893" y="1993164"/>
            <a:ext cx="5016842" cy="3764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495417513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479" y="702657"/>
            <a:ext cx="10515600" cy="1082404"/>
          </a:xfrm>
        </p:spPr>
        <p:txBody>
          <a:bodyPr/>
          <a:lstStyle/>
          <a:p>
            <a:r>
              <a:rPr lang="en-US"/>
              <a:t>Case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479" y="1620671"/>
            <a:ext cx="10953042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36-year-old man, IgA nephropathy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Deceased donor transplant </a:t>
            </a:r>
            <a:r>
              <a:rPr lang="en-US" b="0" i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×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10 years, chronic allograft nephropathy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Returns to PD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Catheter inserted laparoscopically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Patient trained on APD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729232997"/>
      </p:ext>
    </p:extLst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5" y="704976"/>
            <a:ext cx="10515600" cy="1082404"/>
          </a:xfrm>
        </p:spPr>
        <p:txBody>
          <a:bodyPr/>
          <a:lstStyle/>
          <a:p>
            <a:r>
              <a:rPr lang="en-US" altLang="en-US">
                <a:solidFill>
                  <a:srgbClr val="008EAA"/>
                </a:solidFill>
              </a:rPr>
              <a:t>Hernias:</a:t>
            </a:r>
            <a:r>
              <a:rPr lang="en-US" altLang="en-US" i="1">
                <a:solidFill>
                  <a:srgbClr val="008EAA"/>
                </a:solidFill>
              </a:rPr>
              <a:t> </a:t>
            </a:r>
            <a:r>
              <a:rPr lang="en-US" altLang="en-US">
                <a:solidFill>
                  <a:srgbClr val="008EAA"/>
                </a:solidFill>
              </a:rPr>
              <a:t>Treatment</a:t>
            </a:r>
            <a:endParaRPr lang="en-US">
              <a:solidFill>
                <a:srgbClr val="008EA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33" y="1619465"/>
            <a:ext cx="10961922" cy="3388471"/>
          </a:xfrm>
        </p:spPr>
        <p:txBody>
          <a:bodyPr>
            <a:no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Warn patient about signs of incarceration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Surgical repair of hernias: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Dialysis around repair depends on renal function and condition of the patient.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You don’t usually have to put them on HD unless there is bowel compromise.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Reintroduce PD with low volumes, supine posture, increase volume over 2 weeks.</a:t>
            </a: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695725740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258" y="703019"/>
            <a:ext cx="11572742" cy="1082404"/>
          </a:xfrm>
        </p:spPr>
        <p:txBody>
          <a:bodyPr>
            <a:normAutofit/>
          </a:bodyPr>
          <a:lstStyle/>
          <a:p>
            <a:r>
              <a:rPr lang="en-US"/>
              <a:t>Case #3: What Happened to the Sink Fixer?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30" y="1619465"/>
            <a:ext cx="10955812" cy="364365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Continued night cycler dialysis, volume decreased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Dry during day (enough residual GFR 8 ml/min)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Elective hernia repair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 PD for 2 days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Back to night cycler 1.5L volume × 4 weeks, then 2L volume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Left day dry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844756863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746" y="704976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Case #4: Recurrent Bowel Obstruction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28" y="1615304"/>
            <a:ext cx="10956325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Vasculitis (GPA) at age 10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ESRD, on CAPD × 7 years (refused TP)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Now anuric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S. aureus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peritonitis – catheter removal and interim HD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Re-insertion of PD catheter – severe intra-abdominal adhesions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815299005"/>
      </p:ext>
    </p:extLst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989" y="698396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Case #4: Recurrent Bowel Obstruction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985" y="1620092"/>
            <a:ext cx="10952026" cy="3388471"/>
          </a:xfrm>
        </p:spPr>
        <p:txBody>
          <a:bodyPr>
            <a:norm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Transferred to adult hospital age 18 on chronic hemodialysis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1 year later: </a:t>
            </a:r>
            <a:r>
              <a:rPr lang="en-US" altLang="en-US" i="1">
                <a:latin typeface="Arial" panose="020b0604020202020204" pitchFamily="34" charset="0"/>
                <a:cs typeface="Arial" panose="020b0604020202020204" pitchFamily="34" charset="0"/>
              </a:rPr>
              <a:t>Recurrent bowel obstruction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, weight loss, malnutrition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915405207"/>
      </p:ext>
    </p:extLst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7545" y="698023"/>
            <a:ext cx="9915511" cy="1082404"/>
          </a:xfrm>
        </p:spPr>
        <p:txBody>
          <a:bodyPr>
            <a:normAutofit/>
          </a:bodyPr>
          <a:lstStyle/>
          <a:p>
            <a:r>
              <a:rPr lang="en-US"/>
              <a:t>Case #4: 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7545" y="1613616"/>
            <a:ext cx="10515600" cy="3388471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Colonoscopy with prophylactic antibiotics</a:t>
            </a:r>
          </a:p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Colonoscopy without prophylactic antibiotics</a:t>
            </a:r>
          </a:p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Oncology consult</a:t>
            </a:r>
          </a:p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CT scan of the abdomen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246053794"/>
      </p:ext>
    </p:extLst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 noSelect="1" noMove="1" noResize="1" noTextEdit="1"/>
          </p:cNvSpPr>
          <p:nvPr>
            <p:ph type="title" idx="4294967295"/>
          </p:nvPr>
        </p:nvSpPr>
        <p:spPr>
          <a:xfrm>
            <a:off x="613148" y="705223"/>
            <a:ext cx="11578852" cy="1082675"/>
          </a:xfrm>
        </p:spPr>
        <p:txBody>
          <a:bodyPr>
            <a:norm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8EAA"/>
                </a:solidFill>
                <a:effectLst/>
                <a:uLnTx/>
                <a:uFillTx/>
                <a:latin typeface="Segoe"/>
                <a:ea typeface="+mj-ea"/>
              </a:rPr>
              <a:t>Best Answer: CT </a:t>
            </a:r>
            <a:r>
              <a:rPr lang="en-US" sz="4000" b="1">
                <a:solidFill>
                  <a:srgbClr val="008EAA"/>
                </a:solidFill>
                <a:latin typeface="Segoe"/>
              </a:rPr>
              <a:t>Sc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8EAA"/>
                </a:solidFill>
                <a:effectLst/>
                <a:uLnTx/>
                <a:uFillTx/>
                <a:latin typeface="Segoe"/>
                <a:ea typeface="+mj-ea"/>
              </a:rPr>
              <a:t>an of the Abdomen </a:t>
            </a:r>
            <a:endParaRPr lang="en-US"/>
          </a:p>
        </p:txBody>
      </p:sp>
      <p:sp>
        <p:nvSpPr>
          <p:cNvPr id="3" name="Content Placeholder 2"/>
          <p:cNvSpPr>
            <a:spLocks noGrp="1" noSelect="1" noMove="1" noResize="1" noTextEdit="1"/>
          </p:cNvSpPr>
          <p:nvPr>
            <p:ph idx="4294967295"/>
          </p:nvPr>
        </p:nvSpPr>
        <p:spPr>
          <a:xfrm>
            <a:off x="613148" y="1618069"/>
            <a:ext cx="10965704" cy="3387725"/>
          </a:xfrm>
        </p:spPr>
        <p:txBody>
          <a:bodyPr/>
          <a:lstStyle/>
          <a:p>
            <a:r>
              <a:rPr lang="en-CA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 her long time on PD, she is at risk for encapsulating peritoneal sclerosis.</a:t>
            </a:r>
          </a:p>
          <a:p>
            <a:r>
              <a:rPr lang="en-CA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complication can occur even after modality transfer (to HD or to transplant).</a:t>
            </a:r>
          </a:p>
          <a:p>
            <a:r>
              <a:rPr lang="en-CA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scan can delineate peritoneal membrane thickening, calcification, and encapsulation of the bowel.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EB997-D782-41AD-A823-E98BAC4923F3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965678612"/>
      </p:ext>
    </p:extLst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5447" y="700245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Encapsulating Peritoneal Sclerosis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5447" y="1611393"/>
            <a:ext cx="10515600" cy="3388471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Typically diagnosed in the later stages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Long-term (&gt;60 months) PD patient with: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recurrent bowel obstruction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anorexia, weight loss, malnutrition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74028252"/>
      </p:ext>
    </p:extLst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357" y="696530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The Inflammatory Prodrome of EPS </a:t>
            </a:r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009" y="1613089"/>
            <a:ext cx="10953634" cy="3167397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There is an inflammatory phase that often precedes the fibrosing phase.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This inflammation can be missed or misdiagnosed.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Symptoms can be non-specific.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305637003"/>
      </p:ext>
    </p:extLst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380" y="704455"/>
            <a:ext cx="10971107" cy="1082404"/>
          </a:xfrm>
        </p:spPr>
        <p:txBody>
          <a:bodyPr>
            <a:normAutofit/>
          </a:bodyPr>
          <a:lstStyle/>
          <a:p>
            <a:r>
              <a:rPr lang="en-US" sz="3500"/>
              <a:t>Symptoms and Signs in the Inflammatory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380" y="1618873"/>
            <a:ext cx="10515600" cy="338847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Anorexia, nausea, vomiting</a:t>
            </a:r>
          </a:p>
          <a:p>
            <a:pPr>
              <a:spcBef>
                <a:spcPts val="6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</a:p>
          <a:p>
            <a:pPr>
              <a:spcBef>
                <a:spcPts val="6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Weight loss, malnutrition</a:t>
            </a:r>
          </a:p>
          <a:p>
            <a:pPr>
              <a:spcBef>
                <a:spcPts val="6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Hemoperitoneum</a:t>
            </a:r>
          </a:p>
          <a:p>
            <a:pPr>
              <a:spcBef>
                <a:spcPts val="6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Increased serum CRP</a:t>
            </a:r>
          </a:p>
          <a:p>
            <a:pPr>
              <a:spcBef>
                <a:spcPts val="6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Rapid increase in transport status</a:t>
            </a:r>
          </a:p>
          <a:p>
            <a:pPr>
              <a:spcBef>
                <a:spcPts val="6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Late-onset inflow or outflow pain</a:t>
            </a:r>
          </a:p>
          <a:p>
            <a:pPr>
              <a:spcBef>
                <a:spcPts val="6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Hypoalbuminemia</a:t>
            </a:r>
          </a:p>
          <a:p>
            <a:pPr>
              <a:spcBef>
                <a:spcPts val="6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Anemia and resistance to ESA</a:t>
            </a:r>
          </a:p>
          <a:p>
            <a:pPr>
              <a:spcBef>
                <a:spcPts val="60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243619372"/>
      </p:ext>
    </p:extLst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4364" y="705514"/>
            <a:ext cx="10515600" cy="1078992"/>
          </a:xfrm>
        </p:spPr>
        <p:txBody>
          <a:bodyPr>
            <a:normAutofit/>
          </a:bodyPr>
          <a:lstStyle/>
          <a:p>
            <a:r>
              <a:rPr lang="en-US"/>
              <a:t>The Fibrosing/Sclerosing Phase</a:t>
            </a:r>
          </a:p>
        </p:txBody>
      </p:sp>
      <p:sp>
        <p:nvSpPr>
          <p:cNvPr id="4" name="Content Placeholder 3"/>
          <p:cNvSpPr>
            <a:spLocks noGrp="1" noSelect="1" noMove="1" noResize="1" noTextEdit="1"/>
          </p:cNvSpPr>
          <p:nvPr>
            <p:ph sz="half" idx="1"/>
          </p:nvPr>
        </p:nvSpPr>
        <p:spPr>
          <a:xfrm>
            <a:off x="616136" y="1613395"/>
            <a:ext cx="5181600" cy="3370710"/>
          </a:xfrm>
        </p:spPr>
        <p:txBody>
          <a:bodyPr/>
          <a:lstStyle/>
          <a:p>
            <a:pPr marL="273050" indent="-273050"/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Recurrent bowel obstruction</a:t>
            </a:r>
          </a:p>
          <a:p>
            <a:pPr marL="273050" indent="-273050"/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Progressive malnutrition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 noSelect="1" noChangeAspect="1" noMove="1" noResize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23814" y="1619927"/>
            <a:ext cx="3539112" cy="44163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822590275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1" y="700145"/>
            <a:ext cx="10515600" cy="1078992"/>
          </a:xfrm>
        </p:spPr>
        <p:txBody>
          <a:bodyPr/>
          <a:lstStyle/>
          <a:p>
            <a:r>
              <a:rPr lang="en-US"/>
              <a:t>Case #1 (cont.)</a:t>
            </a:r>
          </a:p>
        </p:txBody>
      </p:sp>
      <p:sp>
        <p:nvSpPr>
          <p:cNvPr id="8" name="Content Placeholder 7"/>
          <p:cNvSpPr>
            <a:spLocks noGrp="1" noSelect="1" noMove="1" noResize="1" noTextEdit="1"/>
          </p:cNvSpPr>
          <p:nvPr>
            <p:ph sz="half" idx="1"/>
          </p:nvPr>
        </p:nvSpPr>
        <p:spPr>
          <a:xfrm>
            <a:off x="613140" y="1616841"/>
            <a:ext cx="6383083" cy="3188383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Discharged on night IPD, day dry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 month later, started on day dwell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Comes to unit 1 week after start of day dwell complaining of an edematous penis</a:t>
            </a:r>
          </a:p>
          <a:p>
            <a:endParaRPr lang="en-C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74327" y="1616841"/>
            <a:ext cx="3290133" cy="2731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A76FB5-4B4E-44C0-9A26-8540CC3D1C3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135751871"/>
      </p:ext>
    </p:extLst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869" y="706492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Cocoon in a Former Long-Term PD Patient</a:t>
            </a: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4528" y="1829575"/>
            <a:ext cx="4862945" cy="3844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688426035"/>
      </p:ext>
    </p:extLst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056" y="705835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EPS: A “Milder” Example</a:t>
            </a: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4231" y="1838176"/>
            <a:ext cx="6003539" cy="3761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748935746"/>
      </p:ext>
    </p:extLst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0477" y="702766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Peritoneal Thickening Does Not Equal 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20473" y="1612371"/>
            <a:ext cx="10951050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There is gradual thickening and “leathering” of the peritoneal membrane over time on PD.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This thickening can be visualized on CT scan.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radiologist may incorrectly call this thickening EPS.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EPS is a clinical syndrome, and “it is as it does.”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709259480"/>
      </p:ext>
    </p:extLst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0354" y="704976"/>
            <a:ext cx="9926021" cy="1082404"/>
          </a:xfrm>
        </p:spPr>
        <p:txBody>
          <a:bodyPr>
            <a:normAutofit/>
          </a:bodyPr>
          <a:lstStyle/>
          <a:p>
            <a:r>
              <a:rPr lang="en-US"/>
              <a:t>EPS: Epidemiology and 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20354" y="1615061"/>
            <a:ext cx="10951292" cy="3388471"/>
          </a:xfrm>
        </p:spPr>
        <p:txBody>
          <a:bodyPr>
            <a:normAutofit/>
          </a:bodyPr>
          <a:lstStyle/>
          <a:p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Incidence 0.5-2.8%</a:t>
            </a:r>
          </a:p>
          <a:p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Mortality 38-63%</a:t>
            </a:r>
          </a:p>
          <a:p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Both incidence and mortality increase with increased time on PD therapy.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Frequent peritonitis is NOT a risk factor for EPS.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64758199"/>
      </p:ext>
    </p:extLst>
  </p:cSld>
  <p:clrMapOvr>
    <a:masterClrMapping/>
  </p:clrMapOvr>
  <p:transition/>
  <p:timing/>
</p:sld>
</file>

<file path=ppt/slides/slide5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4913" y="704975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EPS: Epidemiology and 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4913" y="1615053"/>
            <a:ext cx="10962174" cy="4635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At-risk patients include: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Long-term patients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Rapid transporters, especially those who evolve into rapid transport status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Unresolving peritonitis, with removal of the PD catheter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Cessation of PD, even without peritonitis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Autoimmune disease as underlying cause of renal failure (my observation)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092088975"/>
      </p:ext>
    </p:extLst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275" y="704975"/>
            <a:ext cx="9799897" cy="1082404"/>
          </a:xfrm>
        </p:spPr>
        <p:txBody>
          <a:bodyPr>
            <a:normAutofit/>
          </a:bodyPr>
          <a:lstStyle/>
          <a:p>
            <a:r>
              <a:rPr lang="en-US"/>
              <a:t>EPS: The Two-Hit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29" y="1619465"/>
            <a:ext cx="10956796" cy="33884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CA" altLang="en-US" b="1">
                <a:latin typeface="Arial" panose="020b0604020202020204" pitchFamily="34" charset="0"/>
                <a:cs typeface="Arial" panose="020b0604020202020204" pitchFamily="34" charset="0"/>
              </a:rPr>
              <a:t>The “First Hit”</a:t>
            </a:r>
          </a:p>
          <a:p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Ongoing compromise of the peritoneal membrane by exposure to PD fluid and/or PD catheter?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Hyperosmotic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High glucose and derivatives (GDPs, AGEs)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Acidic</a:t>
            </a:r>
          </a:p>
          <a:p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Mesothelial cell damage and peritoneal sclerosis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805069241"/>
      </p:ext>
    </p:extLst>
  </p:cSld>
  <p:clrMapOvr>
    <a:masterClrMapping/>
  </p:clrMapOvr>
  <p:transition/>
  <p:timing/>
</p:sld>
</file>

<file path=ppt/slides/slide5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2287" y="701750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EPS: The Two-Hit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4913" y="1610945"/>
            <a:ext cx="10515600" cy="3388471"/>
          </a:xfrm>
        </p:spPr>
        <p:txBody>
          <a:bodyPr/>
          <a:lstStyle/>
          <a:p>
            <a:pPr>
              <a:buNone/>
              <a:defRPr/>
            </a:pPr>
            <a:r>
              <a:rPr lang="en-CA" b="1">
                <a:latin typeface="Arial" panose="020b0604020202020204" pitchFamily="34" charset="0"/>
                <a:cs typeface="Arial" panose="020b0604020202020204" pitchFamily="34" charset="0"/>
              </a:rPr>
              <a:t>The “Second Hit”</a:t>
            </a:r>
          </a:p>
          <a:p>
            <a:pPr>
              <a:defRPr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Bacterial peritonitis</a:t>
            </a:r>
          </a:p>
          <a:p>
            <a:pPr>
              <a:defRPr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Discontinuation of PD</a:t>
            </a:r>
          </a:p>
          <a:p>
            <a:pPr>
              <a:defRPr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Abdominal surgery</a:t>
            </a:r>
          </a:p>
          <a:p>
            <a:pPr>
              <a:defRPr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Calcineurin inhibitors?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293936305"/>
      </p:ext>
    </p:extLst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989" y="704976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EPS: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989" y="1619464"/>
            <a:ext cx="10954022" cy="3388471"/>
          </a:xfrm>
        </p:spPr>
        <p:txBody>
          <a:bodyPr>
            <a:normAutofit/>
          </a:bodyPr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In the inflammatory phase, corticosteroids may be helpful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Dose is unknown – we usually use the equivalent of 15-20 mg/day of prednisone, with a gradual taper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Some reports of tamoxifen or MMF for their anti-fibrotic properties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risk of thrombosis with tamoxifen therapy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Careful attention to nutrition, including TPN if indicated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541247416"/>
      </p:ext>
    </p:extLst>
  </p:cSld>
  <p:clrMapOvr>
    <a:masterClrMapping/>
  </p:clrMapOvr>
  <p:transition/>
  <p:timing/>
</p:sld>
</file>

<file path=ppt/slides/slide5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929" y="703018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EPS: Surgical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27" y="1619464"/>
            <a:ext cx="10958144" cy="4630665"/>
          </a:xfrm>
        </p:spPr>
        <p:txBody>
          <a:bodyPr>
            <a:noAutofit/>
          </a:bodyPr>
          <a:lstStyle/>
          <a:p>
            <a:pPr marL="273050" indent="-273050">
              <a:buFont typeface="Arial"/>
              <a:buChar char="•"/>
              <a:defRPr/>
            </a:pPr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Surgical lysis of intestinal adhesions and stripping of fibrous cocoon</a:t>
            </a:r>
          </a:p>
          <a:p>
            <a:pPr marL="273050" indent="-273050">
              <a:buFont typeface="Arial"/>
              <a:buChar char="•"/>
              <a:defRPr/>
            </a:pPr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Indications for surgery:</a:t>
            </a:r>
          </a:p>
          <a:p>
            <a:pPr marL="796925" lvl="1" indent="-339725">
              <a:buFont typeface="Courier New" panose="02070309020205020404" pitchFamily="49" charset="0"/>
              <a:buChar char="o"/>
              <a:defRPr/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Persistent or recurrent bowel obstruction</a:t>
            </a:r>
          </a:p>
          <a:p>
            <a:pPr marL="796925" lvl="1" indent="-339725">
              <a:buFont typeface="Courier New" panose="02070309020205020404" pitchFamily="49" charset="0"/>
              <a:buChar char="o"/>
              <a:defRPr/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Failing nutritional status</a:t>
            </a:r>
          </a:p>
          <a:p>
            <a:pPr marL="796925" lvl="1" indent="-339725">
              <a:buFont typeface="Courier New" panose="02070309020205020404" pitchFamily="49" charset="0"/>
              <a:buChar char="o"/>
              <a:defRPr/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Failure to respond to medical therapy</a:t>
            </a:r>
          </a:p>
          <a:p>
            <a:pPr marL="796925" lvl="1" indent="-339725">
              <a:buFont typeface="Courier New" panose="02070309020205020404" pitchFamily="49" charset="0"/>
              <a:buChar char="o"/>
              <a:defRPr/>
            </a:pPr>
            <a:r>
              <a:rPr lang="en-CA" altLang="en-US" sz="2800">
                <a:latin typeface="Arial" panose="020b0604020202020204" pitchFamily="34" charset="0"/>
                <a:cs typeface="Arial" panose="020b0604020202020204" pitchFamily="34" charset="0"/>
              </a:rPr>
              <a:t>Recurrent peritonitis from bowel compromise</a:t>
            </a:r>
          </a:p>
          <a:p>
            <a:pPr marL="273050" indent="-273050">
              <a:buFont typeface="Arial"/>
              <a:buChar char="•"/>
              <a:defRPr/>
            </a:pPr>
            <a:r>
              <a:rPr lang="en-CA" altLang="en-US">
                <a:latin typeface="Arial" panose="020b0604020202020204" pitchFamily="34" charset="0"/>
                <a:cs typeface="Arial" panose="020b0604020202020204" pitchFamily="34" charset="0"/>
              </a:rPr>
              <a:t>This demands a surgeon knowledgeable about this syndrome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468131777"/>
      </p:ext>
    </p:extLst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2531" y="704977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Case #5: A Bag of Blood!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2531" y="1619465"/>
            <a:ext cx="10966938" cy="3388471"/>
          </a:xfrm>
        </p:spPr>
        <p:txBody>
          <a:bodyPr/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28-year-old woman with ESKD from IgA nephropathy</a:t>
            </a:r>
          </a:p>
          <a:p>
            <a:r>
              <a:rPr lang="en-CA" err="1">
                <a:latin typeface="Arial" panose="020b0604020202020204" pitchFamily="34" charset="0"/>
                <a:cs typeface="Arial" panose="020b0604020202020204" pitchFamily="34" charset="0"/>
              </a:rPr>
              <a:t>Amenorrheic for 6 months (pregnancy tests negative)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Starts on peritoneal dialysis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Resumption of the menses within 2 months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Presents with bloody PD effluent at the time of her menses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575716459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623" y="705599"/>
            <a:ext cx="10515600" cy="1082404"/>
          </a:xfrm>
        </p:spPr>
        <p:txBody>
          <a:bodyPr/>
          <a:lstStyle/>
          <a:p>
            <a:r>
              <a:rPr lang="en-US"/>
              <a:t>Case #1: What Should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623" y="1617804"/>
            <a:ext cx="10515600" cy="338847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Prescribe high-dose loop diuretics.</a:t>
            </a:r>
          </a:p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Ask for a urology opinion.</a:t>
            </a:r>
          </a:p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Get a CT scan with IP radiocontrast.</a:t>
            </a:r>
          </a:p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Get a serologic test for syphilis.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129417274"/>
      </p:ext>
    </p:extLst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1" y="705835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Case #5: The Bloody Effluent</a:t>
            </a:r>
          </a:p>
        </p:txBody>
      </p:sp>
      <p:pic>
        <p:nvPicPr>
          <p:cNvPr id="4" name="Content Placeholder 3"/>
          <p:cNvPicPr>
            <a:picLocks noGrp="1" noSelect="1" noChangeAspect="1" noMove="1" noResize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7430" y="1987038"/>
            <a:ext cx="5061572" cy="3389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186809629"/>
      </p:ext>
    </p:extLst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477" y="704977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Case #5: 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28" y="1615299"/>
            <a:ext cx="10515600" cy="3388471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Admit to hospital, cross and type for 4U PRBC, call surgery.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Add heparin to the dialysis fluid.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Order CT scan of the abdomen.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Start intra-peritoneal antibiotics.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2019</a:t>
            </a:r>
          </a:p>
        </p:txBody>
      </p:sp>
    </p:spTree>
    <p:extLst>
      <p:ext uri="{BB962C8B-B14F-4D97-AF65-F5344CB8AC3E}">
        <p14:creationId val="4114610612"/>
      </p:ext>
    </p:extLst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662" y="697037"/>
            <a:ext cx="10515600" cy="1082404"/>
          </a:xfrm>
        </p:spPr>
        <p:txBody>
          <a:bodyPr>
            <a:normAutofit/>
          </a:bodyPr>
          <a:lstStyle/>
          <a:p>
            <a:r>
              <a:rPr lang="en-US"/>
              <a:t>Case #5: 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29" y="1615299"/>
            <a:ext cx="10515600" cy="3388471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Admit to hospital, cross and type for 4U PRBC, call surgery.</a:t>
            </a:r>
          </a:p>
          <a:p>
            <a:pPr marL="514350" indent="-514350">
              <a:buFont typeface="+mj-lt"/>
              <a:buAutoNum type="alphaUcPeriod"/>
            </a:pPr>
            <a:r>
              <a:rPr lang="en-CA" b="1">
                <a:latin typeface="Arial" panose="020b0604020202020204" pitchFamily="34" charset="0"/>
                <a:cs typeface="Arial" panose="020b0604020202020204" pitchFamily="34" charset="0"/>
              </a:rPr>
              <a:t>Add heparin to the dialysis fluid.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Order CT scan of the abdomen.</a:t>
            </a:r>
          </a:p>
          <a:p>
            <a:pPr marL="514350" indent="-514350">
              <a:buFont typeface="+mj-lt"/>
              <a:buAutoNum type="alphaUcPeriod"/>
            </a:pPr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Start intra-peritoneal antibiotics.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185472984"/>
      </p:ext>
    </p:extLst>
  </p:cSld>
  <p:clrMapOvr>
    <a:masterClrMapping/>
  </p:clrMapOvr>
  <p:transition/>
  <p:timing/>
</p:sld>
</file>

<file path=ppt/slides/slide6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379" y="696533"/>
            <a:ext cx="10515600" cy="1082404"/>
          </a:xfrm>
        </p:spPr>
        <p:txBody>
          <a:bodyPr>
            <a:normAutofit/>
          </a:bodyPr>
          <a:lstStyle/>
          <a:p>
            <a:r>
              <a:rPr lang="en-CA" err="1"/>
              <a:t>Hemoperitoneum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379" y="1615306"/>
            <a:ext cx="10515600" cy="3388471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Bloody peritoneal effluent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Scary! (not as bad as it looks)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Must consider “benign” and “serious” causes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630127779"/>
      </p:ext>
    </p:extLst>
  </p:cSld>
  <p:clrMapOvr>
    <a:masterClrMapping/>
  </p:clrMapOvr>
  <p:transition/>
  <p:timing/>
</p:sld>
</file>

<file path=ppt/slides/slide6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111" y="706244"/>
            <a:ext cx="10515600" cy="1082404"/>
          </a:xfrm>
        </p:spPr>
        <p:txBody>
          <a:bodyPr>
            <a:normAutofit/>
          </a:bodyPr>
          <a:lstStyle/>
          <a:p>
            <a:r>
              <a:rPr lang="en-CA"/>
              <a:t>Hemoperitoneum: Benign Causes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30" y="1615304"/>
            <a:ext cx="10515600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Menstruation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Ovulation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Ruptured renal or ovarian cysts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Trauma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Coagulopathy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904981231"/>
      </p:ext>
    </p:extLst>
  </p:cSld>
  <p:clrMapOvr>
    <a:masterClrMapping/>
  </p:clrMapOvr>
  <p:transition/>
  <p:timing/>
</p:sld>
</file>

<file path=ppt/slides/slide6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5" y="704975"/>
            <a:ext cx="10515600" cy="1082404"/>
          </a:xfrm>
        </p:spPr>
        <p:txBody>
          <a:bodyPr>
            <a:normAutofit/>
          </a:bodyPr>
          <a:lstStyle/>
          <a:p>
            <a:r>
              <a:rPr lang="en-CA" sz="3500">
                <a:latin typeface="Arial" panose="020b0604020202020204" pitchFamily="34" charset="0"/>
                <a:cs typeface="Arial" panose="020b0604020202020204" pitchFamily="34" charset="0"/>
              </a:rPr>
              <a:t>How Does the Menses Lead to Bloody Effluent?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31" y="1618707"/>
            <a:ext cx="10515600" cy="24319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Retrograde uterine bleeding</a:t>
            </a:r>
          </a:p>
          <a:p>
            <a:pPr>
              <a:defRPr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Endometriosis of peritoneal cavity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321228106"/>
      </p:ext>
    </p:extLst>
  </p:cSld>
  <p:clrMapOvr>
    <a:masterClrMapping/>
  </p:clrMapOvr>
  <p:transition/>
  <p:timing/>
</p:sld>
</file>

<file path=ppt/slides/slide6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20969" y="704291"/>
            <a:ext cx="9778876" cy="1082404"/>
          </a:xfrm>
        </p:spPr>
        <p:txBody>
          <a:bodyPr>
            <a:normAutofit fontScale="90000"/>
          </a:bodyPr>
          <a:lstStyle/>
          <a:p>
            <a:r>
              <a:rPr lang="en-US" err="1"/>
              <a:t>Hemoperitoneum Secondary to the Menses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20969" y="1621032"/>
            <a:ext cx="10788012" cy="2133600"/>
          </a:xfrm>
        </p:spPr>
        <p:txBody>
          <a:bodyPr>
            <a:normAutofit/>
          </a:bodyPr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Commonest cause of hemoperitoneum in PD patients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No investigations are necessary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1878007425"/>
      </p:ext>
    </p:extLst>
  </p:cSld>
  <p:clrMapOvr>
    <a:masterClrMapping/>
  </p:clrMapOvr>
  <p:transition/>
  <p:timing/>
</p:sld>
</file>

<file path=ppt/slides/slide6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498" y="703019"/>
            <a:ext cx="10515600" cy="1082404"/>
          </a:xfrm>
        </p:spPr>
        <p:txBody>
          <a:bodyPr>
            <a:normAutofit/>
          </a:bodyPr>
          <a:lstStyle/>
          <a:p>
            <a:r>
              <a:rPr lang="en-CA" err="1"/>
              <a:t>Hemoperitoneum: More Worrisome Causes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498" y="1615306"/>
            <a:ext cx="10515600" cy="338847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Ischemic bowel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Hepatic or colon cancer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Pancreatitis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Encapsulating peritoneal sclerosis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Kidney cancer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3839245195"/>
      </p:ext>
    </p:extLst>
  </p:cSld>
  <p:clrMapOvr>
    <a:masterClrMapping/>
  </p:clrMapOvr>
  <p:transition/>
  <p:timing/>
</p:sld>
</file>

<file path=ppt/slides/slide6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5" y="703018"/>
            <a:ext cx="10515600" cy="1082404"/>
          </a:xfrm>
        </p:spPr>
        <p:txBody>
          <a:bodyPr>
            <a:normAutofit/>
          </a:bodyPr>
          <a:lstStyle/>
          <a:p>
            <a:r>
              <a:rPr lang="en-CA"/>
              <a:t>Why Add Heparin to Bloody Dialysate?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25" y="1615306"/>
            <a:ext cx="10961929" cy="3388471"/>
          </a:xfrm>
        </p:spPr>
        <p:txBody>
          <a:bodyPr>
            <a:normAutofit/>
          </a:bodyPr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Same idea as adding heparin when there is a lot of fibrin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It is to prevent coagulation and blockage of the intra-peritoneal segment of the peritoneal dialysis catheter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Probably not advisable in the rare case of active bleeding, such as from trauma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In that case, frequent flushing of the peritoneal cavity (e.g., 2L in and 2L out) may be a good idea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359777695"/>
      </p:ext>
    </p:extLst>
  </p:cSld>
  <p:clrMapOvr>
    <a:masterClrMapping/>
  </p:clrMapOvr>
  <p:transition/>
  <p:timing/>
</p:sld>
</file>

<file path=ppt/slides/slide6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6929" y="703017"/>
            <a:ext cx="10515600" cy="1082404"/>
          </a:xfrm>
        </p:spPr>
        <p:txBody>
          <a:bodyPr/>
          <a:lstStyle/>
          <a:p>
            <a:r>
              <a:rPr lang="en-US"/>
              <a:t>Summary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27" y="1615301"/>
            <a:ext cx="10958143" cy="3388471"/>
          </a:xfrm>
        </p:spPr>
        <p:txBody>
          <a:bodyPr>
            <a:noAutofit/>
          </a:bodyPr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Hernias and leak of dialysis fluid are common complications of PD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Consider PD under lower intra-abdominal pressure (supine position, smaller volume) in vulnerable patients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Obese patients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Polycystic kidney disease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Malnutrition with poor tissue quality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Previous hernias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969034258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623" y="705599"/>
            <a:ext cx="10515600" cy="1082404"/>
          </a:xfrm>
        </p:spPr>
        <p:txBody>
          <a:bodyPr/>
          <a:lstStyle/>
          <a:p>
            <a:r>
              <a:rPr lang="en-US"/>
              <a:t>Case #1: What Should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623" y="1617804"/>
            <a:ext cx="10515600" cy="338847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Prescribe high-dose loop diuretics.</a:t>
            </a:r>
          </a:p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Ask for a urology opinion.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Get a CT scan with IP radiocontrast.</a:t>
            </a:r>
          </a:p>
          <a:p>
            <a:pPr marL="514350" indent="-514350">
              <a:buFont typeface="+mj-lt"/>
              <a:buAutoNum type="alphaU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Get a serologic test for syphilis.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113369120"/>
      </p:ext>
    </p:extLst>
  </p:cSld>
  <p:clrMapOvr>
    <a:masterClrMapping/>
  </p:clrMapOvr>
  <p:transition/>
  <p:timing/>
</p:sld>
</file>

<file path=ppt/slides/slide7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3143" y="702415"/>
            <a:ext cx="10515600" cy="1082404"/>
          </a:xfrm>
        </p:spPr>
        <p:txBody>
          <a:bodyPr/>
          <a:lstStyle/>
          <a:p>
            <a:r>
              <a:rPr lang="en-US"/>
              <a:t>Summary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6929" y="1614580"/>
            <a:ext cx="10961928" cy="3839922"/>
          </a:xfrm>
        </p:spPr>
        <p:txBody>
          <a:bodyPr>
            <a:noAutofit/>
          </a:bodyPr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Hernias can often be repaired without changing the patient to HD.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Exceptions: compromised bowel, anuric patients prone to hyperkalemia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CT with intra-abdominal contrast mixed with a full volume of PD fluid is helpful to image hernias and the source of dialysis leaks.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Very often these leaks can be repaired.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A right-sided pleural effusion in a PD patient should suggest the possibility of hydrothorax from leak of dialysis fluid.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014118903"/>
      </p:ext>
    </p:extLst>
  </p:cSld>
  <p:clrMapOvr>
    <a:masterClrMapping/>
  </p:clrMapOvr>
  <p:transition/>
  <p:timing/>
</p:sld>
</file>

<file path=ppt/slides/slide7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481" y="698030"/>
            <a:ext cx="10515600" cy="1082404"/>
          </a:xfrm>
        </p:spPr>
        <p:txBody>
          <a:bodyPr/>
          <a:lstStyle/>
          <a:p>
            <a:r>
              <a:rPr lang="en-US"/>
              <a:t>Summary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9481" y="1617722"/>
            <a:ext cx="10953038" cy="3388471"/>
          </a:xfrm>
        </p:spPr>
        <p:txBody>
          <a:bodyPr>
            <a:normAutofit/>
          </a:bodyPr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The commonest cause of hemoperitoneum is the menstrual period and needs no particular investigation in that setting.</a:t>
            </a:r>
          </a:p>
          <a:p>
            <a:pPr marL="796925" lvl="1" indent="-339725">
              <a:buFont typeface="Courier New" panose="02070309020205020404" pitchFamily="49" charset="0"/>
              <a:buChar char="o"/>
            </a:pPr>
            <a:r>
              <a:rPr lang="en-CA" sz="2800">
                <a:latin typeface="Arial" panose="020b0604020202020204" pitchFamily="34" charset="0"/>
                <a:cs typeface="Arial" panose="020b0604020202020204" pitchFamily="34" charset="0"/>
              </a:rPr>
              <a:t>Other presentations of hemoperitoneum should be investigated.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Encapsulating peritoneal sclerosis is a rare but serious complication of PD, and the principal risk factor is time on therapy.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284491073"/>
      </p:ext>
    </p:extLst>
  </p:cSld>
  <p:clrMapOvr>
    <a:masterClrMapping/>
  </p:clrMapOvr>
  <p:transition/>
  <p:timing/>
</p:sld>
</file>

<file path=ppt/slides/slide7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391354-2B6B-419B-9004-9447C908B60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  <p:sp>
        <p:nvSpPr>
          <p:cNvPr id="4" name="Content Placeholder 3"/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21792" y="1618699"/>
            <a:ext cx="10972800" cy="484159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1800" err="1">
                <a:latin typeface="Arial" panose="020b0604020202020204" pitchFamily="34" charset="0"/>
                <a:cs typeface="Arial" panose="020b0604020202020204" pitchFamily="34" charset="0"/>
              </a:rPr>
              <a:t>Ratajczak A Lange-Ratajczak M, Bobkiewicz A, et al: Surgical Management of Complications with Peritoneal Dialysis. </a:t>
            </a:r>
            <a:r>
              <a:rPr lang="en-CA" sz="1800" i="1">
                <a:latin typeface="Arial" panose="020b0604020202020204" pitchFamily="34" charset="0"/>
                <a:cs typeface="Arial" panose="020b0604020202020204" pitchFamily="34" charset="0"/>
              </a:rPr>
              <a:t>Semin Dial </a:t>
            </a: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30(1): 63-68, 2017 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800" err="1">
                <a:latin typeface="Arial" panose="020b0604020202020204" pitchFamily="34" charset="0"/>
                <a:cs typeface="Arial" panose="020b0604020202020204" pitchFamily="34" charset="0"/>
              </a:rPr>
              <a:t>Balda S, Gupta V, Gupta N, et al: Impact of Hernias in Peritoneal Dialysis Technique Survival and Residual Renal Function. </a:t>
            </a:r>
            <a:r>
              <a:rPr lang="en-CA" sz="1800" i="1" err="1">
                <a:latin typeface="Arial" panose="020b0604020202020204" pitchFamily="34" charset="0"/>
                <a:cs typeface="Arial" panose="020b0604020202020204" pitchFamily="34" charset="0"/>
              </a:rPr>
              <a:t>Perit Dial Int </a:t>
            </a: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33(6): 629-34, 2013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Shah H, Chu M, Bargman JM: Perioperative Management of Peritoneal Dialysis Patients Undergoing Hrenia Surgery Without the Use of Interim Hemodialysis. </a:t>
            </a:r>
            <a:r>
              <a:rPr lang="en-CA" sz="1800" i="1" err="1">
                <a:latin typeface="Arial" panose="020b0604020202020204" pitchFamily="34" charset="0"/>
                <a:cs typeface="Arial" panose="020b0604020202020204" pitchFamily="34" charset="0"/>
              </a:rPr>
              <a:t>Perit Dial Int </a:t>
            </a: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26(6): 684-7, 2006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Lambie M, Teece L, Johnson DW, et al: Estimating Risk of Encapsulating Peritoneal Sclerosis Accounting for the Competing Risk of Death. </a:t>
            </a:r>
            <a:r>
              <a:rPr lang="en-CA" sz="1800" i="1">
                <a:latin typeface="Arial" panose="020b0604020202020204" pitchFamily="34" charset="0"/>
                <a:cs typeface="Arial" panose="020b0604020202020204" pitchFamily="34" charset="0"/>
              </a:rPr>
              <a:t>Nephrol Dial Transplant</a:t>
            </a: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 34(9): 1585 – 1591, 2019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McCormick B, Bargman JM: Noninfectious Complications of Peritoneal Dialysis: Implications for Patient and Technique Survival. </a:t>
            </a:r>
            <a:r>
              <a:rPr lang="en-CA" sz="1800" i="1">
                <a:latin typeface="Arial" panose="020b0604020202020204" pitchFamily="34" charset="0"/>
                <a:cs typeface="Arial" panose="020b0604020202020204" pitchFamily="34" charset="0"/>
              </a:rPr>
              <a:t>J Am Soc Nephrol </a:t>
            </a:r>
            <a:r>
              <a:rPr lang="en-CA" sz="1800">
                <a:latin typeface="Arial" panose="020b0604020202020204" pitchFamily="34" charset="0"/>
                <a:cs typeface="Arial" panose="020b0604020202020204" pitchFamily="34" charset="0"/>
              </a:rPr>
              <a:t>18(12): 3023-35, 2007</a:t>
            </a:r>
          </a:p>
          <a:p>
            <a:pPr marL="514350" indent="-514350">
              <a:buFont typeface="+mj-lt"/>
              <a:buAutoNum type="arabicPeriod"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D58B4B8-C0DA-4C3B-A1B3-E70683177126}"/>
              </a:ext>
            </a:extLst>
          </p:cNvPr>
          <p:cNvSpPr>
            <a:spLocks noGrp="1" noSelect="1" noMove="1" noResize="1" noTextEdit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</p:spTree>
    <p:extLst>
      <p:ext uri="{BB962C8B-B14F-4D97-AF65-F5344CB8AC3E}">
        <p14:creationId val="3065591138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9621" y="698634"/>
            <a:ext cx="10255154" cy="1078992"/>
          </a:xfrm>
        </p:spPr>
        <p:txBody>
          <a:bodyPr>
            <a:normAutofit/>
          </a:bodyPr>
          <a:lstStyle/>
          <a:p>
            <a:r>
              <a:rPr lang="en-CA" sz="4000">
                <a:solidFill>
                  <a:srgbClr val="008EAA"/>
                </a:solidFill>
              </a:rPr>
              <a:t>CT Scan with IP Radiocontrast</a:t>
            </a:r>
            <a:endParaRPr lang="en-US" sz="4000">
              <a:solidFill>
                <a:srgbClr val="008EAA"/>
              </a:solidFill>
            </a:endParaRPr>
          </a:p>
        </p:txBody>
      </p:sp>
      <p:pic>
        <p:nvPicPr>
          <p:cNvPr id="5" name="Content Placeholder 4"/>
          <p:cNvPicPr>
            <a:picLocks noGrp="1" noSelect="1" noChangeAspect="1" noMove="1" noResize="1"/>
          </p:cNvPicPr>
          <p:nvPr>
            <p:ph sz="half" idx="4294967295"/>
          </p:nvPr>
        </p:nvPicPr>
        <p:blipFill>
          <a:blip r:embed="rId2"/>
          <a:srcRect t="20281"/>
          <a:stretch>
            <a:fillRect/>
          </a:stretch>
        </p:blipFill>
        <p:spPr>
          <a:xfrm>
            <a:off x="1533773" y="1987794"/>
            <a:ext cx="6822365" cy="3425628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 noSelect="1" noMove="1" noResize="1"/>
            <a:stCxn id="12" idx="1"/>
          </p:cNvCxnSpPr>
          <p:nvPr/>
        </p:nvCxnSpPr>
        <p:spPr>
          <a:xfrm flipH="1">
            <a:off x="6634716" y="3167663"/>
            <a:ext cx="1845568" cy="3249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Select="1" noMove="1" noResize="1" noTextEdit="1"/>
          </p:cNvSpPr>
          <p:nvPr/>
        </p:nvSpPr>
        <p:spPr>
          <a:xfrm>
            <a:off x="8480284" y="2659831"/>
            <a:ext cx="3109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of dialysis fluid</a:t>
            </a:r>
          </a:p>
          <a:p>
            <a:r>
              <a:rPr lang="en-CA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still-patent</a:t>
            </a:r>
          </a:p>
          <a:p>
            <a:r>
              <a:rPr lang="en-CA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laparoscopic port hole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866FA-941A-4570-928A-A3F92A123F31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243664495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B68E-3FDF-4881-A89A-4C31F375305A}"/>
              </a:ext>
            </a:extLst>
          </p:cNvPr>
          <p:cNvSpPr>
            <a:spLocks noGrp="1" noSelect="1" noMove="1" noResize="1" noTextEdit="1"/>
          </p:cNvSpPr>
          <p:nvPr>
            <p:ph type="title"/>
          </p:nvPr>
        </p:nvSpPr>
        <p:spPr>
          <a:xfrm>
            <a:off x="618743" y="702809"/>
            <a:ext cx="10515600" cy="1082404"/>
          </a:xfrm>
        </p:spPr>
        <p:txBody>
          <a:bodyPr/>
          <a:lstStyle/>
          <a:p>
            <a:r>
              <a:rPr lang="en-US"/>
              <a:t>Case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697B-63E0-4FDD-A4F1-CAFD01F14D42}"/>
              </a:ext>
            </a:extLst>
          </p:cNvPr>
          <p:cNvSpPr>
            <a:spLocks noGrp="1" noSelect="1" noMove="1" noResize="1" noTextEdit="1"/>
          </p:cNvSpPr>
          <p:nvPr>
            <p:ph idx="1"/>
          </p:nvPr>
        </p:nvSpPr>
        <p:spPr>
          <a:xfrm>
            <a:off x="618743" y="1620519"/>
            <a:ext cx="10954514" cy="3388471"/>
          </a:xfrm>
        </p:spPr>
        <p:txBody>
          <a:bodyPr/>
          <a:lstStyle/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The leak didn’t become apparent until he was put on a day dwell.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The day dwell is subject to higher intra-abdominal pressure.</a:t>
            </a:r>
          </a:p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Dialysate leaked through the port hole into the tissues of the torso and also onto the penis.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90E4C-20A4-48EB-9564-7FBE8AFA10E4}"/>
              </a:ext>
            </a:extLst>
          </p:cNvPr>
          <p:cNvSpPr txBox="1">
            <a:spLocks noSelect="1" noMove="1" noResize="1" noTextEdit="1"/>
          </p:cNvSpPr>
          <p:nvPr/>
        </p:nvSpPr>
        <p:spPr>
          <a:xfrm>
            <a:off x="147635" y="6250129"/>
            <a:ext cx="9291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Gotham" panose="02000504050000020004" pitchFamily="2" charset="0"/>
              </a:rPr>
              <a:t>Dialysis Core Curriculum 2021</a:t>
            </a:r>
          </a:p>
        </p:txBody>
      </p:sp>
    </p:spTree>
    <p:extLst>
      <p:ext uri="{BB962C8B-B14F-4D97-AF65-F5344CB8AC3E}">
        <p14:creationId val="4171263123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7763.0"/>
  <p:tag name="AS_RELEASE_DATE" val="2024.06.14"/>
  <p:tag name="AS_TITLE" val="Aspose.Slides for .NET 4.0 Client Profile"/>
  <p:tag name="AS_VERSION" val="24.6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ASN THEME COLORS">
      <a:dk1>
        <a:sysClr val="windowText" lastClr="000000"/>
      </a:dk1>
      <a:lt1>
        <a:sysClr val="window" lastClr="FFFFFF"/>
      </a:lt1>
      <a:dk2>
        <a:srgbClr val="3F2A7D"/>
      </a:dk2>
      <a:lt2>
        <a:srgbClr val="96C4D4"/>
      </a:lt2>
      <a:accent1>
        <a:srgbClr val="00468B"/>
      </a:accent1>
      <a:accent2>
        <a:srgbClr val="FF8200"/>
      </a:accent2>
      <a:accent3>
        <a:srgbClr val="008EAA"/>
      </a:accent3>
      <a:accent4>
        <a:srgbClr val="319B42"/>
      </a:accent4>
      <a:accent5>
        <a:srgbClr val="3F2A56"/>
      </a:accent5>
      <a:accent6>
        <a:srgbClr val="FFB500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Widescreen</PresentationFormat>
  <Paragraphs>419</Paragraphs>
  <Slides>72</Slides>
  <Notes>39</Notes>
  <TotalTime>3337</TotalTime>
  <HiddenSlides>0</HiddenSlides>
  <MMClips>0</MMClips>
  <ScaleCrop>0</ScaleCrop>
  <HeadingPairs>
    <vt:vector baseType="variant" size="6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baseType="lpstr" size="83">
      <vt:lpstr>Arial</vt:lpstr>
      <vt:lpstr>Calibri Light</vt:lpstr>
      <vt:lpstr>Calibri</vt:lpstr>
      <vt:lpstr>Segoe</vt:lpstr>
      <vt:lpstr>Gotham Black</vt:lpstr>
      <vt:lpstr>Gotham</vt:lpstr>
      <vt:lpstr>Roboto</vt:lpstr>
      <vt:lpstr>Courier New</vt:lpstr>
      <vt:lpstr>ACaslon Regular</vt:lpstr>
      <vt:lpstr>Arial Unicode MS</vt:lpstr>
      <vt:lpstr>Office Theme</vt:lpstr>
      <vt:lpstr>Complications of Peritoneal DialysisNoninfectious Complications of Peritoneal Dialysis</vt:lpstr>
      <vt:lpstr>Disclosures</vt:lpstr>
      <vt:lpstr>Learning Objectives</vt:lpstr>
      <vt:lpstr>Case #1</vt:lpstr>
      <vt:lpstr>Case #1 (cont.)</vt:lpstr>
      <vt:lpstr>Case #1: What Should We Do?</vt:lpstr>
      <vt:lpstr>Case #1: What Should We Do?</vt:lpstr>
      <vt:lpstr>CT Scan with IP Radiocontrast</vt:lpstr>
      <vt:lpstr>Case #1</vt:lpstr>
      <vt:lpstr>Case #1: Problem Solved</vt:lpstr>
      <vt:lpstr>PD and Increased Intra-Abdominal Pressure (IAP)</vt:lpstr>
      <vt:lpstr>Relationship Among Intra-Abdominal Pressure (IAP), Position, and Dialysate Volume </vt:lpstr>
      <vt:lpstr>PowerPoint Presentation</vt:lpstr>
      <vt:lpstr>Abdominal Wall and Genital Edema</vt:lpstr>
      <vt:lpstr>Abdominal Wall and Genital Edema</vt:lpstr>
      <vt:lpstr>Abdominal Wall Leak and Edema:“Peau d’Orange”</vt:lpstr>
      <vt:lpstr>Patient with Large Polycystic Kidneys and Leak of Dialysis Fluid into the Abdominal Wall</vt:lpstr>
      <vt:lpstr>CT Scan with PD Fluid and Contrast Dye Showing Leak into the Subcutaneous Tissues</vt:lpstr>
      <vt:lpstr>Abdominal Wall Leak Through Umbilical Hernia</vt:lpstr>
      <vt:lpstr>CT Scanning for Abdominal Wall and Genital Edema</vt:lpstr>
      <vt:lpstr>CT Scan in a Young Man with Scrotal Edema</vt:lpstr>
      <vt:lpstr>Abdominal Wall and Genital Edema</vt:lpstr>
      <vt:lpstr>So What Happened to the Man with the Swollen Penis?</vt:lpstr>
      <vt:lpstr>Case #2</vt:lpstr>
      <vt:lpstr>Case #2: What to Do?</vt:lpstr>
      <vt:lpstr>Case #2: What to Do?</vt:lpstr>
      <vt:lpstr>Case #2: The Chest X-Ray</vt:lpstr>
      <vt:lpstr>Case #2: What to Do Now?</vt:lpstr>
      <vt:lpstr>Case #2: What to Do Now?</vt:lpstr>
      <vt:lpstr>PD Hydrothorax</vt:lpstr>
      <vt:lpstr>Hydrothorax: Diagnosis</vt:lpstr>
      <vt:lpstr>If the Pleural Fluid Is Dialysis Fluid, Why Isn’t the Glucose Concentration High?</vt:lpstr>
      <vt:lpstr>Hydrothorax: Treatment</vt:lpstr>
      <vt:lpstr>Discuss Next Steps with the Patient</vt:lpstr>
      <vt:lpstr>Hydrothorax: Treatment</vt:lpstr>
      <vt:lpstr>Case #3: Complications of Fixing a Sink</vt:lpstr>
      <vt:lpstr>Case #3</vt:lpstr>
      <vt:lpstr>Other Types of Hernias: Ventral Hernia</vt:lpstr>
      <vt:lpstr>Umbilical Hernias: Highest Risk for Bowel Incarceration</vt:lpstr>
      <vt:lpstr>Hernias: Treatment</vt:lpstr>
      <vt:lpstr>Case #3: What Happened to the Sink Fixer?</vt:lpstr>
      <vt:lpstr>Case #4: Recurrent Bowel Obstruction</vt:lpstr>
      <vt:lpstr>Case #4: Recurrent Bowel Obstruction</vt:lpstr>
      <vt:lpstr>Case #4: What to Do?</vt:lpstr>
      <vt:lpstr>Best Answer: CT Scan of the Abdomen </vt:lpstr>
      <vt:lpstr>Encapsulating Peritoneal Sclerosis</vt:lpstr>
      <vt:lpstr>The Inflammatory Prodrome of EPS </vt:lpstr>
      <vt:lpstr>Symptoms and Signs in the Inflammatory Phase</vt:lpstr>
      <vt:lpstr>The Fibrosing/Sclerosing Phase</vt:lpstr>
      <vt:lpstr>Cocoon in a Former Long-Term PD Patient</vt:lpstr>
      <vt:lpstr>EPS: A “Milder” Example</vt:lpstr>
      <vt:lpstr>Peritoneal Thickening Does Not Equal EPS</vt:lpstr>
      <vt:lpstr>EPS: Epidemiology and Risk Factors</vt:lpstr>
      <vt:lpstr>EPS: Epidemiology and Risk Factors</vt:lpstr>
      <vt:lpstr>EPS: The Two-Hit Hypothesis</vt:lpstr>
      <vt:lpstr>EPS: The Two-Hit Hypothesis</vt:lpstr>
      <vt:lpstr>EPS: Treatment</vt:lpstr>
      <vt:lpstr>EPS: Surgical Treatment</vt:lpstr>
      <vt:lpstr>Case #5: A Bag of Blood!</vt:lpstr>
      <vt:lpstr>Case #5: The Bloody Effluent</vt:lpstr>
      <vt:lpstr>Case #5: What to Do?</vt:lpstr>
      <vt:lpstr>Case #5: What to Do?</vt:lpstr>
      <vt:lpstr>Hemoperitoneum</vt:lpstr>
      <vt:lpstr>Hemoperitoneum: Benign Causes</vt:lpstr>
      <vt:lpstr>How Does the Menses Lead to Bloody Effluent?</vt:lpstr>
      <vt:lpstr>Hemoperitoneum Secondary to the Menses</vt:lpstr>
      <vt:lpstr>Hemoperitoneum: More Worrisome Causes</vt:lpstr>
      <vt:lpstr>Why Add Heparin to Bloody Dialysate?</vt:lpstr>
      <vt:lpstr>Summary 1</vt:lpstr>
      <vt:lpstr>Summary 2</vt:lpstr>
      <vt:lpstr>Summary 3</vt:lpstr>
      <vt:lpstr>PowerPoint Presentation</vt:lpstr>
    </vt:vector>
  </TitlesOfParts>
  <LinksUpToDate>0</LinksUpToDate>
  <SharedDoc>0</SharedDoc>
  <HyperlinksChanged>0</HyperlinksChanged>
  <Application>Aspose.Slides for .NET</Application>
  <AppVersion>24.0600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dc:creator>Crystal Anderson</dc:creator>
  <cp:lastModifiedBy>Jin Soo Kim</cp:lastModifiedBy>
  <cp:revision>192</cp:revision>
  <dcterms:created xsi:type="dcterms:W3CDTF">2017-04-24T15:47:09Z</dcterms:created>
  <dcterms:modified xsi:type="dcterms:W3CDTF">2024-07-18T00:17:43Z</dcterms:modified>
</cp:coreProperties>
</file>