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xlsx" ContentType="application/vnd.openxmlformats-officedocument.spreadsheetml.sheet"/>
  <Default Extension="png" ContentType="image/png"/>
  <Default Extension="emf" ContentType="image/x-emf"/>
  <Override PartName="/docProps/app.xml" ContentType="application/vnd.openxmlformats-officedocument.extended-properties+xml"/>
  <Override PartName="/docProps/core.xml" ContentType="application/vnd.openxmlformats-package.core-properties+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olors1.xml" ContentType="application/vnd.ms-office.chartcolorstyle+xml"/>
  <Override PartName="/ppt/charts/style1.xml" ContentType="application/vnd.ms-office.chartstyle+xml"/>
  <Override PartName="/ppt/commentAuthors.xml" ContentType="application/vnd.openxmlformats-officedocument.presentationml.commentAuthors+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s>
</file>

<file path=ppt/presentation.xml><?xml version="1.0" encoding="utf-8"?>
<!--Generated by Aspose.Slides for .NET 24.6-->
<p:presentation xmlns:r="http://schemas.openxmlformats.org/officeDocument/2006/relationships" xmlns:a="http://schemas.openxmlformats.org/drawingml/2006/main" xmlns:p="http://schemas.openxmlformats.org/presentationml/2006/main" saveSubsetFonts="1">
  <p:sldMasterIdLst>
    <p:sldMasterId id="2147483648" r:id="rId2"/>
  </p:sldMasterIdLst>
  <p:notesMasterIdLst>
    <p:notesMasterId r:id="rId3"/>
  </p:notesMasterIdLst>
  <p:sldIdLst>
    <p:sldId id="256" r:id="rId4"/>
    <p:sldId id="273" r:id="rId5"/>
    <p:sldId id="264" r:id="rId6"/>
    <p:sldId id="258" r:id="rId7"/>
    <p:sldId id="276" r:id="rId8"/>
    <p:sldId id="295" r:id="rId9"/>
    <p:sldId id="299" r:id="rId10"/>
    <p:sldId id="300" r:id="rId11"/>
    <p:sldId id="296" r:id="rId12"/>
    <p:sldId id="297" r:id="rId13"/>
    <p:sldId id="301" r:id="rId14"/>
    <p:sldId id="278" r:id="rId15"/>
    <p:sldId id="277" r:id="rId16"/>
    <p:sldId id="356" r:id="rId17"/>
    <p:sldId id="357" r:id="rId18"/>
    <p:sldId id="345" r:id="rId19"/>
    <p:sldId id="350" r:id="rId20"/>
    <p:sldId id="346" r:id="rId21"/>
    <p:sldId id="347" r:id="rId22"/>
    <p:sldId id="349" r:id="rId23"/>
    <p:sldId id="348" r:id="rId24"/>
    <p:sldId id="292" r:id="rId25"/>
    <p:sldId id="351" r:id="rId26"/>
    <p:sldId id="352" r:id="rId27"/>
    <p:sldId id="353" r:id="rId28"/>
    <p:sldId id="293" r:id="rId29"/>
    <p:sldId id="354" r:id="rId30"/>
    <p:sldId id="355" r:id="rId31"/>
    <p:sldId id="344" r:id="rId32"/>
    <p:sldId id="294" r:id="rId33"/>
    <p:sldId id="358" r:id="rId34"/>
    <p:sldId id="272" r:id="rId35"/>
    <p:sldId id="259" r:id="rId36"/>
    <p:sldId id="286" r:id="rId37"/>
    <p:sldId id="291" r:id="rId38"/>
    <p:sldId id="280" r:id="rId39"/>
    <p:sldId id="290" r:id="rId40"/>
    <p:sldId id="281" r:id="rId41"/>
    <p:sldId id="289" r:id="rId42"/>
    <p:sldId id="282" r:id="rId43"/>
    <p:sldId id="288" r:id="rId44"/>
    <p:sldId id="283" r:id="rId45"/>
    <p:sldId id="287" r:id="rId46"/>
    <p:sldId id="284" r:id="rId47"/>
    <p:sldId id="285" r:id="rId48"/>
    <p:sldId id="279" r:id="rId49"/>
  </p:sldIdLst>
  <p:sldSz cx="12192000" cy="6858000"/>
  <p:notesSz cx="6858000" cy="9144000"/>
  <p:custDataLst>
    <p:tags r:id="rId5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Full" cryptAlgorithmClass="hash" cryptAlgorithmType="typeAny" cryptAlgorithmSid="4" spinCount="100000" saltData="q2413RK0XsF/I2wjes5z1g==" hashData="0YL2JCONKkTEW3P1JYFOrh2hejA="/>
  <p:extLst>
    <p:ext uri="{521415D9-36F7-43E2-AB2F-B90AF26B5E84}">
      <p14:sectionLst xmlns:p14="http://schemas.microsoft.com/office/powerpoint/2010/main">
        <p14:section name="Default Section" id="{9C3D5B8C-2B30-4BAB-9D4C-D2A7B2D5F223}">
          <p14:sldIdLst>
            <p14:sldId id="256"/>
            <p14:sldId id="273"/>
            <p14:sldId id="264"/>
            <p14:sldId id="258"/>
            <p14:sldId id="276"/>
            <p14:sldId id="295"/>
            <p14:sldId id="299"/>
            <p14:sldId id="300"/>
            <p14:sldId id="296"/>
            <p14:sldId id="297"/>
            <p14:sldId id="301"/>
            <p14:sldId id="278"/>
            <p14:sldId id="277"/>
            <p14:sldId id="356"/>
            <p14:sldId id="357"/>
            <p14:sldId id="345"/>
            <p14:sldId id="350"/>
            <p14:sldId id="346"/>
            <p14:sldId id="347"/>
            <p14:sldId id="349"/>
            <p14:sldId id="348"/>
            <p14:sldId id="292"/>
            <p14:sldId id="351"/>
            <p14:sldId id="352"/>
            <p14:sldId id="353"/>
            <p14:sldId id="293"/>
            <p14:sldId id="354"/>
            <p14:sldId id="355"/>
            <p14:sldId id="344"/>
            <p14:sldId id="294"/>
            <p14:sldId id="358"/>
            <p14:sldId id="272"/>
            <p14:sldId id="259"/>
            <p14:sldId id="286"/>
            <p14:sldId id="291"/>
            <p14:sldId id="280"/>
            <p14:sldId id="290"/>
            <p14:sldId id="281"/>
            <p14:sldId id="289"/>
            <p14:sldId id="282"/>
            <p14:sldId id="288"/>
            <p14:sldId id="283"/>
            <p14:sldId id="287"/>
            <p14:sldId id="284"/>
            <p14:sldId id="285"/>
            <p14:sldId id="279"/>
          </p14:sldIdLst>
        </p14:section>
        <p14:section name="Untitled Section" id="{1E32AF86-A6E1-422F-8936-171779A32B77}">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p="http://schemas.openxmlformats.org/presentationml/2006/main">
  <p:cmAuthor id="1" name="Lisa Netha Xayavong" initials="LNX" lastIdx="0" clrIdx="0">
    <p:extLst>
      <p:ext uri="{19B8F6BF-5375-455C-9EA6-DF929625EA0E}">
        <p15:presenceInfo xmlns:p15="http://schemas.microsoft.com/office/powerpoint/2012/main" userId="S::lxayavong@asn-online.org::60b64769-9ed1-476b-869f-74cc0afccf5b" providerId="AD"/>
      </p:ext>
    </p:extLst>
  </p:cmAuthor>
  <p:cmAuthor id="2" name="Jin Soo Kim" initials="JSK" lastIdx="0" clrIdx="1">
    <p:extLst>
      <p:ext uri="{19B8F6BF-5375-455C-9EA6-DF929625EA0E}">
        <p15:presenceInfo xmlns:p15="http://schemas.microsoft.com/office/powerpoint/2012/main" userId="S::jkim@asn-online.org::ae53f8ed-7967-4a34-ae18-18c407498a08" providerId="AD"/>
      </p:ext>
    </p:extLst>
  </p:cmAuthor>
</p:cmAuthorLst>
</file>

<file path=ppt/presProps.xml><?xml version="1.0" encoding="utf-8"?>
<p:presentationPr xmlns:r="http://schemas.openxmlformats.org/officeDocument/2006/relationships" xmlns:a="http://schemas.openxmlformats.org/drawingml/2006/main"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fill>
          <a:solidFill>
            <a:schemeClr val="accent1">
              <a:tint val="40000"/>
            </a:schemeClr>
          </a:solidFill>
        </a:fill>
      </a:tcStyle>
    </a:band1H>
    <a:band1V>
      <a:tcStyle>
        <a:fill>
          <a:solidFill>
            <a:schemeClr val="accent1">
              <a:tint val="40000"/>
            </a:schemeClr>
          </a:solidFill>
        </a:fill>
      </a:tcStyle>
    </a:band1V>
    <a:lastCol>
      <a:tcTxStyle b="on">
        <a:fontRef idx="minor">
          <a:prstClr val="black"/>
        </a:fontRef>
        <a:schemeClr val="lt1"/>
      </a:tcTxStyle>
      <a:tcStyle>
        <a:fill>
          <a:solidFill>
            <a:schemeClr val="accent1"/>
          </a:solidFill>
        </a:fill>
      </a:tcStyle>
    </a:lastCol>
    <a:firstCol>
      <a:tcTxStyle b="on">
        <a:fontRef idx="minor">
          <a:prstClr val="black"/>
        </a:fontRef>
        <a:schemeClr val="lt1"/>
      </a:tcTxStyle>
      <a:tcStyle>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Medium Style 1 - Accent 6">
    <a:wholeTbl>
      <a:tcTxStyle>
        <a:fontRef idx="minor"/>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fill>
          <a:solidFill>
            <a:schemeClr val="accent6">
              <a:tint val="20000"/>
            </a:schemeClr>
          </a:solidFill>
        </a:fill>
      </a:tcStyle>
    </a:band1H>
    <a:band1V>
      <a:tcStyle>
        <a:fill>
          <a:solidFill>
            <a:schemeClr val="accent6">
              <a:tint val="20000"/>
            </a:schemeClr>
          </a:solidFill>
        </a:fill>
      </a:tcStyle>
    </a:band1V>
    <a:lastCol>
      <a:tcTxStyle b="on"/>
    </a:lastCol>
    <a:firstCol>
      <a:tcTxStyle b="on"/>
    </a:firstCol>
    <a:lastRow>
      <a:tcTxStyle b="on"/>
      <a:tcStyle>
        <a:tcBdr>
          <a:top>
            <a:ln w="50800" cmpd="dbl">
              <a:solidFill>
                <a:schemeClr val="accent6"/>
              </a:solidFill>
            </a:ln>
          </a:top>
        </a:tcBdr>
        <a:fill>
          <a:solidFill>
            <a:schemeClr val="lt1"/>
          </a:solidFill>
        </a:fill>
      </a:tcStyle>
    </a:lastRow>
    <a:firstRow>
      <a:tcTxStyle b="on">
        <a:fontRef idx="minor"/>
        <a:schemeClr val="lt1"/>
      </a:tcTxStyle>
      <a:tcStyle>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861" autoAdjust="0"/>
    <p:restoredTop sz="86466" autoAdjust="0"/>
  </p:normalViewPr>
  <p:slideViewPr>
    <p:cSldViewPr snapToGrid="0">
      <p:cViewPr varScale="1">
        <p:scale>
          <a:sx n="93" d="100"/>
          <a:sy n="93" d="100"/>
        </p:scale>
        <p:origin x="114" y="108"/>
      </p:cViewPr>
      <p:guideLst>
        <p:guide orient="horz" pos="2160"/>
        <p:guide pos="3840"/>
      </p:guideLst>
    </p:cSldViewPr>
  </p:slideViewPr>
  <p:outlineViewPr>
    <p:cViewPr>
      <p:scale>
        <a:sx n="33" d="100"/>
        <a:sy n="33" d="100"/>
      </p:scale>
      <p:origin x="0" y="-48318"/>
    </p:cViewPr>
  </p:outlineViewPr>
  <p:notesTextViewPr>
    <p:cViewPr>
      <p:scale>
        <a:sx n="1" d="1"/>
        <a:sy n="1" d="1"/>
      </p:scale>
      <p:origin x="0" y="0"/>
    </p:cViewPr>
  </p:notesTextViewPr>
  <p:sorterViewPr>
    <p:cViewPr>
      <p:scale>
        <a:sx n="66" d="100"/>
        <a:sy n="66" d="100"/>
      </p:scale>
      <p:origin x="0" y="0"/>
    </p:cViewPr>
  </p:sorterViewPr>
  <p:notesViewPr>
    <p:cSldViewPr>
      <p:cViewPr>
        <p:scale>
          <a:sx n="1" d="100"/>
          <a:sy n="1" d="100"/>
        </p:scale>
        <p:origin x="0" y="0"/>
      </p:cViewPr>
    </p:cSldViewPr>
  </p:notesViewPr>
  <p:gridSpacing cx="76200" cy="76200"/>
</p:viewPr>
</file>

<file path=ppt/_rels/presentation.xml.rels>&#65279;<?xml version="1.0" encoding="utf-8" standalone="yes"?><Relationships xmlns="http://schemas.openxmlformats.org/package/2006/relationships"><Relationship Id="rId1" Type="http://schemas.openxmlformats.org/officeDocument/2006/relationships/commentAuthors" Target="commentAuthors.xml" /><Relationship Id="rId10" Type="http://schemas.openxmlformats.org/officeDocument/2006/relationships/slide" Target="slides/slide7.xml" /><Relationship Id="rId11" Type="http://schemas.openxmlformats.org/officeDocument/2006/relationships/slide" Target="slides/slide8.xml" /><Relationship Id="rId12" Type="http://schemas.openxmlformats.org/officeDocument/2006/relationships/slide" Target="slides/slide9.xml" /><Relationship Id="rId13" Type="http://schemas.openxmlformats.org/officeDocument/2006/relationships/slide" Target="slides/slide10.xml" /><Relationship Id="rId14" Type="http://schemas.openxmlformats.org/officeDocument/2006/relationships/slide" Target="slides/slide11.xml" /><Relationship Id="rId15" Type="http://schemas.openxmlformats.org/officeDocument/2006/relationships/slide" Target="slides/slide12.xml" /><Relationship Id="rId16" Type="http://schemas.openxmlformats.org/officeDocument/2006/relationships/slide" Target="slides/slide13.xml" /><Relationship Id="rId17" Type="http://schemas.openxmlformats.org/officeDocument/2006/relationships/slide" Target="slides/slide14.xml" /><Relationship Id="rId18" Type="http://schemas.openxmlformats.org/officeDocument/2006/relationships/slide" Target="slides/slide15.xml" /><Relationship Id="rId19" Type="http://schemas.openxmlformats.org/officeDocument/2006/relationships/slide" Target="slides/slide16.xml" /><Relationship Id="rId2" Type="http://schemas.openxmlformats.org/officeDocument/2006/relationships/slideMaster" Target="slideMasters/slideMaster1.xml" /><Relationship Id="rId20" Type="http://schemas.openxmlformats.org/officeDocument/2006/relationships/slide" Target="slides/slide17.xml" /><Relationship Id="rId21" Type="http://schemas.openxmlformats.org/officeDocument/2006/relationships/slide" Target="slides/slide18.xml" /><Relationship Id="rId22" Type="http://schemas.openxmlformats.org/officeDocument/2006/relationships/slide" Target="slides/slide19.xml" /><Relationship Id="rId23" Type="http://schemas.openxmlformats.org/officeDocument/2006/relationships/slide" Target="slides/slide20.xml" /><Relationship Id="rId24" Type="http://schemas.openxmlformats.org/officeDocument/2006/relationships/slide" Target="slides/slide21.xml" /><Relationship Id="rId25" Type="http://schemas.openxmlformats.org/officeDocument/2006/relationships/slide" Target="slides/slide22.xml" /><Relationship Id="rId26" Type="http://schemas.openxmlformats.org/officeDocument/2006/relationships/slide" Target="slides/slide23.xml" /><Relationship Id="rId27" Type="http://schemas.openxmlformats.org/officeDocument/2006/relationships/slide" Target="slides/slide24.xml" /><Relationship Id="rId28" Type="http://schemas.openxmlformats.org/officeDocument/2006/relationships/slide" Target="slides/slide25.xml" /><Relationship Id="rId29" Type="http://schemas.openxmlformats.org/officeDocument/2006/relationships/slide" Target="slides/slide26.xml" /><Relationship Id="rId3" Type="http://schemas.openxmlformats.org/officeDocument/2006/relationships/notesMaster" Target="notesMasters/notesMaster1.xml" /><Relationship Id="rId30" Type="http://schemas.openxmlformats.org/officeDocument/2006/relationships/slide" Target="slides/slide27.xml" /><Relationship Id="rId31" Type="http://schemas.openxmlformats.org/officeDocument/2006/relationships/slide" Target="slides/slide28.xml" /><Relationship Id="rId32" Type="http://schemas.openxmlformats.org/officeDocument/2006/relationships/slide" Target="slides/slide29.xml" /><Relationship Id="rId33" Type="http://schemas.openxmlformats.org/officeDocument/2006/relationships/slide" Target="slides/slide30.xml" /><Relationship Id="rId34" Type="http://schemas.openxmlformats.org/officeDocument/2006/relationships/slide" Target="slides/slide31.xml" /><Relationship Id="rId35" Type="http://schemas.openxmlformats.org/officeDocument/2006/relationships/slide" Target="slides/slide32.xml" /><Relationship Id="rId36" Type="http://schemas.openxmlformats.org/officeDocument/2006/relationships/slide" Target="slides/slide33.xml" /><Relationship Id="rId37" Type="http://schemas.openxmlformats.org/officeDocument/2006/relationships/slide" Target="slides/slide34.xml" /><Relationship Id="rId38" Type="http://schemas.openxmlformats.org/officeDocument/2006/relationships/slide" Target="slides/slide35.xml" /><Relationship Id="rId39" Type="http://schemas.openxmlformats.org/officeDocument/2006/relationships/slide" Target="slides/slide36.xml" /><Relationship Id="rId4" Type="http://schemas.openxmlformats.org/officeDocument/2006/relationships/slide" Target="slides/slide1.xml" /><Relationship Id="rId40" Type="http://schemas.openxmlformats.org/officeDocument/2006/relationships/slide" Target="slides/slide37.xml" /><Relationship Id="rId41" Type="http://schemas.openxmlformats.org/officeDocument/2006/relationships/slide" Target="slides/slide38.xml" /><Relationship Id="rId42" Type="http://schemas.openxmlformats.org/officeDocument/2006/relationships/slide" Target="slides/slide39.xml" /><Relationship Id="rId43" Type="http://schemas.openxmlformats.org/officeDocument/2006/relationships/slide" Target="slides/slide40.xml" /><Relationship Id="rId44" Type="http://schemas.openxmlformats.org/officeDocument/2006/relationships/slide" Target="slides/slide41.xml" /><Relationship Id="rId45" Type="http://schemas.openxmlformats.org/officeDocument/2006/relationships/slide" Target="slides/slide42.xml" /><Relationship Id="rId46" Type="http://schemas.openxmlformats.org/officeDocument/2006/relationships/slide" Target="slides/slide43.xml" /><Relationship Id="rId47" Type="http://schemas.openxmlformats.org/officeDocument/2006/relationships/slide" Target="slides/slide44.xml" /><Relationship Id="rId48" Type="http://schemas.openxmlformats.org/officeDocument/2006/relationships/slide" Target="slides/slide45.xml" /><Relationship Id="rId49" Type="http://schemas.openxmlformats.org/officeDocument/2006/relationships/slide" Target="slides/slide46.xml" /><Relationship Id="rId5" Type="http://schemas.openxmlformats.org/officeDocument/2006/relationships/slide" Target="slides/slide2.xml" /><Relationship Id="rId50" Type="http://schemas.openxmlformats.org/officeDocument/2006/relationships/tags" Target="tags/tag1.xml" /><Relationship Id="rId51" Type="http://schemas.openxmlformats.org/officeDocument/2006/relationships/presProps" Target="presProps.xml" /><Relationship Id="rId52" Type="http://schemas.openxmlformats.org/officeDocument/2006/relationships/viewProps" Target="viewProps.xml" /><Relationship Id="rId53" Type="http://schemas.openxmlformats.org/officeDocument/2006/relationships/theme" Target="theme/theme1.xml" /><Relationship Id="rId54" Type="http://schemas.openxmlformats.org/officeDocument/2006/relationships/tableStyles" Target="tableStyles.xml" /><Relationship Id="rId6" Type="http://schemas.openxmlformats.org/officeDocument/2006/relationships/slide" Target="slides/slide3.xml" /><Relationship Id="rId7" Type="http://schemas.openxmlformats.org/officeDocument/2006/relationships/slide" Target="slides/slide4.xml" /><Relationship Id="rId8" Type="http://schemas.openxmlformats.org/officeDocument/2006/relationships/slide" Target="slides/slide5.xml" /><Relationship Id="rId9" Type="http://schemas.openxmlformats.org/officeDocument/2006/relationships/slide" Target="slides/slide6.xml" /></Relationships>
</file>

<file path=ppt/charts/_rels/chart1.xml.rels>&#65279;<?xml version="1.0" encoding="utf-8" standalone="yes"?><Relationships xmlns="http://schemas.openxmlformats.org/package/2006/relationships"><Relationship Id="rId1" Type="http://schemas.openxmlformats.org/officeDocument/2006/relationships/package" Target="../embeddings/Microsoft_Excel_Worksheet1.xlsx" /><Relationship Id="rId2" Type="http://schemas.microsoft.com/office/2011/relationships/chartColorStyle" Target="colors1.xml" /><Relationship Id="rId3" Type="http://schemas.microsoft.com/office/2011/relationships/chartStyle" Target="style1.xml" /></Relationships>
</file>

<file path=ppt/charts/_rels/chart2.xml.rels>&#65279;<?xml version="1.0" encoding="utf-8" standalone="yes"?><Relationships xmlns="http://schemas.openxmlformats.org/package/2006/relationships"><Relationship Id="rId1" Type="http://schemas.openxmlformats.org/officeDocument/2006/relationships/package" Target="../embeddings/Microsoft_Excel_Worksheet2.xlsx" /></Relationships>
</file>

<file path=ppt/charts/_rels/chart3.xml.rels>&#65279;<?xml version="1.0" encoding="utf-8" standalone="yes"?><Relationships xmlns="http://schemas.openxmlformats.org/package/2006/relationships"><Relationship Id="rId1" Type="http://schemas.openxmlformats.org/officeDocument/2006/relationships/package" Target="../embeddings/Microsoft_Excel_Worksheet3.xlsx" /></Relationships>
</file>

<file path=ppt/charts/chart1.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1"/>
          <c:order val="0"/>
          <c:tx>
            <c:strRef>
              <c:f>Sheet1!$C$1</c:f>
              <c:strCache>
                <c:ptCount val="1"/>
                <c:pt idx="0">
                  <c:v>Column1</c:v>
                </c:pt>
              </c:strCache>
            </c:strRef>
          </c:tx>
          <c:spPr>
            <a:solidFill>
              <a:schemeClr val="accent2"/>
            </a:solidFill>
            <a:ln>
              <a:noFill/>
            </a:ln>
            <a:effectLst/>
          </c:spPr>
          <c:invertIfNegative val="0"/>
          <c:dPt>
            <c:idx val="4"/>
            <c:invertIfNegative val="0"/>
            <c:spPr>
              <a:solidFill>
                <a:schemeClr val="accent2"/>
              </a:solidFill>
              <a:ln>
                <a:noFill/>
              </a:ln>
              <a:effectLst/>
            </c:spPr>
            <c:extLst>
              <c:ext xmlns:c16="http://schemas.microsoft.com/office/drawing/2014/chart" uri="{C3380CC4-5D6E-409C-BE32-E72D297353CC}">
                <c16:uniqueId val="{00000001-EA83-8844-A8EF-91A61EED5D03}"/>
              </c:ext>
            </c:extLst>
          </c:dPt>
          <c:dPt>
            <c:idx val="5"/>
            <c:invertIfNegative val="0"/>
            <c:spPr>
              <a:solidFill>
                <a:schemeClr val="accent2"/>
              </a:solidFill>
              <a:ln>
                <a:noFill/>
              </a:ln>
              <a:effectLst/>
            </c:spPr>
            <c:extLst>
              <c:ext xmlns:c16="http://schemas.microsoft.com/office/drawing/2014/chart" uri="{C3380CC4-5D6E-409C-BE32-E72D297353CC}">
                <c16:uniqueId val="{00000003-EA83-8844-A8EF-91A61EED5D03}"/>
              </c:ext>
            </c:extLst>
          </c:dPt>
          <c:dLbls>
            <c:dLbl>
              <c:idx val="0"/>
              <c:dLblPos val="ctr"/>
              <c:showLegendKey val="0"/>
              <c:showVal val="1"/>
              <c:showCatName val="0"/>
              <c:showSerName val="0"/>
              <c:showPercent val="0"/>
              <c:showBubbleSize val="0"/>
              <c:extLst/>
            </c:dLbl>
            <c:dLbl>
              <c:idx val="1"/>
              <c:dLblPos val="ctr"/>
              <c:showLegendKey val="0"/>
              <c:showVal val="1"/>
              <c:showCatName val="0"/>
              <c:showSerName val="0"/>
              <c:showPercent val="0"/>
              <c:showBubbleSize val="0"/>
              <c:extLst/>
            </c:dLbl>
            <c:dLbl>
              <c:idx val="2"/>
              <c:dLblPos val="ctr"/>
              <c:showLegendKey val="0"/>
              <c:showVal val="1"/>
              <c:showCatName val="0"/>
              <c:showSerName val="0"/>
              <c:showPercent val="0"/>
              <c:showBubbleSize val="0"/>
              <c:extLst/>
            </c:dLbl>
            <c:dLbl>
              <c:idx val="3"/>
              <c:dLblPos val="ctr"/>
              <c:showLegendKey val="0"/>
              <c:showVal val="1"/>
              <c:showCatName val="0"/>
              <c:showSerName val="0"/>
              <c:showPercent val="0"/>
              <c:showBubbleSize val="0"/>
              <c:extLst/>
            </c:dLbl>
            <c:dLbl>
              <c:idx val="4"/>
              <c:dLblPos val="ctr"/>
              <c:showLegendKey val="0"/>
              <c:showVal val="1"/>
              <c:showCatName val="0"/>
              <c:showSerName val="0"/>
              <c:showPercent val="0"/>
              <c:showBubbleSize val="0"/>
              <c:extLst/>
            </c:dLbl>
            <c:dLbl>
              <c:idx val="5"/>
              <c:dLblPos val="ctr"/>
              <c:showLegendKey val="0"/>
              <c:showVal val="1"/>
              <c:showCatName val="0"/>
              <c:showSerName val="0"/>
              <c:showPercent val="0"/>
              <c:showBubbleSize val="0"/>
              <c:extLst/>
            </c:dLbl>
            <c:spPr>
              <a:noFill/>
              <a:ln>
                <a:noFill/>
              </a:ln>
              <a:effectLst/>
            </c:spPr>
            <c:txPr>
              <a:bodyPr rot="0" spcFirstLastPara="1" vertOverflow="ellipsis" vert="horz" wrap="square" lIns="38100" tIns="19050" rIns="38100" bIns="19050" anchor="ctr" anchorCtr="1">
                <a:spAutoFit/>
              </a:bodyPr>
              <a:p>
                <a:pPr>
                  <a:defRPr sz="1400" b="1" i="0" u="none" strike="noStrike" kern="1200" baseline="0" smtId="4294967295">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1"/>
            <c:extLst>
              <c:ext xmlns:c15="http://schemas.microsoft.com/office/drawing/2012/chart" uri="{CE6537A1-D6FC-4f65-9D91-7224C49458BB}">
                <c15:showLeaderLines val="1"/>
                <c15:leaderLines>
                  <c:spPr>
                    <a:ln w="9525" cap="flat" cmpd="sng" algn="ctr">
                      <a:solidFill>
                        <a:schemeClr val="tx1">
                          <a:lumMod val="35000"/>
                          <a:lumOff val="65000"/>
                        </a:schemeClr>
                      </a:solidFill>
                      <a:round/>
                    </a:ln>
                  </c:spPr>
                </c15:leaderLines>
              </c:ext>
            </c:extLst>
          </c:dLbls>
          <c:errBars>
            <c:errDir val="y"/>
            <c:errBarType/>
            <c:errValType val="cust"/>
            <c:noEndCap val="0"/>
            <c:plus>
              <c:numRef>
                <c:f>Sheet1!$D$2:$D$7</c:f>
                <c:numCache>
                  <c:ptCount val="6"/>
                  <c:pt idx="1">
                    <c:v>0.04</c:v>
                  </c:pt>
                  <c:pt idx="2">
                    <c:v>0.03</c:v>
                  </c:pt>
                  <c:pt idx="3">
                    <c:v>0.04</c:v>
                  </c:pt>
                  <c:pt idx="4">
                    <c:v>0.04</c:v>
                  </c:pt>
                  <c:pt idx="5">
                    <c:v>0.05</c:v>
                  </c:pt>
                </c:numCache>
              </c:numRef>
            </c:plus>
            <c:minus>
              <c:numRef>
                <c:f>Sheet1!$B$2:$B$7</c:f>
                <c:numCache>
                  <c:ptCount val="6"/>
                  <c:pt idx="0">
                    <c:v>0</c:v>
                  </c:pt>
                  <c:pt idx="1">
                    <c:v>0.03</c:v>
                  </c:pt>
                  <c:pt idx="2">
                    <c:v>0.03</c:v>
                  </c:pt>
                  <c:pt idx="3">
                    <c:v>0.03</c:v>
                  </c:pt>
                  <c:pt idx="4">
                    <c:v>0.05</c:v>
                  </c:pt>
                  <c:pt idx="5">
                    <c:v>0.04</c:v>
                  </c:pt>
                </c:numCache>
              </c:numRef>
            </c:minus>
            <c:spPr>
              <a:noFill/>
              <a:ln w="22225" cap="flat" cmpd="sng" algn="ctr">
                <a:solidFill>
                  <a:schemeClr val="accent3"/>
                </a:solidFill>
                <a:round/>
              </a:ln>
              <a:effectLst/>
            </c:spPr>
          </c:errBars>
          <c:cat>
            <c:strRef>
              <c:f>Sheet1!$A$2:$A$7</c:f>
              <c:strCache>
                <c:ptCount val="6"/>
                <c:pt idx="0">
                  <c:v>0-5</c:v>
                </c:pt>
                <c:pt idx="1">
                  <c:v>6-7</c:v>
                </c:pt>
                <c:pt idx="2">
                  <c:v>8-9</c:v>
                </c:pt>
                <c:pt idx="3">
                  <c:v>10-11</c:v>
                </c:pt>
                <c:pt idx="4">
                  <c:v>12-13</c:v>
                </c:pt>
                <c:pt idx="5">
                  <c:v>14+</c:v>
                </c:pt>
              </c:strCache>
            </c:strRef>
          </c:cat>
          <c:val>
            <c:numRef>
              <c:f>Sheet1!$C$2:$C$7</c:f>
              <c:numCache>
                <c:formatCode>0.00</c:formatCode>
                <c:ptCount val="6"/>
                <c:pt idx="0">
                  <c:v>1</c:v>
                </c:pt>
                <c:pt idx="1">
                  <c:v>1.03</c:v>
                </c:pt>
                <c:pt idx="2">
                  <c:v>1.09</c:v>
                </c:pt>
                <c:pt idx="3">
                  <c:v>1.15</c:v>
                </c:pt>
                <c:pt idx="4">
                  <c:v>1.23</c:v>
                </c:pt>
                <c:pt idx="5">
                  <c:v>1.43</c:v>
                </c:pt>
              </c:numCache>
            </c:numRef>
          </c:val>
          <c:extLst>
            <c:ext xmlns:c16="http://schemas.microsoft.com/office/drawing/2014/chart" uri="{C3380CC4-5D6E-409C-BE32-E72D297353CC}">
              <c16:uniqueId val="{00000004-EA83-8844-A8EF-91A61EED5D03}"/>
            </c:ext>
          </c:extLst>
        </c:ser>
        <c:dLbls>
          <c:showLegendKey val="0"/>
          <c:showVal val="0"/>
          <c:showCatName val="0"/>
          <c:showSerName val="0"/>
          <c:showPercent val="0"/>
          <c:showBubbleSize val="0"/>
          <c:showLeaderLines val="0"/>
        </c:dLbls>
        <c:gapWidth val="26"/>
        <c:overlap/>
        <c:axId val="820084592"/>
        <c:axId val="820085680"/>
      </c:barChart>
      <c:catAx>
        <c:axId val="820084592"/>
        <c:scaling>
          <c:orientation/>
        </c:scaling>
        <c:delete val="0"/>
        <c:axPos val="b"/>
        <c:numFmt formatCode="General" sourceLinked="1"/>
        <c:majorTickMark val="none"/>
        <c:minorTickMark val="none"/>
        <c:spPr>
          <a:noFill/>
          <a:ln w="9525" cap="flat" cmpd="sng" algn="ctr">
            <a:solidFill>
              <a:schemeClr val="tx1">
                <a:lumMod val="15000"/>
                <a:lumOff val="85000"/>
              </a:schemeClr>
            </a:solidFill>
            <a:round/>
          </a:ln>
          <a:effectLst/>
        </c:spPr>
        <c:txPr>
          <a:bodyPr rot="-60000000" spcFirstLastPara="1" vertOverflow="ellipsis" vert="horz" wrap="square" anchor="ctr" anchorCtr="1"/>
          <a:p>
            <a:pPr>
              <a:defRPr sz="1100" b="1" i="0" u="none" strike="noStrike" kern="1200" baseline="0" smtId="4294967295">
                <a:solidFill>
                  <a:schemeClr val="tx1"/>
                </a:solidFill>
                <a:latin typeface="+mn-lt"/>
                <a:ea typeface="+mn-ea"/>
                <a:cs typeface="+mn-cs"/>
              </a:defRPr>
            </a:pPr>
            <a:endParaRPr lang="en-US"/>
          </a:p>
        </c:txPr>
        <c:crossAx val="820085680"/>
        <c:crosses val="autoZero"/>
        <c:auto val="0"/>
        <c:lblAlgn val="ctr"/>
        <c:lblOffset/>
        <c:noMultiLvlLbl val="0"/>
      </c:catAx>
      <c:valAx>
        <c:axId val="820085680"/>
        <c:scaling>
          <c:orientation/>
          <c:min val="0.8"/>
        </c:scaling>
        <c:delete val="0"/>
        <c:axPos val="l"/>
        <c:majorGridlines>
          <c:spPr>
            <a:ln w="9525" cap="flat" cmpd="sng" algn="ctr">
              <a:solidFill>
                <a:schemeClr val="tx1">
                  <a:lumMod val="15000"/>
                  <a:lumOff val="85000"/>
                </a:schemeClr>
              </a:solidFill>
              <a:round/>
            </a:ln>
            <a:effectLst/>
          </c:spPr>
        </c:majorGridlines>
        <c:numFmt formatCode="#,##0.0" sourceLinked="0"/>
        <c:majorTickMark val="none"/>
        <c:minorTickMark val="none"/>
        <c:spPr>
          <a:noFill/>
          <a:ln>
            <a:noFill/>
          </a:ln>
          <a:effectLst/>
        </c:spPr>
        <c:txPr>
          <a:bodyPr rot="-60000000" spcFirstLastPara="1" vertOverflow="ellipsis" vert="horz" wrap="square" anchor="ctr" anchorCtr="1"/>
          <a:p>
            <a:pPr>
              <a:defRPr sz="1050" b="0" i="0" u="none" strike="noStrike" kern="1200" baseline="0" smtId="4294967295">
                <a:solidFill>
                  <a:schemeClr val="tx1"/>
                </a:solidFill>
                <a:latin typeface="+mn-lt"/>
                <a:ea typeface="+mn-ea"/>
                <a:cs typeface="+mn-cs"/>
              </a:defRPr>
            </a:pPr>
            <a:endParaRPr lang="en-US"/>
          </a:p>
        </c:txPr>
        <c:crossAx val="820084592"/>
        <c:crosses val="autoZero"/>
        <c:crossBetween val="between"/>
        <c:majorUnit val="0.2"/>
      </c:valAx>
      <c:spPr>
        <a:noFill/>
        <a:ln>
          <a:noFill/>
        </a:ln>
        <a:effectLst/>
      </c:spPr>
    </c:plotArea>
    <c:plotVisOnly val="1"/>
    <c:dispBlanksAs val="gap"/>
    <c:showDLblsOverMax val="0"/>
  </c:chart>
  <c:spPr>
    <a:noFill/>
    <a:ln>
      <a:noFill/>
    </a:ln>
    <a:effectLst/>
  </c:spPr>
  <c:txPr>
    <a:bodyPr/>
    <a:p>
      <a:pPr>
        <a:defRPr/>
      </a:pPr>
      <a:endParaRPr lang="en-US"/>
    </a:p>
  </c:txPr>
  <c:externalData r:id="rId1">
    <c:autoUpdate val="0"/>
  </c:externalData>
</c:chartSpace>
</file>

<file path=ppt/charts/chart2.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barChart>
        <c:barDir val="col"/>
        <c:grouping val="clustered"/>
        <c:varyColors val="0"/>
        <c:ser>
          <c:idx val="0"/>
          <c:order val="0"/>
          <c:tx>
            <c:strRef>
              <c:f>Sheet1!$B$1</c:f>
              <c:strCache>
                <c:ptCount val="1"/>
                <c:pt idx="0">
                  <c:v>Localized Infection</c:v>
                </c:pt>
              </c:strCache>
            </c:strRef>
          </c:tx>
          <c:invertIfNegative val="0"/>
          <c:cat>
            <c:strRef>
              <c:f>Sheet1!$A$2:$A$3</c:f>
              <c:strCache>
                <c:ptCount val="2"/>
                <c:pt idx="0">
                  <c:v>Unadjusted Relative Risk of Constant-Site</c:v>
                </c:pt>
                <c:pt idx="1">
                  <c:v>Adjusted Relative Risk of Constant Site</c:v>
                </c:pt>
              </c:strCache>
            </c:strRef>
          </c:cat>
          <c:val>
            <c:numRef>
              <c:f>Sheet1!$B$2:$B$3</c:f>
              <c:numCache>
                <c:formatCode>General</c:formatCode>
                <c:ptCount val="2"/>
                <c:pt idx="0">
                  <c:v>2.71</c:v>
                </c:pt>
                <c:pt idx="1">
                  <c:v>2.52</c:v>
                </c:pt>
              </c:numCache>
            </c:numRef>
          </c:val>
          <c:extLst>
            <c:ext xmlns:c16="http://schemas.microsoft.com/office/drawing/2014/chart" uri="{C3380CC4-5D6E-409C-BE32-E72D297353CC}">
              <c16:uniqueId val="{00000000-592F-824C-976C-A885F375C027}"/>
            </c:ext>
          </c:extLst>
        </c:ser>
        <c:ser>
          <c:idx val="1"/>
          <c:order val="1"/>
          <c:tx>
            <c:strRef>
              <c:f>Sheet1!$C$1</c:f>
              <c:strCache>
                <c:ptCount val="1"/>
                <c:pt idx="0">
                  <c:v>Systemic Infection</c:v>
                </c:pt>
              </c:strCache>
            </c:strRef>
          </c:tx>
          <c:invertIfNegative val="0"/>
          <c:cat>
            <c:strRef>
              <c:f>Sheet1!$A$2:$A$3</c:f>
              <c:strCache>
                <c:ptCount val="2"/>
                <c:pt idx="0">
                  <c:v>Unadjusted Relative Risk of Constant-Site</c:v>
                </c:pt>
                <c:pt idx="1">
                  <c:v>Adjusted Relative Risk of Constant Site</c:v>
                </c:pt>
              </c:strCache>
            </c:strRef>
          </c:cat>
          <c:val>
            <c:numRef>
              <c:f>Sheet1!$C$2:$C$3</c:f>
              <c:numCache>
                <c:formatCode>General</c:formatCode>
                <c:ptCount val="2"/>
                <c:pt idx="0">
                  <c:v>6.13</c:v>
                </c:pt>
                <c:pt idx="1">
                  <c:v>6.27</c:v>
                </c:pt>
              </c:numCache>
            </c:numRef>
          </c:val>
          <c:extLst>
            <c:ext xmlns:c16="http://schemas.microsoft.com/office/drawing/2014/chart" uri="{C3380CC4-5D6E-409C-BE32-E72D297353CC}">
              <c16:uniqueId val="{00000001-592F-824C-976C-A885F375C027}"/>
            </c:ext>
          </c:extLst>
        </c:ser>
        <c:ser>
          <c:idx val="2"/>
          <c:order val="2"/>
          <c:tx>
            <c:strRef>
              <c:f>Sheet1!$D$1</c:f>
              <c:strCache>
                <c:ptCount val="1"/>
                <c:pt idx="0">
                  <c:v>Total Infection</c:v>
                </c:pt>
              </c:strCache>
            </c:strRef>
          </c:tx>
          <c:invertIfNegative val="0"/>
          <c:cat>
            <c:strRef>
              <c:f>Sheet1!$A$2:$A$3</c:f>
              <c:strCache>
                <c:ptCount val="2"/>
                <c:pt idx="0">
                  <c:v>Unadjusted Relative Risk of Constant-Site</c:v>
                </c:pt>
                <c:pt idx="1">
                  <c:v>Adjusted Relative Risk of Constant Site</c:v>
                </c:pt>
              </c:strCache>
            </c:strRef>
          </c:cat>
          <c:val>
            <c:numRef>
              <c:f>Sheet1!$D$2:$D$3</c:f>
              <c:numCache>
                <c:formatCode>General</c:formatCode>
                <c:ptCount val="2"/>
                <c:pt idx="0">
                  <c:v>3.85</c:v>
                </c:pt>
                <c:pt idx="1">
                  <c:v>3.75</c:v>
                </c:pt>
              </c:numCache>
            </c:numRef>
          </c:val>
          <c:extLst>
            <c:ext xmlns:c16="http://schemas.microsoft.com/office/drawing/2014/chart" uri="{C3380CC4-5D6E-409C-BE32-E72D297353CC}">
              <c16:uniqueId val="{00000002-592F-824C-976C-A885F375C027}"/>
            </c:ext>
          </c:extLst>
        </c:ser>
        <c:dLbls>
          <c:showLegendKey val="0"/>
          <c:showVal val="0"/>
          <c:showCatName val="0"/>
          <c:showSerName val="0"/>
          <c:showPercent val="0"/>
          <c:showBubbleSize val="0"/>
          <c:showLeaderLines val="0"/>
        </c:dLbls>
        <c:gapWidth/>
        <c:overlap/>
        <c:axId val="2122783432"/>
        <c:axId val="2122786408"/>
      </c:barChart>
      <c:catAx>
        <c:axId val="2122783432"/>
        <c:scaling>
          <c:orientation/>
        </c:scaling>
        <c:delete val="0"/>
        <c:axPos val="b"/>
        <c:numFmt formatCode="General" sourceLinked="0"/>
        <c:majorTickMark val="out"/>
        <c:minorTickMark val="none"/>
        <c:crossAx val="2122786408"/>
        <c:crosses val="autoZero"/>
        <c:auto val="0"/>
        <c:lblAlgn val="ctr"/>
        <c:lblOffset/>
        <c:noMultiLvlLbl val="0"/>
      </c:catAx>
      <c:valAx>
        <c:axId val="2122786408"/>
        <c:scaling>
          <c:orientation/>
        </c:scaling>
        <c:delete val="0"/>
        <c:axPos val="l"/>
        <c:majorGridlines/>
        <c:numFmt formatCode="General" sourceLinked="1"/>
        <c:majorTickMark val="out"/>
        <c:minorTickMark val="none"/>
        <c:crossAx val="2122783432"/>
        <c:crosses val="autoZero"/>
        <c:crossBetween val="between"/>
      </c:valAx>
    </c:plotArea>
    <c:legend>
      <c:legendPos val="t"/>
      <c:overlay val="0"/>
    </c:legend>
    <c:plotVisOnly val="1"/>
    <c:dispBlanksAs val="gap"/>
    <c:showDLblsOverMax val="0"/>
  </c:chart>
  <c:txPr>
    <a:bodyPr/>
    <a:p>
      <a:pPr>
        <a:defRPr sz="1800" smtId="4294967295"/>
      </a:pPr>
      <a:endParaRPr lang="en-US"/>
    </a:p>
  </c:txPr>
  <c:externalData r:id="rId1">
    <c:autoUpdate val="0"/>
  </c:externalData>
</c:chartSpace>
</file>

<file path=ppt/charts/chart3.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a:pPr>
            <a:r>
              <a:rPr lang="en-US" sz="2000">
                <a:solidFill>
                  <a:schemeClr val="tx1">
                    <a:lumMod val="65000"/>
                    <a:lumOff val="35000"/>
                  </a:schemeClr>
                </a:solidFill>
              </a:rPr>
              <a:t>Percent of occurrences in 10,807 cannulations in 171 dialysis</a:t>
            </a:r>
            <a:r>
              <a:rPr lang="en-US" sz="2000" baseline="0">
                <a:solidFill>
                  <a:schemeClr val="tx1">
                    <a:lumMod val="65000"/>
                    <a:lumOff val="35000"/>
                  </a:schemeClr>
                </a:solidFill>
              </a:rPr>
              <a:t> centers. AVF and AVG with Rotating Site, Area and Constant Site Cannulation</a:t>
            </a:r>
            <a:r>
              <a:rPr lang="en-US" sz="2000" baseline="30000">
                <a:solidFill>
                  <a:schemeClr val="tx1">
                    <a:lumMod val="65000"/>
                    <a:lumOff val="35000"/>
                  </a:schemeClr>
                </a:solidFill>
              </a:rPr>
              <a:t>12</a:t>
            </a:r>
            <a:endParaRPr lang="en-US" sz="2000">
              <a:solidFill>
                <a:schemeClr val="tx1">
                  <a:lumMod val="65000"/>
                  <a:lumOff val="35000"/>
                </a:schemeClr>
              </a:solidFill>
            </a:endParaRPr>
          </a:p>
        </c:rich>
      </c:tx>
      <c:overlay val="0"/>
    </c:title>
    <c:autoTitleDeleted val="0"/>
    <c:plotArea>
      <c:barChart>
        <c:barDir val="col"/>
        <c:grouping val="clustered"/>
        <c:varyColors val="0"/>
        <c:ser>
          <c:idx val="0"/>
          <c:order val="0"/>
          <c:tx>
            <c:strRef>
              <c:f>Sheet1!$B$1</c:f>
              <c:strCache>
                <c:ptCount val="1"/>
                <c:pt idx="0">
                  <c:v>Percent</c:v>
                </c:pt>
              </c:strCache>
            </c:strRef>
          </c:tx>
          <c:invertIfNegative val="0"/>
          <c:cat>
            <c:strRef>
              <c:f>Sheet1!$A$2:$A$6</c:f>
              <c:strCache>
                <c:ptCount val="5"/>
                <c:pt idx="0">
                  <c:v>Hemhorrage</c:v>
                </c:pt>
                <c:pt idx="1">
                  <c:v>Hematoma</c:v>
                </c:pt>
                <c:pt idx="2">
                  <c:v>Infiltration</c:v>
                </c:pt>
                <c:pt idx="3">
                  <c:v>Multiple</c:v>
                </c:pt>
                <c:pt idx="4">
                  <c:v>Unknown/Other</c:v>
                </c:pt>
              </c:strCache>
            </c:strRef>
          </c:cat>
          <c:val>
            <c:numRef>
              <c:f>Sheet1!$B$2:$B$6</c:f>
              <c:numCache>
                <c:formatCode>General</c:formatCode>
                <c:ptCount val="5"/>
                <c:pt idx="0">
                  <c:v>0.57</c:v>
                </c:pt>
                <c:pt idx="1">
                  <c:v>0.23</c:v>
                </c:pt>
                <c:pt idx="2">
                  <c:v>0.32</c:v>
                </c:pt>
                <c:pt idx="3">
                  <c:v>0.11</c:v>
                </c:pt>
                <c:pt idx="4">
                  <c:v>0.84</c:v>
                </c:pt>
              </c:numCache>
            </c:numRef>
          </c:val>
          <c:extLst>
            <c:ext xmlns:c16="http://schemas.microsoft.com/office/drawing/2014/chart" uri="{C3380CC4-5D6E-409C-BE32-E72D297353CC}">
              <c16:uniqueId val="{00000000-4249-F845-8499-BFD866A023C8}"/>
            </c:ext>
          </c:extLst>
        </c:ser>
        <c:dLbls>
          <c:showLegendKey val="0"/>
          <c:showVal val="0"/>
          <c:showCatName val="0"/>
          <c:showSerName val="0"/>
          <c:showPercent val="0"/>
          <c:showBubbleSize val="0"/>
          <c:showLeaderLines val="0"/>
        </c:dLbls>
        <c:gapWidth/>
        <c:overlap/>
        <c:axId val="-2115449560"/>
        <c:axId val="-2120187720"/>
      </c:barChart>
      <c:catAx>
        <c:axId val="-2115449560"/>
        <c:scaling>
          <c:orientation/>
        </c:scaling>
        <c:delete val="0"/>
        <c:axPos val="b"/>
        <c:numFmt formatCode="General" sourceLinked="0"/>
        <c:majorTickMark val="out"/>
        <c:minorTickMark val="none"/>
        <c:txPr>
          <a:bodyPr/>
          <a:p>
            <a:pPr>
              <a:defRPr smtId="4294967295">
                <a:solidFill>
                  <a:schemeClr val="tx1">
                    <a:lumMod val="65000"/>
                    <a:lumOff val="35000"/>
                  </a:schemeClr>
                </a:solidFill>
              </a:defRPr>
            </a:pPr>
            <a:endParaRPr lang="en-US"/>
          </a:p>
        </c:txPr>
        <c:crossAx val="-2120187720"/>
        <c:crosses val="autoZero"/>
        <c:auto val="0"/>
        <c:lblAlgn val="ctr"/>
        <c:lblOffset/>
        <c:noMultiLvlLbl val="0"/>
      </c:catAx>
      <c:valAx>
        <c:axId val="-2120187720"/>
        <c:scaling>
          <c:orientation/>
        </c:scaling>
        <c:delete val="0"/>
        <c:axPos val="l"/>
        <c:majorGridlines/>
        <c:numFmt formatCode="General" sourceLinked="1"/>
        <c:majorTickMark val="out"/>
        <c:minorTickMark val="none"/>
        <c:crossAx val="-2115449560"/>
        <c:crosses val="autoZero"/>
        <c:crossBetween val="between"/>
      </c:valAx>
    </c:plotArea>
    <c:plotVisOnly val="1"/>
    <c:dispBlanksAs val="gap"/>
    <c:showDLblsOverMax val="0"/>
  </c:chart>
  <c:txPr>
    <a:bodyPr/>
    <a:p>
      <a:pPr>
        <a:defRPr sz="1800" smtId="4294967295"/>
      </a:pPr>
      <a:endParaRPr lang="en-US"/>
    </a:p>
  </c:txPr>
  <c:externalData r:id="rId1">
    <c:autoUpdate val="0"/>
  </c:externalData>
</c:chartSpace>
</file>

<file path=ppt/charts/colors1.xml><?xml version="1.0" encoding="utf-8"?>
<cs:colorStyle xmlns:a="http://schemas.openxmlformats.org/drawingml/2006/main" xmlns:cs="http://schemas.microsoft.com/office/drawing/2012/chartStyle"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a="http://schemas.openxmlformats.org/drawingml/2006/main" xmlns:r="http://schemas.openxmlformats.org/officeDocument/2006/relationships" xmlns:cs="http://schemas.microsoft.com/office/drawing/2012/chartStyle"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bg>
      <p:bgRef idx="1001">
        <a:schemeClr val="bg1"/>
      </p:bgRef>
    </p:bg>
    <p:spTree>
      <p:nvGrpSpPr>
        <p:cNvPr id="1" name=""/>
        <p:cNvGrpSpPr/>
        <p:nvPr/>
      </p:nvGrpSpPr>
      <p:grpSpPr>
        <a:xfrm>
          <a:off x="0" y="0"/>
          <a: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B9B321-329B-F34A-B590-D8742A472EDA}" type="datetimeFigureOut">
              <a:rPr lang="en-US" smtClean="0"/>
              <a:t>2/26/2021</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5F2DACD-BB36-F445-A070-9F1BBA6F95DB}" type="slidenum">
              <a:rPr lang="en-US" smtClean="0"/>
              <a:t>‹#›</a:t>
            </a:fld>
            <a:endParaRPr lang="en-US"/>
          </a:p>
        </p:txBody>
      </p:sp>
    </p:spTree>
    <p:extLst>
      <p:ext uri="{BB962C8B-B14F-4D97-AF65-F5344CB8AC3E}">
        <p14:creationId val="246874001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image" Target="../media/image2.emf" /><Relationship Id="rId3"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1.png" /><Relationship Id="rId3"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1.png" /><Relationship Id="rId3"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1.png" /><Relationship Id="rId3"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1.png" /><Relationship Id="rId3"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1.png" /><Relationship Id="rId3"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1.png" /><Relationship Id="rId3"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1.png" /><Relationship Id="rId3"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1.png" /><Relationship Id="rId3"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1.png" /><Relationship Id="rId3"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Title Slide">
    <p:bg>
      <p:bgRef idx="1003">
        <a:schemeClr val="bg2"/>
      </p:bgRef>
    </p:bg>
    <p:spTree>
      <p:nvGrpSpPr>
        <p:cNvPr id="1" name=""/>
        <p:cNvGrpSpPr/>
        <p:nvPr/>
      </p:nvGrpSpPr>
      <p:grpSpPr>
        <a:xfrm>
          <a:off x="0" y="0"/>
          <a:ext cx="0" cy="0"/>
        </a:xfrm>
      </p:grpSpPr>
      <p:sp>
        <p:nvSpPr>
          <p:cNvPr id="2" name="Title 1"/>
          <p:cNvSpPr>
            <a:spLocks noGrp="1"/>
          </p:cNvSpPr>
          <p:nvPr>
            <p:ph type="ctrTitle" hasCustomPrompt="1"/>
          </p:nvPr>
        </p:nvSpPr>
        <p:spPr>
          <a:xfrm>
            <a:off x="5071656" y="2079107"/>
            <a:ext cx="6252184" cy="1806416"/>
          </a:xfrm>
        </p:spPr>
        <p:txBody>
          <a:bodyPr anchor="t">
            <a:normAutofit/>
          </a:bodyPr>
          <a:lstStyle>
            <a:lvl1pPr algn="l">
              <a:defRPr sz="4800" b="1" i="0">
                <a:solidFill>
                  <a:schemeClr val="accent1"/>
                </a:solidFill>
                <a:latin typeface="Segoe"/>
                <a:cs typeface="Segoe"/>
              </a:defRPr>
            </a:lvl1pPr>
          </a:lstStyle>
          <a:p>
            <a:r>
              <a:rPr lang="en-US"/>
              <a:t>CLICK TO EDIT MASTER TITLE STYLE</a:t>
            </a:r>
          </a:p>
        </p:txBody>
      </p:sp>
      <p:sp>
        <p:nvSpPr>
          <p:cNvPr id="3" name="Subtitle 2"/>
          <p:cNvSpPr>
            <a:spLocks noGrp="1"/>
          </p:cNvSpPr>
          <p:nvPr>
            <p:ph type="subTitle" idx="1"/>
          </p:nvPr>
        </p:nvSpPr>
        <p:spPr>
          <a:xfrm>
            <a:off x="5063760" y="3886825"/>
            <a:ext cx="6277841" cy="1655762"/>
          </a:xfrm>
        </p:spPr>
        <p:txBody>
          <a:bodyPr>
            <a:normAutofit/>
          </a:bodyPr>
          <a:lstStyle>
            <a:lvl1pPr marL="0" indent="0" algn="l">
              <a:buNone/>
              <a:defRPr sz="3200" b="0" i="1">
                <a:solidFill>
                  <a:schemeClr val="bg1"/>
                </a:solidFill>
                <a:latin typeface="Segoe"/>
                <a:cs typeface="Segoe"/>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9" name="Rectangle 8"/>
          <p:cNvSpPr/>
          <p:nvPr userDrawn="1"/>
        </p:nvSpPr>
        <p:spPr>
          <a:xfrm>
            <a:off x="0" y="5621384"/>
            <a:ext cx="12192000" cy="1236616"/>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4" name="Picture 3"/>
          <p:cNvPicPr>
            <a:picLocks noChangeAspect="1"/>
          </p:cNvPicPr>
          <p:nvPr userDrawn="1"/>
        </p:nvPicPr>
        <p:blipFill>
          <a:blip r:embed="rId1">
            <a:extLst>
              <a:ext uri="{28A0092B-C50C-407E-A947-70E740481C1C}">
                <a14:useLocalDpi xmlns:a14="http://schemas.microsoft.com/office/drawing/2010/main" val="0"/>
              </a:ext>
            </a:extLst>
          </a:blip>
          <a:stretch>
            <a:fillRect/>
          </a:stretch>
        </p:blipFill>
        <p:spPr>
          <a:xfrm>
            <a:off x="8840413" y="5472611"/>
            <a:ext cx="3005648" cy="1534161"/>
          </a:xfrm>
          <a:prstGeom prst="rect">
            <a:avLst/>
          </a:prstGeom>
        </p:spPr>
      </p:pic>
      <p:pic>
        <p:nvPicPr>
          <p:cNvPr id="6" name="Picture 5" descr="ASN_CLOVER_CROPPED.eps"/>
          <p:cNvPicPr>
            <a:picLocks noChangeAspect="1"/>
          </p:cNvPicPr>
          <p:nvPr userDrawn="1"/>
        </p:nvPicPr>
        <p:blipFill>
          <a:blip r:embed="rId2">
            <a:alphaModFix amt="27000"/>
            <a:extLst>
              <a:ext uri="{28A0092B-C50C-407E-A947-70E740481C1C}">
                <a14:useLocalDpi xmlns:a14="http://schemas.microsoft.com/office/drawing/2010/main" val="0"/>
              </a:ext>
            </a:extLst>
          </a:blip>
          <a:stretch>
            <a:fillRect/>
          </a:stretch>
        </p:blipFill>
        <p:spPr>
          <a:xfrm>
            <a:off x="0" y="0"/>
            <a:ext cx="4559300" cy="3937000"/>
          </a:xfrm>
          <a:prstGeom prst="rect">
            <a:avLst/>
          </a:prstGeom>
        </p:spPr>
      </p:pic>
    </p:spTree>
    <p:extLst>
      <p:ext uri="{BB962C8B-B14F-4D97-AF65-F5344CB8AC3E}">
        <p14:creationId val="2663316753"/>
      </p:ext>
    </p:extLst>
  </p:cSld>
  <p:clrMapOvr>
    <a:overrideClrMapping bg1="lt1" tx1="dk1" bg2="lt2" tx2="dk2" accent1="accent1" accent2="accent2" accent3="accent3" accent4="accent4" accent5="accent5" accent6="accent6" hlink="hlink" folHlink="folHlink"/>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_Content with Caption">
    <p:spTree>
      <p:nvGrpSpPr>
        <p:cNvPr id="1" name=""/>
        <p:cNvGrpSpPr/>
        <p:nvPr/>
      </p:nvGrpSpPr>
      <p:grpSpPr>
        <a:xfrm>
          <a:off x="0" y="0"/>
          <a:ext cx="0" cy="0"/>
        </a:xfrm>
      </p:grpSpPr>
      <p:sp>
        <p:nvSpPr>
          <p:cNvPr id="8" name="Rectangle 7"/>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1611799" cy="1391804"/>
          </a:xfrm>
          <a:prstGeom prst="rect">
            <a:avLst/>
          </a:prstGeom>
        </p:spPr>
      </p:pic>
      <p:sp>
        <p:nvSpPr>
          <p:cNvPr id="12"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pic>
        <p:nvPicPr>
          <p:cNvPr id="14" name="Picture 13">
            <a:extLst>
              <a:ext uri="{FF2B5EF4-FFF2-40B4-BE49-F238E27FC236}">
                <a16:creationId xmlns:a16="http://schemas.microsoft.com/office/drawing/2014/main" id="{A31C1D66-BD34-4C6E-8747-BD438EAE947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3750663715"/>
      </p:ext>
    </p:extLst>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_Content with Caption">
    <p:spTree>
      <p:nvGrpSpPr>
        <p:cNvPr id="1" name=""/>
        <p:cNvGrpSpPr/>
        <p:nvPr/>
      </p:nvGrpSpPr>
      <p:grpSpPr>
        <a:xfrm>
          <a:off x="0" y="0"/>
          <a:ext cx="0" cy="0"/>
        </a:xfrm>
      </p:grpSpPr>
      <p:sp>
        <p:nvSpPr>
          <p:cNvPr id="8" name="Rectangle 7"/>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pic>
        <p:nvPicPr>
          <p:cNvPr id="14" name="Picture 13">
            <a:extLst>
              <a:ext uri="{FF2B5EF4-FFF2-40B4-BE49-F238E27FC236}">
                <a16:creationId xmlns:a16="http://schemas.microsoft.com/office/drawing/2014/main" id="{A31C1D66-BD34-4C6E-8747-BD438EAE9475}"/>
              </a:ext>
            </a:extLst>
          </p:cNvPr>
          <p:cNvPicPr>
            <a:picLocks noChangeAspect="1"/>
          </p:cNvPicPr>
          <p:nvPr userDrawn="1"/>
        </p:nvPicPr>
        <p:blipFill>
          <a:blip r:embed="rId1">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4161999967"/>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Section Header">
    <p:spTree>
      <p:nvGrpSpPr>
        <p:cNvPr id="1" name=""/>
        <p:cNvGrpSpPr/>
        <p:nvPr/>
      </p:nvGrpSpPr>
      <p:grpSpPr>
        <a:xfrm>
          <a:off x="0" y="0"/>
          <a:ext cx="0" cy="0"/>
        </a:xfrm>
      </p:grpSpPr>
      <p:sp>
        <p:nvSpPr>
          <p:cNvPr id="3" name="Text Placeholder 2"/>
          <p:cNvSpPr>
            <a:spLocks noGrp="1"/>
          </p:cNvSpPr>
          <p:nvPr>
            <p:ph type="body" idx="1"/>
          </p:nvPr>
        </p:nvSpPr>
        <p:spPr>
          <a:xfrm>
            <a:off x="4751571" y="3925200"/>
            <a:ext cx="6542590" cy="1007584"/>
          </a:xfrm>
        </p:spPr>
        <p:txBody>
          <a:bodyPr>
            <a:normAutofit/>
          </a:bodyPr>
          <a:lstStyle>
            <a:lvl1pPr marL="0" indent="0">
              <a:buNone/>
              <a:defRPr sz="3200">
                <a:solidFill>
                  <a:schemeClr val="tx1">
                    <a:lumMod val="65000"/>
                    <a:lumOff val="3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Rectangle 6"/>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p:cNvSpPr txBox="1"/>
          <p:nvPr userDrawn="1"/>
        </p:nvSpPr>
        <p:spPr>
          <a:xfrm>
            <a:off x="4724927" y="2451028"/>
            <a:ext cx="7467073" cy="830997"/>
          </a:xfrm>
          <a:prstGeom prst="rect">
            <a:avLst/>
          </a:prstGeom>
          <a:solidFill>
            <a:schemeClr val="accent3"/>
          </a:solidFill>
        </p:spPr>
        <p:txBody>
          <a:bodyPr wrap="square" rtlCol="0">
            <a:spAutoFit/>
          </a:bodyPr>
          <a:lstStyle/>
          <a:p>
            <a:endParaRPr lang="en-US" sz="4800" b="1" i="0">
              <a:solidFill>
                <a:schemeClr val="bg1"/>
              </a:solidFill>
              <a:latin typeface="Segoe"/>
              <a:cs typeface="Segoe"/>
            </a:endParaRPr>
          </a:p>
        </p:txBody>
      </p:sp>
      <p:pic>
        <p:nvPicPr>
          <p:cNvPr id="11" name="Picture 10"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4559300" cy="3937000"/>
          </a:xfrm>
          <a:prstGeom prst="rect">
            <a:avLst/>
          </a:prstGeom>
        </p:spPr>
      </p:pic>
      <p:sp>
        <p:nvSpPr>
          <p:cNvPr id="12"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sp>
        <p:nvSpPr>
          <p:cNvPr id="10" name="Subtitle 2"/>
          <p:cNvSpPr>
            <a:spLocks noGrp="1"/>
          </p:cNvSpPr>
          <p:nvPr>
            <p:ph type="subTitle" idx="10" hasCustomPrompt="1"/>
          </p:nvPr>
        </p:nvSpPr>
        <p:spPr>
          <a:xfrm>
            <a:off x="4850606" y="2519219"/>
            <a:ext cx="7228155" cy="775460"/>
          </a:xfrm>
        </p:spPr>
        <p:txBody>
          <a:bodyPr>
            <a:noAutofit/>
          </a:bodyPr>
          <a:lstStyle>
            <a:lvl1pPr marL="0" indent="0" algn="l">
              <a:buNone/>
              <a:defRPr sz="4800" b="1" i="0" cap="all">
                <a:solidFill>
                  <a:schemeClr val="bg1"/>
                </a:solidFill>
                <a:latin typeface="Segoe"/>
                <a:cs typeface="Segoe"/>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section TITLE</a:t>
            </a:r>
          </a:p>
        </p:txBody>
      </p:sp>
      <p:pic>
        <p:nvPicPr>
          <p:cNvPr id="13" name="Picture 12">
            <a:extLst>
              <a:ext uri="{FF2B5EF4-FFF2-40B4-BE49-F238E27FC236}">
                <a16:creationId xmlns:a16="http://schemas.microsoft.com/office/drawing/2014/main" id="{B66F2423-F400-49C6-AA94-7838DE5DAEC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4093068769"/>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Title and Content">
    <p:spTree>
      <p:nvGrpSpPr>
        <p:cNvPr id="1" name=""/>
        <p:cNvGrpSpPr/>
        <p:nvPr/>
      </p:nvGrpSpPr>
      <p:grpSpPr>
        <a:xfrm>
          <a:off x="0" y="0"/>
          <a:ext cx="0" cy="0"/>
        </a:xfrm>
      </p:grpSpPr>
      <p:sp>
        <p:nvSpPr>
          <p:cNvPr id="2" name="Title 1"/>
          <p:cNvSpPr>
            <a:spLocks noGrp="1"/>
          </p:cNvSpPr>
          <p:nvPr>
            <p:ph type="title"/>
          </p:nvPr>
        </p:nvSpPr>
        <p:spPr>
          <a:xfrm>
            <a:off x="829318" y="1457433"/>
            <a:ext cx="10515600" cy="1082404"/>
          </a:xfrm>
        </p:spPr>
        <p:txBody>
          <a:bodyPr>
            <a:normAutofit/>
          </a:bodyPr>
          <a:lstStyle>
            <a:lvl1pPr>
              <a:defRPr sz="4000" b="1" i="0">
                <a:solidFill>
                  <a:schemeClr val="accent3"/>
                </a:solidFill>
                <a:latin typeface="Segoe"/>
                <a:cs typeface="Segoe"/>
              </a:defRPr>
            </a:lvl1pPr>
          </a:lstStyle>
          <a:p>
            <a:r>
              <a:rPr lang="en-US"/>
              <a:t>Click to edit Master title style</a:t>
            </a:r>
          </a:p>
        </p:txBody>
      </p:sp>
      <p:sp>
        <p:nvSpPr>
          <p:cNvPr id="3" name="Content Placeholder 2"/>
          <p:cNvSpPr>
            <a:spLocks noGrp="1"/>
          </p:cNvSpPr>
          <p:nvPr>
            <p:ph idx="1"/>
          </p:nvPr>
        </p:nvSpPr>
        <p:spPr>
          <a:xfrm>
            <a:off x="838200" y="2788491"/>
            <a:ext cx="10515600" cy="3388471"/>
          </a:xfrm>
        </p:spPr>
        <p:txBody>
          <a:bodyPr/>
          <a:lstStyle>
            <a:lvl1pPr>
              <a:defRPr>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Box 3"/>
          <p:cNvSpPr txBox="1"/>
          <p:nvPr userDrawn="1"/>
        </p:nvSpPr>
        <p:spPr>
          <a:xfrm>
            <a:off x="6108212" y="337460"/>
            <a:ext cx="6083788" cy="369332"/>
          </a:xfrm>
          <a:prstGeom prst="rect">
            <a:avLst/>
          </a:prstGeom>
          <a:solidFill>
            <a:schemeClr val="accent3"/>
          </a:solidFill>
        </p:spPr>
        <p:txBody>
          <a:bodyPr wrap="square" rtlCol="0">
            <a:spAutoFit/>
          </a:bodyPr>
          <a:lstStyle/>
          <a:p>
            <a:endParaRPr lang="en-US" b="1" i="0">
              <a:solidFill>
                <a:schemeClr val="bg1"/>
              </a:solidFill>
              <a:latin typeface="Segoe"/>
              <a:cs typeface="Segoe"/>
            </a:endParaRPr>
          </a:p>
        </p:txBody>
      </p:sp>
      <p:pic>
        <p:nvPicPr>
          <p:cNvPr id="9" name="Picture 8"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1611799" cy="1391804"/>
          </a:xfrm>
          <a:prstGeom prst="rect">
            <a:avLst/>
          </a:prstGeom>
        </p:spPr>
      </p:pic>
      <p:sp>
        <p:nvSpPr>
          <p:cNvPr id="12"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sp>
        <p:nvSpPr>
          <p:cNvPr id="10" name="Subtitle 2"/>
          <p:cNvSpPr>
            <a:spLocks noGrp="1"/>
          </p:cNvSpPr>
          <p:nvPr>
            <p:ph type="subTitle" idx="10" hasCustomPrompt="1"/>
          </p:nvPr>
        </p:nvSpPr>
        <p:spPr>
          <a:xfrm>
            <a:off x="6129537" y="352365"/>
            <a:ext cx="6062463" cy="366959"/>
          </a:xfrm>
        </p:spPr>
        <p:txBody>
          <a:bodyPr>
            <a:noAutofit/>
          </a:bodyPr>
          <a:lstStyle>
            <a:lvl1pPr marL="0" indent="0" algn="l">
              <a:buNone/>
              <a:defRPr sz="2000" b="1" i="0" cap="all">
                <a:solidFill>
                  <a:schemeClr val="bg1"/>
                </a:solidFill>
                <a:latin typeface="Segoe"/>
                <a:cs typeface="Segoe"/>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section TITLE</a:t>
            </a:r>
          </a:p>
        </p:txBody>
      </p:sp>
      <p:pic>
        <p:nvPicPr>
          <p:cNvPr id="11" name="Picture 10">
            <a:extLst>
              <a:ext uri="{FF2B5EF4-FFF2-40B4-BE49-F238E27FC236}">
                <a16:creationId xmlns:a16="http://schemas.microsoft.com/office/drawing/2014/main" id="{EC050D15-1E24-444E-A723-6D75A9DC871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1503604168"/>
      </p:ext>
    </p:extLst>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_Title and Content">
    <p:spTree>
      <p:nvGrpSpPr>
        <p:cNvPr id="1" name=""/>
        <p:cNvGrpSpPr/>
        <p:nvPr/>
      </p:nvGrpSpPr>
      <p:grpSpPr>
        <a:xfrm>
          <a:off x="0" y="0"/>
          <a:ext cx="0" cy="0"/>
        </a:xfrm>
      </p:grpSpPr>
      <p:sp>
        <p:nvSpPr>
          <p:cNvPr id="2" name="Title 1"/>
          <p:cNvSpPr>
            <a:spLocks noGrp="1"/>
          </p:cNvSpPr>
          <p:nvPr>
            <p:ph type="title"/>
          </p:nvPr>
        </p:nvSpPr>
        <p:spPr>
          <a:xfrm>
            <a:off x="829318" y="1457433"/>
            <a:ext cx="10515600" cy="1082404"/>
          </a:xfrm>
        </p:spPr>
        <p:txBody>
          <a:bodyPr>
            <a:normAutofit/>
          </a:bodyPr>
          <a:lstStyle>
            <a:lvl1pPr>
              <a:defRPr sz="4000" b="1" i="0">
                <a:solidFill>
                  <a:schemeClr val="accent3"/>
                </a:solidFill>
                <a:latin typeface="Segoe"/>
                <a:cs typeface="Segoe"/>
              </a:defRPr>
            </a:lvl1pPr>
          </a:lstStyle>
          <a:p>
            <a:r>
              <a:rPr lang="en-US"/>
              <a:t>Click to edit Master title style</a:t>
            </a:r>
          </a:p>
        </p:txBody>
      </p:sp>
      <p:sp>
        <p:nvSpPr>
          <p:cNvPr id="3" name="Content Placeholder 2"/>
          <p:cNvSpPr>
            <a:spLocks noGrp="1"/>
          </p:cNvSpPr>
          <p:nvPr>
            <p:ph idx="1"/>
          </p:nvPr>
        </p:nvSpPr>
        <p:spPr>
          <a:xfrm>
            <a:off x="838200" y="2788491"/>
            <a:ext cx="10515600" cy="3388471"/>
          </a:xfrm>
        </p:spPr>
        <p:txBody>
          <a:bodyPr/>
          <a:lstStyle>
            <a:lvl1pPr>
              <a:defRPr>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9" name="Picture 8"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1611799" cy="1391804"/>
          </a:xfrm>
          <a:prstGeom prst="rect">
            <a:avLst/>
          </a:prstGeom>
        </p:spPr>
      </p:pic>
      <p:sp>
        <p:nvSpPr>
          <p:cNvPr id="12"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pic>
        <p:nvPicPr>
          <p:cNvPr id="11" name="Picture 10">
            <a:extLst>
              <a:ext uri="{FF2B5EF4-FFF2-40B4-BE49-F238E27FC236}">
                <a16:creationId xmlns:a16="http://schemas.microsoft.com/office/drawing/2014/main" id="{EC050D15-1E24-444E-A723-6D75A9DC871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912608000"/>
      </p:ext>
    </p:extLst>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Two Content">
    <p:spTree>
      <p:nvGrpSpPr>
        <p:cNvPr id="1" name=""/>
        <p:cNvGrpSpPr/>
        <p:nvPr/>
      </p:nvGrpSpPr>
      <p:grpSpPr>
        <a:xfrm>
          <a:off x="0" y="0"/>
          <a:ext cx="0" cy="0"/>
        </a:xfrm>
      </p:grpSpPr>
      <p:sp>
        <p:nvSpPr>
          <p:cNvPr id="2" name="Title 1"/>
          <p:cNvSpPr>
            <a:spLocks noGrp="1"/>
          </p:cNvSpPr>
          <p:nvPr>
            <p:ph type="title"/>
          </p:nvPr>
        </p:nvSpPr>
        <p:spPr>
          <a:xfrm>
            <a:off x="838200" y="1420887"/>
            <a:ext cx="10515600" cy="944723"/>
          </a:xfrm>
        </p:spPr>
        <p:txBody>
          <a:bodyPr>
            <a:normAutofit/>
          </a:bodyPr>
          <a:lstStyle>
            <a:lvl1pPr>
              <a:defRPr sz="4000" b="1" i="0">
                <a:solidFill>
                  <a:schemeClr val="accent3"/>
                </a:solidFill>
                <a:latin typeface="Segoe"/>
                <a:cs typeface="Segoe"/>
              </a:defRPr>
            </a:lvl1pPr>
          </a:lstStyle>
          <a:p>
            <a:r>
              <a:rPr lang="en-US"/>
              <a:t>Click to edit Master title style</a:t>
            </a:r>
          </a:p>
        </p:txBody>
      </p:sp>
      <p:sp>
        <p:nvSpPr>
          <p:cNvPr id="3" name="Content Placeholder 2"/>
          <p:cNvSpPr>
            <a:spLocks noGrp="1"/>
          </p:cNvSpPr>
          <p:nvPr>
            <p:ph sz="half" idx="1"/>
          </p:nvPr>
        </p:nvSpPr>
        <p:spPr>
          <a:xfrm>
            <a:off x="838200" y="2806252"/>
            <a:ext cx="5181600" cy="3370710"/>
          </a:xfrm>
        </p:spPr>
        <p:txBody>
          <a:bodyPr/>
          <a:lstStyle>
            <a:lvl1pPr>
              <a:defRPr>
                <a:solidFill>
                  <a:schemeClr val="tx1">
                    <a:lumMod val="65000"/>
                    <a:lumOff val="35000"/>
                  </a:schemeClr>
                </a:solidFill>
                <a:latin typeface="Segoe"/>
                <a:cs typeface="Segoe"/>
              </a:defRPr>
            </a:lvl1pPr>
            <a:lvl2pPr>
              <a:defRPr>
                <a:solidFill>
                  <a:schemeClr val="tx1">
                    <a:lumMod val="65000"/>
                    <a:lumOff val="35000"/>
                  </a:schemeClr>
                </a:solidFill>
                <a:latin typeface="Segoe"/>
                <a:cs typeface="Segoe"/>
              </a:defRPr>
            </a:lvl2pPr>
            <a:lvl3pPr>
              <a:defRPr>
                <a:solidFill>
                  <a:schemeClr val="tx1">
                    <a:lumMod val="65000"/>
                    <a:lumOff val="35000"/>
                  </a:schemeClr>
                </a:solidFill>
                <a:latin typeface="Segoe"/>
                <a:cs typeface="Segoe"/>
              </a:defRPr>
            </a:lvl3pPr>
            <a:lvl4pPr>
              <a:defRPr>
                <a:solidFill>
                  <a:schemeClr val="tx1">
                    <a:lumMod val="65000"/>
                    <a:lumOff val="35000"/>
                  </a:schemeClr>
                </a:solidFill>
                <a:latin typeface="Segoe"/>
                <a:cs typeface="Segoe"/>
              </a:defRPr>
            </a:lvl4pPr>
            <a:lvl5pPr>
              <a:defRPr>
                <a:solidFill>
                  <a:schemeClr val="tx1">
                    <a:lumMod val="65000"/>
                    <a:lumOff val="35000"/>
                  </a:schemeClr>
                </a:solidFill>
                <a:latin typeface="Segoe"/>
                <a:cs typeface="Segoe"/>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2841773"/>
            <a:ext cx="5181600" cy="3335189"/>
          </a:xfrm>
        </p:spPr>
        <p:txBody>
          <a:bodyPr/>
          <a:lstStyle>
            <a:lvl1pPr>
              <a:defRPr>
                <a:solidFill>
                  <a:schemeClr val="tx1">
                    <a:lumMod val="65000"/>
                    <a:lumOff val="35000"/>
                  </a:schemeClr>
                </a:solidFill>
                <a:latin typeface="Segoe"/>
                <a:cs typeface="Segoe"/>
              </a:defRPr>
            </a:lvl1pPr>
            <a:lvl2pPr>
              <a:defRPr>
                <a:solidFill>
                  <a:schemeClr val="tx1">
                    <a:lumMod val="65000"/>
                    <a:lumOff val="35000"/>
                  </a:schemeClr>
                </a:solidFill>
                <a:latin typeface="Segoe"/>
                <a:cs typeface="Segoe"/>
              </a:defRPr>
            </a:lvl2pPr>
            <a:lvl3pPr>
              <a:defRPr>
                <a:solidFill>
                  <a:schemeClr val="tx1">
                    <a:lumMod val="65000"/>
                    <a:lumOff val="35000"/>
                  </a:schemeClr>
                </a:solidFill>
                <a:latin typeface="Segoe"/>
                <a:cs typeface="Segoe"/>
              </a:defRPr>
            </a:lvl3pPr>
            <a:lvl4pPr>
              <a:defRPr>
                <a:solidFill>
                  <a:schemeClr val="tx1">
                    <a:lumMod val="65000"/>
                    <a:lumOff val="35000"/>
                  </a:schemeClr>
                </a:solidFill>
                <a:latin typeface="Segoe"/>
                <a:cs typeface="Segoe"/>
              </a:defRPr>
            </a:lvl4pPr>
            <a:lvl5pPr>
              <a:defRPr>
                <a:solidFill>
                  <a:schemeClr val="tx1">
                    <a:lumMod val="65000"/>
                    <a:lumOff val="35000"/>
                  </a:schemeClr>
                </a:solidFill>
                <a:latin typeface="Segoe"/>
                <a:cs typeface="Segoe"/>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TextBox 9"/>
          <p:cNvSpPr txBox="1"/>
          <p:nvPr userDrawn="1"/>
        </p:nvSpPr>
        <p:spPr>
          <a:xfrm>
            <a:off x="6108212" y="337460"/>
            <a:ext cx="6083788" cy="369332"/>
          </a:xfrm>
          <a:prstGeom prst="rect">
            <a:avLst/>
          </a:prstGeom>
          <a:solidFill>
            <a:schemeClr val="accent3"/>
          </a:solidFill>
        </p:spPr>
        <p:txBody>
          <a:bodyPr wrap="square" rtlCol="0">
            <a:spAutoFit/>
          </a:bodyPr>
          <a:lstStyle/>
          <a:p>
            <a:endParaRPr lang="en-US" b="1" i="0">
              <a:solidFill>
                <a:schemeClr val="bg1"/>
              </a:solidFill>
              <a:latin typeface="Segoe"/>
              <a:cs typeface="Segoe"/>
            </a:endParaRPr>
          </a:p>
        </p:txBody>
      </p:sp>
      <p:pic>
        <p:nvPicPr>
          <p:cNvPr id="11" name="Picture 10"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1611799" cy="1391804"/>
          </a:xfrm>
          <a:prstGeom prst="rect">
            <a:avLst/>
          </a:prstGeom>
        </p:spPr>
      </p:pic>
      <p:sp>
        <p:nvSpPr>
          <p:cNvPr id="12"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sp>
        <p:nvSpPr>
          <p:cNvPr id="15" name="Subtitle 2"/>
          <p:cNvSpPr>
            <a:spLocks noGrp="1"/>
          </p:cNvSpPr>
          <p:nvPr>
            <p:ph type="subTitle" idx="10" hasCustomPrompt="1"/>
          </p:nvPr>
        </p:nvSpPr>
        <p:spPr>
          <a:xfrm>
            <a:off x="6129537" y="352365"/>
            <a:ext cx="6062463" cy="366959"/>
          </a:xfrm>
        </p:spPr>
        <p:txBody>
          <a:bodyPr>
            <a:noAutofit/>
          </a:bodyPr>
          <a:lstStyle>
            <a:lvl1pPr marL="0" indent="0" algn="l">
              <a:buNone/>
              <a:defRPr sz="2000" b="1" i="0" cap="all">
                <a:solidFill>
                  <a:schemeClr val="bg1"/>
                </a:solidFill>
                <a:latin typeface="Segoe"/>
                <a:cs typeface="Segoe"/>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section TITLE</a:t>
            </a:r>
          </a:p>
        </p:txBody>
      </p:sp>
      <p:pic>
        <p:nvPicPr>
          <p:cNvPr id="13" name="Picture 12">
            <a:extLst>
              <a:ext uri="{FF2B5EF4-FFF2-40B4-BE49-F238E27FC236}">
                <a16:creationId xmlns:a16="http://schemas.microsoft.com/office/drawing/2014/main" id="{D1BFCCBF-2E7B-4C54-B079-37525BF7033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1167041301"/>
      </p:ext>
    </p:extLst>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_Two Content">
    <p:spTree>
      <p:nvGrpSpPr>
        <p:cNvPr id="1" name=""/>
        <p:cNvGrpSpPr/>
        <p:nvPr/>
      </p:nvGrpSpPr>
      <p:grpSpPr>
        <a:xfrm>
          <a:off x="0" y="0"/>
          <a:ext cx="0" cy="0"/>
        </a:xfrm>
      </p:grpSpPr>
      <p:sp>
        <p:nvSpPr>
          <p:cNvPr id="2" name="Title 1"/>
          <p:cNvSpPr>
            <a:spLocks noGrp="1"/>
          </p:cNvSpPr>
          <p:nvPr>
            <p:ph type="title"/>
          </p:nvPr>
        </p:nvSpPr>
        <p:spPr>
          <a:xfrm>
            <a:off x="838200" y="1420887"/>
            <a:ext cx="10515600" cy="944723"/>
          </a:xfrm>
        </p:spPr>
        <p:txBody>
          <a:bodyPr>
            <a:normAutofit/>
          </a:bodyPr>
          <a:lstStyle>
            <a:lvl1pPr>
              <a:defRPr sz="4000" b="1" i="0">
                <a:solidFill>
                  <a:schemeClr val="accent3"/>
                </a:solidFill>
                <a:latin typeface="Segoe"/>
                <a:cs typeface="Segoe"/>
              </a:defRPr>
            </a:lvl1pPr>
          </a:lstStyle>
          <a:p>
            <a:r>
              <a:rPr lang="en-US"/>
              <a:t>Click to edit Master title style</a:t>
            </a:r>
          </a:p>
        </p:txBody>
      </p:sp>
      <p:sp>
        <p:nvSpPr>
          <p:cNvPr id="3" name="Content Placeholder 2"/>
          <p:cNvSpPr>
            <a:spLocks noGrp="1"/>
          </p:cNvSpPr>
          <p:nvPr>
            <p:ph sz="half" idx="1"/>
          </p:nvPr>
        </p:nvSpPr>
        <p:spPr>
          <a:xfrm>
            <a:off x="838200" y="2806252"/>
            <a:ext cx="5181600" cy="3370710"/>
          </a:xfrm>
        </p:spPr>
        <p:txBody>
          <a:bodyPr/>
          <a:lstStyle>
            <a:lvl1pPr>
              <a:defRPr>
                <a:solidFill>
                  <a:schemeClr val="tx1">
                    <a:lumMod val="65000"/>
                    <a:lumOff val="35000"/>
                  </a:schemeClr>
                </a:solidFill>
                <a:latin typeface="Segoe"/>
                <a:cs typeface="Segoe"/>
              </a:defRPr>
            </a:lvl1pPr>
            <a:lvl2pPr>
              <a:defRPr>
                <a:solidFill>
                  <a:schemeClr val="tx1">
                    <a:lumMod val="65000"/>
                    <a:lumOff val="35000"/>
                  </a:schemeClr>
                </a:solidFill>
                <a:latin typeface="Segoe"/>
                <a:cs typeface="Segoe"/>
              </a:defRPr>
            </a:lvl2pPr>
            <a:lvl3pPr>
              <a:defRPr>
                <a:solidFill>
                  <a:schemeClr val="tx1">
                    <a:lumMod val="65000"/>
                    <a:lumOff val="35000"/>
                  </a:schemeClr>
                </a:solidFill>
                <a:latin typeface="Segoe"/>
                <a:cs typeface="Segoe"/>
              </a:defRPr>
            </a:lvl3pPr>
            <a:lvl4pPr>
              <a:defRPr>
                <a:solidFill>
                  <a:schemeClr val="tx1">
                    <a:lumMod val="65000"/>
                    <a:lumOff val="35000"/>
                  </a:schemeClr>
                </a:solidFill>
                <a:latin typeface="Segoe"/>
                <a:cs typeface="Segoe"/>
              </a:defRPr>
            </a:lvl4pPr>
            <a:lvl5pPr>
              <a:defRPr>
                <a:solidFill>
                  <a:schemeClr val="tx1">
                    <a:lumMod val="65000"/>
                    <a:lumOff val="35000"/>
                  </a:schemeClr>
                </a:solidFill>
                <a:latin typeface="Segoe"/>
                <a:cs typeface="Segoe"/>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2841773"/>
            <a:ext cx="5181600" cy="3335189"/>
          </a:xfrm>
        </p:spPr>
        <p:txBody>
          <a:bodyPr/>
          <a:lstStyle>
            <a:lvl1pPr>
              <a:defRPr>
                <a:solidFill>
                  <a:schemeClr val="tx1">
                    <a:lumMod val="65000"/>
                    <a:lumOff val="35000"/>
                  </a:schemeClr>
                </a:solidFill>
                <a:latin typeface="Segoe"/>
                <a:cs typeface="Segoe"/>
              </a:defRPr>
            </a:lvl1pPr>
            <a:lvl2pPr>
              <a:defRPr>
                <a:solidFill>
                  <a:schemeClr val="tx1">
                    <a:lumMod val="65000"/>
                    <a:lumOff val="35000"/>
                  </a:schemeClr>
                </a:solidFill>
                <a:latin typeface="Segoe"/>
                <a:cs typeface="Segoe"/>
              </a:defRPr>
            </a:lvl2pPr>
            <a:lvl3pPr>
              <a:defRPr>
                <a:solidFill>
                  <a:schemeClr val="tx1">
                    <a:lumMod val="65000"/>
                    <a:lumOff val="35000"/>
                  </a:schemeClr>
                </a:solidFill>
                <a:latin typeface="Segoe"/>
                <a:cs typeface="Segoe"/>
              </a:defRPr>
            </a:lvl3pPr>
            <a:lvl4pPr>
              <a:defRPr>
                <a:solidFill>
                  <a:schemeClr val="tx1">
                    <a:lumMod val="65000"/>
                    <a:lumOff val="35000"/>
                  </a:schemeClr>
                </a:solidFill>
                <a:latin typeface="Segoe"/>
                <a:cs typeface="Segoe"/>
              </a:defRPr>
            </a:lvl4pPr>
            <a:lvl5pPr>
              <a:defRPr>
                <a:solidFill>
                  <a:schemeClr val="tx1">
                    <a:lumMod val="65000"/>
                    <a:lumOff val="35000"/>
                  </a:schemeClr>
                </a:solidFill>
                <a:latin typeface="Segoe"/>
                <a:cs typeface="Segoe"/>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1611799" cy="1391804"/>
          </a:xfrm>
          <a:prstGeom prst="rect">
            <a:avLst/>
          </a:prstGeom>
        </p:spPr>
      </p:pic>
      <p:sp>
        <p:nvSpPr>
          <p:cNvPr id="12"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pic>
        <p:nvPicPr>
          <p:cNvPr id="13" name="Picture 12">
            <a:extLst>
              <a:ext uri="{FF2B5EF4-FFF2-40B4-BE49-F238E27FC236}">
                <a16:creationId xmlns:a16="http://schemas.microsoft.com/office/drawing/2014/main" id="{D1BFCCBF-2E7B-4C54-B079-37525BF7033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2619641365"/>
      </p:ext>
    </p:extLst>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Title Only">
    <p:spTree>
      <p:nvGrpSpPr>
        <p:cNvPr id="1" name=""/>
        <p:cNvGrpSpPr/>
        <p:nvPr/>
      </p:nvGrpSpPr>
      <p:grpSpPr>
        <a:xfrm>
          <a:off x="0" y="0"/>
          <a:ext cx="0" cy="0"/>
        </a:xfrm>
      </p:grpSpPr>
      <p:sp>
        <p:nvSpPr>
          <p:cNvPr id="2" name="Title 1"/>
          <p:cNvSpPr>
            <a:spLocks noGrp="1"/>
          </p:cNvSpPr>
          <p:nvPr>
            <p:ph type="title" hasCustomPrompt="1"/>
          </p:nvPr>
        </p:nvSpPr>
        <p:spPr>
          <a:xfrm>
            <a:off x="1264510" y="1234396"/>
            <a:ext cx="10515600" cy="722708"/>
          </a:xfrm>
        </p:spPr>
        <p:txBody>
          <a:bodyPr>
            <a:normAutofit/>
          </a:bodyPr>
          <a:lstStyle>
            <a:lvl1pPr>
              <a:defRPr sz="2400" b="1" i="0">
                <a:solidFill>
                  <a:schemeClr val="accent2"/>
                </a:solidFill>
                <a:latin typeface="Segoe"/>
                <a:cs typeface="Segoe"/>
              </a:defRPr>
            </a:lvl1pPr>
          </a:lstStyle>
          <a:p>
            <a:r>
              <a:rPr lang="en-US"/>
              <a:t>CLICK TO EDIT MASTER TITLE STYLE</a:t>
            </a:r>
          </a:p>
        </p:txBody>
      </p:sp>
      <p:sp>
        <p:nvSpPr>
          <p:cNvPr id="5" name="Chart Placeholder 4"/>
          <p:cNvSpPr>
            <a:spLocks noGrp="1"/>
          </p:cNvSpPr>
          <p:nvPr>
            <p:ph type="chart" sz="quarter" idx="10"/>
          </p:nvPr>
        </p:nvSpPr>
        <p:spPr>
          <a:xfrm>
            <a:off x="1260734" y="1998427"/>
            <a:ext cx="9583738" cy="3906837"/>
          </a:xfrm>
        </p:spPr>
        <p:txBody>
          <a:bodyPr/>
          <a:lstStyle/>
          <a:p>
            <a:endParaRPr lang="en-US"/>
          </a:p>
        </p:txBody>
      </p:sp>
      <p:sp>
        <p:nvSpPr>
          <p:cNvPr id="7" name="Rectangle 6"/>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p:cNvSpPr txBox="1"/>
          <p:nvPr userDrawn="1"/>
        </p:nvSpPr>
        <p:spPr>
          <a:xfrm>
            <a:off x="6108212" y="337460"/>
            <a:ext cx="6083788" cy="369332"/>
          </a:xfrm>
          <a:prstGeom prst="rect">
            <a:avLst/>
          </a:prstGeom>
          <a:solidFill>
            <a:schemeClr val="accent3"/>
          </a:solidFill>
        </p:spPr>
        <p:txBody>
          <a:bodyPr wrap="square" rtlCol="0">
            <a:spAutoFit/>
          </a:bodyPr>
          <a:lstStyle/>
          <a:p>
            <a:endParaRPr lang="en-US" b="1" i="0">
              <a:solidFill>
                <a:schemeClr val="bg1"/>
              </a:solidFill>
              <a:latin typeface="Segoe"/>
              <a:cs typeface="Segoe"/>
            </a:endParaRPr>
          </a:p>
        </p:txBody>
      </p:sp>
      <p:pic>
        <p:nvPicPr>
          <p:cNvPr id="10" name="Picture 9"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1611799" cy="1391804"/>
          </a:xfrm>
          <a:prstGeom prst="rect">
            <a:avLst/>
          </a:prstGeom>
        </p:spPr>
      </p:pic>
      <p:sp>
        <p:nvSpPr>
          <p:cNvPr id="11"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sp>
        <p:nvSpPr>
          <p:cNvPr id="12" name="Subtitle 2"/>
          <p:cNvSpPr>
            <a:spLocks noGrp="1"/>
          </p:cNvSpPr>
          <p:nvPr>
            <p:ph type="subTitle" idx="11" hasCustomPrompt="1"/>
          </p:nvPr>
        </p:nvSpPr>
        <p:spPr>
          <a:xfrm>
            <a:off x="6129537" y="352365"/>
            <a:ext cx="6062463" cy="366959"/>
          </a:xfrm>
        </p:spPr>
        <p:txBody>
          <a:bodyPr>
            <a:noAutofit/>
          </a:bodyPr>
          <a:lstStyle>
            <a:lvl1pPr marL="0" indent="0" algn="l">
              <a:buNone/>
              <a:defRPr sz="2000" b="1" i="0" cap="all">
                <a:solidFill>
                  <a:schemeClr val="bg1"/>
                </a:solidFill>
                <a:latin typeface="Segoe"/>
                <a:cs typeface="Segoe"/>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section TITLE</a:t>
            </a:r>
          </a:p>
        </p:txBody>
      </p:sp>
      <p:pic>
        <p:nvPicPr>
          <p:cNvPr id="13" name="Picture 12">
            <a:extLst>
              <a:ext uri="{FF2B5EF4-FFF2-40B4-BE49-F238E27FC236}">
                <a16:creationId xmlns:a16="http://schemas.microsoft.com/office/drawing/2014/main" id="{A718824C-707F-414C-9461-7697E70785B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3597465517"/>
      </p:ext>
    </p:extLst>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_Title Only">
    <p:spTree>
      <p:nvGrpSpPr>
        <p:cNvPr id="1" name=""/>
        <p:cNvGrpSpPr/>
        <p:nvPr/>
      </p:nvGrpSpPr>
      <p:grpSpPr>
        <a:xfrm>
          <a:off x="0" y="0"/>
          <a:ext cx="0" cy="0"/>
        </a:xfrm>
      </p:grpSpPr>
      <p:sp>
        <p:nvSpPr>
          <p:cNvPr id="2" name="Title 1"/>
          <p:cNvSpPr>
            <a:spLocks noGrp="1"/>
          </p:cNvSpPr>
          <p:nvPr>
            <p:ph type="title" hasCustomPrompt="1"/>
          </p:nvPr>
        </p:nvSpPr>
        <p:spPr>
          <a:xfrm>
            <a:off x="1264510" y="1234396"/>
            <a:ext cx="10515600" cy="722708"/>
          </a:xfrm>
        </p:spPr>
        <p:txBody>
          <a:bodyPr>
            <a:normAutofit/>
          </a:bodyPr>
          <a:lstStyle>
            <a:lvl1pPr>
              <a:defRPr sz="2400" b="1" i="0">
                <a:solidFill>
                  <a:schemeClr val="accent2"/>
                </a:solidFill>
                <a:latin typeface="Segoe"/>
                <a:cs typeface="Segoe"/>
              </a:defRPr>
            </a:lvl1pPr>
          </a:lstStyle>
          <a:p>
            <a:r>
              <a:rPr lang="en-US"/>
              <a:t>CLICK TO EDIT MASTER TITLE STYLE</a:t>
            </a:r>
          </a:p>
        </p:txBody>
      </p:sp>
      <p:sp>
        <p:nvSpPr>
          <p:cNvPr id="5" name="Chart Placeholder 4"/>
          <p:cNvSpPr>
            <a:spLocks noGrp="1"/>
          </p:cNvSpPr>
          <p:nvPr>
            <p:ph type="chart" sz="quarter" idx="10"/>
          </p:nvPr>
        </p:nvSpPr>
        <p:spPr>
          <a:xfrm>
            <a:off x="1260734" y="1998427"/>
            <a:ext cx="9583738" cy="3906837"/>
          </a:xfrm>
        </p:spPr>
        <p:txBody>
          <a:bodyPr/>
          <a:lstStyle/>
          <a:p>
            <a:endParaRPr lang="en-US"/>
          </a:p>
        </p:txBody>
      </p:sp>
      <p:sp>
        <p:nvSpPr>
          <p:cNvPr id="7" name="Rectangle 6"/>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0" name="Picture 9"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1611799" cy="1391804"/>
          </a:xfrm>
          <a:prstGeom prst="rect">
            <a:avLst/>
          </a:prstGeom>
        </p:spPr>
      </p:pic>
      <p:sp>
        <p:nvSpPr>
          <p:cNvPr id="11"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pic>
        <p:nvPicPr>
          <p:cNvPr id="13" name="Picture 12">
            <a:extLst>
              <a:ext uri="{FF2B5EF4-FFF2-40B4-BE49-F238E27FC236}">
                <a16:creationId xmlns:a16="http://schemas.microsoft.com/office/drawing/2014/main" id="{A718824C-707F-414C-9461-7697E70785B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3710444813"/>
      </p:ext>
    </p:extLst>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Content with Caption">
    <p:spTree>
      <p:nvGrpSpPr>
        <p:cNvPr id="1" name=""/>
        <p:cNvGrpSpPr/>
        <p:nvPr/>
      </p:nvGrpSpPr>
      <p:grpSpPr>
        <a:xfrm>
          <a:off x="0" y="0"/>
          <a:ext cx="0" cy="0"/>
        </a:xfrm>
      </p:grpSpPr>
      <p:sp>
        <p:nvSpPr>
          <p:cNvPr id="2" name="Title 1"/>
          <p:cNvSpPr>
            <a:spLocks noGrp="1"/>
          </p:cNvSpPr>
          <p:nvPr>
            <p:ph type="title"/>
          </p:nvPr>
        </p:nvSpPr>
        <p:spPr>
          <a:xfrm>
            <a:off x="875313" y="1327492"/>
            <a:ext cx="3932237" cy="1088015"/>
          </a:xfrm>
        </p:spPr>
        <p:txBody>
          <a:bodyPr anchor="t">
            <a:normAutofit/>
          </a:bodyPr>
          <a:lstStyle>
            <a:lvl1pPr>
              <a:defRPr sz="3600" b="1" i="0">
                <a:solidFill>
                  <a:schemeClr val="accent2"/>
                </a:solidFill>
                <a:latin typeface="Segoe"/>
                <a:cs typeface="Segoe"/>
              </a:defRPr>
            </a:lvl1pPr>
          </a:lstStyle>
          <a:p>
            <a:r>
              <a:rPr lang="en-US"/>
              <a:t>Click to edit Master title style</a:t>
            </a:r>
          </a:p>
        </p:txBody>
      </p:sp>
      <p:sp>
        <p:nvSpPr>
          <p:cNvPr id="3" name="Content Placeholder 2"/>
          <p:cNvSpPr>
            <a:spLocks noGrp="1"/>
          </p:cNvSpPr>
          <p:nvPr>
            <p:ph idx="1"/>
          </p:nvPr>
        </p:nvSpPr>
        <p:spPr>
          <a:xfrm>
            <a:off x="5183188" y="1314320"/>
            <a:ext cx="6172200" cy="4546730"/>
          </a:xfrm>
        </p:spPr>
        <p:txBody>
          <a:bodyPr>
            <a:normAutofit/>
          </a:bodyPr>
          <a:lstStyle>
            <a:lvl1pPr>
              <a:defRPr sz="2400">
                <a:solidFill>
                  <a:schemeClr val="tx1">
                    <a:lumMod val="65000"/>
                    <a:lumOff val="35000"/>
                  </a:schemeClr>
                </a:solidFill>
                <a:latin typeface="Segoe"/>
                <a:cs typeface="Segoe"/>
              </a:defRPr>
            </a:lvl1pPr>
            <a:lvl2pPr>
              <a:defRPr sz="2000">
                <a:solidFill>
                  <a:schemeClr val="tx1">
                    <a:lumMod val="65000"/>
                    <a:lumOff val="35000"/>
                  </a:schemeClr>
                </a:solidFill>
                <a:latin typeface="Segoe"/>
                <a:cs typeface="Segoe"/>
              </a:defRPr>
            </a:lvl2pPr>
            <a:lvl3pPr>
              <a:defRPr sz="1800">
                <a:solidFill>
                  <a:schemeClr val="tx1">
                    <a:lumMod val="65000"/>
                    <a:lumOff val="35000"/>
                  </a:schemeClr>
                </a:solidFill>
                <a:latin typeface="Segoe"/>
                <a:cs typeface="Segoe"/>
              </a:defRPr>
            </a:lvl3pPr>
            <a:lvl4pPr>
              <a:defRPr sz="1600">
                <a:solidFill>
                  <a:schemeClr val="tx1">
                    <a:lumMod val="65000"/>
                    <a:lumOff val="35000"/>
                  </a:schemeClr>
                </a:solidFill>
                <a:latin typeface="Segoe"/>
                <a:cs typeface="Segoe"/>
              </a:defRPr>
            </a:lvl4pPr>
            <a:lvl5pPr>
              <a:defRPr sz="1600">
                <a:solidFill>
                  <a:schemeClr val="tx1">
                    <a:lumMod val="65000"/>
                    <a:lumOff val="35000"/>
                  </a:schemeClr>
                </a:solidFill>
                <a:latin typeface="Segoe"/>
                <a:cs typeface="Segoe"/>
              </a:defRPr>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70381" y="2655282"/>
            <a:ext cx="3901644" cy="3213705"/>
          </a:xfrm>
        </p:spPr>
        <p:txBody>
          <a:bodyPr/>
          <a:lstStyle>
            <a:lvl1pPr marL="0" indent="0">
              <a:buNone/>
              <a:defRPr sz="1600">
                <a:solidFill>
                  <a:schemeClr val="tx1">
                    <a:lumMod val="65000"/>
                    <a:lumOff val="3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Rectangle 7"/>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TextBox 9"/>
          <p:cNvSpPr txBox="1"/>
          <p:nvPr userDrawn="1"/>
        </p:nvSpPr>
        <p:spPr>
          <a:xfrm>
            <a:off x="6108212" y="337460"/>
            <a:ext cx="6083788" cy="369332"/>
          </a:xfrm>
          <a:prstGeom prst="rect">
            <a:avLst/>
          </a:prstGeom>
          <a:solidFill>
            <a:schemeClr val="accent3"/>
          </a:solidFill>
        </p:spPr>
        <p:txBody>
          <a:bodyPr wrap="square" rtlCol="0">
            <a:spAutoFit/>
          </a:bodyPr>
          <a:lstStyle/>
          <a:p>
            <a:endParaRPr lang="en-US" b="1" i="0">
              <a:solidFill>
                <a:schemeClr val="bg1"/>
              </a:solidFill>
              <a:latin typeface="Segoe"/>
              <a:cs typeface="Segoe"/>
            </a:endParaRPr>
          </a:p>
        </p:txBody>
      </p:sp>
      <p:pic>
        <p:nvPicPr>
          <p:cNvPr id="11" name="Picture 10"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1611799" cy="1391804"/>
          </a:xfrm>
          <a:prstGeom prst="rect">
            <a:avLst/>
          </a:prstGeom>
        </p:spPr>
      </p:pic>
      <p:sp>
        <p:nvSpPr>
          <p:cNvPr id="12"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sp>
        <p:nvSpPr>
          <p:cNvPr id="13" name="Subtitle 2"/>
          <p:cNvSpPr>
            <a:spLocks noGrp="1"/>
          </p:cNvSpPr>
          <p:nvPr>
            <p:ph type="subTitle" idx="10" hasCustomPrompt="1"/>
          </p:nvPr>
        </p:nvSpPr>
        <p:spPr>
          <a:xfrm>
            <a:off x="6129537" y="352365"/>
            <a:ext cx="6062463" cy="366959"/>
          </a:xfrm>
        </p:spPr>
        <p:txBody>
          <a:bodyPr>
            <a:noAutofit/>
          </a:bodyPr>
          <a:lstStyle>
            <a:lvl1pPr marL="0" indent="0" algn="l">
              <a:buNone/>
              <a:defRPr sz="2000" b="1" i="0" cap="none">
                <a:solidFill>
                  <a:schemeClr val="bg1"/>
                </a:solidFill>
                <a:latin typeface="Segoe"/>
                <a:cs typeface="Segoe"/>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SECTION TITLE</a:t>
            </a:r>
          </a:p>
        </p:txBody>
      </p:sp>
      <p:pic>
        <p:nvPicPr>
          <p:cNvPr id="14" name="Picture 13">
            <a:extLst>
              <a:ext uri="{FF2B5EF4-FFF2-40B4-BE49-F238E27FC236}">
                <a16:creationId xmlns:a16="http://schemas.microsoft.com/office/drawing/2014/main" id="{A31C1D66-BD34-4C6E-8747-BD438EAE947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2820538578"/>
      </p:ext>
    </p:extLst>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p:cNvSpPr>
            <a:spLocks noGrp="1"/>
          </p:cNvSpPr>
          <p:nvPr>
            <p:ph type="sldNum" sz="quarter" idx="4"/>
          </p:nvPr>
        </p:nvSpPr>
        <p:spPr>
          <a:xfrm>
            <a:off x="84695" y="6394833"/>
            <a:ext cx="2844800" cy="365125"/>
          </a:xfrm>
          <a:prstGeom prst="rect">
            <a:avLst/>
          </a:prstGeom>
        </p:spPr>
        <p:txBody>
          <a:bodyPr vert="horz" lIns="91440" tIns="45720" rIns="91440" bIns="45720" rtlCol="0" anchor="ctr"/>
          <a:lstStyle>
            <a:lvl1pPr algn="l">
              <a:defRPr sz="1200" b="1" i="0">
                <a:solidFill>
                  <a:schemeClr val="tx1">
                    <a:tint val="75000"/>
                  </a:schemeClr>
                </a:solidFill>
                <a:latin typeface="Segoe"/>
                <a:cs typeface="Segoe"/>
              </a:defRPr>
            </a:lvl1pPr>
          </a:lstStyle>
          <a:p>
            <a:fld id="{2062FEF5-9C0C-7644-AFB8-36CEBEB72585}" type="slidenum">
              <a:rPr lang="en-US" smtClean="0"/>
              <a:t>‹#›</a:t>
            </a:fld>
            <a:endParaRPr lang="en-US"/>
          </a:p>
        </p:txBody>
      </p:sp>
    </p:spTree>
    <p:extLst>
      <p:ext uri="{BB962C8B-B14F-4D97-AF65-F5344CB8AC3E}">
        <p14:creationId val="1343724115"/>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 id="2147483657" r:id="rId4"/>
    <p:sldLayoutId id="2147483652" r:id="rId5"/>
    <p:sldLayoutId id="2147483658" r:id="rId6"/>
    <p:sldLayoutId id="2147483654" r:id="rId7"/>
    <p:sldLayoutId id="2147483659" r:id="rId8"/>
    <p:sldLayoutId id="2147483656" r:id="rId9"/>
    <p:sldLayoutId id="2147483660" r:id="rId10"/>
    <p:sldLayoutId id="2147483661" r:id="rId11"/>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chart" Target="../charts/chart2.xml"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22.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image" Target="../media/image3.png" /></Relationships>
</file>

<file path=ppt/slides/_rels/slide23.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24.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25.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chart" Target="../charts/chart3.xml" /></Relationships>
</file>

<file path=ppt/slides/_rels/slide26.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7.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28.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29.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4.xml" /></Relationships>
</file>

<file path=ppt/slides/_rels/slide30.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1.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32.xml.rels>&#65279;<?xml version="1.0" encoding="utf-8" standalone="yes"?><Relationships xmlns="http://schemas.openxmlformats.org/package/2006/relationships"><Relationship Id="rId1" Type="http://schemas.openxmlformats.org/officeDocument/2006/relationships/slideLayout" Target="../slideLayouts/slideLayout4.xml" /></Relationships>
</file>

<file path=ppt/slides/_rels/slide33.xml.rels>&#65279;<?xml version="1.0" encoding="utf-8" standalone="yes"?><Relationships xmlns="http://schemas.openxmlformats.org/package/2006/relationships"><Relationship Id="rId1" Type="http://schemas.openxmlformats.org/officeDocument/2006/relationships/slideLayout" Target="../slideLayouts/slideLayout5.xml" /></Relationships>
</file>

<file path=ppt/slides/_rels/slide34.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35.xml.rels>&#65279;<?xml version="1.0" encoding="utf-8" standalone="yes"?><Relationships xmlns="http://schemas.openxmlformats.org/package/2006/relationships"><Relationship Id="rId1" Type="http://schemas.openxmlformats.org/officeDocument/2006/relationships/slideLayout" Target="../slideLayouts/slideLayout5.xml" /></Relationships>
</file>

<file path=ppt/slides/_rels/slide36.xml.rels>&#65279;<?xml version="1.0" encoding="utf-8" standalone="yes"?><Relationships xmlns="http://schemas.openxmlformats.org/package/2006/relationships"><Relationship Id="rId1" Type="http://schemas.openxmlformats.org/officeDocument/2006/relationships/slideLayout" Target="../slideLayouts/slideLayout5.xml" /></Relationships>
</file>

<file path=ppt/slides/_rels/slide37.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38.xml.rels>&#65279;<?xml version="1.0" encoding="utf-8" standalone="yes"?><Relationships xmlns="http://schemas.openxmlformats.org/package/2006/relationships"><Relationship Id="rId1" Type="http://schemas.openxmlformats.org/officeDocument/2006/relationships/slideLayout" Target="../slideLayouts/slideLayout5.xml" /></Relationships>
</file>

<file path=ppt/slides/_rels/slide39.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image" Target="../media/image4.jpeg"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4.xml" /></Relationships>
</file>

<file path=ppt/slides/_rels/slide40.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image" Target="../media/image5.png" /></Relationships>
</file>

<file path=ppt/slides/_rels/slide41.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42.xml.rels>&#65279;<?xml version="1.0" encoding="utf-8" standalone="yes"?><Relationships xmlns="http://schemas.openxmlformats.org/package/2006/relationships"><Relationship Id="rId1" Type="http://schemas.openxmlformats.org/officeDocument/2006/relationships/slideLayout" Target="../slideLayouts/slideLayout5.xml" /></Relationships>
</file>

<file path=ppt/slides/_rels/slide43.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44.xml.rels>&#65279;<?xml version="1.0" encoding="utf-8" standalone="yes"?><Relationships xmlns="http://schemas.openxmlformats.org/package/2006/relationships"><Relationship Id="rId1" Type="http://schemas.openxmlformats.org/officeDocument/2006/relationships/slideLayout" Target="../slideLayouts/slideLayout5.xml" /></Relationships>
</file>

<file path=ppt/slides/_rels/slide45.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46.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hyperlink" Target="https://www.accessdata.fda.gov/cdrh_docs/pdf17/k171331.pdf" TargetMode="External"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chart" Target="../charts/chart1.xml"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noSelect="1" noMove="1" noResize="1" noTextEdit="1"/>
          </p:cNvSpPr>
          <p:nvPr>
            <p:ph type="ctrTitle"/>
          </p:nvPr>
        </p:nvSpPr>
        <p:spPr>
          <a:xfrm>
            <a:off x="2445413" y="1611951"/>
            <a:ext cx="8229675" cy="1806416"/>
          </a:xfrm>
        </p:spPr>
        <p:txBody>
          <a:bodyPr>
            <a:normAutofit/>
          </a:bodyPr>
          <a:lstStyle/>
          <a:p>
            <a:r>
              <a:rPr lang="en-US" sz="3500" b="0"/>
              <a:t>Home Hemodialysis</a:t>
            </a:r>
            <a:br>
              <a:rPr lang="en-US" sz="4000"/>
            </a:br>
            <a:r>
              <a:rPr lang="en-US" sz="4000"/>
              <a:t>Longitudinal Management of Patients on Home HD </a:t>
            </a:r>
          </a:p>
        </p:txBody>
      </p:sp>
      <p:sp>
        <p:nvSpPr>
          <p:cNvPr id="3" name="Subtitle 2"/>
          <p:cNvSpPr>
            <a:spLocks noGrp="1" noSelect="1" noMove="1" noResize="1" noTextEdit="1"/>
          </p:cNvSpPr>
          <p:nvPr>
            <p:ph type="subTitle" idx="1"/>
          </p:nvPr>
        </p:nvSpPr>
        <p:spPr>
          <a:xfrm>
            <a:off x="2445413" y="3439634"/>
            <a:ext cx="7032839" cy="1655762"/>
          </a:xfrm>
        </p:spPr>
        <p:txBody>
          <a:bodyPr>
            <a:normAutofit/>
          </a:bodyPr>
          <a:lstStyle/>
          <a:p>
            <a:r>
              <a:rPr lang="en-US" sz="3000" b="1"/>
              <a:t>Brent W. Miller, MD</a:t>
            </a:r>
          </a:p>
          <a:p>
            <a:r>
              <a:rPr lang="en-US" sz="3000"/>
              <a:t>Indiana University School of Medicine</a:t>
            </a:r>
          </a:p>
        </p:txBody>
      </p:sp>
      <p:sp>
        <p:nvSpPr>
          <p:cNvPr id="4" name="TextBox 3">
            <a:extLst>
              <a:ext uri="{FF2B5EF4-FFF2-40B4-BE49-F238E27FC236}">
                <a16:creationId xmlns:a16="http://schemas.microsoft.com/office/drawing/2014/main" id="{B9CE7777-85E6-4F55-BE2E-3EB6CD727506}"/>
              </a:ext>
            </a:extLst>
          </p:cNvPr>
          <p:cNvSpPr txBox="1">
            <a:spLocks noSelect="1" noMove="1" noResize="1" noTextEdit="1"/>
          </p:cNvSpPr>
          <p:nvPr/>
        </p:nvSpPr>
        <p:spPr>
          <a:xfrm>
            <a:off x="1528757" y="700090"/>
            <a:ext cx="9291637" cy="707886"/>
          </a:xfrm>
          <a:prstGeom prst="rect">
            <a:avLst/>
          </a:prstGeom>
          <a:noFill/>
        </p:spPr>
        <p:txBody>
          <a:bodyPr wrap="square" rtlCol="0">
            <a:spAutoFit/>
          </a:bodyPr>
          <a:lstStyle/>
          <a:p>
            <a:r>
              <a:rPr lang="en-US" sz="4000">
                <a:solidFill>
                  <a:schemeClr val="bg1"/>
                </a:solidFill>
                <a:latin typeface="Gotham Black" pitchFamily="50" charset="0"/>
              </a:rPr>
              <a:t>Dialysis Core Curriculum 2021</a:t>
            </a:r>
          </a:p>
        </p:txBody>
      </p:sp>
    </p:spTree>
    <p:extLst>
      <p:ext uri="{BB962C8B-B14F-4D97-AF65-F5344CB8AC3E}">
        <p14:creationId val="221192604"/>
      </p:ext>
    </p:extLst>
  </p:cSld>
  <p:clrMapOvr>
    <a:masterClrMapping/>
  </p:clrMapOvr>
  <p:transition/>
  <p:timing/>
</p:sld>
</file>

<file path=ppt/slides/slide1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4188F455-DC27-8B4D-9937-9FAABD9F655B}"/>
              </a:ext>
            </a:extLst>
          </p:cNvPr>
          <p:cNvSpPr>
            <a:spLocks noGrp="1" noSelect="1" noMove="1" noResize="1" noTextEdit="1"/>
          </p:cNvSpPr>
          <p:nvPr>
            <p:ph type="title"/>
          </p:nvPr>
        </p:nvSpPr>
        <p:spPr>
          <a:xfrm>
            <a:off x="619832" y="698058"/>
            <a:ext cx="10515600" cy="1082404"/>
          </a:xfrm>
        </p:spPr>
        <p:txBody>
          <a:bodyPr/>
          <a:lstStyle/>
          <a:p>
            <a:r>
              <a:rPr lang="en-US"/>
              <a:t>Technique Failure</a:t>
            </a:r>
          </a:p>
        </p:txBody>
      </p:sp>
      <p:sp>
        <p:nvSpPr>
          <p:cNvPr id="3" name="Content Placeholder 2">
            <a:extLst>
              <a:ext uri="{FF2B5EF4-FFF2-40B4-BE49-F238E27FC236}">
                <a16:creationId xmlns:a16="http://schemas.microsoft.com/office/drawing/2014/main" id="{C2C4A7E2-B042-B74F-9E24-995C8DF045F7}"/>
              </a:ext>
            </a:extLst>
          </p:cNvPr>
          <p:cNvSpPr>
            <a:spLocks noGrp="1" noSelect="1" noMove="1" noResize="1" noTextEdit="1"/>
          </p:cNvSpPr>
          <p:nvPr>
            <p:ph idx="1"/>
          </p:nvPr>
        </p:nvSpPr>
        <p:spPr>
          <a:xfrm>
            <a:off x="619832" y="1618872"/>
            <a:ext cx="10952336" cy="3388471"/>
          </a:xfrm>
        </p:spPr>
        <p:txBody>
          <a:bodyPr>
            <a:noAutofit/>
          </a:bodyPr>
          <a:lstStyle/>
          <a:p>
            <a:r>
              <a:rPr lang="en-US" sz="2400">
                <a:latin typeface="Arial" panose="020b0604020202020204" pitchFamily="34" charset="0"/>
                <a:cs typeface="Arial" panose="020b0604020202020204" pitchFamily="34" charset="0"/>
              </a:rPr>
              <a:t>Current practice of HHD in the U.S. results in a loss of &gt;4% of patients per month with more than half of those patients returning to in-center HD.</a:t>
            </a:r>
          </a:p>
          <a:p>
            <a:r>
              <a:rPr lang="en-US" sz="2400">
                <a:latin typeface="Arial" panose="020b0604020202020204" pitchFamily="34" charset="0"/>
                <a:cs typeface="Arial" panose="020b0604020202020204" pitchFamily="34" charset="0"/>
              </a:rPr>
              <a:t>Experienced centers have reported markedly less technique failure in HHD of 10% annually or less.</a:t>
            </a:r>
            <a:r>
              <a:rPr lang="en-US" sz="2400" baseline="30000">
                <a:latin typeface="Arial" panose="020b0604020202020204" pitchFamily="34" charset="0"/>
                <a:cs typeface="Arial" panose="020b0604020202020204" pitchFamily="34" charset="0"/>
              </a:rPr>
              <a:t>7</a:t>
            </a:r>
          </a:p>
          <a:p>
            <a:r>
              <a:rPr lang="en-US" sz="2400">
                <a:latin typeface="Arial" panose="020b0604020202020204" pitchFamily="34" charset="0"/>
                <a:cs typeface="Arial" panose="020b0604020202020204" pitchFamily="34" charset="0"/>
              </a:rPr>
              <a:t>The cause of technique failure is markedly different than PD.</a:t>
            </a:r>
          </a:p>
          <a:p>
            <a:pPr marL="796925" lvl="1" indent="-339725">
              <a:buFont typeface="Courier New" panose="02070309020205020404" pitchFamily="49" charset="0"/>
              <a:buChar char="o"/>
            </a:pPr>
            <a:r>
              <a:rPr lang="en-US">
                <a:latin typeface="Arial" panose="020b0604020202020204" pitchFamily="34" charset="0"/>
                <a:cs typeface="Arial" panose="020b0604020202020204" pitchFamily="34" charset="0"/>
              </a:rPr>
              <a:t>In PD, peritonitis and access problems are the most common reasons.</a:t>
            </a:r>
          </a:p>
          <a:p>
            <a:pPr marL="796925" lvl="1" indent="-339725">
              <a:buFont typeface="Courier New" panose="02070309020205020404" pitchFamily="49" charset="0"/>
              <a:buChar char="o"/>
            </a:pPr>
            <a:r>
              <a:rPr lang="en-US">
                <a:latin typeface="Arial" panose="020b0604020202020204" pitchFamily="34" charset="0"/>
                <a:cs typeface="Arial" panose="020b0604020202020204" pitchFamily="34" charset="0"/>
              </a:rPr>
              <a:t>In HHD, caregiver and/or patient burden are the most common reasons.</a:t>
            </a:r>
          </a:p>
          <a:p>
            <a:r>
              <a:rPr lang="en-US" sz="2400">
                <a:latin typeface="Arial" panose="020b0604020202020204" pitchFamily="34" charset="0"/>
                <a:cs typeface="Arial" panose="020b0604020202020204" pitchFamily="34" charset="0"/>
              </a:rPr>
              <a:t>The highest risk of technique failure is in the first 6 months.</a:t>
            </a:r>
            <a:r>
              <a:rPr lang="en-US" sz="2400" baseline="30000">
                <a:latin typeface="Arial" panose="020b0604020202020204" pitchFamily="34" charset="0"/>
                <a:cs typeface="Arial" panose="020b0604020202020204" pitchFamily="34" charset="0"/>
              </a:rPr>
              <a:t>8</a:t>
            </a:r>
          </a:p>
        </p:txBody>
      </p:sp>
      <p:sp>
        <p:nvSpPr>
          <p:cNvPr id="4" name="Subtitle 3">
            <a:extLst>
              <a:ext uri="{FF2B5EF4-FFF2-40B4-BE49-F238E27FC236}">
                <a16:creationId xmlns:a16="http://schemas.microsoft.com/office/drawing/2014/main" id="{BC2A3332-B03D-514C-9942-61638329D999}"/>
              </a:ext>
            </a:extLst>
          </p:cNvPr>
          <p:cNvSpPr>
            <a:spLocks noGrp="1" noSelect="1" noMove="1" noResize="1" noTextEdit="1"/>
          </p:cNvSpPr>
          <p:nvPr>
            <p:ph type="subTitle" idx="10"/>
          </p:nvPr>
        </p:nvSpPr>
        <p:spPr/>
        <p:txBody>
          <a:bodyPr/>
          <a:lstStyle/>
          <a:p>
            <a:r>
              <a:rPr lang="en-US"/>
              <a:t>Immediate Post-Training Issues</a:t>
            </a:r>
          </a:p>
        </p:txBody>
      </p:sp>
      <p:sp>
        <p:nvSpPr>
          <p:cNvPr id="6" name="TextBox 5">
            <a:extLst>
              <a:ext uri="{FF2B5EF4-FFF2-40B4-BE49-F238E27FC236}">
                <a16:creationId xmlns:a16="http://schemas.microsoft.com/office/drawing/2014/main" id="{3A8E1C24-7BEE-4897-A978-E888F8DF7053}"/>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1651632822"/>
      </p:ext>
    </p:extLst>
  </p:cSld>
  <p:clrMapOvr>
    <a:masterClrMapping/>
  </p:clrMapOvr>
  <p:transition/>
  <p:timing/>
</p:sld>
</file>

<file path=ppt/slides/slide1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21C8096B-1831-584F-854E-F5864BE706C2}"/>
              </a:ext>
            </a:extLst>
          </p:cNvPr>
          <p:cNvSpPr>
            <a:spLocks noGrp="1" noSelect="1" noMove="1" noResize="1" noTextEdit="1"/>
          </p:cNvSpPr>
          <p:nvPr>
            <p:ph type="title"/>
          </p:nvPr>
        </p:nvSpPr>
        <p:spPr>
          <a:xfrm>
            <a:off x="614917" y="698058"/>
            <a:ext cx="10515600" cy="1082404"/>
          </a:xfrm>
        </p:spPr>
        <p:txBody>
          <a:bodyPr>
            <a:normAutofit/>
          </a:bodyPr>
          <a:lstStyle/>
          <a:p>
            <a:r>
              <a:rPr lang="en-US"/>
              <a:t>Strategies to Avoid Early Technique Failure</a:t>
            </a:r>
          </a:p>
        </p:txBody>
      </p:sp>
      <p:sp>
        <p:nvSpPr>
          <p:cNvPr id="3" name="Content Placeholder 2">
            <a:extLst>
              <a:ext uri="{FF2B5EF4-FFF2-40B4-BE49-F238E27FC236}">
                <a16:creationId xmlns:a16="http://schemas.microsoft.com/office/drawing/2014/main" id="{34685E7A-6D39-BE4C-97F0-763EE7EE0510}"/>
              </a:ext>
            </a:extLst>
          </p:cNvPr>
          <p:cNvSpPr>
            <a:spLocks noGrp="1" noSelect="1" noMove="1" noResize="1" noTextEdit="1"/>
          </p:cNvSpPr>
          <p:nvPr>
            <p:ph idx="1"/>
          </p:nvPr>
        </p:nvSpPr>
        <p:spPr>
          <a:xfrm>
            <a:off x="614917" y="1614626"/>
            <a:ext cx="10962166" cy="3388471"/>
          </a:xfrm>
        </p:spPr>
        <p:txBody>
          <a:bodyPr/>
          <a:lstStyle/>
          <a:p>
            <a:r>
              <a:rPr lang="en-US">
                <a:latin typeface="Arial" panose="020b0604020202020204" pitchFamily="34" charset="0"/>
                <a:cs typeface="Arial" panose="020b0604020202020204" pitchFamily="34" charset="0"/>
              </a:rPr>
              <a:t>Address expectations and experience of HHD prior to training.</a:t>
            </a:r>
          </a:p>
          <a:p>
            <a:r>
              <a:rPr lang="en-US">
                <a:latin typeface="Arial" panose="020b0604020202020204" pitchFamily="34" charset="0"/>
                <a:cs typeface="Arial" panose="020b0604020202020204" pitchFamily="34" charset="0"/>
              </a:rPr>
              <a:t>Consider having separate caregiver and patient meetings.</a:t>
            </a:r>
          </a:p>
          <a:p>
            <a:r>
              <a:rPr lang="en-US">
                <a:latin typeface="Arial" panose="020b0604020202020204" pitchFamily="34" charset="0"/>
                <a:cs typeface="Arial" panose="020b0604020202020204" pitchFamily="34" charset="0"/>
              </a:rPr>
              <a:t>Encourage patient to perform as much of self care as possible.</a:t>
            </a:r>
          </a:p>
          <a:p>
            <a:r>
              <a:rPr lang="en-US">
                <a:latin typeface="Arial" panose="020b0604020202020204" pitchFamily="34" charset="0"/>
                <a:cs typeface="Arial" panose="020b0604020202020204" pitchFamily="34" charset="0"/>
              </a:rPr>
              <a:t>Frequent home visits by nursing staff.</a:t>
            </a:r>
          </a:p>
          <a:p>
            <a:r>
              <a:rPr lang="en-US">
                <a:latin typeface="Arial" panose="020b0604020202020204" pitchFamily="34" charset="0"/>
                <a:cs typeface="Arial" panose="020b0604020202020204" pitchFamily="34" charset="0"/>
              </a:rPr>
              <a:t>Liberal use of respite care.</a:t>
            </a:r>
          </a:p>
          <a:p>
            <a:r>
              <a:rPr lang="en-US">
                <a:latin typeface="Arial" panose="020b0604020202020204" pitchFamily="34" charset="0"/>
                <a:cs typeface="Arial" panose="020b0604020202020204" pitchFamily="34" charset="0"/>
              </a:rPr>
              <a:t>Consider prescription adjustments to benefit lifestyle.</a:t>
            </a:r>
          </a:p>
        </p:txBody>
      </p:sp>
      <p:sp>
        <p:nvSpPr>
          <p:cNvPr id="4" name="Subtitle 3">
            <a:extLst>
              <a:ext uri="{FF2B5EF4-FFF2-40B4-BE49-F238E27FC236}">
                <a16:creationId xmlns:a16="http://schemas.microsoft.com/office/drawing/2014/main" id="{FA8248B6-94E2-A549-866E-99A74CC79433}"/>
              </a:ext>
            </a:extLst>
          </p:cNvPr>
          <p:cNvSpPr>
            <a:spLocks noGrp="1" noSelect="1" noMove="1" noResize="1" noTextEdit="1"/>
          </p:cNvSpPr>
          <p:nvPr>
            <p:ph type="subTitle" idx="10"/>
          </p:nvPr>
        </p:nvSpPr>
        <p:spPr/>
        <p:txBody>
          <a:bodyPr/>
          <a:lstStyle/>
          <a:p>
            <a:r>
              <a:rPr lang="en-US"/>
              <a:t>Immediate post-training Issues</a:t>
            </a:r>
          </a:p>
        </p:txBody>
      </p:sp>
      <p:sp>
        <p:nvSpPr>
          <p:cNvPr id="6" name="TextBox 5">
            <a:extLst>
              <a:ext uri="{FF2B5EF4-FFF2-40B4-BE49-F238E27FC236}">
                <a16:creationId xmlns:a16="http://schemas.microsoft.com/office/drawing/2014/main" id="{597E3A49-A6EA-482D-82B5-9B462DCD84EB}"/>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86084473"/>
      </p:ext>
    </p:extLst>
  </p:cSld>
  <p:clrMapOvr>
    <a:masterClrMapping/>
  </p:clrMapOvr>
  <p:transition/>
  <p:timing/>
</p:sld>
</file>

<file path=ppt/slides/slide1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3" name="Subtitle 2">
            <a:extLst>
              <a:ext uri="{FF2B5EF4-FFF2-40B4-BE49-F238E27FC236}">
                <a16:creationId xmlns:a16="http://schemas.microsoft.com/office/drawing/2014/main" id="{D25D5A39-8DC0-EA4D-A392-C6B089A036E2}"/>
              </a:ext>
            </a:extLst>
          </p:cNvPr>
          <p:cNvSpPr>
            <a:spLocks noGrp="1" noSelect="1" noMove="1" noResize="1" noTextEdit="1"/>
          </p:cNvSpPr>
          <p:nvPr>
            <p:ph type="subTitle" idx="10"/>
          </p:nvPr>
        </p:nvSpPr>
        <p:spPr>
          <a:xfrm>
            <a:off x="4726580" y="2674806"/>
            <a:ext cx="7327191" cy="775460"/>
          </a:xfrm>
        </p:spPr>
        <p:txBody>
          <a:bodyPr>
            <a:normAutofit fontScale="62500" lnSpcReduction="20000"/>
          </a:bodyPr>
          <a:lstStyle/>
          <a:p>
            <a:r>
              <a:rPr lang="en-US"/>
              <a:t>Efficient Outpatient MANAGEMENT</a:t>
            </a:r>
          </a:p>
        </p:txBody>
      </p:sp>
      <p:sp>
        <p:nvSpPr>
          <p:cNvPr id="5" name="TextBox 4">
            <a:extLst>
              <a:ext uri="{FF2B5EF4-FFF2-40B4-BE49-F238E27FC236}">
                <a16:creationId xmlns:a16="http://schemas.microsoft.com/office/drawing/2014/main" id="{01331F44-9362-4132-8ACB-56440C6B4E9B}"/>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7" name="Text Placeholder 1">
            <a:extLst>
              <a:ext uri="{FF2B5EF4-FFF2-40B4-BE49-F238E27FC236}">
                <a16:creationId xmlns:a16="http://schemas.microsoft.com/office/drawing/2014/main" id="{0CCFFDDA-0374-4FAA-9133-BA2370F59914}"/>
              </a:ext>
            </a:extLst>
          </p:cNvPr>
          <p:cNvSpPr>
            <a:spLocks noGrp="1" noSelect="1" noMove="1" noResize="1" noTextEdit="1"/>
          </p:cNvSpPr>
          <p:nvPr>
            <p:ph type="body" idx="1"/>
          </p:nvPr>
        </p:nvSpPr>
        <p:spPr>
          <a:xfrm>
            <a:off x="4730305" y="3978365"/>
            <a:ext cx="6542590" cy="1007584"/>
          </a:xfrm>
        </p:spPr>
        <p:txBody>
          <a:bodyPr>
            <a:normAutofit/>
          </a:bodyPr>
          <a:lstStyle/>
          <a:p>
            <a:r>
              <a:rPr lang="en-US" sz="3000">
                <a:latin typeface="Arial" panose="020b0604020202020204" pitchFamily="34" charset="0"/>
                <a:cs typeface="Arial" panose="020b0604020202020204" pitchFamily="34" charset="0"/>
              </a:rPr>
              <a:t>Home Hemodialysis</a:t>
            </a:r>
          </a:p>
        </p:txBody>
      </p:sp>
    </p:spTree>
    <p:extLst>
      <p:ext uri="{BB962C8B-B14F-4D97-AF65-F5344CB8AC3E}">
        <p14:creationId val="692453976"/>
      </p:ext>
    </p:extLst>
  </p:cSld>
  <p:clrMapOvr>
    <a:masterClrMapping/>
  </p:clrMapOvr>
  <p:transition/>
  <p:timing/>
</p:sld>
</file>

<file path=ppt/slides/slide1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1A77BC02-19B5-5346-A84B-B210A5FE32C1}"/>
              </a:ext>
            </a:extLst>
          </p:cNvPr>
          <p:cNvSpPr>
            <a:spLocks noGrp="1" noSelect="1" noMove="1" noResize="1" noTextEdit="1"/>
          </p:cNvSpPr>
          <p:nvPr>
            <p:ph type="title"/>
          </p:nvPr>
        </p:nvSpPr>
        <p:spPr>
          <a:xfrm>
            <a:off x="614748" y="705967"/>
            <a:ext cx="11577251" cy="1082404"/>
          </a:xfrm>
        </p:spPr>
        <p:txBody>
          <a:bodyPr>
            <a:noAutofit/>
          </a:bodyPr>
          <a:lstStyle/>
          <a:p>
            <a:r>
              <a:rPr lang="en-US"/>
              <a:t>Characteristics of Successful HHD Programs</a:t>
            </a:r>
          </a:p>
        </p:txBody>
      </p:sp>
      <p:sp>
        <p:nvSpPr>
          <p:cNvPr id="3" name="Content Placeholder 2">
            <a:extLst>
              <a:ext uri="{FF2B5EF4-FFF2-40B4-BE49-F238E27FC236}">
                <a16:creationId xmlns:a16="http://schemas.microsoft.com/office/drawing/2014/main" id="{A68DAEFD-2946-2945-8593-81C34057C88E}"/>
              </a:ext>
            </a:extLst>
          </p:cNvPr>
          <p:cNvSpPr>
            <a:spLocks noGrp="1" noSelect="1" noMove="1" noResize="1" noTextEdit="1"/>
          </p:cNvSpPr>
          <p:nvPr>
            <p:ph idx="1"/>
          </p:nvPr>
        </p:nvSpPr>
        <p:spPr>
          <a:xfrm>
            <a:off x="614746" y="1617806"/>
            <a:ext cx="10962505" cy="3388471"/>
          </a:xfrm>
        </p:spPr>
        <p:txBody>
          <a:bodyPr>
            <a:noAutofit/>
          </a:bodyPr>
          <a:lstStyle/>
          <a:p>
            <a:r>
              <a:rPr lang="en-US" sz="2400">
                <a:latin typeface="Arial" panose="020b0604020202020204" pitchFamily="34" charset="0"/>
                <a:cs typeface="Arial" panose="020b0604020202020204" pitchFamily="34" charset="0"/>
              </a:rPr>
              <a:t>Pre-HHD training expectation management</a:t>
            </a:r>
          </a:p>
          <a:p>
            <a:r>
              <a:rPr lang="en-US" sz="2400">
                <a:latin typeface="Arial" panose="020b0604020202020204" pitchFamily="34" charset="0"/>
                <a:cs typeface="Arial" panose="020b0604020202020204" pitchFamily="34" charset="0"/>
              </a:rPr>
              <a:t>Staff attitude and temperament</a:t>
            </a:r>
          </a:p>
          <a:p>
            <a:r>
              <a:rPr lang="en-US" sz="2400">
                <a:latin typeface="Arial" panose="020b0604020202020204" pitchFamily="34" charset="0"/>
                <a:cs typeface="Arial" panose="020b0604020202020204" pitchFamily="34" charset="0"/>
              </a:rPr>
              <a:t>Utilization of patient care technicians and medical assistants for non-nursing tasks</a:t>
            </a:r>
          </a:p>
          <a:p>
            <a:r>
              <a:rPr lang="en-US" sz="2400">
                <a:latin typeface="Arial" panose="020b0604020202020204" pitchFamily="34" charset="0"/>
                <a:cs typeface="Arial" panose="020b0604020202020204" pitchFamily="34" charset="0"/>
              </a:rPr>
              <a:t>Training flexibility and adaptability</a:t>
            </a:r>
          </a:p>
          <a:p>
            <a:r>
              <a:rPr lang="en-US" sz="2400">
                <a:latin typeface="Arial" panose="020b0604020202020204" pitchFamily="34" charset="0"/>
                <a:cs typeface="Arial" panose="020b0604020202020204" pitchFamily="34" charset="0"/>
              </a:rPr>
              <a:t>Access to respite care and back-up care</a:t>
            </a:r>
          </a:p>
          <a:p>
            <a:r>
              <a:rPr lang="en-US" sz="2400">
                <a:latin typeface="Arial" panose="020b0604020202020204" pitchFamily="34" charset="0"/>
                <a:cs typeface="Arial" panose="020b0604020202020204" pitchFamily="34" charset="0"/>
              </a:rPr>
              <a:t>Social worker involvement</a:t>
            </a:r>
          </a:p>
          <a:p>
            <a:r>
              <a:rPr lang="en-US" sz="2400">
                <a:latin typeface="Arial" panose="020b0604020202020204" pitchFamily="34" charset="0"/>
                <a:cs typeface="Arial" panose="020b0604020202020204" pitchFamily="34" charset="0"/>
              </a:rPr>
              <a:t>Visibility within the home (e.g., home visits)</a:t>
            </a:r>
          </a:p>
          <a:p>
            <a:r>
              <a:rPr lang="en-US" sz="2400">
                <a:latin typeface="Arial" panose="020b0604020202020204" pitchFamily="34" charset="0"/>
                <a:cs typeface="Arial" panose="020b0604020202020204" pitchFamily="34" charset="0"/>
              </a:rPr>
              <a:t>Efficient monthly clinics</a:t>
            </a:r>
          </a:p>
          <a:p>
            <a:endParaRPr lang="en-US" sz="2400">
              <a:latin typeface="Arial" panose="020b0604020202020204" pitchFamily="34" charset="0"/>
              <a:cs typeface="Arial" panose="020b0604020202020204" pitchFamily="34" charset="0"/>
            </a:endParaRPr>
          </a:p>
          <a:p>
            <a:endParaRPr lang="en-US" sz="2400">
              <a:latin typeface="Arial" panose="020b0604020202020204" pitchFamily="34" charset="0"/>
              <a:cs typeface="Arial" panose="020b0604020202020204" pitchFamily="34" charset="0"/>
            </a:endParaRPr>
          </a:p>
          <a:p>
            <a:pPr marL="0" indent="0">
              <a:buNone/>
            </a:pPr>
            <a:endParaRPr lang="en-US" sz="2400">
              <a:latin typeface="Arial" panose="020b0604020202020204" pitchFamily="34" charset="0"/>
              <a:cs typeface="Arial" panose="020b0604020202020204" pitchFamily="34" charset="0"/>
            </a:endParaRPr>
          </a:p>
        </p:txBody>
      </p:sp>
      <p:sp>
        <p:nvSpPr>
          <p:cNvPr id="4" name="Subtitle 3">
            <a:extLst>
              <a:ext uri="{FF2B5EF4-FFF2-40B4-BE49-F238E27FC236}">
                <a16:creationId xmlns:a16="http://schemas.microsoft.com/office/drawing/2014/main" id="{B660C5AA-8DE2-A34A-B278-8EC43A88B926}"/>
              </a:ext>
            </a:extLst>
          </p:cNvPr>
          <p:cNvSpPr>
            <a:spLocks noGrp="1" noSelect="1" noMove="1" noResize="1" noTextEdit="1"/>
          </p:cNvSpPr>
          <p:nvPr>
            <p:ph type="subTitle" idx="10"/>
          </p:nvPr>
        </p:nvSpPr>
        <p:spPr/>
        <p:txBody>
          <a:bodyPr/>
          <a:lstStyle/>
          <a:p>
            <a:r>
              <a:rPr lang="en-US"/>
              <a:t>EFFICIENT OUTPATIENT MANAGEMENT</a:t>
            </a:r>
          </a:p>
        </p:txBody>
      </p:sp>
      <p:sp>
        <p:nvSpPr>
          <p:cNvPr id="6" name="TextBox 5">
            <a:extLst>
              <a:ext uri="{FF2B5EF4-FFF2-40B4-BE49-F238E27FC236}">
                <a16:creationId xmlns:a16="http://schemas.microsoft.com/office/drawing/2014/main" id="{A59FA0F3-319A-4CB5-A2B5-BC9453A1970B}"/>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2730862168"/>
      </p:ext>
    </p:extLst>
  </p:cSld>
  <p:clrMapOvr>
    <a:masterClrMapping/>
  </p:clrMapOvr>
  <p:transition/>
  <p:timing/>
</p:sld>
</file>

<file path=ppt/slides/slide1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1A77BC02-19B5-5346-A84B-B210A5FE32C1}"/>
              </a:ext>
            </a:extLst>
          </p:cNvPr>
          <p:cNvSpPr>
            <a:spLocks noGrp="1" noSelect="1" noMove="1" noResize="1" noTextEdit="1"/>
          </p:cNvSpPr>
          <p:nvPr>
            <p:ph type="title"/>
          </p:nvPr>
        </p:nvSpPr>
        <p:spPr>
          <a:xfrm>
            <a:off x="618023" y="702223"/>
            <a:ext cx="10515600" cy="1082404"/>
          </a:xfrm>
        </p:spPr>
        <p:txBody>
          <a:bodyPr/>
          <a:lstStyle/>
          <a:p>
            <a:r>
              <a:rPr lang="en-US"/>
              <a:t>Outpatient Clinic Visits</a:t>
            </a:r>
          </a:p>
        </p:txBody>
      </p:sp>
      <p:sp>
        <p:nvSpPr>
          <p:cNvPr id="3" name="Content Placeholder 2">
            <a:extLst>
              <a:ext uri="{FF2B5EF4-FFF2-40B4-BE49-F238E27FC236}">
                <a16:creationId xmlns:a16="http://schemas.microsoft.com/office/drawing/2014/main" id="{A68DAEFD-2946-2945-8593-81C34057C88E}"/>
              </a:ext>
            </a:extLst>
          </p:cNvPr>
          <p:cNvSpPr>
            <a:spLocks noGrp="1" noSelect="1" noMove="1" noResize="1" noTextEdit="1"/>
          </p:cNvSpPr>
          <p:nvPr>
            <p:ph idx="1"/>
          </p:nvPr>
        </p:nvSpPr>
        <p:spPr>
          <a:xfrm>
            <a:off x="618023" y="1620049"/>
            <a:ext cx="10955954" cy="3388471"/>
          </a:xfrm>
        </p:spPr>
        <p:txBody>
          <a:bodyPr>
            <a:noAutofit/>
          </a:bodyPr>
          <a:lstStyle/>
          <a:p>
            <a:r>
              <a:rPr lang="en-US">
                <a:latin typeface="Arial" panose="020b0604020202020204" pitchFamily="34" charset="0"/>
                <a:cs typeface="Arial" panose="020b0604020202020204" pitchFamily="34" charset="0"/>
              </a:rPr>
              <a:t>As of January 1, 2019, HHD patients may have 2 of every 3 clinic visits performed via telehealth after the first 3 months of training.</a:t>
            </a:r>
          </a:p>
          <a:p>
            <a:r>
              <a:rPr lang="en-US">
                <a:latin typeface="Arial" panose="020b0604020202020204" pitchFamily="34" charset="0"/>
                <a:cs typeface="Arial" panose="020b0604020202020204" pitchFamily="34" charset="0"/>
              </a:rPr>
              <a:t>Patients often choose HHD to minimize time in the dialysis clinic, so visits should reflect that efficiency. A large database of physician visits in the U.S. showed a median wait time of approximately 4 minutes and approximately 20% longer than 20 minutes and 10% longer than 30 minutes.</a:t>
            </a:r>
            <a:r>
              <a:rPr lang="en-US" baseline="30000">
                <a:latin typeface="Arial" panose="020b0604020202020204" pitchFamily="34" charset="0"/>
                <a:cs typeface="Arial" panose="020b0604020202020204" pitchFamily="34" charset="0"/>
              </a:rPr>
              <a:t>8</a:t>
            </a:r>
            <a:endParaRPr lang="en-US">
              <a:latin typeface="Arial" panose="020b0604020202020204" pitchFamily="34" charset="0"/>
              <a:cs typeface="Arial" panose="020b0604020202020204" pitchFamily="34" charset="0"/>
            </a:endParaRPr>
          </a:p>
          <a:p>
            <a:r>
              <a:rPr lang="en-US">
                <a:latin typeface="Arial" panose="020b0604020202020204" pitchFamily="34" charset="0"/>
                <a:cs typeface="Arial" panose="020b0604020202020204" pitchFamily="34" charset="0"/>
              </a:rPr>
              <a:t>A multidisciplinary approach with team communication during the clinic experience is optimal.</a:t>
            </a:r>
          </a:p>
          <a:p>
            <a:endParaRPr lang="en-US">
              <a:latin typeface="Arial" panose="020b0604020202020204" pitchFamily="34" charset="0"/>
              <a:cs typeface="Arial" panose="020b0604020202020204" pitchFamily="34" charset="0"/>
            </a:endParaRPr>
          </a:p>
          <a:p>
            <a:endParaRPr lang="en-US">
              <a:latin typeface="Arial" panose="020b0604020202020204" pitchFamily="34" charset="0"/>
              <a:cs typeface="Arial" panose="020b0604020202020204" pitchFamily="34" charset="0"/>
            </a:endParaRPr>
          </a:p>
        </p:txBody>
      </p:sp>
      <p:sp>
        <p:nvSpPr>
          <p:cNvPr id="4" name="Subtitle 3">
            <a:extLst>
              <a:ext uri="{FF2B5EF4-FFF2-40B4-BE49-F238E27FC236}">
                <a16:creationId xmlns:a16="http://schemas.microsoft.com/office/drawing/2014/main" id="{B660C5AA-8DE2-A34A-B278-8EC43A88B926}"/>
              </a:ext>
            </a:extLst>
          </p:cNvPr>
          <p:cNvSpPr>
            <a:spLocks noGrp="1" noSelect="1" noMove="1" noResize="1" noTextEdit="1"/>
          </p:cNvSpPr>
          <p:nvPr>
            <p:ph type="subTitle" idx="10"/>
          </p:nvPr>
        </p:nvSpPr>
        <p:spPr/>
        <p:txBody>
          <a:bodyPr/>
          <a:lstStyle/>
          <a:p>
            <a:r>
              <a:rPr lang="en-US"/>
              <a:t>EFFICIENT OUTPATIENT MANAGEMENT</a:t>
            </a:r>
          </a:p>
        </p:txBody>
      </p:sp>
      <p:sp>
        <p:nvSpPr>
          <p:cNvPr id="6" name="TextBox 5">
            <a:extLst>
              <a:ext uri="{FF2B5EF4-FFF2-40B4-BE49-F238E27FC236}">
                <a16:creationId xmlns:a16="http://schemas.microsoft.com/office/drawing/2014/main" id="{FF66EF91-156E-4D2B-9610-BE6DADBA08BF}"/>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1922281791"/>
      </p:ext>
    </p:extLst>
  </p:cSld>
  <p:clrMapOvr>
    <a:masterClrMapping/>
  </p:clrMapOvr>
  <p:transition/>
  <p:timing/>
</p:sld>
</file>

<file path=ppt/slides/slide1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2C6003F2-AD7E-A041-9F9F-7617EEA7C5D6}"/>
              </a:ext>
            </a:extLst>
          </p:cNvPr>
          <p:cNvSpPr>
            <a:spLocks noGrp="1" noSelect="1" noMove="1" noResize="1" noTextEdit="1"/>
          </p:cNvSpPr>
          <p:nvPr>
            <p:ph type="title"/>
          </p:nvPr>
        </p:nvSpPr>
        <p:spPr>
          <a:xfrm>
            <a:off x="618517" y="703783"/>
            <a:ext cx="10515600" cy="1082404"/>
          </a:xfrm>
        </p:spPr>
        <p:txBody>
          <a:bodyPr/>
          <a:lstStyle/>
          <a:p>
            <a:r>
              <a:rPr lang="en-US"/>
              <a:t>Routine Laboratory Testing</a:t>
            </a:r>
          </a:p>
        </p:txBody>
      </p:sp>
      <p:sp>
        <p:nvSpPr>
          <p:cNvPr id="3" name="Content Placeholder 2">
            <a:extLst>
              <a:ext uri="{FF2B5EF4-FFF2-40B4-BE49-F238E27FC236}">
                <a16:creationId xmlns:a16="http://schemas.microsoft.com/office/drawing/2014/main" id="{C43E9D60-A8DD-FD49-A5A0-99E3FA19DA7B}"/>
              </a:ext>
            </a:extLst>
          </p:cNvPr>
          <p:cNvSpPr>
            <a:spLocks noGrp="1" noSelect="1" noMove="1" noResize="1" noTextEdit="1"/>
          </p:cNvSpPr>
          <p:nvPr>
            <p:ph idx="1"/>
          </p:nvPr>
        </p:nvSpPr>
        <p:spPr>
          <a:xfrm>
            <a:off x="611489" y="1618248"/>
            <a:ext cx="10954966" cy="4461539"/>
          </a:xfrm>
        </p:spPr>
        <p:txBody>
          <a:bodyPr>
            <a:noAutofit/>
          </a:bodyPr>
          <a:lstStyle/>
          <a:p>
            <a:pPr>
              <a:spcBef>
                <a:spcPts val="300"/>
              </a:spcBef>
            </a:pPr>
            <a:r>
              <a:rPr lang="en-US" sz="2000">
                <a:latin typeface="Arial" panose="020b0604020202020204" pitchFamily="34" charset="0"/>
                <a:cs typeface="Arial" panose="020b0604020202020204" pitchFamily="34" charset="0"/>
              </a:rPr>
              <a:t>Testing frequency and specific tests are the same as center-based HD except hepatitis B surface antigen and water testing (see below).</a:t>
            </a:r>
          </a:p>
          <a:p>
            <a:pPr lvl="1">
              <a:spcBef>
                <a:spcPts val="300"/>
              </a:spcBef>
            </a:pPr>
            <a:r>
              <a:rPr lang="en-US" sz="1500">
                <a:latin typeface="Arial" panose="020b0604020202020204" pitchFamily="34" charset="0"/>
                <a:cs typeface="Arial" panose="020b0604020202020204" pitchFamily="34" charset="0"/>
              </a:rPr>
              <a:t>Some dialysis centers will require a hepatitis B surface antigen within 30 days for a back-up HD treatment, so consider routine measurement versus on-demand measurement.</a:t>
            </a:r>
          </a:p>
          <a:p>
            <a:pPr>
              <a:spcBef>
                <a:spcPts val="300"/>
              </a:spcBef>
            </a:pPr>
            <a:r>
              <a:rPr lang="en-US" sz="2000">
                <a:latin typeface="Arial" panose="020b0604020202020204" pitchFamily="34" charset="0"/>
                <a:cs typeface="Arial" panose="020b0604020202020204" pitchFamily="34" charset="0"/>
              </a:rPr>
              <a:t>Patients draw blood at home (need pre- and post-BUN measurement for kinetics calculation).</a:t>
            </a:r>
          </a:p>
          <a:p>
            <a:pPr lvl="1">
              <a:spcBef>
                <a:spcPts val="300"/>
              </a:spcBef>
            </a:pPr>
            <a:r>
              <a:rPr lang="en-US" sz="1500">
                <a:latin typeface="Arial" panose="020b0604020202020204" pitchFamily="34" charset="0"/>
                <a:cs typeface="Arial" panose="020b0604020202020204" pitchFamily="34" charset="0"/>
              </a:rPr>
              <a:t>Provide small blood vials and small centrifuge to patient.</a:t>
            </a:r>
          </a:p>
          <a:p>
            <a:pPr lvl="1">
              <a:spcBef>
                <a:spcPts val="300"/>
              </a:spcBef>
            </a:pPr>
            <a:r>
              <a:rPr lang="en-US" sz="1500">
                <a:latin typeface="Arial" panose="020b0604020202020204" pitchFamily="34" charset="0"/>
                <a:cs typeface="Arial" panose="020b0604020202020204" pitchFamily="34" charset="0"/>
              </a:rPr>
              <a:t>Can bring to clinic for processing.</a:t>
            </a:r>
          </a:p>
          <a:p>
            <a:pPr lvl="1">
              <a:spcBef>
                <a:spcPts val="300"/>
              </a:spcBef>
            </a:pPr>
            <a:r>
              <a:rPr lang="en-US" sz="1500">
                <a:latin typeface="Arial" panose="020b0604020202020204" pitchFamily="34" charset="0"/>
                <a:cs typeface="Arial" panose="020b0604020202020204" pitchFamily="34" charset="0"/>
              </a:rPr>
              <a:t>Can ship samples directly to laboratory from patient’s home.</a:t>
            </a:r>
          </a:p>
          <a:p>
            <a:pPr>
              <a:spcBef>
                <a:spcPts val="300"/>
              </a:spcBef>
            </a:pPr>
            <a:r>
              <a:rPr lang="en-US" sz="2000">
                <a:latin typeface="Arial" panose="020b0604020202020204" pitchFamily="34" charset="0"/>
                <a:cs typeface="Arial" panose="020b0604020202020204" pitchFamily="34" charset="0"/>
              </a:rPr>
              <a:t>Urea Kinetics (discussed at length in separate presentation)</a:t>
            </a:r>
          </a:p>
          <a:p>
            <a:pPr lvl="1">
              <a:spcBef>
                <a:spcPts val="300"/>
              </a:spcBef>
            </a:pPr>
            <a:r>
              <a:rPr lang="en-US" sz="1500">
                <a:latin typeface="Arial" panose="020b0604020202020204" pitchFamily="34" charset="0"/>
                <a:cs typeface="Arial" panose="020b0604020202020204" pitchFamily="34" charset="0"/>
              </a:rPr>
              <a:t>Utilization of a standardized Kt/V</a:t>
            </a:r>
            <a:r>
              <a:rPr lang="en-US" sz="1500" baseline="-25000" err="1">
                <a:latin typeface="Arial" panose="020b0604020202020204" pitchFamily="34" charset="0"/>
                <a:cs typeface="Arial" panose="020b0604020202020204" pitchFamily="34" charset="0"/>
              </a:rPr>
              <a:t>urea</a:t>
            </a:r>
            <a:r>
              <a:rPr lang="en-US" sz="1500">
                <a:latin typeface="Arial" panose="020b0604020202020204" pitchFamily="34" charset="0"/>
                <a:cs typeface="Arial" panose="020b0604020202020204" pitchFamily="34" charset="0"/>
              </a:rPr>
              <a:t> (recommended target </a:t>
            </a:r>
            <a:r>
              <a:rPr lang="en-US" sz="1500" u="sng">
                <a:latin typeface="Arial" panose="020b0604020202020204" pitchFamily="34" charset="0"/>
                <a:cs typeface="Arial" panose="020b0604020202020204" pitchFamily="34" charset="0"/>
              </a:rPr>
              <a:t>&gt;</a:t>
            </a:r>
            <a:r>
              <a:rPr lang="en-US" sz="1500">
                <a:latin typeface="Arial" panose="020b0604020202020204" pitchFamily="34" charset="0"/>
                <a:cs typeface="Arial" panose="020b0604020202020204" pitchFamily="34" charset="0"/>
              </a:rPr>
              <a:t>2.0) to compare differing dialysis schedules.</a:t>
            </a:r>
          </a:p>
          <a:p>
            <a:pPr lvl="1">
              <a:spcBef>
                <a:spcPts val="300"/>
              </a:spcBef>
            </a:pPr>
            <a:r>
              <a:rPr lang="en-US" sz="1500">
                <a:latin typeface="Arial" panose="020b0604020202020204" pitchFamily="34" charset="0"/>
                <a:cs typeface="Arial" panose="020b0604020202020204" pitchFamily="34" charset="0"/>
              </a:rPr>
              <a:t>Residual renal function can be included in the kinetic calculation similar to PD, with equal frequency of measuring residual renal function (every 2-3 months).</a:t>
            </a:r>
          </a:p>
          <a:p>
            <a:pPr>
              <a:spcBef>
                <a:spcPts val="300"/>
              </a:spcBef>
            </a:pPr>
            <a:r>
              <a:rPr lang="en-US" sz="2000">
                <a:latin typeface="Arial" panose="020b0604020202020204" pitchFamily="34" charset="0"/>
                <a:cs typeface="Arial" panose="020b0604020202020204" pitchFamily="34" charset="0"/>
              </a:rPr>
              <a:t>Water and dialysate testing for HHD</a:t>
            </a:r>
          </a:p>
          <a:p>
            <a:pPr lvl="1">
              <a:spcBef>
                <a:spcPts val="300"/>
              </a:spcBef>
            </a:pPr>
            <a:r>
              <a:rPr lang="en-US" sz="1500">
                <a:latin typeface="Arial" panose="020b0604020202020204" pitchFamily="34" charset="0"/>
                <a:cs typeface="Arial" panose="020b0604020202020204" pitchFamily="34" charset="0"/>
              </a:rPr>
              <a:t>Chlorine/Chloramine testing every treatment</a:t>
            </a:r>
          </a:p>
          <a:p>
            <a:pPr lvl="1">
              <a:spcBef>
                <a:spcPts val="300"/>
              </a:spcBef>
            </a:pPr>
            <a:r>
              <a:rPr lang="en-US" sz="1500">
                <a:latin typeface="Arial" panose="020b0604020202020204" pitchFamily="34" charset="0"/>
                <a:cs typeface="Arial" panose="020b0604020202020204" pitchFamily="34" charset="0"/>
              </a:rPr>
              <a:t>Product water and dialysate testing quarterly for bacteriological standards</a:t>
            </a:r>
          </a:p>
          <a:p>
            <a:pPr lvl="1">
              <a:spcBef>
                <a:spcPts val="300"/>
              </a:spcBef>
            </a:pPr>
            <a:r>
              <a:rPr lang="en-US" sz="1500">
                <a:latin typeface="Arial" panose="020b0604020202020204" pitchFamily="34" charset="0"/>
                <a:cs typeface="Arial" panose="020b0604020202020204" pitchFamily="34" charset="0"/>
              </a:rPr>
              <a:t>Tap water AAMI water analysis prior to installation</a:t>
            </a:r>
          </a:p>
          <a:p>
            <a:pPr>
              <a:spcBef>
                <a:spcPts val="300"/>
              </a:spcBef>
            </a:pPr>
            <a:endParaRPr lang="en-US" sz="2000"/>
          </a:p>
        </p:txBody>
      </p:sp>
      <p:sp>
        <p:nvSpPr>
          <p:cNvPr id="4" name="Subtitle 3">
            <a:extLst>
              <a:ext uri="{FF2B5EF4-FFF2-40B4-BE49-F238E27FC236}">
                <a16:creationId xmlns:a16="http://schemas.microsoft.com/office/drawing/2014/main" id="{C9951256-05DA-D641-935C-62BCD5F1D222}"/>
              </a:ext>
            </a:extLst>
          </p:cNvPr>
          <p:cNvSpPr>
            <a:spLocks noGrp="1" noSelect="1" noMove="1" noResize="1" noTextEdit="1"/>
          </p:cNvSpPr>
          <p:nvPr>
            <p:ph type="subTitle" idx="10"/>
          </p:nvPr>
        </p:nvSpPr>
        <p:spPr/>
        <p:txBody>
          <a:bodyPr/>
          <a:lstStyle/>
          <a:p>
            <a:r>
              <a:rPr lang="en-US"/>
              <a:t>EFFICIENT OUTPATIENT MANAGEMENT</a:t>
            </a:r>
          </a:p>
          <a:p>
            <a:endParaRPr lang="en-US"/>
          </a:p>
        </p:txBody>
      </p:sp>
      <p:sp>
        <p:nvSpPr>
          <p:cNvPr id="6" name="TextBox 5">
            <a:extLst>
              <a:ext uri="{FF2B5EF4-FFF2-40B4-BE49-F238E27FC236}">
                <a16:creationId xmlns:a16="http://schemas.microsoft.com/office/drawing/2014/main" id="{D1BFB6F7-8C8D-4177-91AA-1CFDCDA2390E}"/>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3805965501"/>
      </p:ext>
    </p:extLst>
  </p:cSld>
  <p:clrMapOvr>
    <a:masterClrMapping/>
  </p:clrMapOvr>
  <p:transition/>
  <p:timing/>
</p:sld>
</file>

<file path=ppt/slides/slide1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3" name="Subtitle 2">
            <a:extLst>
              <a:ext uri="{FF2B5EF4-FFF2-40B4-BE49-F238E27FC236}">
                <a16:creationId xmlns:a16="http://schemas.microsoft.com/office/drawing/2014/main" id="{D25D5A39-8DC0-EA4D-A392-C6B089A036E2}"/>
              </a:ext>
            </a:extLst>
          </p:cNvPr>
          <p:cNvSpPr>
            <a:spLocks noGrp="1" noSelect="1" noMove="1" noResize="1" noTextEdit="1"/>
          </p:cNvSpPr>
          <p:nvPr>
            <p:ph type="subTitle" idx="10"/>
          </p:nvPr>
        </p:nvSpPr>
        <p:spPr>
          <a:xfrm>
            <a:off x="4730305" y="2674806"/>
            <a:ext cx="7327191" cy="775460"/>
          </a:xfrm>
        </p:spPr>
        <p:txBody>
          <a:bodyPr>
            <a:normAutofit/>
          </a:bodyPr>
          <a:lstStyle/>
          <a:p>
            <a:r>
              <a:rPr lang="en-US" sz="3000"/>
              <a:t>Vascular Access</a:t>
            </a:r>
          </a:p>
        </p:txBody>
      </p:sp>
      <p:sp>
        <p:nvSpPr>
          <p:cNvPr id="5" name="TextBox 4">
            <a:extLst>
              <a:ext uri="{FF2B5EF4-FFF2-40B4-BE49-F238E27FC236}">
                <a16:creationId xmlns:a16="http://schemas.microsoft.com/office/drawing/2014/main" id="{E25C8935-492F-4A97-9C3E-AD3589142FF1}"/>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7" name="Text Placeholder 1">
            <a:extLst>
              <a:ext uri="{FF2B5EF4-FFF2-40B4-BE49-F238E27FC236}">
                <a16:creationId xmlns:a16="http://schemas.microsoft.com/office/drawing/2014/main" id="{B44A0308-7D41-4882-9C88-A31E033AFC61}"/>
              </a:ext>
            </a:extLst>
          </p:cNvPr>
          <p:cNvSpPr>
            <a:spLocks noGrp="1" noSelect="1" noMove="1" noResize="1" noTextEdit="1"/>
          </p:cNvSpPr>
          <p:nvPr>
            <p:ph type="body" idx="1"/>
          </p:nvPr>
        </p:nvSpPr>
        <p:spPr>
          <a:xfrm>
            <a:off x="4730305" y="3978365"/>
            <a:ext cx="6542590" cy="1007584"/>
          </a:xfrm>
        </p:spPr>
        <p:txBody>
          <a:bodyPr>
            <a:normAutofit/>
          </a:bodyPr>
          <a:lstStyle/>
          <a:p>
            <a:r>
              <a:rPr lang="en-US" sz="3000">
                <a:latin typeface="Arial" panose="020b0604020202020204" pitchFamily="34" charset="0"/>
                <a:cs typeface="Arial" panose="020b0604020202020204" pitchFamily="34" charset="0"/>
              </a:rPr>
              <a:t>Home Hemodialysis</a:t>
            </a:r>
          </a:p>
        </p:txBody>
      </p:sp>
    </p:spTree>
    <p:extLst>
      <p:ext uri="{BB962C8B-B14F-4D97-AF65-F5344CB8AC3E}">
        <p14:creationId val="743107580"/>
      </p:ext>
    </p:extLst>
  </p:cSld>
  <p:clrMapOvr>
    <a:masterClrMapping/>
  </p:clrMapOvr>
  <p:transition/>
  <p:timing/>
</p:sld>
</file>

<file path=ppt/slides/slide1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A573955E-A2D7-EE41-9D7D-A4C69C075644}"/>
              </a:ext>
            </a:extLst>
          </p:cNvPr>
          <p:cNvSpPr>
            <a:spLocks noGrp="1" noSelect="1" noMove="1" noResize="1" noTextEdit="1"/>
          </p:cNvSpPr>
          <p:nvPr>
            <p:ph type="title"/>
          </p:nvPr>
        </p:nvSpPr>
        <p:spPr>
          <a:xfrm>
            <a:off x="614916" y="703288"/>
            <a:ext cx="10515600" cy="1082404"/>
          </a:xfrm>
        </p:spPr>
        <p:txBody>
          <a:bodyPr/>
          <a:lstStyle/>
          <a:p>
            <a:r>
              <a:rPr lang="en-US"/>
              <a:t>Ergonomics of Self-Cannulation for HHD</a:t>
            </a:r>
          </a:p>
        </p:txBody>
      </p:sp>
      <p:sp>
        <p:nvSpPr>
          <p:cNvPr id="3" name="Content Placeholder 2">
            <a:extLst>
              <a:ext uri="{FF2B5EF4-FFF2-40B4-BE49-F238E27FC236}">
                <a16:creationId xmlns:a16="http://schemas.microsoft.com/office/drawing/2014/main" id="{D94A4D7D-E53A-A947-8914-F7EE065C961D}"/>
              </a:ext>
            </a:extLst>
          </p:cNvPr>
          <p:cNvSpPr>
            <a:spLocks noGrp="1" noSelect="1" noMove="1" noResize="1" noTextEdit="1"/>
          </p:cNvSpPr>
          <p:nvPr>
            <p:ph idx="1"/>
          </p:nvPr>
        </p:nvSpPr>
        <p:spPr>
          <a:xfrm>
            <a:off x="616498" y="1615187"/>
            <a:ext cx="10960585" cy="3388471"/>
          </a:xfrm>
        </p:spPr>
        <p:txBody>
          <a:bodyPr>
            <a:noAutofit/>
          </a:bodyPr>
          <a:lstStyle/>
          <a:p>
            <a:r>
              <a:rPr lang="en-US" sz="2400">
                <a:latin typeface="Arial" panose="020b0604020202020204" pitchFamily="34" charset="0"/>
                <a:cs typeface="Arial" panose="020b0604020202020204" pitchFamily="34" charset="0"/>
              </a:rPr>
              <a:t>Patients must be able to see and comfortably insert needles.</a:t>
            </a:r>
          </a:p>
          <a:p>
            <a:pPr marL="796925" lvl="1" indent="-339725">
              <a:buFont typeface="Courier New" panose="02070309020205020404" pitchFamily="49" charset="0"/>
              <a:buChar char="o"/>
            </a:pPr>
            <a:r>
              <a:rPr lang="en-US">
                <a:latin typeface="Arial" panose="020b0604020202020204" pitchFamily="34" charset="0"/>
                <a:cs typeface="Arial" panose="020b0604020202020204" pitchFamily="34" charset="0"/>
              </a:rPr>
              <a:t>Most patients choose to place </a:t>
            </a:r>
            <a:r>
              <a:rPr lang="en-US" i="1">
                <a:latin typeface="Arial" panose="020b0604020202020204" pitchFamily="34" charset="0"/>
                <a:cs typeface="Arial" panose="020b0604020202020204" pitchFamily="34" charset="0"/>
              </a:rPr>
              <a:t>both</a:t>
            </a:r>
            <a:r>
              <a:rPr lang="en-US">
                <a:latin typeface="Arial" panose="020b0604020202020204" pitchFamily="34" charset="0"/>
                <a:cs typeface="Arial" panose="020b0604020202020204" pitchFamily="34" charset="0"/>
              </a:rPr>
              <a:t> needles antegrade.</a:t>
            </a:r>
          </a:p>
          <a:p>
            <a:pPr marL="796925" lvl="1" indent="-339725">
              <a:buFont typeface="Courier New" panose="02070309020205020404" pitchFamily="49" charset="0"/>
              <a:buChar char="o"/>
            </a:pPr>
            <a:r>
              <a:rPr lang="en-US">
                <a:latin typeface="Arial" panose="020b0604020202020204" pitchFamily="34" charset="0"/>
                <a:cs typeface="Arial" panose="020b0604020202020204" pitchFamily="34" charset="0"/>
              </a:rPr>
              <a:t>Because needles are both antegrade, insertion sites should be at least 3 inches apart.</a:t>
            </a:r>
          </a:p>
          <a:p>
            <a:pPr marL="796925" lvl="1" indent="-339725">
              <a:buFont typeface="Courier New" panose="02070309020205020404" pitchFamily="49" charset="0"/>
              <a:buChar char="o"/>
            </a:pPr>
            <a:r>
              <a:rPr lang="en-US">
                <a:latin typeface="Arial" panose="020b0604020202020204" pitchFamily="34" charset="0"/>
                <a:cs typeface="Arial" panose="020b0604020202020204" pitchFamily="34" charset="0"/>
              </a:rPr>
              <a:t>Cannulation sites should be chosen by a collaboration of training nurse and patient.</a:t>
            </a:r>
          </a:p>
          <a:p>
            <a:r>
              <a:rPr lang="en-US" sz="2400">
                <a:latin typeface="Arial" panose="020b0604020202020204" pitchFamily="34" charset="0"/>
                <a:cs typeface="Arial" panose="020b0604020202020204" pitchFamily="34" charset="0"/>
              </a:rPr>
              <a:t>All supplies for cannulation should be within reach before beginning.</a:t>
            </a:r>
          </a:p>
          <a:p>
            <a:r>
              <a:rPr lang="en-US" sz="2400">
                <a:latin typeface="Arial" panose="020b0604020202020204" pitchFamily="34" charset="0"/>
                <a:cs typeface="Arial" panose="020b0604020202020204" pitchFamily="34" charset="0"/>
              </a:rPr>
              <a:t>All supplies for hemostasis, including the discarded needle container should be placed within reach before starting needle removal.</a:t>
            </a:r>
          </a:p>
          <a:p>
            <a:pPr marL="457200" lvl="1" indent="0">
              <a:buNone/>
            </a:pPr>
            <a:endParaRPr lang="en-US">
              <a:solidFill>
                <a:schemeClr val="tx1"/>
              </a:solidFill>
            </a:endParaRPr>
          </a:p>
        </p:txBody>
      </p:sp>
      <p:sp>
        <p:nvSpPr>
          <p:cNvPr id="4" name="Subtitle 3">
            <a:extLst>
              <a:ext uri="{FF2B5EF4-FFF2-40B4-BE49-F238E27FC236}">
                <a16:creationId xmlns:a16="http://schemas.microsoft.com/office/drawing/2014/main" id="{43FE6069-BEF7-C347-B2E5-7566567E8435}"/>
              </a:ext>
            </a:extLst>
          </p:cNvPr>
          <p:cNvSpPr>
            <a:spLocks noGrp="1" noSelect="1" noMove="1" noResize="1" noTextEdit="1"/>
          </p:cNvSpPr>
          <p:nvPr>
            <p:ph type="subTitle" idx="10"/>
          </p:nvPr>
        </p:nvSpPr>
        <p:spPr/>
        <p:txBody>
          <a:bodyPr/>
          <a:lstStyle/>
          <a:p>
            <a:r>
              <a:rPr lang="en-US"/>
              <a:t>Vascular Access</a:t>
            </a:r>
          </a:p>
        </p:txBody>
      </p:sp>
      <p:sp>
        <p:nvSpPr>
          <p:cNvPr id="6" name="TextBox 5">
            <a:extLst>
              <a:ext uri="{FF2B5EF4-FFF2-40B4-BE49-F238E27FC236}">
                <a16:creationId xmlns:a16="http://schemas.microsoft.com/office/drawing/2014/main" id="{AF7F8328-7403-4FB3-9FD0-130D4F68562B}"/>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2024662895"/>
      </p:ext>
    </p:extLst>
  </p:cSld>
  <p:clrMapOvr>
    <a:masterClrMapping/>
  </p:clrMapOvr>
  <p:transition/>
  <p:timing/>
</p:sld>
</file>

<file path=ppt/slides/slide1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A308E15E-705A-F643-B271-913B17351448}"/>
              </a:ext>
            </a:extLst>
          </p:cNvPr>
          <p:cNvSpPr>
            <a:spLocks noGrp="1" noSelect="1" noMove="1" noResize="1" noTextEdit="1"/>
          </p:cNvSpPr>
          <p:nvPr>
            <p:ph type="title"/>
          </p:nvPr>
        </p:nvSpPr>
        <p:spPr>
          <a:xfrm>
            <a:off x="615328" y="698058"/>
            <a:ext cx="10515600" cy="1082404"/>
          </a:xfrm>
        </p:spPr>
        <p:txBody>
          <a:bodyPr/>
          <a:lstStyle/>
          <a:p>
            <a:r>
              <a:rPr lang="en-US"/>
              <a:t>Choice of AVF Cannulation for HHD</a:t>
            </a:r>
            <a:r>
              <a:rPr lang="en-US" baseline="30000"/>
              <a:t>10</a:t>
            </a:r>
            <a:endParaRPr lang="en-US"/>
          </a:p>
        </p:txBody>
      </p:sp>
      <p:sp>
        <p:nvSpPr>
          <p:cNvPr id="4" name="Subtitle 3">
            <a:extLst>
              <a:ext uri="{FF2B5EF4-FFF2-40B4-BE49-F238E27FC236}">
                <a16:creationId xmlns:a16="http://schemas.microsoft.com/office/drawing/2014/main" id="{497D15F9-0F05-DD4A-B6B2-763BDF5C5BAE}"/>
              </a:ext>
            </a:extLst>
          </p:cNvPr>
          <p:cNvSpPr>
            <a:spLocks noGrp="1" noSelect="1" noMove="1" noResize="1" noTextEdit="1"/>
          </p:cNvSpPr>
          <p:nvPr>
            <p:ph type="subTitle" idx="10"/>
          </p:nvPr>
        </p:nvSpPr>
        <p:spPr/>
        <p:txBody>
          <a:bodyPr/>
          <a:lstStyle/>
          <a:p>
            <a:r>
              <a:rPr lang="en-US"/>
              <a:t>Vascular Access in HHD</a:t>
            </a:r>
          </a:p>
        </p:txBody>
      </p:sp>
      <p:graphicFrame>
        <p:nvGraphicFramePr>
          <p:cNvPr id="6" name="Content Placeholder 2">
            <a:extLst>
              <a:ext uri="{FF2B5EF4-FFF2-40B4-BE49-F238E27FC236}">
                <a16:creationId xmlns:a16="http://schemas.microsoft.com/office/drawing/2014/main" id="{19B58037-312A-7E4C-8109-11BB1E9D166A}"/>
              </a:ext>
            </a:extLst>
          </p:cNvPr>
          <p:cNvGraphicFramePr>
            <a:graphicFrameLocks noSelect="1" noMove="1" noResize="1"/>
          </p:cNvGraphicFramePr>
          <p:nvPr>
            <p:extLst>
              <p:ext uri="{D42A27DB-BD31-4B8C-83A1-F6EECF244321}">
                <p14:modId val="559782767"/>
              </p:ext>
            </p:extLst>
          </p:nvPr>
        </p:nvGraphicFramePr>
        <p:xfrm>
          <a:off x="615328" y="1613289"/>
          <a:ext cx="10961343" cy="3627120"/>
        </p:xfrm>
        <a:graphic>
          <a:graphicData uri="http://schemas.openxmlformats.org/drawingml/2006/table">
            <a:tbl>
              <a:tblPr firstRow="1" bandRow="1">
                <a:tableStyleId>{10A1B5D5-9B99-4C35-A422-299274C87663}</a:tableStyleId>
              </a:tblPr>
              <a:tblGrid>
                <a:gridCol w="1819528">
                  <a:extLst>
                    <a:ext uri="{9D8B030D-6E8A-4147-A177-3AD203B41FA5}">
                      <a16:colId xmlns:a16="http://schemas.microsoft.com/office/drawing/2014/main" val="20000"/>
                    </a:ext>
                  </a:extLst>
                </a:gridCol>
                <a:gridCol w="4125432">
                  <a:extLst>
                    <a:ext uri="{9D8B030D-6E8A-4147-A177-3AD203B41FA5}">
                      <a16:colId xmlns:a16="http://schemas.microsoft.com/office/drawing/2014/main" val="20001"/>
                    </a:ext>
                  </a:extLst>
                </a:gridCol>
                <a:gridCol w="5016383">
                  <a:extLst>
                    <a:ext uri="{9D8B030D-6E8A-4147-A177-3AD203B41FA5}">
                      <a16:colId xmlns:a16="http://schemas.microsoft.com/office/drawing/2014/main" val="20002"/>
                    </a:ext>
                  </a:extLst>
                </a:gridCol>
              </a:tblGrid>
              <a:tr h="361551">
                <a:tc>
                  <a:txBody>
                    <a:bodyPr vert="horz" wrap="square"/>
                    <a:lstStyle/>
                    <a:p>
                      <a:endParaRPr lang="en-US" sz="2000">
                        <a:solidFill>
                          <a:schemeClr val="tx1">
                            <a:lumMod val="65000"/>
                            <a:lumOff val="35000"/>
                          </a:schemeClr>
                        </a:solidFill>
                        <a:latin typeface="Arial" panose="020b0604020202020204" pitchFamily="34" charset="0"/>
                        <a:cs typeface="Arial" panose="020b0604020202020204" pitchFamily="34" charset="0"/>
                      </a:endParaRPr>
                    </a:p>
                  </a:txBody>
                  <a:tcPr/>
                </a:tc>
                <a:tc>
                  <a:txBody>
                    <a:bodyPr vert="horz" wrap="square"/>
                    <a:lstStyle/>
                    <a:p>
                      <a:r>
                        <a:rPr lang="en-US" sz="2000" b="0">
                          <a:solidFill>
                            <a:schemeClr val="tx1">
                              <a:lumMod val="65000"/>
                              <a:lumOff val="35000"/>
                            </a:schemeClr>
                          </a:solidFill>
                          <a:latin typeface="Arial" panose="020b0604020202020204" pitchFamily="34" charset="0"/>
                          <a:cs typeface="Arial" panose="020b0604020202020204" pitchFamily="34" charset="0"/>
                        </a:rPr>
                        <a:t>Potential Pros</a:t>
                      </a:r>
                    </a:p>
                  </a:txBody>
                  <a:tcPr/>
                </a:tc>
                <a:tc>
                  <a:txBody>
                    <a:bodyPr vert="horz" wrap="square"/>
                    <a:lstStyle/>
                    <a:p>
                      <a:r>
                        <a:rPr lang="en-US" sz="2000" b="0">
                          <a:solidFill>
                            <a:schemeClr val="tx1">
                              <a:lumMod val="65000"/>
                              <a:lumOff val="35000"/>
                            </a:schemeClr>
                          </a:solidFill>
                          <a:latin typeface="Arial" panose="020b0604020202020204" pitchFamily="34" charset="0"/>
                          <a:cs typeface="Arial" panose="020b0604020202020204" pitchFamily="34" charset="0"/>
                        </a:rPr>
                        <a:t>Potential Cons</a:t>
                      </a:r>
                    </a:p>
                  </a:txBody>
                  <a:tcPr/>
                </a:tc>
                <a:extLst>
                  <a:ext uri="{0D108BD9-81ED-4DB2-BD59-A6C34878D82A}">
                    <a16:rowId xmlns:a16="http://schemas.microsoft.com/office/drawing/2014/main" val="10000"/>
                  </a:ext>
                </a:extLst>
              </a:tr>
              <a:tr h="1195900">
                <a:tc>
                  <a:txBody>
                    <a:bodyPr vert="horz" wrap="square"/>
                    <a:lstStyle/>
                    <a:p>
                      <a:r>
                        <a:rPr lang="en-US" sz="2000">
                          <a:solidFill>
                            <a:schemeClr val="tx1">
                              <a:lumMod val="65000"/>
                              <a:lumOff val="35000"/>
                            </a:schemeClr>
                          </a:solidFill>
                          <a:latin typeface="Arial" panose="020b0604020202020204" pitchFamily="34" charset="0"/>
                          <a:cs typeface="Arial" panose="020b0604020202020204" pitchFamily="34" charset="0"/>
                        </a:rPr>
                        <a:t>Rotating-Site</a:t>
                      </a:r>
                    </a:p>
                  </a:txBody>
                  <a:tcPr/>
                </a:tc>
                <a:tc>
                  <a:txBody>
                    <a:bodyPr vert="horz" wrap="square"/>
                    <a:lstStyle/>
                    <a:p>
                      <a:pPr marL="233363" indent="-233363">
                        <a:buFont typeface="Arial" panose="020b0604020202020204" pitchFamily="34" charset="0"/>
                        <a:buChar char="•"/>
                      </a:pPr>
                      <a:r>
                        <a:rPr lang="en-US" sz="2000">
                          <a:solidFill>
                            <a:schemeClr val="tx1">
                              <a:lumMod val="65000"/>
                              <a:lumOff val="35000"/>
                            </a:schemeClr>
                          </a:solidFill>
                          <a:latin typeface="Arial" panose="020b0604020202020204" pitchFamily="34" charset="0"/>
                          <a:cs typeface="Arial" panose="020b0604020202020204" pitchFamily="34" charset="0"/>
                        </a:rPr>
                        <a:t>Lower risk of infection</a:t>
                      </a:r>
                    </a:p>
                    <a:p>
                      <a:pPr marL="233363" indent="-233363">
                        <a:buFont typeface="Arial" panose="020b0604020202020204" pitchFamily="34" charset="0"/>
                        <a:buChar char="•"/>
                      </a:pPr>
                      <a:r>
                        <a:rPr lang="en-US" sz="2000">
                          <a:solidFill>
                            <a:schemeClr val="tx1">
                              <a:lumMod val="65000"/>
                              <a:lumOff val="35000"/>
                            </a:schemeClr>
                          </a:solidFill>
                          <a:latin typeface="Arial" panose="020b0604020202020204" pitchFamily="34" charset="0"/>
                          <a:cs typeface="Arial" panose="020b0604020202020204" pitchFamily="34" charset="0"/>
                        </a:rPr>
                        <a:t>Can</a:t>
                      </a:r>
                      <a:r>
                        <a:rPr lang="en-US" sz="2000" baseline="0">
                          <a:solidFill>
                            <a:schemeClr val="tx1">
                              <a:lumMod val="65000"/>
                              <a:lumOff val="35000"/>
                            </a:schemeClr>
                          </a:solidFill>
                          <a:latin typeface="Arial" panose="020b0604020202020204" pitchFamily="34" charset="0"/>
                          <a:cs typeface="Arial" panose="020b0604020202020204" pitchFamily="34" charset="0"/>
                        </a:rPr>
                        <a:t> move site easily with difficult cannulation</a:t>
                      </a:r>
                    </a:p>
                    <a:p>
                      <a:pPr marL="233363" indent="-233363">
                        <a:buFont typeface="Arial" panose="020b0604020202020204" pitchFamily="34" charset="0"/>
                        <a:buChar char="•"/>
                      </a:pPr>
                      <a:r>
                        <a:rPr lang="en-US" sz="2000" baseline="0">
                          <a:solidFill>
                            <a:schemeClr val="tx1">
                              <a:lumMod val="65000"/>
                              <a:lumOff val="35000"/>
                            </a:schemeClr>
                          </a:solidFill>
                          <a:latin typeface="Arial" panose="020b0604020202020204" pitchFamily="34" charset="0"/>
                          <a:cs typeface="Arial" panose="020b0604020202020204" pitchFamily="34" charset="0"/>
                        </a:rPr>
                        <a:t>Less training time</a:t>
                      </a:r>
                      <a:endParaRPr lang="en-US" sz="2000">
                        <a:solidFill>
                          <a:schemeClr val="tx1">
                            <a:lumMod val="65000"/>
                            <a:lumOff val="35000"/>
                          </a:schemeClr>
                        </a:solidFill>
                        <a:latin typeface="Arial" panose="020b0604020202020204" pitchFamily="34" charset="0"/>
                        <a:cs typeface="Arial" panose="020b0604020202020204" pitchFamily="34" charset="0"/>
                      </a:endParaRPr>
                    </a:p>
                  </a:txBody>
                  <a:tcPr/>
                </a:tc>
                <a:tc>
                  <a:txBody>
                    <a:bodyPr vert="horz" wrap="square"/>
                    <a:lstStyle/>
                    <a:p>
                      <a:pPr marL="233363" indent="-233363">
                        <a:buFont typeface="Arial" panose="020b0604020202020204" pitchFamily="34" charset="0"/>
                        <a:buChar char="•"/>
                      </a:pPr>
                      <a:r>
                        <a:rPr lang="en-US" sz="2000">
                          <a:solidFill>
                            <a:schemeClr val="tx1">
                              <a:lumMod val="65000"/>
                              <a:lumOff val="35000"/>
                            </a:schemeClr>
                          </a:solidFill>
                          <a:latin typeface="Arial" panose="020b0604020202020204" pitchFamily="34" charset="0"/>
                          <a:cs typeface="Arial" panose="020b0604020202020204" pitchFamily="34" charset="0"/>
                        </a:rPr>
                        <a:t>Infiltration</a:t>
                      </a:r>
                    </a:p>
                    <a:p>
                      <a:pPr marL="233363" indent="-233363">
                        <a:buFont typeface="Arial" panose="020b0604020202020204" pitchFamily="34" charset="0"/>
                        <a:buChar char="•"/>
                      </a:pPr>
                      <a:r>
                        <a:rPr lang="en-US" sz="2000">
                          <a:solidFill>
                            <a:schemeClr val="tx1">
                              <a:lumMod val="65000"/>
                              <a:lumOff val="35000"/>
                            </a:schemeClr>
                          </a:solidFill>
                          <a:latin typeface="Arial" panose="020b0604020202020204" pitchFamily="34" charset="0"/>
                          <a:cs typeface="Arial" panose="020b0604020202020204" pitchFamily="34" charset="0"/>
                        </a:rPr>
                        <a:t>Must have several</a:t>
                      </a:r>
                      <a:r>
                        <a:rPr lang="en-US" sz="2000" baseline="0">
                          <a:solidFill>
                            <a:schemeClr val="tx1">
                              <a:lumMod val="65000"/>
                              <a:lumOff val="35000"/>
                            </a:schemeClr>
                          </a:solidFill>
                          <a:latin typeface="Arial" panose="020b0604020202020204" pitchFamily="34" charset="0"/>
                          <a:cs typeface="Arial" panose="020b0604020202020204" pitchFamily="34" charset="0"/>
                        </a:rPr>
                        <a:t> sites to rotate along segment</a:t>
                      </a:r>
                    </a:p>
                    <a:p>
                      <a:pPr marL="233363" indent="-233363">
                        <a:buFont typeface="Arial" panose="020b0604020202020204" pitchFamily="34" charset="0"/>
                        <a:buChar char="•"/>
                      </a:pPr>
                      <a:r>
                        <a:rPr lang="en-US" sz="2000" baseline="0">
                          <a:solidFill>
                            <a:schemeClr val="tx1">
                              <a:lumMod val="65000"/>
                              <a:lumOff val="35000"/>
                            </a:schemeClr>
                          </a:solidFill>
                          <a:latin typeface="Arial" panose="020b0604020202020204" pitchFamily="34" charset="0"/>
                          <a:cs typeface="Arial" panose="020b0604020202020204" pitchFamily="34" charset="0"/>
                        </a:rPr>
                        <a:t>Aneurysm development</a:t>
                      </a:r>
                      <a:endParaRPr lang="en-US" sz="2000">
                        <a:solidFill>
                          <a:schemeClr val="tx1">
                            <a:lumMod val="65000"/>
                            <a:lumOff val="35000"/>
                          </a:schemeClr>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1"/>
                  </a:ext>
                </a:extLst>
              </a:tr>
              <a:tr h="1752133">
                <a:tc>
                  <a:txBody>
                    <a:bodyPr vert="horz" wrap="square"/>
                    <a:lstStyle/>
                    <a:p>
                      <a:r>
                        <a:rPr lang="en-US" sz="2000">
                          <a:solidFill>
                            <a:schemeClr val="tx1">
                              <a:lumMod val="65000"/>
                              <a:lumOff val="35000"/>
                            </a:schemeClr>
                          </a:solidFill>
                          <a:latin typeface="Arial" panose="020b0604020202020204" pitchFamily="34" charset="0"/>
                          <a:cs typeface="Arial" panose="020b0604020202020204" pitchFamily="34" charset="0"/>
                        </a:rPr>
                        <a:t>Constant-Site</a:t>
                      </a:r>
                    </a:p>
                  </a:txBody>
                  <a:tcPr/>
                </a:tc>
                <a:tc>
                  <a:txBody>
                    <a:bodyPr vert="horz" wrap="square"/>
                    <a:lstStyle/>
                    <a:p>
                      <a:pPr marL="233363" indent="-233363">
                        <a:buFont typeface="Arial" panose="020b0604020202020204" pitchFamily="34" charset="0"/>
                        <a:buChar char="•"/>
                      </a:pPr>
                      <a:r>
                        <a:rPr lang="en-US" sz="2000">
                          <a:solidFill>
                            <a:schemeClr val="tx1">
                              <a:lumMod val="65000"/>
                              <a:lumOff val="35000"/>
                            </a:schemeClr>
                          </a:solidFill>
                          <a:latin typeface="Arial" panose="020b0604020202020204" pitchFamily="34" charset="0"/>
                          <a:cs typeface="Arial" panose="020b0604020202020204" pitchFamily="34" charset="0"/>
                        </a:rPr>
                        <a:t>Less aneurysm formation</a:t>
                      </a:r>
                    </a:p>
                    <a:p>
                      <a:pPr marL="233363" indent="-233363">
                        <a:buFont typeface="Arial" panose="020b0604020202020204" pitchFamily="34" charset="0"/>
                        <a:buChar char="•"/>
                      </a:pPr>
                      <a:r>
                        <a:rPr lang="en-US" sz="2000">
                          <a:solidFill>
                            <a:schemeClr val="tx1">
                              <a:lumMod val="65000"/>
                              <a:lumOff val="35000"/>
                            </a:schemeClr>
                          </a:solidFill>
                          <a:latin typeface="Arial" panose="020b0604020202020204" pitchFamily="34" charset="0"/>
                          <a:cs typeface="Arial" panose="020b0604020202020204" pitchFamily="34" charset="0"/>
                        </a:rPr>
                        <a:t>Some</a:t>
                      </a:r>
                      <a:r>
                        <a:rPr lang="en-US" sz="2000" baseline="0">
                          <a:solidFill>
                            <a:schemeClr val="tx1">
                              <a:lumMod val="65000"/>
                              <a:lumOff val="35000"/>
                            </a:schemeClr>
                          </a:solidFill>
                          <a:latin typeface="Arial" panose="020b0604020202020204" pitchFamily="34" charset="0"/>
                          <a:cs typeface="Arial" panose="020b0604020202020204" pitchFamily="34" charset="0"/>
                        </a:rPr>
                        <a:t> patients find less pain</a:t>
                      </a:r>
                    </a:p>
                    <a:p>
                      <a:pPr marL="233363" indent="-233363">
                        <a:buFont typeface="Arial" panose="020b0604020202020204" pitchFamily="34" charset="0"/>
                        <a:buChar char="•"/>
                      </a:pPr>
                      <a:r>
                        <a:rPr lang="en-US" sz="2000" baseline="0">
                          <a:solidFill>
                            <a:schemeClr val="tx1">
                              <a:lumMod val="65000"/>
                              <a:lumOff val="35000"/>
                            </a:schemeClr>
                          </a:solidFill>
                          <a:latin typeface="Arial" panose="020b0604020202020204" pitchFamily="34" charset="0"/>
                          <a:cs typeface="Arial" panose="020b0604020202020204" pitchFamily="34" charset="0"/>
                        </a:rPr>
                        <a:t>Some patients find less difficulty</a:t>
                      </a:r>
                    </a:p>
                    <a:p>
                      <a:pPr marL="233363" indent="-233363">
                        <a:buFont typeface="Arial" panose="020b0604020202020204" pitchFamily="34" charset="0"/>
                        <a:buChar char="•"/>
                      </a:pPr>
                      <a:r>
                        <a:rPr lang="en-US" sz="2000" baseline="0">
                          <a:solidFill>
                            <a:schemeClr val="tx1">
                              <a:lumMod val="65000"/>
                              <a:lumOff val="35000"/>
                            </a:schemeClr>
                          </a:solidFill>
                          <a:latin typeface="Arial" panose="020b0604020202020204" pitchFamily="34" charset="0"/>
                          <a:cs typeface="Arial" panose="020b0604020202020204" pitchFamily="34" charset="0"/>
                        </a:rPr>
                        <a:t>Patient acceptance</a:t>
                      </a:r>
                      <a:endParaRPr lang="en-US" sz="2000">
                        <a:solidFill>
                          <a:schemeClr val="tx1">
                            <a:lumMod val="65000"/>
                            <a:lumOff val="35000"/>
                          </a:schemeClr>
                        </a:solidFill>
                        <a:latin typeface="Arial" panose="020b0604020202020204" pitchFamily="34" charset="0"/>
                        <a:cs typeface="Arial" panose="020b0604020202020204" pitchFamily="34" charset="0"/>
                      </a:endParaRPr>
                    </a:p>
                  </a:txBody>
                  <a:tcPr/>
                </a:tc>
                <a:tc>
                  <a:txBody>
                    <a:bodyPr vert="horz" wrap="square"/>
                    <a:lstStyle/>
                    <a:p>
                      <a:pPr marL="233363" indent="-233363">
                        <a:buFont typeface="Arial" panose="020b0604020202020204" pitchFamily="34" charset="0"/>
                        <a:buChar char="•"/>
                      </a:pPr>
                      <a:r>
                        <a:rPr lang="en-US" sz="2000">
                          <a:solidFill>
                            <a:schemeClr val="tx1">
                              <a:lumMod val="65000"/>
                              <a:lumOff val="35000"/>
                            </a:schemeClr>
                          </a:solidFill>
                          <a:latin typeface="Arial" panose="020b0604020202020204" pitchFamily="34" charset="0"/>
                          <a:cs typeface="Arial" panose="020b0604020202020204" pitchFamily="34" charset="0"/>
                        </a:rPr>
                        <a:t>Higher risk of infection</a:t>
                      </a:r>
                    </a:p>
                    <a:p>
                      <a:pPr marL="233363" indent="-233363">
                        <a:buFont typeface="Arial" panose="020b0604020202020204" pitchFamily="34" charset="0"/>
                        <a:buChar char="•"/>
                      </a:pPr>
                      <a:r>
                        <a:rPr lang="en-US" sz="2000">
                          <a:solidFill>
                            <a:schemeClr val="tx1">
                              <a:lumMod val="65000"/>
                              <a:lumOff val="35000"/>
                            </a:schemeClr>
                          </a:solidFill>
                          <a:latin typeface="Arial" panose="020b0604020202020204" pitchFamily="34" charset="0"/>
                          <a:cs typeface="Arial" panose="020b0604020202020204" pitchFamily="34" charset="0"/>
                        </a:rPr>
                        <a:t>Damage</a:t>
                      </a:r>
                      <a:r>
                        <a:rPr lang="en-US" sz="2000" baseline="0">
                          <a:solidFill>
                            <a:schemeClr val="tx1">
                              <a:lumMod val="65000"/>
                              <a:lumOff val="35000"/>
                            </a:schemeClr>
                          </a:solidFill>
                          <a:latin typeface="Arial" panose="020b0604020202020204" pitchFamily="34" charset="0"/>
                          <a:cs typeface="Arial" panose="020b0604020202020204" pitchFamily="34" charset="0"/>
                        </a:rPr>
                        <a:t> to track with mis-cannulation</a:t>
                      </a:r>
                    </a:p>
                    <a:p>
                      <a:pPr marL="233363" indent="-233363">
                        <a:buFont typeface="Arial" panose="020b0604020202020204" pitchFamily="34" charset="0"/>
                        <a:buChar char="•"/>
                      </a:pPr>
                      <a:r>
                        <a:rPr lang="en-US" sz="2000" baseline="0">
                          <a:solidFill>
                            <a:schemeClr val="tx1">
                              <a:lumMod val="65000"/>
                              <a:lumOff val="35000"/>
                            </a:schemeClr>
                          </a:solidFill>
                          <a:latin typeface="Arial" panose="020b0604020202020204" pitchFamily="34" charset="0"/>
                          <a:cs typeface="Arial" panose="020b0604020202020204" pitchFamily="34" charset="0"/>
                        </a:rPr>
                        <a:t>Longer training time</a:t>
                      </a:r>
                    </a:p>
                    <a:p>
                      <a:pPr marL="233363" indent="-233363">
                        <a:buFont typeface="Arial" panose="020b0604020202020204" pitchFamily="34" charset="0"/>
                        <a:buChar char="•"/>
                      </a:pPr>
                      <a:r>
                        <a:rPr lang="en-US" sz="2000" baseline="0">
                          <a:solidFill>
                            <a:schemeClr val="tx1">
                              <a:lumMod val="65000"/>
                              <a:lumOff val="35000"/>
                            </a:schemeClr>
                          </a:solidFill>
                          <a:latin typeface="Arial" panose="020b0604020202020204" pitchFamily="34" charset="0"/>
                          <a:cs typeface="Arial" panose="020b0604020202020204" pitchFamily="34" charset="0"/>
                        </a:rPr>
                        <a:t>Must also learn rotating site technique for back-up</a:t>
                      </a:r>
                    </a:p>
                    <a:p>
                      <a:pPr marL="342900" indent="-342900">
                        <a:buFont typeface="Arial" panose="020b0604020202020204" pitchFamily="34" charset="0"/>
                        <a:buChar char="•"/>
                      </a:pPr>
                      <a:endParaRPr lang="en-US" sz="2000" baseline="0">
                        <a:solidFill>
                          <a:schemeClr val="tx1">
                            <a:lumMod val="65000"/>
                            <a:lumOff val="35000"/>
                          </a:schemeClr>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2"/>
                  </a:ext>
                </a:extLst>
              </a:tr>
            </a:tbl>
          </a:graphicData>
        </a:graphic>
      </p:graphicFrame>
      <p:sp>
        <p:nvSpPr>
          <p:cNvPr id="3" name="TextBox 2">
            <a:extLst>
              <a:ext uri="{FF2B5EF4-FFF2-40B4-BE49-F238E27FC236}">
                <a16:creationId xmlns:a16="http://schemas.microsoft.com/office/drawing/2014/main" id="{BE80CC1A-DE93-1D42-A2AD-C3E0CD294A67}"/>
              </a:ext>
            </a:extLst>
          </p:cNvPr>
          <p:cNvSpPr txBox="1">
            <a:spLocks noSelect="1" noMove="1" noResize="1" noTextEdit="1"/>
          </p:cNvSpPr>
          <p:nvPr/>
        </p:nvSpPr>
        <p:spPr>
          <a:xfrm>
            <a:off x="0" y="5603132"/>
            <a:ext cx="12192000" cy="553998"/>
          </a:xfrm>
          <a:prstGeom prst="rect">
            <a:avLst/>
          </a:prstGeom>
          <a:noFill/>
        </p:spPr>
        <p:txBody>
          <a:bodyPr wrap="square" rtlCol="0">
            <a:spAutoFit/>
          </a:bodyPr>
          <a:lstStyle/>
          <a:p>
            <a:pPr algn="r"/>
            <a:r>
              <a:rPr lang="en-US" sz="1500" i="1">
                <a:latin typeface="Arial" panose="020b0604020202020204" pitchFamily="34" charset="0"/>
                <a:cs typeface="Arial" panose="020b0604020202020204" pitchFamily="34" charset="0"/>
              </a:rPr>
              <a:t>Adapted from multiple reports and personal experience including Muir CA et al. Clin J Am Soc Nephrol 9:110-114, 2014; </a:t>
            </a:r>
          </a:p>
          <a:p>
            <a:pPr algn="r"/>
            <a:r>
              <a:rPr lang="en-US" sz="1500" i="1">
                <a:latin typeface="Arial" panose="020b0604020202020204" pitchFamily="34" charset="0"/>
                <a:cs typeface="Arial" panose="020b0604020202020204" pitchFamily="34" charset="0"/>
              </a:rPr>
              <a:t>Moist LM and Nesrallah GE Clin J Am Soc Nephrol 9:3-5, 2014:and Mokrzycki MH. ASN Kidney News July 2020 14-15.</a:t>
            </a:r>
          </a:p>
        </p:txBody>
      </p:sp>
      <p:sp>
        <p:nvSpPr>
          <p:cNvPr id="5" name="TextBox 4">
            <a:extLst>
              <a:ext uri="{FF2B5EF4-FFF2-40B4-BE49-F238E27FC236}">
                <a16:creationId xmlns:a16="http://schemas.microsoft.com/office/drawing/2014/main" id="{B60A81ED-8959-462F-BEE9-E3ACAE2E5F29}"/>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159420046"/>
      </p:ext>
    </p:extLst>
  </p:cSld>
  <p:clrMapOvr>
    <a:masterClrMapping/>
  </p:clrMapOvr>
  <p:transition/>
  <p:timing/>
</p:sld>
</file>

<file path=ppt/slides/slide1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A308E15E-705A-F643-B271-913B17351448}"/>
              </a:ext>
            </a:extLst>
          </p:cNvPr>
          <p:cNvSpPr>
            <a:spLocks noGrp="1" noSelect="1" noMove="1" noResize="1" noTextEdit="1"/>
          </p:cNvSpPr>
          <p:nvPr>
            <p:ph type="title"/>
          </p:nvPr>
        </p:nvSpPr>
        <p:spPr>
          <a:xfrm>
            <a:off x="615069" y="698058"/>
            <a:ext cx="11584125" cy="1078992"/>
          </a:xfrm>
        </p:spPr>
        <p:txBody>
          <a:bodyPr>
            <a:noAutofit/>
          </a:bodyPr>
          <a:lstStyle/>
          <a:p>
            <a:r>
              <a:rPr lang="en-US" sz="3500"/>
              <a:t>Risk of Infection with Constant Site Cannulation</a:t>
            </a:r>
            <a:r>
              <a:rPr lang="en-US" sz="3500" baseline="30000"/>
              <a:t>11</a:t>
            </a:r>
            <a:endParaRPr lang="en-US" sz="3500"/>
          </a:p>
        </p:txBody>
      </p:sp>
      <p:sp>
        <p:nvSpPr>
          <p:cNvPr id="4" name="Subtitle 3">
            <a:extLst>
              <a:ext uri="{FF2B5EF4-FFF2-40B4-BE49-F238E27FC236}">
                <a16:creationId xmlns:a16="http://schemas.microsoft.com/office/drawing/2014/main" id="{497D15F9-0F05-DD4A-B6B2-763BDF5C5BAE}"/>
              </a:ext>
            </a:extLst>
          </p:cNvPr>
          <p:cNvSpPr>
            <a:spLocks noGrp="1" noSelect="1" noMove="1" noResize="1" noTextEdit="1"/>
          </p:cNvSpPr>
          <p:nvPr>
            <p:ph type="subTitle" idx="10"/>
          </p:nvPr>
        </p:nvSpPr>
        <p:spPr/>
        <p:txBody>
          <a:bodyPr/>
          <a:lstStyle/>
          <a:p>
            <a:r>
              <a:rPr lang="en-US"/>
              <a:t>Vascular Access in HHD</a:t>
            </a:r>
          </a:p>
        </p:txBody>
      </p:sp>
      <p:graphicFrame>
        <p:nvGraphicFramePr>
          <p:cNvPr id="5" name="Content Placeholder 2">
            <a:extLst>
              <a:ext uri="{FF2B5EF4-FFF2-40B4-BE49-F238E27FC236}">
                <a16:creationId xmlns:a16="http://schemas.microsoft.com/office/drawing/2014/main" id="{E1E244AE-46F6-2042-946C-C3EB47FEF1DD}"/>
              </a:ext>
            </a:extLst>
          </p:cNvPr>
          <p:cNvGraphicFramePr>
            <a:graphicFrameLocks noGrp="1" noSelect="1" noMove="1" noResize="1"/>
          </p:cNvGraphicFramePr>
          <p:nvPr>
            <p:ph idx="1"/>
            <p:extLst>
              <p:ext uri="{D42A27DB-BD31-4B8C-83A1-F6EECF244321}">
                <p14:modId val="2970746195"/>
              </p:ext>
            </p:extLst>
          </p:nvPr>
        </p:nvGraphicFramePr>
        <p:xfrm>
          <a:off x="1592685" y="1443009"/>
          <a:ext cx="7170738" cy="3688217"/>
        </p:xfrm>
        <a:graphic>
          <a:graphicData uri="http://schemas.openxmlformats.org/drawingml/2006/chart">
            <c:chart xmlns:c="http://schemas.openxmlformats.org/drawingml/2006/chart" r:id="rId2"/>
          </a:graphicData>
        </a:graphic>
      </p:graphicFrame>
      <p:sp>
        <p:nvSpPr>
          <p:cNvPr id="3" name="TextBox 2">
            <a:extLst>
              <a:ext uri="{FF2B5EF4-FFF2-40B4-BE49-F238E27FC236}">
                <a16:creationId xmlns:a16="http://schemas.microsoft.com/office/drawing/2014/main" id="{D0819347-A708-6A40-9C1A-2D997FB0581F}"/>
              </a:ext>
            </a:extLst>
          </p:cNvPr>
          <p:cNvSpPr txBox="1">
            <a:spLocks noSelect="1" noMove="1" noResize="1" noTextEdit="1"/>
          </p:cNvSpPr>
          <p:nvPr/>
        </p:nvSpPr>
        <p:spPr>
          <a:xfrm>
            <a:off x="3986647" y="2800148"/>
            <a:ext cx="957943" cy="369332"/>
          </a:xfrm>
          <a:prstGeom prst="rect">
            <a:avLst/>
          </a:prstGeom>
          <a:noFill/>
        </p:spPr>
        <p:txBody>
          <a:bodyPr wrap="square" rtlCol="0">
            <a:spAutoFit/>
          </a:bodyPr>
          <a:lstStyle/>
          <a:p>
            <a:r>
              <a:rPr lang="en-US"/>
              <a:t>p=0.03</a:t>
            </a:r>
          </a:p>
        </p:txBody>
      </p:sp>
      <p:sp>
        <p:nvSpPr>
          <p:cNvPr id="7" name="TextBox 6">
            <a:extLst>
              <a:ext uri="{FF2B5EF4-FFF2-40B4-BE49-F238E27FC236}">
                <a16:creationId xmlns:a16="http://schemas.microsoft.com/office/drawing/2014/main" id="{AD7F5E54-4CA3-9243-932E-AEDE3E66D0D6}"/>
              </a:ext>
            </a:extLst>
          </p:cNvPr>
          <p:cNvSpPr txBox="1">
            <a:spLocks noSelect="1" noMove="1" noResize="1" noTextEdit="1"/>
          </p:cNvSpPr>
          <p:nvPr/>
        </p:nvSpPr>
        <p:spPr>
          <a:xfrm>
            <a:off x="7338552" y="2800148"/>
            <a:ext cx="957943" cy="369332"/>
          </a:xfrm>
          <a:prstGeom prst="rect">
            <a:avLst/>
          </a:prstGeom>
          <a:noFill/>
        </p:spPr>
        <p:txBody>
          <a:bodyPr wrap="square" rtlCol="0">
            <a:spAutoFit/>
          </a:bodyPr>
          <a:lstStyle/>
          <a:p>
            <a:r>
              <a:rPr lang="en-US"/>
              <a:t>p=0.04</a:t>
            </a:r>
          </a:p>
        </p:txBody>
      </p:sp>
      <p:sp>
        <p:nvSpPr>
          <p:cNvPr id="8" name="TextBox 7">
            <a:extLst>
              <a:ext uri="{FF2B5EF4-FFF2-40B4-BE49-F238E27FC236}">
                <a16:creationId xmlns:a16="http://schemas.microsoft.com/office/drawing/2014/main" id="{B35F4FC9-9BE7-7346-AFB6-D0C688A105E6}"/>
              </a:ext>
            </a:extLst>
          </p:cNvPr>
          <p:cNvSpPr txBox="1">
            <a:spLocks noSelect="1" noMove="1" noResize="1" noTextEdit="1"/>
          </p:cNvSpPr>
          <p:nvPr/>
        </p:nvSpPr>
        <p:spPr>
          <a:xfrm>
            <a:off x="0" y="5149734"/>
            <a:ext cx="12191999" cy="707886"/>
          </a:xfrm>
          <a:prstGeom prst="rect">
            <a:avLst/>
          </a:prstGeom>
          <a:noFill/>
        </p:spPr>
        <p:txBody>
          <a:bodyPr wrap="square" rtlCol="0">
            <a:spAutoFit/>
          </a:bodyPr>
          <a:lstStyle/>
          <a:p>
            <a:pPr algn="ctr"/>
            <a:r>
              <a:rPr lang="en-US" sz="2000">
                <a:solidFill>
                  <a:schemeClr val="tx1">
                    <a:lumMod val="65000"/>
                    <a:lumOff val="35000"/>
                  </a:schemeClr>
                </a:solidFill>
                <a:latin typeface="Arial" panose="020b0604020202020204" pitchFamily="34" charset="0"/>
                <a:cs typeface="Arial" panose="020b0604020202020204" pitchFamily="34" charset="0"/>
              </a:rPr>
              <a:t>Additionally, patients with foreign material (joint replacement, artificial valve) </a:t>
            </a:r>
          </a:p>
          <a:p>
            <a:pPr algn="ctr"/>
            <a:r>
              <a:rPr lang="en-US" sz="2000">
                <a:solidFill>
                  <a:schemeClr val="tx1">
                    <a:lumMod val="65000"/>
                    <a:lumOff val="35000"/>
                  </a:schemeClr>
                </a:solidFill>
                <a:latin typeface="Arial" panose="020b0604020202020204" pitchFamily="34" charset="0"/>
                <a:cs typeface="Arial" panose="020b0604020202020204" pitchFamily="34" charset="0"/>
              </a:rPr>
              <a:t>or immunosuppression should avoid constant site cannulation.</a:t>
            </a:r>
          </a:p>
        </p:txBody>
      </p:sp>
      <p:sp>
        <p:nvSpPr>
          <p:cNvPr id="6" name="TextBox 5">
            <a:extLst>
              <a:ext uri="{FF2B5EF4-FFF2-40B4-BE49-F238E27FC236}">
                <a16:creationId xmlns:a16="http://schemas.microsoft.com/office/drawing/2014/main" id="{77235B73-29B9-5240-AD9B-03502AF7EA35}"/>
              </a:ext>
            </a:extLst>
          </p:cNvPr>
          <p:cNvSpPr txBox="1">
            <a:spLocks noSelect="1" noMove="1" noResize="1" noTextEdit="1"/>
          </p:cNvSpPr>
          <p:nvPr/>
        </p:nvSpPr>
        <p:spPr>
          <a:xfrm>
            <a:off x="4357523" y="5810061"/>
            <a:ext cx="7841672" cy="323165"/>
          </a:xfrm>
          <a:prstGeom prst="rect">
            <a:avLst/>
          </a:prstGeom>
          <a:noFill/>
        </p:spPr>
        <p:txBody>
          <a:bodyPr wrap="square" rtlCol="0">
            <a:spAutoFit/>
          </a:bodyPr>
          <a:lstStyle/>
          <a:p>
            <a:pPr algn="r"/>
            <a:r>
              <a:rPr lang="en-US" sz="1500" i="1">
                <a:latin typeface="Arial" panose="020b0604020202020204" pitchFamily="34" charset="0"/>
                <a:cs typeface="Arial" panose="020b0604020202020204" pitchFamily="34" charset="0"/>
              </a:rPr>
              <a:t>Adapted from Muir CA et al. Clin J Am Soc Nephrol 9:110-114, 2014</a:t>
            </a:r>
          </a:p>
        </p:txBody>
      </p:sp>
      <p:sp>
        <p:nvSpPr>
          <p:cNvPr id="9" name="TextBox 8">
            <a:extLst>
              <a:ext uri="{FF2B5EF4-FFF2-40B4-BE49-F238E27FC236}">
                <a16:creationId xmlns:a16="http://schemas.microsoft.com/office/drawing/2014/main" id="{C5811B4B-65B1-4C46-ADC3-B0697FE69EDE}"/>
              </a:ext>
            </a:extLst>
          </p:cNvPr>
          <p:cNvSpPr txBox="1">
            <a:spLocks noSelect="1" noMove="1" noResize="1" noTextEdit="1"/>
          </p:cNvSpPr>
          <p:nvPr/>
        </p:nvSpPr>
        <p:spPr>
          <a:xfrm>
            <a:off x="8850868" y="2357003"/>
            <a:ext cx="1995055" cy="707886"/>
          </a:xfrm>
          <a:prstGeom prst="rect">
            <a:avLst/>
          </a:prstGeom>
          <a:noFill/>
        </p:spPr>
        <p:txBody>
          <a:bodyPr wrap="square" rtlCol="0">
            <a:spAutoFit/>
          </a:bodyPr>
          <a:lstStyle/>
          <a:p>
            <a:r>
              <a:rPr lang="en-US" sz="2000">
                <a:solidFill>
                  <a:schemeClr val="tx1">
                    <a:lumMod val="65000"/>
                    <a:lumOff val="35000"/>
                  </a:schemeClr>
                </a:solidFill>
                <a:latin typeface="Arial" panose="020b0604020202020204" pitchFamily="34" charset="0"/>
                <a:cs typeface="Arial" panose="020b0604020202020204" pitchFamily="34" charset="0"/>
              </a:rPr>
              <a:t>Review of 90 HHD patients</a:t>
            </a:r>
          </a:p>
        </p:txBody>
      </p:sp>
      <p:sp>
        <p:nvSpPr>
          <p:cNvPr id="11" name="TextBox 10">
            <a:extLst>
              <a:ext uri="{FF2B5EF4-FFF2-40B4-BE49-F238E27FC236}">
                <a16:creationId xmlns:a16="http://schemas.microsoft.com/office/drawing/2014/main" id="{AF26594A-8171-44F8-8ABA-CC62B0D21AFE}"/>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3501221637"/>
      </p:ext>
    </p:extLst>
  </p:cSld>
  <p:clrMapOvr>
    <a:masterClrMapping/>
  </p:clrMapOvr>
  <p:transition/>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07A5B68E-3FDF-4881-A89A-4C31F375305A}"/>
              </a:ext>
            </a:extLst>
          </p:cNvPr>
          <p:cNvSpPr>
            <a:spLocks noGrp="1" noSelect="1" noMove="1" noResize="1" noTextEdit="1"/>
          </p:cNvSpPr>
          <p:nvPr>
            <p:ph type="title"/>
          </p:nvPr>
        </p:nvSpPr>
        <p:spPr>
          <a:xfrm>
            <a:off x="616556" y="698058"/>
            <a:ext cx="10515600" cy="1082404"/>
          </a:xfrm>
        </p:spPr>
        <p:txBody>
          <a:bodyPr/>
          <a:lstStyle/>
          <a:p>
            <a:r>
              <a:rPr lang="en-US"/>
              <a:t>Brent W. Miller</a:t>
            </a:r>
          </a:p>
        </p:txBody>
      </p:sp>
      <p:sp>
        <p:nvSpPr>
          <p:cNvPr id="3" name="Content Placeholder 2">
            <a:extLst>
              <a:ext uri="{FF2B5EF4-FFF2-40B4-BE49-F238E27FC236}">
                <a16:creationId xmlns:a16="http://schemas.microsoft.com/office/drawing/2014/main" id="{8419697B-63E0-4FDD-A4F1-CAFD01F14D42}"/>
              </a:ext>
            </a:extLst>
          </p:cNvPr>
          <p:cNvSpPr>
            <a:spLocks noGrp="1" noSelect="1" noMove="1" noResize="1" noTextEdit="1"/>
          </p:cNvSpPr>
          <p:nvPr>
            <p:ph idx="1"/>
          </p:nvPr>
        </p:nvSpPr>
        <p:spPr>
          <a:xfrm>
            <a:off x="616556" y="1621070"/>
            <a:ext cx="10958888" cy="3637125"/>
          </a:xfrm>
        </p:spPr>
        <p:txBody>
          <a:bodyPr>
            <a:normAutofit lnSpcReduction="10000"/>
          </a:bodyPr>
          <a:lstStyle/>
          <a:p>
            <a:r>
              <a:rPr lang="en-US" i="1">
                <a:latin typeface="Arial" panose="020b0604020202020204" pitchFamily="34" charset="0"/>
                <a:cs typeface="Arial" panose="020b0604020202020204" pitchFamily="34" charset="0"/>
              </a:rPr>
              <a:t>Employer:</a:t>
            </a:r>
            <a:r>
              <a:rPr lang="en-US">
                <a:latin typeface="Arial" panose="020b0604020202020204" pitchFamily="34" charset="0"/>
                <a:cs typeface="Arial" panose="020b0604020202020204" pitchFamily="34" charset="0"/>
              </a:rPr>
              <a:t> Indiana University</a:t>
            </a:r>
          </a:p>
          <a:p>
            <a:r>
              <a:rPr lang="en-US" i="1">
                <a:latin typeface="Arial" panose="020b0604020202020204" pitchFamily="34" charset="0"/>
                <a:cs typeface="Arial" panose="020b0604020202020204" pitchFamily="34" charset="0"/>
              </a:rPr>
              <a:t>Consultancy Agreements:</a:t>
            </a:r>
            <a:r>
              <a:rPr lang="en-US">
                <a:latin typeface="Arial" panose="020b0604020202020204" pitchFamily="34" charset="0"/>
                <a:cs typeface="Arial" panose="020b0604020202020204" pitchFamily="34" charset="0"/>
              </a:rPr>
              <a:t> Fresenius Kidney Care</a:t>
            </a:r>
          </a:p>
          <a:p>
            <a:r>
              <a:rPr lang="en-US" i="1">
                <a:latin typeface="Arial" panose="020b0604020202020204" pitchFamily="34" charset="0"/>
                <a:cs typeface="Arial" panose="020b0604020202020204" pitchFamily="34" charset="0"/>
              </a:rPr>
              <a:t>Honoraria:</a:t>
            </a:r>
            <a:r>
              <a:rPr lang="en-US">
                <a:latin typeface="Arial" panose="020b0604020202020204" pitchFamily="34" charset="0"/>
                <a:cs typeface="Arial" panose="020b0604020202020204" pitchFamily="34" charset="0"/>
              </a:rPr>
              <a:t> UpToDate, Davita, Home Dialysis University, Fresenius Renal Therapies Group, Advanced Renal Education Program, University of Southern California</a:t>
            </a:r>
          </a:p>
          <a:p>
            <a:r>
              <a:rPr lang="en-US" i="1">
                <a:latin typeface="Arial" panose="020b0604020202020204" pitchFamily="34" charset="0"/>
                <a:cs typeface="Arial" panose="020b0604020202020204" pitchFamily="34" charset="0"/>
              </a:rPr>
              <a:t>Scientific Advisor or Membership: </a:t>
            </a:r>
            <a:r>
              <a:rPr lang="en-US" err="1">
                <a:latin typeface="Arial" panose="020b0604020202020204" pitchFamily="34" charset="0"/>
                <a:cs typeface="Arial" panose="020b0604020202020204" pitchFamily="34" charset="0"/>
              </a:rPr>
              <a:t>NxStage Medical Scientific Advisory Board</a:t>
            </a:r>
          </a:p>
          <a:p>
            <a:r>
              <a:rPr lang="en-US" i="1">
                <a:latin typeface="Arial" panose="020b0604020202020204" pitchFamily="34" charset="0"/>
                <a:cs typeface="Arial" panose="020b0604020202020204" pitchFamily="34" charset="0"/>
              </a:rPr>
              <a:t>Other Interests:</a:t>
            </a:r>
            <a:r>
              <a:rPr lang="en-US">
                <a:latin typeface="Arial" panose="020b0604020202020204" pitchFamily="34" charset="0"/>
                <a:cs typeface="Arial" panose="020b0604020202020204" pitchFamily="34" charset="0"/>
              </a:rPr>
              <a:t> Author, UpToDate in Medicine</a:t>
            </a:r>
          </a:p>
          <a:p>
            <a:endParaRPr lang="en-US">
              <a:latin typeface="Arial" panose="020b0604020202020204" pitchFamily="34" charset="0"/>
              <a:cs typeface="Arial" panose="020b0604020202020204" pitchFamily="34" charset="0"/>
            </a:endParaRPr>
          </a:p>
        </p:txBody>
      </p:sp>
      <p:sp>
        <p:nvSpPr>
          <p:cNvPr id="4" name="Subtitle 3">
            <a:extLst>
              <a:ext uri="{FF2B5EF4-FFF2-40B4-BE49-F238E27FC236}">
                <a16:creationId xmlns:a16="http://schemas.microsoft.com/office/drawing/2014/main" id="{5F432294-39A3-4433-99B2-5F5B450A2C51}"/>
              </a:ext>
            </a:extLst>
          </p:cNvPr>
          <p:cNvSpPr>
            <a:spLocks noGrp="1" noSelect="1" noMove="1" noResize="1" noTextEdit="1"/>
          </p:cNvSpPr>
          <p:nvPr>
            <p:ph type="subTitle" idx="10"/>
          </p:nvPr>
        </p:nvSpPr>
        <p:spPr/>
        <p:txBody>
          <a:bodyPr/>
          <a:lstStyle/>
          <a:p>
            <a:r>
              <a:rPr lang="en-US"/>
              <a:t>Disclosures</a:t>
            </a:r>
          </a:p>
        </p:txBody>
      </p:sp>
      <p:sp>
        <p:nvSpPr>
          <p:cNvPr id="5" name="TextBox 4">
            <a:extLst>
              <a:ext uri="{FF2B5EF4-FFF2-40B4-BE49-F238E27FC236}">
                <a16:creationId xmlns:a16="http://schemas.microsoft.com/office/drawing/2014/main" id="{DEF90E4C-20A4-48EB-9564-7FBE8AFA10E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2135715705"/>
      </p:ext>
    </p:extLst>
  </p:cSld>
  <p:clrMapOvr>
    <a:masterClrMapping/>
  </p:clrMapOvr>
  <p:transition/>
  <p:timing/>
</p:sld>
</file>

<file path=ppt/slides/slide2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A573955E-A2D7-EE41-9D7D-A4C69C075644}"/>
              </a:ext>
            </a:extLst>
          </p:cNvPr>
          <p:cNvSpPr>
            <a:spLocks noGrp="1" noSelect="1" noMove="1" noResize="1" noTextEdit="1"/>
          </p:cNvSpPr>
          <p:nvPr>
            <p:ph type="title"/>
          </p:nvPr>
        </p:nvSpPr>
        <p:spPr>
          <a:xfrm>
            <a:off x="619831" y="706940"/>
            <a:ext cx="10515600" cy="1082404"/>
          </a:xfrm>
        </p:spPr>
        <p:txBody>
          <a:bodyPr/>
          <a:lstStyle/>
          <a:p>
            <a:r>
              <a:rPr lang="en-US"/>
              <a:t>Key Points for HHD Vascular Access</a:t>
            </a:r>
          </a:p>
        </p:txBody>
      </p:sp>
      <p:sp>
        <p:nvSpPr>
          <p:cNvPr id="3" name="Content Placeholder 2">
            <a:extLst>
              <a:ext uri="{FF2B5EF4-FFF2-40B4-BE49-F238E27FC236}">
                <a16:creationId xmlns:a16="http://schemas.microsoft.com/office/drawing/2014/main" id="{D94A4D7D-E53A-A947-8914-F7EE065C961D}"/>
              </a:ext>
            </a:extLst>
          </p:cNvPr>
          <p:cNvSpPr>
            <a:spLocks noGrp="1" noSelect="1" noMove="1" noResize="1" noTextEdit="1"/>
          </p:cNvSpPr>
          <p:nvPr>
            <p:ph idx="1"/>
          </p:nvPr>
        </p:nvSpPr>
        <p:spPr>
          <a:xfrm>
            <a:off x="619831" y="1616388"/>
            <a:ext cx="10952338" cy="3388471"/>
          </a:xfrm>
        </p:spPr>
        <p:txBody>
          <a:bodyPr>
            <a:noAutofit/>
          </a:bodyPr>
          <a:lstStyle/>
          <a:p>
            <a:pPr>
              <a:spcBef>
                <a:spcPts val="300"/>
              </a:spcBef>
            </a:pPr>
            <a:r>
              <a:rPr lang="en-US">
                <a:latin typeface="Arial" panose="020b0604020202020204" pitchFamily="34" charset="0"/>
                <a:cs typeface="Arial" panose="020b0604020202020204" pitchFamily="34" charset="0"/>
              </a:rPr>
              <a:t>Aseptic technique</a:t>
            </a:r>
          </a:p>
          <a:p>
            <a:pPr>
              <a:spcBef>
                <a:spcPts val="300"/>
              </a:spcBef>
            </a:pPr>
            <a:r>
              <a:rPr lang="en-US">
                <a:latin typeface="Arial" panose="020b0604020202020204" pitchFamily="34" charset="0"/>
                <a:cs typeface="Arial" panose="020b0604020202020204" pitchFamily="34" charset="0"/>
              </a:rPr>
              <a:t>Ergonomics of access </a:t>
            </a:r>
          </a:p>
          <a:p>
            <a:pPr marL="796925" lvl="1" indent="-339725">
              <a:spcBef>
                <a:spcPts val="300"/>
              </a:spcBef>
              <a:buFont typeface="Courier New" panose="02070309020205020404" pitchFamily="49" charset="0"/>
              <a:buChar char="o"/>
            </a:pPr>
            <a:r>
              <a:rPr lang="en-US">
                <a:latin typeface="Arial" panose="020b0604020202020204" pitchFamily="34" charset="0"/>
                <a:cs typeface="Arial" panose="020b0604020202020204" pitchFamily="34" charset="0"/>
              </a:rPr>
              <a:t>Cannulation</a:t>
            </a:r>
          </a:p>
          <a:p>
            <a:pPr marL="796925" lvl="1" indent="-339725">
              <a:spcBef>
                <a:spcPts val="300"/>
              </a:spcBef>
              <a:buFont typeface="Courier New" panose="02070309020205020404" pitchFamily="49" charset="0"/>
              <a:buChar char="o"/>
            </a:pPr>
            <a:r>
              <a:rPr lang="en-US">
                <a:latin typeface="Arial" panose="020b0604020202020204" pitchFamily="34" charset="0"/>
                <a:cs typeface="Arial" panose="020b0604020202020204" pitchFamily="34" charset="0"/>
              </a:rPr>
              <a:t>Hemostasis</a:t>
            </a:r>
          </a:p>
          <a:p>
            <a:pPr>
              <a:spcBef>
                <a:spcPts val="300"/>
              </a:spcBef>
            </a:pPr>
            <a:r>
              <a:rPr lang="en-US">
                <a:latin typeface="Arial" panose="020b0604020202020204" pitchFamily="34" charset="0"/>
                <a:cs typeface="Arial" panose="020b0604020202020204" pitchFamily="34" charset="0"/>
              </a:rPr>
              <a:t>Anchoring of needles and dialysis lines</a:t>
            </a:r>
          </a:p>
          <a:p>
            <a:pPr marL="796925" lvl="1" indent="-339725">
              <a:spcBef>
                <a:spcPts val="300"/>
              </a:spcBef>
              <a:buFont typeface="Courier New" panose="02070309020205020404" pitchFamily="49" charset="0"/>
              <a:buChar char="o"/>
            </a:pPr>
            <a:r>
              <a:rPr lang="en-US">
                <a:latin typeface="Arial" panose="020b0604020202020204" pitchFamily="34" charset="0"/>
                <a:cs typeface="Arial" panose="020b0604020202020204" pitchFamily="34" charset="0"/>
              </a:rPr>
              <a:t>Taping should be done to minimize risk of needle infiltration or dislodgement</a:t>
            </a:r>
          </a:p>
          <a:p>
            <a:pPr marL="796925" lvl="1" indent="-339725">
              <a:spcBef>
                <a:spcPts val="300"/>
              </a:spcBef>
              <a:buFont typeface="Courier New" panose="02070309020205020404" pitchFamily="49" charset="0"/>
              <a:buChar char="o"/>
            </a:pPr>
            <a:r>
              <a:rPr lang="en-US">
                <a:latin typeface="Arial" panose="020b0604020202020204" pitchFamily="34" charset="0"/>
                <a:cs typeface="Arial" panose="020b0604020202020204" pitchFamily="34" charset="0"/>
              </a:rPr>
              <a:t>No anchoring to stationary objects</a:t>
            </a:r>
          </a:p>
          <a:p>
            <a:pPr>
              <a:spcBef>
                <a:spcPts val="300"/>
              </a:spcBef>
            </a:pPr>
            <a:r>
              <a:rPr lang="en-US">
                <a:latin typeface="Arial" panose="020b0604020202020204" pitchFamily="34" charset="0"/>
                <a:cs typeface="Arial" panose="020b0604020202020204" pitchFamily="34" charset="0"/>
              </a:rPr>
              <a:t>Constant site (“buttonhole”) or rotating-site (“rope-ladder”) technique?</a:t>
            </a:r>
          </a:p>
          <a:p>
            <a:pPr>
              <a:spcBef>
                <a:spcPts val="300"/>
              </a:spcBef>
            </a:pPr>
            <a:r>
              <a:rPr lang="en-US">
                <a:latin typeface="Arial" panose="020b0604020202020204" pitchFamily="34" charset="0"/>
                <a:cs typeface="Arial" panose="020b0604020202020204" pitchFamily="34" charset="0"/>
              </a:rPr>
              <a:t>Clinical monitoring of vascular access</a:t>
            </a:r>
          </a:p>
        </p:txBody>
      </p:sp>
      <p:sp>
        <p:nvSpPr>
          <p:cNvPr id="4" name="Subtitle 3">
            <a:extLst>
              <a:ext uri="{FF2B5EF4-FFF2-40B4-BE49-F238E27FC236}">
                <a16:creationId xmlns:a16="http://schemas.microsoft.com/office/drawing/2014/main" id="{43FE6069-BEF7-C347-B2E5-7566567E8435}"/>
              </a:ext>
            </a:extLst>
          </p:cNvPr>
          <p:cNvSpPr>
            <a:spLocks noGrp="1" noSelect="1" noMove="1" noResize="1" noTextEdit="1"/>
          </p:cNvSpPr>
          <p:nvPr>
            <p:ph type="subTitle" idx="10"/>
          </p:nvPr>
        </p:nvSpPr>
        <p:spPr/>
        <p:txBody>
          <a:bodyPr/>
          <a:lstStyle/>
          <a:p>
            <a:r>
              <a:rPr lang="en-US"/>
              <a:t>Vascular Access</a:t>
            </a:r>
          </a:p>
        </p:txBody>
      </p:sp>
      <p:sp>
        <p:nvSpPr>
          <p:cNvPr id="6" name="TextBox 5">
            <a:extLst>
              <a:ext uri="{FF2B5EF4-FFF2-40B4-BE49-F238E27FC236}">
                <a16:creationId xmlns:a16="http://schemas.microsoft.com/office/drawing/2014/main" id="{8B3333E1-8F77-4511-9804-851205FE7D9F}"/>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3287706715"/>
      </p:ext>
    </p:extLst>
  </p:cSld>
  <p:clrMapOvr>
    <a:masterClrMapping/>
  </p:clrMapOvr>
  <p:transition/>
  <p:timing/>
</p:sld>
</file>

<file path=ppt/slides/slide2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A573955E-A2D7-EE41-9D7D-A4C69C075644}"/>
              </a:ext>
            </a:extLst>
          </p:cNvPr>
          <p:cNvSpPr>
            <a:spLocks noGrp="1" noSelect="1" noMove="1" noResize="1" noTextEdit="1"/>
          </p:cNvSpPr>
          <p:nvPr>
            <p:ph type="title"/>
          </p:nvPr>
        </p:nvSpPr>
        <p:spPr>
          <a:xfrm>
            <a:off x="620285" y="702139"/>
            <a:ext cx="10515600" cy="1082404"/>
          </a:xfrm>
        </p:spPr>
        <p:txBody>
          <a:bodyPr/>
          <a:lstStyle/>
          <a:p>
            <a:r>
              <a:rPr lang="en-US"/>
              <a:t>Aseptic Technique Agents</a:t>
            </a:r>
          </a:p>
        </p:txBody>
      </p:sp>
      <p:sp>
        <p:nvSpPr>
          <p:cNvPr id="3" name="Content Placeholder 2">
            <a:extLst>
              <a:ext uri="{FF2B5EF4-FFF2-40B4-BE49-F238E27FC236}">
                <a16:creationId xmlns:a16="http://schemas.microsoft.com/office/drawing/2014/main" id="{D94A4D7D-E53A-A947-8914-F7EE065C961D}"/>
              </a:ext>
            </a:extLst>
          </p:cNvPr>
          <p:cNvSpPr>
            <a:spLocks noGrp="1" noSelect="1" noMove="1" noResize="1" noTextEdit="1"/>
          </p:cNvSpPr>
          <p:nvPr>
            <p:ph idx="1"/>
          </p:nvPr>
        </p:nvSpPr>
        <p:spPr>
          <a:xfrm>
            <a:off x="620285" y="1621189"/>
            <a:ext cx="10951430" cy="4534672"/>
          </a:xfrm>
        </p:spPr>
        <p:txBody>
          <a:bodyPr>
            <a:noAutofit/>
          </a:bodyPr>
          <a:lstStyle/>
          <a:p>
            <a:r>
              <a:rPr lang="en-US" altLang="en-US" sz="2400">
                <a:latin typeface="Arial" panose="020b0604020202020204" pitchFamily="34" charset="0"/>
                <a:ea typeface="ＭＳ Ｐゴシック" panose="020b0600070205080204" pitchFamily="34" charset="-128"/>
                <a:cs typeface="Arial" panose="020b0604020202020204" pitchFamily="34" charset="0"/>
              </a:rPr>
              <a:t>Povidone-Iodine </a:t>
            </a:r>
          </a:p>
          <a:p>
            <a:pPr marL="796925" lvl="1" indent="-339725">
              <a:buFont typeface="Courier New" panose="02070309020205020404" pitchFamily="49" charset="0"/>
              <a:buChar char="o"/>
            </a:pPr>
            <a:r>
              <a:rPr lang="en-US" altLang="en-US">
                <a:latin typeface="Arial" panose="020b0604020202020204" pitchFamily="34" charset="0"/>
                <a:ea typeface="ＭＳ Ｐゴシック" panose="020b0600070205080204" pitchFamily="34" charset="-128"/>
                <a:cs typeface="Arial" panose="020b0604020202020204" pitchFamily="34" charset="0"/>
              </a:rPr>
              <a:t>Allow to dry—approximately 3-5 minutes </a:t>
            </a:r>
          </a:p>
          <a:p>
            <a:r>
              <a:rPr lang="en-US" altLang="en-US" sz="2400">
                <a:latin typeface="Arial" panose="020b0604020202020204" pitchFamily="34" charset="0"/>
                <a:ea typeface="ＭＳ Ｐゴシック" panose="020b0600070205080204" pitchFamily="34" charset="-128"/>
                <a:cs typeface="Arial" panose="020b0604020202020204" pitchFamily="34" charset="0"/>
              </a:rPr>
              <a:t>Chlorhexidine Gluconate 2% and Isopropyl Alcohol 70%</a:t>
            </a:r>
          </a:p>
          <a:p>
            <a:pPr marL="796925" lvl="1" indent="-339725">
              <a:buFont typeface="Courier New" panose="02070309020205020404" pitchFamily="49" charset="0"/>
              <a:buChar char="o"/>
            </a:pPr>
            <a:r>
              <a:rPr lang="en-US" altLang="en-US">
                <a:latin typeface="Arial" panose="020b0604020202020204" pitchFamily="34" charset="0"/>
                <a:ea typeface="ＭＳ Ｐゴシック" panose="020b0600070205080204" pitchFamily="34" charset="-128"/>
                <a:cs typeface="Arial" panose="020b0604020202020204" pitchFamily="34" charset="0"/>
              </a:rPr>
              <a:t>Allow to dry—approximately 3 minutes </a:t>
            </a:r>
          </a:p>
          <a:p>
            <a:r>
              <a:rPr lang="en-US" altLang="en-US" sz="2400">
                <a:latin typeface="Arial" panose="020b0604020202020204" pitchFamily="34" charset="0"/>
                <a:ea typeface="ＭＳ Ｐゴシック" panose="020b0600070205080204" pitchFamily="34" charset="-128"/>
                <a:cs typeface="Arial" panose="020b0604020202020204" pitchFamily="34" charset="0"/>
              </a:rPr>
              <a:t>Chlorhexidine Gluconate 0.5% and Isopropyl Alcohol 70%</a:t>
            </a:r>
          </a:p>
          <a:p>
            <a:pPr marL="796925" lvl="1" indent="-339725">
              <a:buFont typeface="Courier New" panose="02070309020205020404" pitchFamily="49" charset="0"/>
              <a:buChar char="o"/>
            </a:pPr>
            <a:r>
              <a:rPr lang="en-US" altLang="en-US">
                <a:latin typeface="Arial" panose="020b0604020202020204" pitchFamily="34" charset="0"/>
                <a:ea typeface="ＭＳ Ｐゴシック" panose="020b0600070205080204" pitchFamily="34" charset="-128"/>
                <a:cs typeface="Arial" panose="020b0604020202020204" pitchFamily="34" charset="0"/>
              </a:rPr>
              <a:t>Allow to dry—approximately 3 minutes </a:t>
            </a:r>
          </a:p>
          <a:p>
            <a:r>
              <a:rPr lang="en-US" altLang="en-US" sz="2400">
                <a:latin typeface="Arial" panose="020b0604020202020204" pitchFamily="34" charset="0"/>
                <a:ea typeface="ＭＳ Ｐゴシック" panose="020b0600070205080204" pitchFamily="34" charset="-128"/>
                <a:cs typeface="Arial" panose="020b0604020202020204" pitchFamily="34" charset="0"/>
              </a:rPr>
              <a:t>Sodium Hypochlorite 0.114%</a:t>
            </a:r>
          </a:p>
          <a:p>
            <a:pPr marL="796925" lvl="1" indent="-339725">
              <a:buFont typeface="Courier New" panose="02070309020205020404" pitchFamily="49" charset="0"/>
              <a:buChar char="o"/>
            </a:pPr>
            <a:r>
              <a:rPr lang="en-US" altLang="en-US">
                <a:latin typeface="Arial" panose="020b0604020202020204" pitchFamily="34" charset="0"/>
                <a:ea typeface="ＭＳ Ｐゴシック" panose="020b0600070205080204" pitchFamily="34" charset="-128"/>
                <a:cs typeface="Arial" panose="020b0604020202020204" pitchFamily="34" charset="0"/>
              </a:rPr>
              <a:t>Approximately 2 minutes</a:t>
            </a:r>
          </a:p>
          <a:p>
            <a:r>
              <a:rPr lang="en-US" altLang="en-US" sz="2400">
                <a:latin typeface="Arial" panose="020b0604020202020204" pitchFamily="34" charset="0"/>
                <a:ea typeface="ＭＳ Ｐゴシック" panose="020b0600070205080204" pitchFamily="34" charset="-128"/>
                <a:cs typeface="Arial" panose="020b0604020202020204" pitchFamily="34" charset="0"/>
              </a:rPr>
              <a:t>Alcohol</a:t>
            </a:r>
          </a:p>
          <a:p>
            <a:pPr marL="796925" lvl="1" indent="-339725">
              <a:buFont typeface="Courier New" panose="02070309020205020404" pitchFamily="49" charset="0"/>
              <a:buChar char="o"/>
            </a:pPr>
            <a:r>
              <a:rPr lang="en-US" altLang="en-US">
                <a:latin typeface="Arial" panose="020b0604020202020204" pitchFamily="34" charset="0"/>
                <a:ea typeface="ＭＳ Ｐゴシック" panose="020b0600070205080204" pitchFamily="34" charset="-128"/>
                <a:cs typeface="Arial" panose="020b0604020202020204" pitchFamily="34" charset="0"/>
              </a:rPr>
              <a:t>60 seconds, access prior to completely drying</a:t>
            </a:r>
            <a:endParaRPr lang="en-US">
              <a:latin typeface="Arial" panose="020b0604020202020204" pitchFamily="34" charset="0"/>
              <a:ea typeface="ＭＳ Ｐゴシック" panose="020b0600070205080204" pitchFamily="34" charset="-128"/>
              <a:cs typeface="Arial" panose="020b0604020202020204" pitchFamily="34" charset="0"/>
            </a:endParaRPr>
          </a:p>
          <a:p>
            <a:pPr marL="0" indent="0">
              <a:buNone/>
            </a:pPr>
            <a:endParaRPr lang="en-US" sz="2400"/>
          </a:p>
        </p:txBody>
      </p:sp>
      <p:sp>
        <p:nvSpPr>
          <p:cNvPr id="4" name="Subtitle 3">
            <a:extLst>
              <a:ext uri="{FF2B5EF4-FFF2-40B4-BE49-F238E27FC236}">
                <a16:creationId xmlns:a16="http://schemas.microsoft.com/office/drawing/2014/main" id="{43FE6069-BEF7-C347-B2E5-7566567E8435}"/>
              </a:ext>
            </a:extLst>
          </p:cNvPr>
          <p:cNvSpPr>
            <a:spLocks noGrp="1" noSelect="1" noMove="1" noResize="1" noTextEdit="1"/>
          </p:cNvSpPr>
          <p:nvPr>
            <p:ph type="subTitle" idx="10"/>
          </p:nvPr>
        </p:nvSpPr>
        <p:spPr/>
        <p:txBody>
          <a:bodyPr/>
          <a:lstStyle/>
          <a:p>
            <a:r>
              <a:rPr lang="en-US"/>
              <a:t>Vascular Access</a:t>
            </a:r>
          </a:p>
        </p:txBody>
      </p:sp>
      <p:sp>
        <p:nvSpPr>
          <p:cNvPr id="6" name="TextBox 5">
            <a:extLst>
              <a:ext uri="{FF2B5EF4-FFF2-40B4-BE49-F238E27FC236}">
                <a16:creationId xmlns:a16="http://schemas.microsoft.com/office/drawing/2014/main" id="{9ADABE17-9DA7-4304-AA1C-6FFFE5671713}"/>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607377928"/>
      </p:ext>
    </p:extLst>
  </p:cSld>
  <p:clrMapOvr>
    <a:masterClrMapping/>
  </p:clrMapOvr>
  <p:transition/>
  <p:timing/>
</p:sld>
</file>

<file path=ppt/slides/slide2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4" name="Title 3">
            <a:extLst>
              <a:ext uri="{FF2B5EF4-FFF2-40B4-BE49-F238E27FC236}">
                <a16:creationId xmlns:a16="http://schemas.microsoft.com/office/drawing/2014/main" id="{D987F4C8-ADBE-1846-BD4E-B97D54C0D3EA}"/>
              </a:ext>
            </a:extLst>
          </p:cNvPr>
          <p:cNvSpPr>
            <a:spLocks noGrp="1" noSelect="1" noMove="1" noResize="1" noTextEdit="1"/>
          </p:cNvSpPr>
          <p:nvPr>
            <p:ph type="title"/>
          </p:nvPr>
        </p:nvSpPr>
        <p:spPr>
          <a:xfrm>
            <a:off x="613228" y="696736"/>
            <a:ext cx="10515600" cy="1082404"/>
          </a:xfrm>
        </p:spPr>
        <p:txBody>
          <a:bodyPr/>
          <a:lstStyle/>
          <a:p>
            <a:r>
              <a:rPr lang="en-US"/>
              <a:t>Anchoring of Dialysis Needles and Lines</a:t>
            </a:r>
          </a:p>
        </p:txBody>
      </p:sp>
      <p:sp>
        <p:nvSpPr>
          <p:cNvPr id="3" name="Subtitle 2">
            <a:extLst>
              <a:ext uri="{FF2B5EF4-FFF2-40B4-BE49-F238E27FC236}">
                <a16:creationId xmlns:a16="http://schemas.microsoft.com/office/drawing/2014/main" id="{D25D5A39-8DC0-EA4D-A392-C6B089A036E2}"/>
              </a:ext>
            </a:extLst>
          </p:cNvPr>
          <p:cNvSpPr>
            <a:spLocks noGrp="1" noSelect="1" noMove="1" noResize="1" noTextEdit="1"/>
          </p:cNvSpPr>
          <p:nvPr>
            <p:ph type="subTitle" idx="10"/>
          </p:nvPr>
        </p:nvSpPr>
        <p:spPr/>
        <p:txBody>
          <a:bodyPr>
            <a:normAutofit/>
          </a:bodyPr>
          <a:lstStyle/>
          <a:p>
            <a:r>
              <a:rPr lang="en-US"/>
              <a:t>Vascular Access in HHD</a:t>
            </a:r>
          </a:p>
        </p:txBody>
      </p:sp>
      <p:pic>
        <p:nvPicPr>
          <p:cNvPr id="5" name="Picture 5" descr="Mr">
            <a:extLst>
              <a:ext uri="{FF2B5EF4-FFF2-40B4-BE49-F238E27FC236}">
                <a16:creationId xmlns:a16="http://schemas.microsoft.com/office/drawing/2014/main" id="{A37CF446-D624-444F-A2F4-728FFB7FB346}"/>
              </a:ext>
            </a:extLst>
          </p:cNvPr>
          <p:cNvPicPr>
            <a:picLocks noGrp="1" noSelect="1" noChangeAspect="1" noMove="1" noResize="1" noChangeArrowheads="1"/>
          </p:cNvPicPr>
          <p:nvPr>
            <p:ph idx="1"/>
          </p:nvPr>
        </p:nvPicPr>
        <p:blipFill>
          <a:blip r:embed="rId2">
            <a:extLst>
              <a:ext uri="{28A0092B-C50C-407E-A947-70E740481C1C}">
                <a14:useLocalDpi xmlns:a14="http://schemas.microsoft.com/office/drawing/2010/main" val="0"/>
              </a:ext>
            </a:extLst>
          </a:blip>
          <a:srcRect l="10049" t="1926" r="1591" b="13120"/>
          <a:stretch>
            <a:fillRect/>
          </a:stretch>
        </p:blipFill>
        <p:spPr bwMode="auto">
          <a:xfrm>
            <a:off x="6087577" y="1986938"/>
            <a:ext cx="4819742" cy="3108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6" name="Right Arrow 5">
            <a:extLst>
              <a:ext uri="{FF2B5EF4-FFF2-40B4-BE49-F238E27FC236}">
                <a16:creationId xmlns:a16="http://schemas.microsoft.com/office/drawing/2014/main" id="{B3448AB1-3D08-B14D-A66B-279479CFE885}"/>
              </a:ext>
            </a:extLst>
          </p:cNvPr>
          <p:cNvSpPr>
            <a:spLocks noSelect="1" noMove="1" noResize="1" noTextEdit="1"/>
          </p:cNvSpPr>
          <p:nvPr/>
        </p:nvSpPr>
        <p:spPr>
          <a:xfrm>
            <a:off x="4223822" y="4120701"/>
            <a:ext cx="2975429" cy="46445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7" name="Right Arrow 6">
            <a:extLst>
              <a:ext uri="{FF2B5EF4-FFF2-40B4-BE49-F238E27FC236}">
                <a16:creationId xmlns:a16="http://schemas.microsoft.com/office/drawing/2014/main" id="{4296A865-22E4-0447-9D63-693DBD1D26E4}"/>
              </a:ext>
            </a:extLst>
          </p:cNvPr>
          <p:cNvSpPr>
            <a:spLocks noSelect="1" noMove="1" noResize="1" noTextEdit="1"/>
          </p:cNvSpPr>
          <p:nvPr/>
        </p:nvSpPr>
        <p:spPr>
          <a:xfrm>
            <a:off x="4347194" y="2492818"/>
            <a:ext cx="5246914" cy="46445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E93A4454-BFE6-AD47-BF69-69407B237B29}"/>
              </a:ext>
            </a:extLst>
          </p:cNvPr>
          <p:cNvSpPr txBox="1">
            <a:spLocks noSelect="1" noMove="1" noResize="1" noTextEdit="1"/>
          </p:cNvSpPr>
          <p:nvPr/>
        </p:nvSpPr>
        <p:spPr>
          <a:xfrm>
            <a:off x="1527015" y="2388466"/>
            <a:ext cx="2886339" cy="646331"/>
          </a:xfrm>
          <a:prstGeom prst="rect">
            <a:avLst/>
          </a:prstGeom>
          <a:noFill/>
        </p:spPr>
        <p:txBody>
          <a:bodyPr wrap="square" rtlCol="0">
            <a:spAutoFit/>
          </a:bodyPr>
          <a:lstStyle/>
          <a:p>
            <a:r>
              <a:rPr lang="en-US">
                <a:solidFill>
                  <a:schemeClr val="tx1">
                    <a:lumMod val="65000"/>
                    <a:lumOff val="35000"/>
                  </a:schemeClr>
                </a:solidFill>
                <a:latin typeface="Arial" panose="020b0604020202020204" pitchFamily="34" charset="0"/>
                <a:cs typeface="Arial" panose="020b0604020202020204" pitchFamily="34" charset="0"/>
              </a:rPr>
              <a:t>Line secured at hand to prevent tension on needle</a:t>
            </a:r>
          </a:p>
        </p:txBody>
      </p:sp>
      <p:sp>
        <p:nvSpPr>
          <p:cNvPr id="9" name="TextBox 8">
            <a:extLst>
              <a:ext uri="{FF2B5EF4-FFF2-40B4-BE49-F238E27FC236}">
                <a16:creationId xmlns:a16="http://schemas.microsoft.com/office/drawing/2014/main" id="{C992DA98-3A24-1C46-AB2F-D37DA5022D7F}"/>
              </a:ext>
            </a:extLst>
          </p:cNvPr>
          <p:cNvSpPr txBox="1">
            <a:spLocks noSelect="1" noMove="1" noResize="1" noTextEdit="1"/>
          </p:cNvSpPr>
          <p:nvPr/>
        </p:nvSpPr>
        <p:spPr>
          <a:xfrm>
            <a:off x="547653" y="3774301"/>
            <a:ext cx="3831441" cy="1200329"/>
          </a:xfrm>
          <a:prstGeom prst="rect">
            <a:avLst/>
          </a:prstGeom>
          <a:noFill/>
        </p:spPr>
        <p:txBody>
          <a:bodyPr wrap="square" rtlCol="0">
            <a:spAutoFit/>
          </a:bodyPr>
          <a:lstStyle/>
          <a:p>
            <a:r>
              <a:rPr lang="en-US">
                <a:solidFill>
                  <a:schemeClr val="tx1">
                    <a:lumMod val="65000"/>
                    <a:lumOff val="35000"/>
                  </a:schemeClr>
                </a:solidFill>
                <a:latin typeface="Arial" panose="020b0604020202020204" pitchFamily="34" charset="0"/>
                <a:cs typeface="Arial" panose="020b0604020202020204" pitchFamily="34" charset="0"/>
              </a:rPr>
              <a:t>Needle secured with “chevron” dressing. Other types of dressing, such as the “H method”, also work and may be easier to remove.</a:t>
            </a:r>
          </a:p>
        </p:txBody>
      </p:sp>
      <p:sp>
        <p:nvSpPr>
          <p:cNvPr id="10" name="TextBox 9">
            <a:extLst>
              <a:ext uri="{FF2B5EF4-FFF2-40B4-BE49-F238E27FC236}">
                <a16:creationId xmlns:a16="http://schemas.microsoft.com/office/drawing/2014/main" id="{9303151F-A20C-C940-97E2-1B74C15A2228}"/>
              </a:ext>
            </a:extLst>
          </p:cNvPr>
          <p:cNvSpPr txBox="1">
            <a:spLocks noSelect="1" noMove="1" noResize="1" noTextEdit="1"/>
          </p:cNvSpPr>
          <p:nvPr/>
        </p:nvSpPr>
        <p:spPr>
          <a:xfrm>
            <a:off x="1262237" y="3086554"/>
            <a:ext cx="4819742" cy="646331"/>
          </a:xfrm>
          <a:prstGeom prst="rect">
            <a:avLst/>
          </a:prstGeom>
          <a:noFill/>
        </p:spPr>
        <p:txBody>
          <a:bodyPr wrap="square" rtlCol="0">
            <a:spAutoFit/>
          </a:bodyPr>
          <a:lstStyle/>
          <a:p>
            <a:r>
              <a:rPr lang="en-US">
                <a:solidFill>
                  <a:schemeClr val="tx1">
                    <a:lumMod val="65000"/>
                    <a:lumOff val="35000"/>
                  </a:schemeClr>
                </a:solidFill>
                <a:latin typeface="Arial" panose="020b0604020202020204" pitchFamily="34" charset="0"/>
                <a:cs typeface="Arial" panose="020b0604020202020204" pitchFamily="34" charset="0"/>
              </a:rPr>
              <a:t>Key Point: Assume patient movement at home that could place tension on dialysis line</a:t>
            </a:r>
          </a:p>
        </p:txBody>
      </p:sp>
      <p:sp>
        <p:nvSpPr>
          <p:cNvPr id="2" name="TextBox 1">
            <a:extLst>
              <a:ext uri="{FF2B5EF4-FFF2-40B4-BE49-F238E27FC236}">
                <a16:creationId xmlns:a16="http://schemas.microsoft.com/office/drawing/2014/main" id="{BC44E800-99FA-FF46-BA77-9A4CD5E9DBCD}"/>
              </a:ext>
            </a:extLst>
          </p:cNvPr>
          <p:cNvSpPr txBox="1">
            <a:spLocks noSelect="1" noMove="1" noResize="1" noTextEdit="1"/>
          </p:cNvSpPr>
          <p:nvPr/>
        </p:nvSpPr>
        <p:spPr>
          <a:xfrm>
            <a:off x="5539578" y="5813416"/>
            <a:ext cx="6652137" cy="323165"/>
          </a:xfrm>
          <a:prstGeom prst="rect">
            <a:avLst/>
          </a:prstGeom>
          <a:noFill/>
        </p:spPr>
        <p:txBody>
          <a:bodyPr wrap="square" rtlCol="0">
            <a:spAutoFit/>
          </a:bodyPr>
          <a:lstStyle/>
          <a:p>
            <a:pPr algn="r"/>
            <a:r>
              <a:rPr lang="en-US" sz="1500" i="1">
                <a:latin typeface="Arial" panose="020b0604020202020204" pitchFamily="34" charset="0"/>
                <a:cs typeface="Arial" panose="020b0604020202020204" pitchFamily="34" charset="0"/>
              </a:rPr>
              <a:t>Picture courtesy of Dr. Brent Miller</a:t>
            </a:r>
          </a:p>
        </p:txBody>
      </p:sp>
      <p:sp>
        <p:nvSpPr>
          <p:cNvPr id="11" name="TextBox 10">
            <a:extLst>
              <a:ext uri="{FF2B5EF4-FFF2-40B4-BE49-F238E27FC236}">
                <a16:creationId xmlns:a16="http://schemas.microsoft.com/office/drawing/2014/main" id="{C18F48D5-2AA2-FE4A-8313-B2162A5B5BB9}"/>
              </a:ext>
            </a:extLst>
          </p:cNvPr>
          <p:cNvSpPr txBox="1">
            <a:spLocks noSelect="1" noMove="1" noResize="1" noTextEdit="1"/>
          </p:cNvSpPr>
          <p:nvPr/>
        </p:nvSpPr>
        <p:spPr>
          <a:xfrm>
            <a:off x="6087577" y="5098862"/>
            <a:ext cx="4819742" cy="369332"/>
          </a:xfrm>
          <a:prstGeom prst="rect">
            <a:avLst/>
          </a:prstGeom>
          <a:noFill/>
        </p:spPr>
        <p:txBody>
          <a:bodyPr wrap="square" rtlCol="0">
            <a:spAutoFit/>
          </a:bodyPr>
          <a:lstStyle/>
          <a:p>
            <a:pPr algn="ctr"/>
            <a:r>
              <a:rPr lang="en-US">
                <a:solidFill>
                  <a:schemeClr val="tx1">
                    <a:lumMod val="65000"/>
                    <a:lumOff val="35000"/>
                  </a:schemeClr>
                </a:solidFill>
                <a:latin typeface="Arial" panose="020b0604020202020204" pitchFamily="34" charset="0"/>
                <a:cs typeface="Arial" panose="020b0604020202020204" pitchFamily="34" charset="0"/>
              </a:rPr>
              <a:t>Note that this is a single-needle set-up.</a:t>
            </a:r>
          </a:p>
        </p:txBody>
      </p:sp>
      <p:sp>
        <p:nvSpPr>
          <p:cNvPr id="13" name="TextBox 12">
            <a:extLst>
              <a:ext uri="{FF2B5EF4-FFF2-40B4-BE49-F238E27FC236}">
                <a16:creationId xmlns:a16="http://schemas.microsoft.com/office/drawing/2014/main" id="{6A055BE6-80F0-43EA-A589-32938AB1479E}"/>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239596633"/>
      </p:ext>
    </p:extLst>
  </p:cSld>
  <p:clrMapOvr>
    <a:masterClrMapping/>
  </p:clrMapOvr>
  <p:transition/>
  <p:timing/>
</p:sld>
</file>

<file path=ppt/slides/slide2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A573955E-A2D7-EE41-9D7D-A4C69C075644}"/>
              </a:ext>
            </a:extLst>
          </p:cNvPr>
          <p:cNvSpPr>
            <a:spLocks noGrp="1" noSelect="1" noMove="1" noResize="1" noTextEdit="1"/>
          </p:cNvSpPr>
          <p:nvPr>
            <p:ph type="title"/>
          </p:nvPr>
        </p:nvSpPr>
        <p:spPr>
          <a:xfrm>
            <a:off x="621893" y="698058"/>
            <a:ext cx="10515600" cy="1082404"/>
          </a:xfrm>
        </p:spPr>
        <p:txBody>
          <a:bodyPr>
            <a:normAutofit fontScale="90000"/>
          </a:bodyPr>
          <a:lstStyle/>
          <a:p>
            <a:r>
              <a:rPr lang="en-US"/>
              <a:t>Monthly Evaluation of Vascular Access in HHD</a:t>
            </a:r>
          </a:p>
        </p:txBody>
      </p:sp>
      <p:sp>
        <p:nvSpPr>
          <p:cNvPr id="3" name="Content Placeholder 2">
            <a:extLst>
              <a:ext uri="{FF2B5EF4-FFF2-40B4-BE49-F238E27FC236}">
                <a16:creationId xmlns:a16="http://schemas.microsoft.com/office/drawing/2014/main" id="{D94A4D7D-E53A-A947-8914-F7EE065C961D}"/>
              </a:ext>
            </a:extLst>
          </p:cNvPr>
          <p:cNvSpPr>
            <a:spLocks noGrp="1" noSelect="1" noMove="1" noResize="1" noTextEdit="1"/>
          </p:cNvSpPr>
          <p:nvPr>
            <p:ph idx="1"/>
          </p:nvPr>
        </p:nvSpPr>
        <p:spPr>
          <a:xfrm>
            <a:off x="613084" y="1614623"/>
            <a:ext cx="10946389" cy="3881853"/>
          </a:xfrm>
        </p:spPr>
        <p:txBody>
          <a:bodyPr>
            <a:noAutofit/>
          </a:bodyPr>
          <a:lstStyle/>
          <a:p>
            <a:r>
              <a:rPr lang="en-US">
                <a:latin typeface="Arial" panose="020b0604020202020204" pitchFamily="34" charset="0"/>
                <a:cs typeface="Arial" panose="020b0604020202020204" pitchFamily="34" charset="0"/>
              </a:rPr>
              <a:t>Discuss any changes or difficulty with cannulation.</a:t>
            </a:r>
          </a:p>
          <a:p>
            <a:r>
              <a:rPr lang="en-US">
                <a:latin typeface="Arial" panose="020b0604020202020204" pitchFamily="34" charset="0"/>
                <a:cs typeface="Arial" panose="020b0604020202020204" pitchFamily="34" charset="0"/>
              </a:rPr>
              <a:t>Note any changes in the appearance of the access.</a:t>
            </a:r>
          </a:p>
          <a:p>
            <a:r>
              <a:rPr lang="en-US">
                <a:latin typeface="Arial" panose="020b0604020202020204" pitchFamily="34" charset="0"/>
                <a:cs typeface="Arial" panose="020b0604020202020204" pitchFamily="34" charset="0"/>
              </a:rPr>
              <a:t>If access is a fistula, assess arterial augmentation of the fistula.</a:t>
            </a:r>
          </a:p>
          <a:p>
            <a:r>
              <a:rPr lang="en-US">
                <a:latin typeface="Arial" panose="020b0604020202020204" pitchFamily="34" charset="0"/>
                <a:cs typeface="Arial" panose="020b0604020202020204" pitchFamily="34" charset="0"/>
              </a:rPr>
              <a:t>If access is a fistula, assess appearance of fistula changes in position and gravity.</a:t>
            </a:r>
          </a:p>
          <a:p>
            <a:r>
              <a:rPr lang="en-US">
                <a:latin typeface="Arial" panose="020b0604020202020204" pitchFamily="34" charset="0"/>
                <a:cs typeface="Arial" panose="020b0604020202020204" pitchFamily="34" charset="0"/>
              </a:rPr>
              <a:t>Assess the thrill of the fistula and any changes from prior month.</a:t>
            </a:r>
          </a:p>
          <a:p>
            <a:r>
              <a:rPr lang="en-US">
                <a:latin typeface="Arial" panose="020b0604020202020204" pitchFamily="34" charset="0"/>
                <a:cs typeface="Arial" panose="020b0604020202020204" pitchFamily="34" charset="0"/>
              </a:rPr>
              <a:t>Review and emphasize aseptic technique.</a:t>
            </a:r>
          </a:p>
          <a:p>
            <a:r>
              <a:rPr lang="en-US">
                <a:latin typeface="Arial" panose="020b0604020202020204" pitchFamily="34" charset="0"/>
                <a:cs typeface="Arial" panose="020b0604020202020204" pitchFamily="34" charset="0"/>
              </a:rPr>
              <a:t>Assess and discuss appropriate choice of cannulation sites with the patient and the dialysis nurse together.</a:t>
            </a:r>
          </a:p>
        </p:txBody>
      </p:sp>
      <p:sp>
        <p:nvSpPr>
          <p:cNvPr id="4" name="Subtitle 3">
            <a:extLst>
              <a:ext uri="{FF2B5EF4-FFF2-40B4-BE49-F238E27FC236}">
                <a16:creationId xmlns:a16="http://schemas.microsoft.com/office/drawing/2014/main" id="{43FE6069-BEF7-C347-B2E5-7566567E8435}"/>
              </a:ext>
            </a:extLst>
          </p:cNvPr>
          <p:cNvSpPr>
            <a:spLocks noGrp="1" noSelect="1" noMove="1" noResize="1" noTextEdit="1"/>
          </p:cNvSpPr>
          <p:nvPr>
            <p:ph type="subTitle" idx="10"/>
          </p:nvPr>
        </p:nvSpPr>
        <p:spPr/>
        <p:txBody>
          <a:bodyPr/>
          <a:lstStyle/>
          <a:p>
            <a:r>
              <a:rPr lang="en-US"/>
              <a:t>Vascular Access</a:t>
            </a:r>
          </a:p>
        </p:txBody>
      </p:sp>
      <p:sp>
        <p:nvSpPr>
          <p:cNvPr id="6" name="TextBox 5">
            <a:extLst>
              <a:ext uri="{FF2B5EF4-FFF2-40B4-BE49-F238E27FC236}">
                <a16:creationId xmlns:a16="http://schemas.microsoft.com/office/drawing/2014/main" id="{456AD0DB-AAE4-4F55-80C3-C9FD05BF2481}"/>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2329705612"/>
      </p:ext>
    </p:extLst>
  </p:cSld>
  <p:clrMapOvr>
    <a:masterClrMapping/>
  </p:clrMapOvr>
  <p:transition/>
  <p:timing/>
</p:sld>
</file>

<file path=ppt/slides/slide2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A573955E-A2D7-EE41-9D7D-A4C69C075644}"/>
              </a:ext>
            </a:extLst>
          </p:cNvPr>
          <p:cNvSpPr>
            <a:spLocks noGrp="1" noSelect="1" noMove="1" noResize="1" noTextEdit="1"/>
          </p:cNvSpPr>
          <p:nvPr>
            <p:ph type="title"/>
          </p:nvPr>
        </p:nvSpPr>
        <p:spPr>
          <a:xfrm>
            <a:off x="620966" y="697771"/>
            <a:ext cx="10515600" cy="1082404"/>
          </a:xfrm>
        </p:spPr>
        <p:txBody>
          <a:bodyPr/>
          <a:lstStyle/>
          <a:p>
            <a:r>
              <a:rPr lang="en-US"/>
              <a:t>Clinical Monitoring of Vascular Access</a:t>
            </a:r>
          </a:p>
        </p:txBody>
      </p:sp>
      <p:sp>
        <p:nvSpPr>
          <p:cNvPr id="3" name="Content Placeholder 2">
            <a:extLst>
              <a:ext uri="{FF2B5EF4-FFF2-40B4-BE49-F238E27FC236}">
                <a16:creationId xmlns:a16="http://schemas.microsoft.com/office/drawing/2014/main" id="{D94A4D7D-E53A-A947-8914-F7EE065C961D}"/>
              </a:ext>
            </a:extLst>
          </p:cNvPr>
          <p:cNvSpPr>
            <a:spLocks noGrp="1" noSelect="1" noMove="1" noResize="1" noTextEdit="1"/>
          </p:cNvSpPr>
          <p:nvPr>
            <p:ph idx="1"/>
          </p:nvPr>
        </p:nvSpPr>
        <p:spPr>
          <a:xfrm>
            <a:off x="620966" y="1614926"/>
            <a:ext cx="10950068" cy="3388471"/>
          </a:xfrm>
        </p:spPr>
        <p:txBody>
          <a:bodyPr>
            <a:noAutofit/>
          </a:bodyPr>
          <a:lstStyle/>
          <a:p>
            <a:r>
              <a:rPr lang="en-US" sz="2400">
                <a:latin typeface="Arial" panose="020b0604020202020204" pitchFamily="34" charset="0"/>
                <a:cs typeface="Arial" panose="020b0604020202020204" pitchFamily="34" charset="0"/>
              </a:rPr>
              <a:t>Unexplained decrease in urea clearance or solute removal (e.g., hyperkalemia)</a:t>
            </a:r>
          </a:p>
          <a:p>
            <a:r>
              <a:rPr lang="en-US" sz="2400">
                <a:latin typeface="Arial" panose="020b0604020202020204" pitchFamily="34" charset="0"/>
                <a:cs typeface="Arial" panose="020b0604020202020204" pitchFamily="34" charset="0"/>
              </a:rPr>
              <a:t>Unexplained uremic symptoms</a:t>
            </a:r>
          </a:p>
          <a:p>
            <a:r>
              <a:rPr lang="en-US" sz="2400">
                <a:latin typeface="Arial" panose="020b0604020202020204" pitchFamily="34" charset="0"/>
                <a:cs typeface="Arial" panose="020b0604020202020204" pitchFamily="34" charset="0"/>
              </a:rPr>
              <a:t>New difficulty in cannulation</a:t>
            </a:r>
          </a:p>
          <a:p>
            <a:r>
              <a:rPr lang="en-US" sz="2400">
                <a:latin typeface="Arial" panose="020b0604020202020204" pitchFamily="34" charset="0"/>
                <a:cs typeface="Arial" panose="020b0604020202020204" pitchFamily="34" charset="0"/>
              </a:rPr>
              <a:t>Bleeding around needles during therapy</a:t>
            </a:r>
          </a:p>
          <a:p>
            <a:r>
              <a:rPr lang="en-US" sz="2400">
                <a:latin typeface="Arial" panose="020b0604020202020204" pitchFamily="34" charset="0"/>
                <a:cs typeface="Arial" panose="020b0604020202020204" pitchFamily="34" charset="0"/>
              </a:rPr>
              <a:t>Reports of increased bleeding after removal of needles</a:t>
            </a:r>
          </a:p>
          <a:p>
            <a:r>
              <a:rPr lang="en-US" sz="2400">
                <a:latin typeface="Arial" panose="020b0604020202020204" pitchFamily="34" charset="0"/>
                <a:cs typeface="Arial" panose="020b0604020202020204" pitchFamily="34" charset="0"/>
              </a:rPr>
              <a:t>Increase in venous pressures during therapy</a:t>
            </a:r>
          </a:p>
          <a:p>
            <a:pPr lvl="1">
              <a:buFont typeface="Courier New" panose="02070309020205020404" pitchFamily="49" charset="0"/>
              <a:buChar char="o"/>
            </a:pPr>
            <a:r>
              <a:rPr lang="en-US">
                <a:latin typeface="Arial" panose="020b0604020202020204" pitchFamily="34" charset="0"/>
                <a:cs typeface="Arial" panose="020b0604020202020204" pitchFamily="34" charset="0"/>
              </a:rPr>
              <a:t>At beginning of therapy with blood flow rate of 200 ml/min, venous pressures should not exceed approximately 100 mm.</a:t>
            </a:r>
          </a:p>
          <a:p>
            <a:pPr lvl="1">
              <a:buFont typeface="Courier New" panose="02070309020205020404" pitchFamily="49" charset="0"/>
              <a:buChar char="o"/>
            </a:pPr>
            <a:r>
              <a:rPr lang="en-US">
                <a:latin typeface="Arial" panose="020b0604020202020204" pitchFamily="34" charset="0"/>
                <a:cs typeface="Arial" panose="020b0604020202020204" pitchFamily="34" charset="0"/>
              </a:rPr>
              <a:t>During final blood flow rate, venous pressures should not consistently exceed approximately 250 mm or approximately ½ the blood flow rate.</a:t>
            </a:r>
          </a:p>
          <a:p>
            <a:pPr lvl="1"/>
            <a:endParaRPr lang="en-US">
              <a:solidFill>
                <a:schemeClr val="tx1"/>
              </a:solidFill>
              <a:latin typeface="Arial" panose="020b0604020202020204" pitchFamily="34" charset="0"/>
              <a:cs typeface="Arial" panose="020b0604020202020204" pitchFamily="34" charset="0"/>
            </a:endParaRPr>
          </a:p>
          <a:p>
            <a:endParaRPr lang="en-US" sz="2400">
              <a:latin typeface="Arial" panose="020b0604020202020204" pitchFamily="34" charset="0"/>
              <a:cs typeface="Arial" panose="020b0604020202020204" pitchFamily="34" charset="0"/>
            </a:endParaRPr>
          </a:p>
        </p:txBody>
      </p:sp>
      <p:sp>
        <p:nvSpPr>
          <p:cNvPr id="4" name="Subtitle 3">
            <a:extLst>
              <a:ext uri="{FF2B5EF4-FFF2-40B4-BE49-F238E27FC236}">
                <a16:creationId xmlns:a16="http://schemas.microsoft.com/office/drawing/2014/main" id="{43FE6069-BEF7-C347-B2E5-7566567E8435}"/>
              </a:ext>
            </a:extLst>
          </p:cNvPr>
          <p:cNvSpPr>
            <a:spLocks noGrp="1" noSelect="1" noMove="1" noResize="1" noTextEdit="1"/>
          </p:cNvSpPr>
          <p:nvPr>
            <p:ph type="subTitle" idx="10"/>
          </p:nvPr>
        </p:nvSpPr>
        <p:spPr/>
        <p:txBody>
          <a:bodyPr/>
          <a:lstStyle/>
          <a:p>
            <a:r>
              <a:rPr lang="en-US"/>
              <a:t>Vascular Access</a:t>
            </a:r>
          </a:p>
        </p:txBody>
      </p:sp>
      <p:sp>
        <p:nvSpPr>
          <p:cNvPr id="6" name="TextBox 5">
            <a:extLst>
              <a:ext uri="{FF2B5EF4-FFF2-40B4-BE49-F238E27FC236}">
                <a16:creationId xmlns:a16="http://schemas.microsoft.com/office/drawing/2014/main" id="{AEAFF7BC-29F8-4213-9942-4FB4A57A06D6}"/>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662262753"/>
      </p:ext>
    </p:extLst>
  </p:cSld>
  <p:clrMapOvr>
    <a:masterClrMapping/>
  </p:clrMapOvr>
  <p:transition/>
  <p:timing/>
</p:sld>
</file>

<file path=ppt/slides/slide2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A573955E-A2D7-EE41-9D7D-A4C69C075644}"/>
              </a:ext>
            </a:extLst>
          </p:cNvPr>
          <p:cNvSpPr>
            <a:spLocks noGrp="1" noSelect="1" noMove="1" noResize="1" noTextEdit="1"/>
          </p:cNvSpPr>
          <p:nvPr>
            <p:ph type="title"/>
          </p:nvPr>
        </p:nvSpPr>
        <p:spPr>
          <a:xfrm>
            <a:off x="619239" y="698970"/>
            <a:ext cx="11151004" cy="1257072"/>
          </a:xfrm>
        </p:spPr>
        <p:txBody>
          <a:bodyPr>
            <a:noAutofit/>
          </a:bodyPr>
          <a:lstStyle/>
          <a:p>
            <a:r>
              <a:rPr lang="en-US" sz="3000"/>
              <a:t>Incidence of Cannulation Problems should be &lt; 2% or about 1 in Every 50 Treatments</a:t>
            </a:r>
            <a:br>
              <a:rPr lang="en-US" sz="3500"/>
            </a:br>
            <a:r>
              <a:rPr lang="en-US" sz="3000" b="0"/>
              <a:t>Key Point: When higher, consider investigation and retraining.</a:t>
            </a:r>
          </a:p>
        </p:txBody>
      </p:sp>
      <p:sp>
        <p:nvSpPr>
          <p:cNvPr id="4" name="Subtitle 3">
            <a:extLst>
              <a:ext uri="{FF2B5EF4-FFF2-40B4-BE49-F238E27FC236}">
                <a16:creationId xmlns:a16="http://schemas.microsoft.com/office/drawing/2014/main" id="{43FE6069-BEF7-C347-B2E5-7566567E8435}"/>
              </a:ext>
            </a:extLst>
          </p:cNvPr>
          <p:cNvSpPr>
            <a:spLocks noGrp="1" noSelect="1" noMove="1" noResize="1" noTextEdit="1"/>
          </p:cNvSpPr>
          <p:nvPr>
            <p:ph type="subTitle" idx="10"/>
          </p:nvPr>
        </p:nvSpPr>
        <p:spPr/>
        <p:txBody>
          <a:bodyPr/>
          <a:lstStyle/>
          <a:p>
            <a:r>
              <a:rPr lang="en-US"/>
              <a:t>Vascular Access</a:t>
            </a:r>
          </a:p>
        </p:txBody>
      </p:sp>
      <p:graphicFrame>
        <p:nvGraphicFramePr>
          <p:cNvPr id="5" name="Content Placeholder 4">
            <a:extLst>
              <a:ext uri="{FF2B5EF4-FFF2-40B4-BE49-F238E27FC236}">
                <a16:creationId xmlns:a16="http://schemas.microsoft.com/office/drawing/2014/main" id="{781F6238-FD0D-044F-845C-4209F05DA89E}"/>
              </a:ext>
            </a:extLst>
          </p:cNvPr>
          <p:cNvGraphicFramePr>
            <a:graphicFrameLocks noGrp="1" noSelect="1" noMove="1" noResize="1"/>
          </p:cNvGraphicFramePr>
          <p:nvPr>
            <p:ph idx="1"/>
            <p:extLst>
              <p:ext uri="{D42A27DB-BD31-4B8C-83A1-F6EECF244321}">
                <p14:modId val="1630997571"/>
              </p:ext>
            </p:extLst>
          </p:nvPr>
        </p:nvGraphicFramePr>
        <p:xfrm>
          <a:off x="841598" y="1978221"/>
          <a:ext cx="10515600" cy="3387725"/>
        </p:xfrm>
        <a:graphic>
          <a:graphicData uri="http://schemas.openxmlformats.org/drawingml/2006/chart">
            <c:chart xmlns:c="http://schemas.openxmlformats.org/drawingml/2006/chart" r:id="rId2"/>
          </a:graphicData>
        </a:graphic>
      </p:graphicFrame>
      <p:sp>
        <p:nvSpPr>
          <p:cNvPr id="3" name="TextBox 2">
            <a:extLst>
              <a:ext uri="{FF2B5EF4-FFF2-40B4-BE49-F238E27FC236}">
                <a16:creationId xmlns:a16="http://schemas.microsoft.com/office/drawing/2014/main" id="{D5DAD45F-CF33-E842-8977-D0CA01878A2F}"/>
              </a:ext>
            </a:extLst>
          </p:cNvPr>
          <p:cNvSpPr txBox="1">
            <a:spLocks noSelect="1" noMove="1" noResize="1" noTextEdit="1"/>
          </p:cNvSpPr>
          <p:nvPr/>
        </p:nvSpPr>
        <p:spPr>
          <a:xfrm>
            <a:off x="3753299" y="5807631"/>
            <a:ext cx="8437417" cy="323165"/>
          </a:xfrm>
          <a:prstGeom prst="rect">
            <a:avLst/>
          </a:prstGeom>
          <a:noFill/>
        </p:spPr>
        <p:txBody>
          <a:bodyPr wrap="square" rtlCol="0">
            <a:spAutoFit/>
          </a:bodyPr>
          <a:lstStyle/>
          <a:p>
            <a:pPr algn="r"/>
            <a:r>
              <a:rPr lang="en-US" sz="1500" i="1">
                <a:solidFill>
                  <a:schemeClr val="tx1">
                    <a:lumMod val="65000"/>
                    <a:lumOff val="35000"/>
                  </a:schemeClr>
                </a:solidFill>
                <a:latin typeface="Arial" panose="020b0604020202020204" pitchFamily="34" charset="0"/>
                <a:cs typeface="Arial" panose="020b0604020202020204" pitchFamily="34" charset="0"/>
              </a:rPr>
              <a:t>Chart adapted from data in Parisotto MT et al J Vasc Access 18: 114-119, 2017</a:t>
            </a:r>
          </a:p>
        </p:txBody>
      </p:sp>
      <p:sp>
        <p:nvSpPr>
          <p:cNvPr id="7" name="TextBox 6">
            <a:extLst>
              <a:ext uri="{FF2B5EF4-FFF2-40B4-BE49-F238E27FC236}">
                <a16:creationId xmlns:a16="http://schemas.microsoft.com/office/drawing/2014/main" id="{A7FE0359-7F45-40C1-856E-71F1729CF3E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2975923436"/>
      </p:ext>
    </p:extLst>
  </p:cSld>
  <p:clrMapOvr>
    <a:masterClrMapping/>
  </p:clrMapOvr>
  <p:transition/>
  <p:timing/>
</p:sld>
</file>

<file path=ppt/slides/slide2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3" name="Subtitle 2">
            <a:extLst>
              <a:ext uri="{FF2B5EF4-FFF2-40B4-BE49-F238E27FC236}">
                <a16:creationId xmlns:a16="http://schemas.microsoft.com/office/drawing/2014/main" id="{D25D5A39-8DC0-EA4D-A392-C6B089A036E2}"/>
              </a:ext>
            </a:extLst>
          </p:cNvPr>
          <p:cNvSpPr>
            <a:spLocks noGrp="1" noSelect="1" noMove="1" noResize="1" noTextEdit="1"/>
          </p:cNvSpPr>
          <p:nvPr>
            <p:ph type="subTitle" idx="10"/>
          </p:nvPr>
        </p:nvSpPr>
        <p:spPr>
          <a:xfrm>
            <a:off x="4730305" y="2674806"/>
            <a:ext cx="7327191" cy="775460"/>
          </a:xfrm>
        </p:spPr>
        <p:txBody>
          <a:bodyPr>
            <a:normAutofit/>
          </a:bodyPr>
          <a:lstStyle/>
          <a:p>
            <a:r>
              <a:rPr lang="en-US" sz="3000"/>
              <a:t>Other Problems</a:t>
            </a:r>
          </a:p>
        </p:txBody>
      </p:sp>
      <p:sp>
        <p:nvSpPr>
          <p:cNvPr id="5" name="TextBox 4">
            <a:extLst>
              <a:ext uri="{FF2B5EF4-FFF2-40B4-BE49-F238E27FC236}">
                <a16:creationId xmlns:a16="http://schemas.microsoft.com/office/drawing/2014/main" id="{AFCD8319-C34D-4057-A046-0E6B6B707749}"/>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9" name="Text Placeholder 1">
            <a:extLst>
              <a:ext uri="{FF2B5EF4-FFF2-40B4-BE49-F238E27FC236}">
                <a16:creationId xmlns:a16="http://schemas.microsoft.com/office/drawing/2014/main" id="{871316BC-2F65-43C0-8F4D-332C2604EAF9}"/>
              </a:ext>
            </a:extLst>
          </p:cNvPr>
          <p:cNvSpPr>
            <a:spLocks noGrp="1" noSelect="1" noMove="1" noResize="1" noTextEdit="1"/>
          </p:cNvSpPr>
          <p:nvPr>
            <p:ph type="body" idx="1"/>
          </p:nvPr>
        </p:nvSpPr>
        <p:spPr>
          <a:xfrm>
            <a:off x="4730305" y="3978365"/>
            <a:ext cx="6542590" cy="1007584"/>
          </a:xfrm>
        </p:spPr>
        <p:txBody>
          <a:bodyPr>
            <a:normAutofit/>
          </a:bodyPr>
          <a:lstStyle/>
          <a:p>
            <a:r>
              <a:rPr lang="en-US" sz="3000">
                <a:latin typeface="Arial" panose="020b0604020202020204" pitchFamily="34" charset="0"/>
                <a:cs typeface="Arial" panose="020b0604020202020204" pitchFamily="34" charset="0"/>
              </a:rPr>
              <a:t>Home Hemodialysis</a:t>
            </a:r>
          </a:p>
        </p:txBody>
      </p:sp>
    </p:spTree>
    <p:extLst>
      <p:ext uri="{BB962C8B-B14F-4D97-AF65-F5344CB8AC3E}">
        <p14:creationId val="509052795"/>
      </p:ext>
    </p:extLst>
  </p:cSld>
  <p:clrMapOvr>
    <a:masterClrMapping/>
  </p:clrMapOvr>
  <p:transition/>
  <p:timing/>
</p:sld>
</file>

<file path=ppt/slides/slide2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8ED8222F-F785-404D-9BB7-7FC44D7E1DAF}"/>
              </a:ext>
            </a:extLst>
          </p:cNvPr>
          <p:cNvSpPr>
            <a:spLocks noGrp="1" noSelect="1" noMove="1" noResize="1" noTextEdit="1"/>
          </p:cNvSpPr>
          <p:nvPr>
            <p:ph type="title"/>
          </p:nvPr>
        </p:nvSpPr>
        <p:spPr>
          <a:xfrm>
            <a:off x="616668" y="699106"/>
            <a:ext cx="10515600" cy="1082404"/>
          </a:xfrm>
        </p:spPr>
        <p:txBody>
          <a:bodyPr/>
          <a:lstStyle/>
          <a:p>
            <a:r>
              <a:rPr lang="en-US"/>
              <a:t>Air Embolism</a:t>
            </a:r>
          </a:p>
        </p:txBody>
      </p:sp>
      <p:sp>
        <p:nvSpPr>
          <p:cNvPr id="3" name="Content Placeholder 2">
            <a:extLst>
              <a:ext uri="{FF2B5EF4-FFF2-40B4-BE49-F238E27FC236}">
                <a16:creationId xmlns:a16="http://schemas.microsoft.com/office/drawing/2014/main" id="{C25A1837-8A3C-3047-8DB3-C95DCF88265F}"/>
              </a:ext>
            </a:extLst>
          </p:cNvPr>
          <p:cNvSpPr>
            <a:spLocks noGrp="1" noSelect="1" noMove="1" noResize="1" noTextEdit="1"/>
          </p:cNvSpPr>
          <p:nvPr>
            <p:ph idx="1"/>
          </p:nvPr>
        </p:nvSpPr>
        <p:spPr>
          <a:xfrm>
            <a:off x="616668" y="1615696"/>
            <a:ext cx="10958664" cy="2612076"/>
          </a:xfrm>
        </p:spPr>
        <p:txBody>
          <a:bodyPr/>
          <a:lstStyle/>
          <a:p>
            <a:r>
              <a:rPr lang="en-US">
                <a:latin typeface="Arial" panose="020b0604020202020204" pitchFamily="34" charset="0"/>
                <a:cs typeface="Arial" panose="020b0604020202020204" pitchFamily="34" charset="0"/>
              </a:rPr>
              <a:t>Air embolism occurs during manipulation of the vascular access at the beginning or end of dialysis therapy.</a:t>
            </a:r>
          </a:p>
          <a:p>
            <a:r>
              <a:rPr lang="en-US">
                <a:latin typeface="Arial" panose="020b0604020202020204" pitchFamily="34" charset="0"/>
                <a:cs typeface="Arial" panose="020b0604020202020204" pitchFamily="34" charset="0"/>
              </a:rPr>
              <a:t>Particular careful attention should be paid to ending treatment with a central venous catheter after a nocturnal HD treatment.</a:t>
            </a:r>
          </a:p>
          <a:p>
            <a:pPr marL="0" indent="0">
              <a:buNone/>
            </a:pPr>
            <a:endParaRPr lang="en-US">
              <a:latin typeface="Arial" panose="020b0604020202020204" pitchFamily="34" charset="0"/>
              <a:cs typeface="Arial" panose="020b0604020202020204" pitchFamily="34" charset="0"/>
            </a:endParaRPr>
          </a:p>
        </p:txBody>
      </p:sp>
      <p:sp>
        <p:nvSpPr>
          <p:cNvPr id="4" name="Subtitle 3">
            <a:extLst>
              <a:ext uri="{FF2B5EF4-FFF2-40B4-BE49-F238E27FC236}">
                <a16:creationId xmlns:a16="http://schemas.microsoft.com/office/drawing/2014/main" id="{579BCB2D-0EF2-DC47-8E5A-B8A35FF471A0}"/>
              </a:ext>
            </a:extLst>
          </p:cNvPr>
          <p:cNvSpPr>
            <a:spLocks noGrp="1" noSelect="1" noMove="1" noResize="1" noTextEdit="1"/>
          </p:cNvSpPr>
          <p:nvPr>
            <p:ph type="subTitle" idx="10"/>
          </p:nvPr>
        </p:nvSpPr>
        <p:spPr/>
        <p:txBody>
          <a:bodyPr/>
          <a:lstStyle/>
          <a:p>
            <a:r>
              <a:rPr lang="en-US"/>
              <a:t>Other Problems</a:t>
            </a:r>
          </a:p>
        </p:txBody>
      </p:sp>
      <p:sp>
        <p:nvSpPr>
          <p:cNvPr id="6" name="TextBox 5">
            <a:extLst>
              <a:ext uri="{FF2B5EF4-FFF2-40B4-BE49-F238E27FC236}">
                <a16:creationId xmlns:a16="http://schemas.microsoft.com/office/drawing/2014/main" id="{6B307D5A-0C5B-4176-B8F6-63B6332E2ACA}"/>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1890466428"/>
      </p:ext>
    </p:extLst>
  </p:cSld>
  <p:clrMapOvr>
    <a:masterClrMapping/>
  </p:clrMapOvr>
  <p:transition/>
  <p:timing/>
</p:sld>
</file>

<file path=ppt/slides/slide2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8ED8222F-F785-404D-9BB7-7FC44D7E1DAF}"/>
              </a:ext>
            </a:extLst>
          </p:cNvPr>
          <p:cNvSpPr>
            <a:spLocks noGrp="1" noSelect="1" noMove="1" noResize="1" noTextEdit="1"/>
          </p:cNvSpPr>
          <p:nvPr>
            <p:ph type="title"/>
          </p:nvPr>
        </p:nvSpPr>
        <p:spPr>
          <a:xfrm>
            <a:off x="616667" y="703693"/>
            <a:ext cx="10515600" cy="1082404"/>
          </a:xfrm>
        </p:spPr>
        <p:txBody>
          <a:bodyPr/>
          <a:lstStyle/>
          <a:p>
            <a:r>
              <a:rPr lang="en-US"/>
              <a:t>Cartridge and Dialyzer Leaks</a:t>
            </a:r>
          </a:p>
        </p:txBody>
      </p:sp>
      <p:sp>
        <p:nvSpPr>
          <p:cNvPr id="3" name="Content Placeholder 2">
            <a:extLst>
              <a:ext uri="{FF2B5EF4-FFF2-40B4-BE49-F238E27FC236}">
                <a16:creationId xmlns:a16="http://schemas.microsoft.com/office/drawing/2014/main" id="{C25A1837-8A3C-3047-8DB3-C95DCF88265F}"/>
              </a:ext>
            </a:extLst>
          </p:cNvPr>
          <p:cNvSpPr>
            <a:spLocks noGrp="1" noSelect="1" noMove="1" noResize="1" noTextEdit="1"/>
          </p:cNvSpPr>
          <p:nvPr>
            <p:ph idx="1"/>
          </p:nvPr>
        </p:nvSpPr>
        <p:spPr>
          <a:xfrm>
            <a:off x="616667" y="1612033"/>
            <a:ext cx="10958666" cy="2406079"/>
          </a:xfrm>
        </p:spPr>
        <p:txBody>
          <a:bodyPr/>
          <a:lstStyle/>
          <a:p>
            <a:r>
              <a:rPr lang="en-US">
                <a:latin typeface="Arial" panose="020b0604020202020204" pitchFamily="34" charset="0"/>
                <a:cs typeface="Arial" panose="020b0604020202020204" pitchFamily="34" charset="0"/>
              </a:rPr>
              <a:t>Rare occurrences and usually more damaging to environment than patient</a:t>
            </a:r>
          </a:p>
          <a:p>
            <a:r>
              <a:rPr lang="en-US">
                <a:latin typeface="Arial" panose="020b0604020202020204" pitchFamily="34" charset="0"/>
                <a:cs typeface="Arial" panose="020b0604020202020204" pitchFamily="34" charset="0"/>
              </a:rPr>
              <a:t>Collection trays and moisture alarms prevent significant damage</a:t>
            </a:r>
          </a:p>
          <a:p>
            <a:pPr marL="0" indent="0">
              <a:buNone/>
            </a:pPr>
            <a:endParaRPr lang="en-US">
              <a:latin typeface="Arial" panose="020b0604020202020204" pitchFamily="34" charset="0"/>
              <a:cs typeface="Arial" panose="020b0604020202020204" pitchFamily="34" charset="0"/>
            </a:endParaRPr>
          </a:p>
        </p:txBody>
      </p:sp>
      <p:sp>
        <p:nvSpPr>
          <p:cNvPr id="4" name="Subtitle 3">
            <a:extLst>
              <a:ext uri="{FF2B5EF4-FFF2-40B4-BE49-F238E27FC236}">
                <a16:creationId xmlns:a16="http://schemas.microsoft.com/office/drawing/2014/main" id="{579BCB2D-0EF2-DC47-8E5A-B8A35FF471A0}"/>
              </a:ext>
            </a:extLst>
          </p:cNvPr>
          <p:cNvSpPr>
            <a:spLocks noGrp="1" noSelect="1" noMove="1" noResize="1" noTextEdit="1"/>
          </p:cNvSpPr>
          <p:nvPr>
            <p:ph type="subTitle" idx="10"/>
          </p:nvPr>
        </p:nvSpPr>
        <p:spPr/>
        <p:txBody>
          <a:bodyPr/>
          <a:lstStyle/>
          <a:p>
            <a:r>
              <a:rPr lang="en-US"/>
              <a:t>Other Problems</a:t>
            </a:r>
          </a:p>
        </p:txBody>
      </p:sp>
      <p:sp>
        <p:nvSpPr>
          <p:cNvPr id="6" name="TextBox 5">
            <a:extLst>
              <a:ext uri="{FF2B5EF4-FFF2-40B4-BE49-F238E27FC236}">
                <a16:creationId xmlns:a16="http://schemas.microsoft.com/office/drawing/2014/main" id="{7D06336C-40DC-4CA9-AAB3-6F7A9948539A}"/>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1457269772"/>
      </p:ext>
    </p:extLst>
  </p:cSld>
  <p:clrMapOvr>
    <a:masterClrMapping/>
  </p:clrMapOvr>
  <p:transition/>
  <p:timing/>
</p:sld>
</file>

<file path=ppt/slides/slide2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A6E20841-FCCF-F64B-BFDB-EC2777C38228}"/>
              </a:ext>
            </a:extLst>
          </p:cNvPr>
          <p:cNvSpPr>
            <a:spLocks noGrp="1" noSelect="1" noMove="1" noResize="1" noTextEdit="1"/>
          </p:cNvSpPr>
          <p:nvPr>
            <p:ph type="title"/>
          </p:nvPr>
        </p:nvSpPr>
        <p:spPr>
          <a:xfrm>
            <a:off x="614915" y="698652"/>
            <a:ext cx="10515600" cy="1082404"/>
          </a:xfrm>
        </p:spPr>
        <p:txBody>
          <a:bodyPr/>
          <a:lstStyle/>
          <a:p>
            <a:r>
              <a:rPr lang="en-US"/>
              <a:t>Parenteral Antibiotic Dosing</a:t>
            </a:r>
          </a:p>
        </p:txBody>
      </p:sp>
      <p:sp>
        <p:nvSpPr>
          <p:cNvPr id="3" name="Content Placeholder 2">
            <a:extLst>
              <a:ext uri="{FF2B5EF4-FFF2-40B4-BE49-F238E27FC236}">
                <a16:creationId xmlns:a16="http://schemas.microsoft.com/office/drawing/2014/main" id="{283DC600-FEA4-1B4A-B4B7-695F5FE5F14B}"/>
              </a:ext>
            </a:extLst>
          </p:cNvPr>
          <p:cNvSpPr>
            <a:spLocks noGrp="1" noSelect="1" noMove="1" noResize="1" noTextEdit="1"/>
          </p:cNvSpPr>
          <p:nvPr>
            <p:ph idx="1"/>
          </p:nvPr>
        </p:nvSpPr>
        <p:spPr>
          <a:xfrm>
            <a:off x="614915" y="1614043"/>
            <a:ext cx="10962170" cy="4545305"/>
          </a:xfrm>
        </p:spPr>
        <p:txBody>
          <a:bodyPr>
            <a:normAutofit/>
          </a:bodyPr>
          <a:lstStyle/>
          <a:p>
            <a:r>
              <a:rPr lang="en-US">
                <a:latin typeface="Arial" panose="020b0604020202020204" pitchFamily="34" charset="0"/>
                <a:cs typeface="Arial" panose="020b0604020202020204" pitchFamily="34" charset="0"/>
              </a:rPr>
              <a:t>Antibiotic dosing for patients on more frequent dialysis or lower volume dialysate have not been extensively studied. Comparison to dosing with continuous veno-venous hemodialysis may be most appropriate.</a:t>
            </a:r>
          </a:p>
          <a:p>
            <a:r>
              <a:rPr lang="en-US">
                <a:latin typeface="Arial" panose="020b0604020202020204" pitchFamily="34" charset="0"/>
                <a:cs typeface="Arial" panose="020b0604020202020204" pitchFamily="34" charset="0"/>
              </a:rPr>
              <a:t>Location of administration of antibiotics is not simple.</a:t>
            </a:r>
          </a:p>
          <a:p>
            <a:pPr marL="796925" lvl="1" indent="-339725">
              <a:buFont typeface="Courier New" panose="02070309020205020404" pitchFamily="49" charset="0"/>
              <a:buChar char="o"/>
            </a:pPr>
            <a:r>
              <a:rPr lang="en-US" sz="2800">
                <a:latin typeface="Arial" panose="020b0604020202020204" pitchFamily="34" charset="0"/>
                <a:cs typeface="Arial" panose="020b0604020202020204" pitchFamily="34" charset="0"/>
              </a:rPr>
              <a:t>Transfer to incenter HD during antibiotic dosing</a:t>
            </a:r>
          </a:p>
          <a:p>
            <a:pPr marL="796925" lvl="1" indent="-339725">
              <a:buFont typeface="Courier New" panose="02070309020205020404" pitchFamily="49" charset="0"/>
              <a:buChar char="o"/>
            </a:pPr>
            <a:r>
              <a:rPr lang="en-US" sz="2800">
                <a:latin typeface="Arial" panose="020b0604020202020204" pitchFamily="34" charset="0"/>
                <a:cs typeface="Arial" panose="020b0604020202020204" pitchFamily="34" charset="0"/>
              </a:rPr>
              <a:t>Antibiotic dosing given in home training center</a:t>
            </a:r>
          </a:p>
          <a:p>
            <a:pPr marL="796925" lvl="1" indent="-339725">
              <a:buFont typeface="Courier New" panose="02070309020205020404" pitchFamily="49" charset="0"/>
              <a:buChar char="o"/>
            </a:pPr>
            <a:r>
              <a:rPr lang="en-US" sz="2800">
                <a:latin typeface="Arial" panose="020b0604020202020204" pitchFamily="34" charset="0"/>
                <a:cs typeface="Arial" panose="020b0604020202020204" pitchFamily="34" charset="0"/>
              </a:rPr>
              <a:t>Patient-administered antibiotic dosing in the home</a:t>
            </a:r>
          </a:p>
          <a:p>
            <a:pPr marL="796925" lvl="1" indent="-339725">
              <a:buFont typeface="Courier New" panose="02070309020205020404" pitchFamily="49" charset="0"/>
              <a:buChar char="o"/>
            </a:pPr>
            <a:r>
              <a:rPr lang="en-US" sz="2800">
                <a:latin typeface="Arial" panose="020b0604020202020204" pitchFamily="34" charset="0"/>
                <a:cs typeface="Arial" panose="020b0604020202020204" pitchFamily="34" charset="0"/>
              </a:rPr>
              <a:t>Home health administered antibiotic dosing in the home</a:t>
            </a:r>
          </a:p>
          <a:p>
            <a:pPr marL="1620" lvl="1" indent="0">
              <a:buNone/>
            </a:pPr>
            <a:endParaRPr lang="en-US" sz="2800">
              <a:solidFill>
                <a:schemeClr val="tx1"/>
              </a:solidFill>
              <a:latin typeface="Arial" panose="020b0604020202020204" pitchFamily="34" charset="0"/>
              <a:cs typeface="Arial" panose="020b0604020202020204" pitchFamily="34" charset="0"/>
            </a:endParaRPr>
          </a:p>
          <a:p>
            <a:endParaRPr lang="en-US">
              <a:latin typeface="Arial" panose="020b0604020202020204" pitchFamily="34" charset="0"/>
              <a:cs typeface="Arial" panose="020b0604020202020204" pitchFamily="34" charset="0"/>
            </a:endParaRPr>
          </a:p>
        </p:txBody>
      </p:sp>
      <p:sp>
        <p:nvSpPr>
          <p:cNvPr id="4" name="Subtitle 3">
            <a:extLst>
              <a:ext uri="{FF2B5EF4-FFF2-40B4-BE49-F238E27FC236}">
                <a16:creationId xmlns:a16="http://schemas.microsoft.com/office/drawing/2014/main" id="{1A146F52-8699-0648-89BE-54AA1ED78236}"/>
              </a:ext>
            </a:extLst>
          </p:cNvPr>
          <p:cNvSpPr>
            <a:spLocks noGrp="1" noSelect="1" noMove="1" noResize="1" noTextEdit="1"/>
          </p:cNvSpPr>
          <p:nvPr>
            <p:ph type="subTitle" idx="10"/>
          </p:nvPr>
        </p:nvSpPr>
        <p:spPr/>
        <p:txBody>
          <a:bodyPr/>
          <a:lstStyle/>
          <a:p>
            <a:r>
              <a:rPr lang="en-US"/>
              <a:t>Other Problems</a:t>
            </a:r>
          </a:p>
        </p:txBody>
      </p:sp>
      <p:sp>
        <p:nvSpPr>
          <p:cNvPr id="6" name="TextBox 5">
            <a:extLst>
              <a:ext uri="{FF2B5EF4-FFF2-40B4-BE49-F238E27FC236}">
                <a16:creationId xmlns:a16="http://schemas.microsoft.com/office/drawing/2014/main" id="{3C509E2D-3987-4EE4-B0F4-D367DA818B4A}"/>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1369253091"/>
      </p:ext>
    </p:extLst>
  </p:cSld>
  <p:clrMapOvr>
    <a:masterClrMapping/>
  </p:clrMapOvr>
  <p:transition/>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02130607-C614-4745-AB11-DD8E3C97C47C}"/>
              </a:ext>
            </a:extLst>
          </p:cNvPr>
          <p:cNvSpPr>
            <a:spLocks noGrp="1" noSelect="1" noMove="1" noResize="1" noTextEdit="1"/>
          </p:cNvSpPr>
          <p:nvPr>
            <p:ph type="title"/>
          </p:nvPr>
        </p:nvSpPr>
        <p:spPr>
          <a:xfrm>
            <a:off x="611692" y="698449"/>
            <a:ext cx="10515600" cy="1082404"/>
          </a:xfrm>
        </p:spPr>
        <p:txBody>
          <a:bodyPr/>
          <a:lstStyle/>
          <a:p>
            <a:r>
              <a:rPr lang="en-US"/>
              <a:t>Learning Objectives</a:t>
            </a:r>
          </a:p>
        </p:txBody>
      </p:sp>
      <p:sp>
        <p:nvSpPr>
          <p:cNvPr id="3" name="Content Placeholder 2">
            <a:extLst>
              <a:ext uri="{FF2B5EF4-FFF2-40B4-BE49-F238E27FC236}">
                <a16:creationId xmlns:a16="http://schemas.microsoft.com/office/drawing/2014/main" id="{34725579-A703-41BB-BAAC-C591A4EC08D4}"/>
              </a:ext>
            </a:extLst>
          </p:cNvPr>
          <p:cNvSpPr>
            <a:spLocks noGrp="1" noSelect="1" noMove="1" noResize="1" noTextEdit="1"/>
          </p:cNvSpPr>
          <p:nvPr>
            <p:ph idx="1"/>
          </p:nvPr>
        </p:nvSpPr>
        <p:spPr>
          <a:xfrm>
            <a:off x="611692" y="1619463"/>
            <a:ext cx="10968616" cy="3388471"/>
          </a:xfrm>
        </p:spPr>
        <p:txBody>
          <a:bodyPr>
            <a:normAutofit/>
          </a:bodyPr>
          <a:lstStyle/>
          <a:p>
            <a:r>
              <a:rPr lang="en-US">
                <a:latin typeface="Arial" panose="020b0604020202020204" pitchFamily="34" charset="0"/>
                <a:cs typeface="Arial" panose="020b0604020202020204" pitchFamily="34" charset="0"/>
              </a:rPr>
              <a:t>Describe efficient management of the post-training follow up of home hemodialysis patients</a:t>
            </a:r>
          </a:p>
          <a:p>
            <a:r>
              <a:rPr lang="en-US">
                <a:latin typeface="Arial" panose="020b0604020202020204" pitchFamily="34" charset="0"/>
                <a:cs typeface="Arial" panose="020b0604020202020204" pitchFamily="34" charset="0"/>
              </a:rPr>
              <a:t>Discuss avoidance, recognition, and management of common complications in home hemodialysis</a:t>
            </a:r>
          </a:p>
        </p:txBody>
      </p:sp>
      <p:sp>
        <p:nvSpPr>
          <p:cNvPr id="5" name="TextBox 4">
            <a:extLst>
              <a:ext uri="{FF2B5EF4-FFF2-40B4-BE49-F238E27FC236}">
                <a16:creationId xmlns:a16="http://schemas.microsoft.com/office/drawing/2014/main" id="{281FC590-6694-4F26-985D-93A9B0B6E647}"/>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860366053"/>
      </p:ext>
    </p:extLst>
  </p:cSld>
  <p:clrMapOvr>
    <a:masterClrMapping/>
  </p:clrMapOvr>
  <p:transition/>
  <p:timing/>
</p:sld>
</file>

<file path=ppt/slides/slide3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3" name="Subtitle 2">
            <a:extLst>
              <a:ext uri="{FF2B5EF4-FFF2-40B4-BE49-F238E27FC236}">
                <a16:creationId xmlns:a16="http://schemas.microsoft.com/office/drawing/2014/main" id="{D25D5A39-8DC0-EA4D-A392-C6B089A036E2}"/>
              </a:ext>
            </a:extLst>
          </p:cNvPr>
          <p:cNvSpPr>
            <a:spLocks noGrp="1" noSelect="1" noMove="1" noResize="1" noTextEdit="1"/>
          </p:cNvSpPr>
          <p:nvPr>
            <p:ph type="subTitle" idx="10"/>
          </p:nvPr>
        </p:nvSpPr>
        <p:spPr>
          <a:xfrm>
            <a:off x="4730305" y="2674806"/>
            <a:ext cx="7327191" cy="775460"/>
          </a:xfrm>
        </p:spPr>
        <p:txBody>
          <a:bodyPr>
            <a:normAutofit/>
          </a:bodyPr>
          <a:lstStyle/>
          <a:p>
            <a:r>
              <a:rPr lang="en-US" sz="3000"/>
              <a:t>Nocturnal Hemodialysis</a:t>
            </a:r>
          </a:p>
        </p:txBody>
      </p:sp>
      <p:sp>
        <p:nvSpPr>
          <p:cNvPr id="5" name="TextBox 4">
            <a:extLst>
              <a:ext uri="{FF2B5EF4-FFF2-40B4-BE49-F238E27FC236}">
                <a16:creationId xmlns:a16="http://schemas.microsoft.com/office/drawing/2014/main" id="{04D7A90D-413B-42EC-A991-8FF94A8AC2FD}"/>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7" name="Text Placeholder 1">
            <a:extLst>
              <a:ext uri="{FF2B5EF4-FFF2-40B4-BE49-F238E27FC236}">
                <a16:creationId xmlns:a16="http://schemas.microsoft.com/office/drawing/2014/main" id="{E5B9F904-97E0-41FE-AF05-A2053110ABCD}"/>
              </a:ext>
            </a:extLst>
          </p:cNvPr>
          <p:cNvSpPr>
            <a:spLocks noGrp="1" noSelect="1" noMove="1" noResize="1" noTextEdit="1"/>
          </p:cNvSpPr>
          <p:nvPr>
            <p:ph type="body" idx="1"/>
          </p:nvPr>
        </p:nvSpPr>
        <p:spPr>
          <a:xfrm>
            <a:off x="4730305" y="3978365"/>
            <a:ext cx="6542590" cy="1007584"/>
          </a:xfrm>
        </p:spPr>
        <p:txBody>
          <a:bodyPr>
            <a:normAutofit/>
          </a:bodyPr>
          <a:lstStyle/>
          <a:p>
            <a:r>
              <a:rPr lang="en-US" sz="3000">
                <a:latin typeface="Arial" panose="020b0604020202020204" pitchFamily="34" charset="0"/>
                <a:cs typeface="Arial" panose="020b0604020202020204" pitchFamily="34" charset="0"/>
              </a:rPr>
              <a:t>Home Hemodialysis</a:t>
            </a:r>
          </a:p>
        </p:txBody>
      </p:sp>
    </p:spTree>
    <p:extLst>
      <p:ext uri="{BB962C8B-B14F-4D97-AF65-F5344CB8AC3E}">
        <p14:creationId val="2335315415"/>
      </p:ext>
    </p:extLst>
  </p:cSld>
  <p:clrMapOvr>
    <a:masterClrMapping/>
  </p:clrMapOvr>
  <p:transition/>
  <p:timing/>
</p:sld>
</file>

<file path=ppt/slides/slide3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1EA9FE42-9D9B-8941-8FB7-6CA4DC75B45A}"/>
              </a:ext>
            </a:extLst>
          </p:cNvPr>
          <p:cNvSpPr>
            <a:spLocks noGrp="1" noSelect="1" noMove="1" noResize="1" noTextEdit="1"/>
          </p:cNvSpPr>
          <p:nvPr>
            <p:ph type="title"/>
          </p:nvPr>
        </p:nvSpPr>
        <p:spPr>
          <a:xfrm>
            <a:off x="616666" y="698058"/>
            <a:ext cx="10515600" cy="1082404"/>
          </a:xfrm>
        </p:spPr>
        <p:txBody>
          <a:bodyPr>
            <a:normAutofit/>
          </a:bodyPr>
          <a:lstStyle/>
          <a:p>
            <a:r>
              <a:rPr lang="en-US"/>
              <a:t>Special Considerations for Nocturnal HD</a:t>
            </a:r>
          </a:p>
        </p:txBody>
      </p:sp>
      <p:sp>
        <p:nvSpPr>
          <p:cNvPr id="3" name="Content Placeholder 2">
            <a:extLst>
              <a:ext uri="{FF2B5EF4-FFF2-40B4-BE49-F238E27FC236}">
                <a16:creationId xmlns:a16="http://schemas.microsoft.com/office/drawing/2014/main" id="{3EB69395-EC6C-744E-8201-706ADC3186A9}"/>
              </a:ext>
            </a:extLst>
          </p:cNvPr>
          <p:cNvSpPr>
            <a:spLocks noGrp="1" noSelect="1" noMove="1" noResize="1" noTextEdit="1"/>
          </p:cNvSpPr>
          <p:nvPr>
            <p:ph idx="1"/>
          </p:nvPr>
        </p:nvSpPr>
        <p:spPr>
          <a:xfrm>
            <a:off x="616666" y="1618910"/>
            <a:ext cx="10958668" cy="3388471"/>
          </a:xfrm>
        </p:spPr>
        <p:txBody>
          <a:bodyPr/>
          <a:lstStyle/>
          <a:p>
            <a:r>
              <a:rPr lang="en-US">
                <a:latin typeface="Arial" panose="020b0604020202020204" pitchFamily="34" charset="0"/>
                <a:cs typeface="Arial" panose="020b0604020202020204" pitchFamily="34" charset="0"/>
              </a:rPr>
              <a:t>Lower blood flows (200-300 ml/min) and dialysate flows (100 ml/min) are generally used to prevent alarms.</a:t>
            </a:r>
          </a:p>
          <a:p>
            <a:r>
              <a:rPr lang="en-US">
                <a:latin typeface="Arial" panose="020b0604020202020204" pitchFamily="34" charset="0"/>
                <a:cs typeface="Arial" panose="020b0604020202020204" pitchFamily="34" charset="0"/>
              </a:rPr>
              <a:t>Precautions against venous needle disconnect are necessary (taping technique and moisture detectors).</a:t>
            </a:r>
          </a:p>
          <a:p>
            <a:r>
              <a:rPr lang="en-US">
                <a:latin typeface="Arial" panose="020b0604020202020204" pitchFamily="34" charset="0"/>
                <a:cs typeface="Arial" panose="020b0604020202020204" pitchFamily="34" charset="0"/>
              </a:rPr>
              <a:t>Profound removal or infusion of solute can occur (potassium, calcium, phosphorus, and base), so careful attention to the dialysate bath must be done.</a:t>
            </a:r>
          </a:p>
        </p:txBody>
      </p:sp>
      <p:sp>
        <p:nvSpPr>
          <p:cNvPr id="4" name="Subtitle 3">
            <a:extLst>
              <a:ext uri="{FF2B5EF4-FFF2-40B4-BE49-F238E27FC236}">
                <a16:creationId xmlns:a16="http://schemas.microsoft.com/office/drawing/2014/main" id="{85249E91-57B0-CE41-8348-5EFEB553381C}"/>
              </a:ext>
            </a:extLst>
          </p:cNvPr>
          <p:cNvSpPr>
            <a:spLocks noGrp="1" noSelect="1" noMove="1" noResize="1" noTextEdit="1"/>
          </p:cNvSpPr>
          <p:nvPr>
            <p:ph type="subTitle" idx="10"/>
          </p:nvPr>
        </p:nvSpPr>
        <p:spPr/>
        <p:txBody>
          <a:bodyPr/>
          <a:lstStyle/>
          <a:p>
            <a:r>
              <a:rPr lang="en-US"/>
              <a:t>Nocturnal Hemodialysis</a:t>
            </a:r>
          </a:p>
        </p:txBody>
      </p:sp>
      <p:sp>
        <p:nvSpPr>
          <p:cNvPr id="6" name="TextBox 5">
            <a:extLst>
              <a:ext uri="{FF2B5EF4-FFF2-40B4-BE49-F238E27FC236}">
                <a16:creationId xmlns:a16="http://schemas.microsoft.com/office/drawing/2014/main" id="{A398CD99-3EF0-4EA3-B3C5-AB2D6215AAB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1050704232"/>
      </p:ext>
    </p:extLst>
  </p:cSld>
  <p:clrMapOvr>
    <a:masterClrMapping/>
  </p:clrMapOvr>
  <p:transition/>
  <p:timing/>
</p:sld>
</file>

<file path=ppt/slides/slide3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9B2347A4-47FB-4129-8C8D-6956ACCA8558}"/>
              </a:ext>
            </a:extLst>
          </p:cNvPr>
          <p:cNvSpPr>
            <a:spLocks noGrp="1" noSelect="1" noMove="1" noResize="1" noTextEdit="1"/>
          </p:cNvSpPr>
          <p:nvPr>
            <p:ph type="title"/>
          </p:nvPr>
        </p:nvSpPr>
        <p:spPr>
          <a:xfrm>
            <a:off x="611692" y="705525"/>
            <a:ext cx="10515600" cy="1082404"/>
          </a:xfrm>
        </p:spPr>
        <p:txBody>
          <a:bodyPr/>
          <a:lstStyle/>
          <a:p>
            <a:r>
              <a:rPr lang="en-US"/>
              <a:t>Case Presentation</a:t>
            </a:r>
          </a:p>
        </p:txBody>
      </p:sp>
      <p:sp>
        <p:nvSpPr>
          <p:cNvPr id="3" name="Content Placeholder 2">
            <a:extLst>
              <a:ext uri="{FF2B5EF4-FFF2-40B4-BE49-F238E27FC236}">
                <a16:creationId xmlns:a16="http://schemas.microsoft.com/office/drawing/2014/main" id="{F71DA83D-452D-4423-A5B8-F3593169C3BE}"/>
              </a:ext>
            </a:extLst>
          </p:cNvPr>
          <p:cNvSpPr>
            <a:spLocks noGrp="1" noSelect="1" noMove="1" noResize="1" noTextEdit="1"/>
          </p:cNvSpPr>
          <p:nvPr>
            <p:ph idx="1"/>
          </p:nvPr>
        </p:nvSpPr>
        <p:spPr>
          <a:xfrm>
            <a:off x="611692" y="1617804"/>
            <a:ext cx="10968616" cy="3388471"/>
          </a:xfrm>
        </p:spPr>
        <p:txBody>
          <a:bodyPr>
            <a:noAutofit/>
          </a:bodyPr>
          <a:lstStyle/>
          <a:p>
            <a:r>
              <a:rPr lang="en-US" sz="2400">
                <a:latin typeface="Arial" panose="020b0604020202020204" pitchFamily="34" charset="0"/>
                <a:cs typeface="Arial" panose="020b0604020202020204" pitchFamily="34" charset="0"/>
              </a:rPr>
              <a:t>Mrs. Smith is a 48-year-old woman with IgA Nephropathy. She works full-time as a teacher and is married with a 13-year-old daughter. Her husband works full-time as a building supervisor for a large apartment building.</a:t>
            </a:r>
          </a:p>
          <a:p>
            <a:r>
              <a:rPr lang="en-US" sz="2400">
                <a:latin typeface="Arial" panose="020b0604020202020204" pitchFamily="34" charset="0"/>
                <a:cs typeface="Arial" panose="020b0604020202020204" pitchFamily="34" charset="0"/>
              </a:rPr>
              <a:t>She has a failed transplant and has been on peritoneal dialysis for the last 2 years. She has become anuric, and although her urea kinetics are considered “adequate” at 1.9, she has lost residual renal function and struggles with ultrafiltration (&lt;1L per day) and volume control. She remains hypertensive with clinical manifestations of excess extracellular volume. After multiple marginally successful lifestyle modifications, BP medication adjustments and prescription changes, she decides to transition to home hemodialysis.</a:t>
            </a:r>
          </a:p>
        </p:txBody>
      </p:sp>
      <p:sp>
        <p:nvSpPr>
          <p:cNvPr id="5" name="TextBox 4">
            <a:extLst>
              <a:ext uri="{FF2B5EF4-FFF2-40B4-BE49-F238E27FC236}">
                <a16:creationId xmlns:a16="http://schemas.microsoft.com/office/drawing/2014/main" id="{241F76E8-0BFB-4B60-94FC-CEBF0E053BE2}"/>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2795757900"/>
      </p:ext>
    </p:extLst>
  </p:cSld>
  <p:clrMapOvr>
    <a:masterClrMapping/>
  </p:clrMapOvr>
  <p:transition/>
  <p:timing/>
</p:sld>
</file>

<file path=ppt/slides/slide3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35E7C34B-0D0F-4093-942D-CC22D7C27BFF}"/>
              </a:ext>
            </a:extLst>
          </p:cNvPr>
          <p:cNvSpPr>
            <a:spLocks noGrp="1" noSelect="1" noMove="1" noResize="1" noTextEdit="1"/>
          </p:cNvSpPr>
          <p:nvPr>
            <p:ph type="title"/>
          </p:nvPr>
        </p:nvSpPr>
        <p:spPr>
          <a:xfrm>
            <a:off x="617111" y="697916"/>
            <a:ext cx="10515600" cy="1078992"/>
          </a:xfrm>
        </p:spPr>
        <p:txBody>
          <a:bodyPr/>
          <a:lstStyle/>
          <a:p>
            <a:r>
              <a:rPr lang="en-US"/>
              <a:t>Question 1</a:t>
            </a:r>
          </a:p>
        </p:txBody>
      </p:sp>
      <p:sp>
        <p:nvSpPr>
          <p:cNvPr id="3" name="Content Placeholder 2">
            <a:extLst>
              <a:ext uri="{FF2B5EF4-FFF2-40B4-BE49-F238E27FC236}">
                <a16:creationId xmlns:a16="http://schemas.microsoft.com/office/drawing/2014/main" id="{60AA77DB-06DB-4A53-9611-A78745BC6DEC}"/>
              </a:ext>
            </a:extLst>
          </p:cNvPr>
          <p:cNvSpPr>
            <a:spLocks noGrp="1" noSelect="1" noMove="1" noResize="1" noTextEdit="1"/>
          </p:cNvSpPr>
          <p:nvPr>
            <p:ph sz="half" idx="1"/>
          </p:nvPr>
        </p:nvSpPr>
        <p:spPr>
          <a:xfrm>
            <a:off x="619305" y="1620383"/>
            <a:ext cx="10955583" cy="4539700"/>
          </a:xfrm>
        </p:spPr>
        <p:txBody>
          <a:bodyPr>
            <a:normAutofit/>
          </a:bodyPr>
          <a:lstStyle/>
          <a:p>
            <a:pPr marL="0" indent="0">
              <a:buNone/>
            </a:pPr>
            <a:r>
              <a:rPr lang="en-US" sz="2400">
                <a:latin typeface="Arial" panose="020b0604020202020204" pitchFamily="34" charset="0"/>
                <a:cs typeface="Arial" panose="020b0604020202020204" pitchFamily="34" charset="0"/>
              </a:rPr>
              <a:t>The patient has a mature upper arm arteriovenous fistula (AVF) in her right (dominant) arm, and she plans to self-cannulate. The AVF has a blood flow of 800 ml/min and a cannulation length of 13 cm. </a:t>
            </a:r>
            <a:r>
              <a:rPr lang="en-US" sz="2400" b="1">
                <a:latin typeface="Arial" panose="020b0604020202020204" pitchFamily="34" charset="0"/>
                <a:cs typeface="Arial" panose="020b0604020202020204" pitchFamily="34" charset="0"/>
              </a:rPr>
              <a:t>Based on the best available evidence, which type of cannulation would you recommend to her?</a:t>
            </a:r>
          </a:p>
          <a:p>
            <a:pPr marL="514350" indent="-514350">
              <a:spcBef>
                <a:spcPts val="600"/>
              </a:spcBef>
              <a:buAutoNum type="alphaUcPeriod"/>
            </a:pPr>
            <a:r>
              <a:rPr lang="en-US" sz="2400">
                <a:latin typeface="Arial" panose="020b0604020202020204" pitchFamily="34" charset="0"/>
                <a:cs typeface="Arial" panose="020b0604020202020204" pitchFamily="34" charset="0"/>
              </a:rPr>
              <a:t>Constant site cannulation with a blunt needle for ease of cannulation because she is using her non-dominant hand</a:t>
            </a:r>
          </a:p>
          <a:p>
            <a:pPr marL="514350" indent="-514350">
              <a:spcBef>
                <a:spcPts val="600"/>
              </a:spcBef>
              <a:buAutoNum type="alphaUcPeriod"/>
            </a:pPr>
            <a:r>
              <a:rPr lang="en-US" sz="2400">
                <a:latin typeface="Arial" panose="020b0604020202020204" pitchFamily="34" charset="0"/>
                <a:cs typeface="Arial" panose="020b0604020202020204" pitchFamily="34" charset="0"/>
              </a:rPr>
              <a:t>Rotating site cannulation with a sharp needle because of the lowest risk of infection</a:t>
            </a:r>
          </a:p>
          <a:p>
            <a:pPr marL="514350" indent="-514350">
              <a:spcBef>
                <a:spcPts val="600"/>
              </a:spcBef>
              <a:buAutoNum type="alphaUcPeriod"/>
            </a:pPr>
            <a:r>
              <a:rPr lang="en-US" sz="2400">
                <a:latin typeface="Arial" panose="020b0604020202020204" pitchFamily="34" charset="0"/>
                <a:cs typeface="Arial" panose="020b0604020202020204" pitchFamily="34" charset="0"/>
              </a:rPr>
              <a:t>Area cannulation with a sharp needle in the middle of AVF for decreased incidence of miscannulation</a:t>
            </a:r>
            <a:endParaRPr lang="en-US" sz="2400">
              <a:latin typeface="Arial" panose="020b0604020202020204" pitchFamily="34" charset="0"/>
              <a:cs typeface="Arial" panose="020b0604020202020204" pitchFamily="34" charset="0"/>
            </a:endParaRPr>
          </a:p>
          <a:p>
            <a:pPr marL="514350" indent="-514350">
              <a:spcBef>
                <a:spcPts val="600"/>
              </a:spcBef>
              <a:buAutoNum type="alphaUcPeriod"/>
            </a:pPr>
            <a:r>
              <a:rPr lang="en-US" sz="2400">
                <a:latin typeface="Arial" panose="020b0604020202020204" pitchFamily="34" charset="0"/>
                <a:cs typeface="Arial" panose="020b0604020202020204" pitchFamily="34" charset="0"/>
              </a:rPr>
              <a:t>Constant site cannulation with a blunt needle to reduce discomfort with cannulation</a:t>
            </a:r>
          </a:p>
        </p:txBody>
      </p:sp>
      <p:sp>
        <p:nvSpPr>
          <p:cNvPr id="5" name="Subtitle 4">
            <a:extLst>
              <a:ext uri="{FF2B5EF4-FFF2-40B4-BE49-F238E27FC236}">
                <a16:creationId xmlns:a16="http://schemas.microsoft.com/office/drawing/2014/main" id="{0E7383EA-A368-4131-9362-C6E5B2676FB1}"/>
              </a:ext>
            </a:extLst>
          </p:cNvPr>
          <p:cNvSpPr>
            <a:spLocks noGrp="1" noSelect="1" noMove="1" noResize="1" noTextEdit="1"/>
          </p:cNvSpPr>
          <p:nvPr>
            <p:ph type="subTitle" idx="10"/>
          </p:nvPr>
        </p:nvSpPr>
        <p:spPr/>
        <p:txBody>
          <a:bodyPr/>
          <a:lstStyle/>
          <a:p>
            <a:r>
              <a:rPr lang="en-US"/>
              <a:t>Case Presentation</a:t>
            </a:r>
          </a:p>
        </p:txBody>
      </p:sp>
      <p:sp>
        <p:nvSpPr>
          <p:cNvPr id="6" name="TextBox 5">
            <a:extLst>
              <a:ext uri="{FF2B5EF4-FFF2-40B4-BE49-F238E27FC236}">
                <a16:creationId xmlns:a16="http://schemas.microsoft.com/office/drawing/2014/main" id="{89A6BD7E-E0E2-4D31-ADC0-C96B9C12487B}"/>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4119716867"/>
      </p:ext>
    </p:extLst>
  </p:cSld>
  <p:clrMapOvr>
    <a:masterClrMapping/>
  </p:clrMapOvr>
  <p:transition/>
  <p:timing/>
</p:sld>
</file>

<file path=ppt/slides/slide3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587C3AD8-84B5-184A-AF69-23FBDCF11B75}"/>
              </a:ext>
            </a:extLst>
          </p:cNvPr>
          <p:cNvSpPr>
            <a:spLocks noGrp="1" noSelect="1" noMove="1" noResize="1" noTextEdit="1"/>
          </p:cNvSpPr>
          <p:nvPr>
            <p:ph type="title"/>
          </p:nvPr>
        </p:nvSpPr>
        <p:spPr>
          <a:xfrm>
            <a:off x="616666" y="698058"/>
            <a:ext cx="10515600" cy="1082404"/>
          </a:xfrm>
        </p:spPr>
        <p:txBody>
          <a:bodyPr/>
          <a:lstStyle/>
          <a:p>
            <a:r>
              <a:rPr lang="en-US"/>
              <a:t>Question 1: Answer</a:t>
            </a:r>
          </a:p>
        </p:txBody>
      </p:sp>
      <p:sp>
        <p:nvSpPr>
          <p:cNvPr id="3" name="Content Placeholder 2">
            <a:extLst>
              <a:ext uri="{FF2B5EF4-FFF2-40B4-BE49-F238E27FC236}">
                <a16:creationId xmlns:a16="http://schemas.microsoft.com/office/drawing/2014/main" id="{70C5CD36-F15B-4F47-8AB2-EF926F833D44}"/>
              </a:ext>
            </a:extLst>
          </p:cNvPr>
          <p:cNvSpPr>
            <a:spLocks noGrp="1" noSelect="1" noMove="1" noResize="1" noTextEdit="1"/>
          </p:cNvSpPr>
          <p:nvPr>
            <p:ph idx="1"/>
          </p:nvPr>
        </p:nvSpPr>
        <p:spPr>
          <a:xfrm>
            <a:off x="616666" y="1614637"/>
            <a:ext cx="10958668" cy="3388471"/>
          </a:xfrm>
        </p:spPr>
        <p:txBody>
          <a:bodyPr>
            <a:noAutofit/>
          </a:bodyPr>
          <a:lstStyle/>
          <a:p>
            <a:pPr marL="0" indent="0">
              <a:buNone/>
            </a:pPr>
            <a:r>
              <a:rPr lang="en-US" sz="2400" b="1">
                <a:latin typeface="Arial" panose="020b0604020202020204" pitchFamily="34" charset="0"/>
                <a:cs typeface="Arial" panose="020b0604020202020204" pitchFamily="34" charset="0"/>
              </a:rPr>
              <a:t>B. </a:t>
            </a:r>
            <a:r>
              <a:rPr lang="en-US" sz="2400">
                <a:latin typeface="Arial" panose="020b0604020202020204" pitchFamily="34" charset="0"/>
                <a:cs typeface="Arial" panose="020b0604020202020204" pitchFamily="34" charset="0"/>
              </a:rPr>
              <a:t>Rotating site cannulation with a sharp needle because of the lowest risk of infection</a:t>
            </a:r>
          </a:p>
          <a:p>
            <a:pPr marL="0" indent="0">
              <a:buNone/>
            </a:pPr>
            <a:r>
              <a:rPr lang="en-US" sz="2400">
                <a:latin typeface="Arial" panose="020b0604020202020204" pitchFamily="34" charset="0"/>
                <a:cs typeface="Arial" panose="020b0604020202020204" pitchFamily="34" charset="0"/>
              </a:rPr>
              <a:t>However, the definitive study on HHD cannulation by </a:t>
            </a:r>
            <a:r>
              <a:rPr lang="en-US" sz="2400" i="1">
                <a:latin typeface="Arial" panose="020b0604020202020204" pitchFamily="34" charset="0"/>
                <a:cs typeface="Arial" panose="020b0604020202020204" pitchFamily="34" charset="0"/>
              </a:rPr>
              <a:t>self-cannulators</a:t>
            </a:r>
            <a:r>
              <a:rPr lang="en-US" sz="2400">
                <a:latin typeface="Arial" panose="020b0604020202020204" pitchFamily="34" charset="0"/>
                <a:cs typeface="Arial" panose="020b0604020202020204" pitchFamily="34" charset="0"/>
              </a:rPr>
              <a:t> has yet to be done. Constant site cannulation (”buttonhole”) cannulation has been shown to have an increased risk of infection in numerous observational trials and reports</a:t>
            </a:r>
            <a:r>
              <a:rPr lang="en-US" sz="2400" baseline="30000">
                <a:latin typeface="Arial" panose="020b0604020202020204" pitchFamily="34" charset="0"/>
                <a:cs typeface="Arial" panose="020b0604020202020204" pitchFamily="34" charset="0"/>
              </a:rPr>
              <a:t>10,11</a:t>
            </a:r>
            <a:r>
              <a:rPr lang="en-US" sz="2400">
                <a:latin typeface="Arial" panose="020b0604020202020204" pitchFamily="34" charset="0"/>
                <a:cs typeface="Arial" panose="020b0604020202020204" pitchFamily="34" charset="0"/>
              </a:rPr>
              <a:t>. The potential benefit often seen in constant site cannulation is the decline in mechanical complications such as aneurysm, hematoma, and infiltration. In this patient with a well-developed fistula with a long cannulation segment that potential benefit would not be compelling and was not a choice in this question. Options A and D are incorrect because ease and discomfort with cannulation has not been consistently demonstrated. Option D is incorrect as although area cannulation is often easier, it predisposes an AVF to aneurysm formation and should not be utilized. </a:t>
            </a:r>
          </a:p>
        </p:txBody>
      </p:sp>
      <p:sp>
        <p:nvSpPr>
          <p:cNvPr id="4" name="Subtitle 3">
            <a:extLst>
              <a:ext uri="{FF2B5EF4-FFF2-40B4-BE49-F238E27FC236}">
                <a16:creationId xmlns:a16="http://schemas.microsoft.com/office/drawing/2014/main" id="{37180561-B70B-C640-A97D-A54C2346C6E8}"/>
              </a:ext>
            </a:extLst>
          </p:cNvPr>
          <p:cNvSpPr>
            <a:spLocks noGrp="1" noSelect="1" noMove="1" noResize="1" noTextEdit="1"/>
          </p:cNvSpPr>
          <p:nvPr>
            <p:ph type="subTitle" idx="10"/>
          </p:nvPr>
        </p:nvSpPr>
        <p:spPr/>
        <p:txBody>
          <a:bodyPr/>
          <a:lstStyle/>
          <a:p>
            <a:r>
              <a:rPr lang="en-US"/>
              <a:t>Case Presentation</a:t>
            </a:r>
          </a:p>
        </p:txBody>
      </p:sp>
      <p:sp>
        <p:nvSpPr>
          <p:cNvPr id="6" name="TextBox 5">
            <a:extLst>
              <a:ext uri="{FF2B5EF4-FFF2-40B4-BE49-F238E27FC236}">
                <a16:creationId xmlns:a16="http://schemas.microsoft.com/office/drawing/2014/main" id="{C4484BD4-444D-4019-B04E-2E7F38D1050D}"/>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2254958975"/>
      </p:ext>
    </p:extLst>
  </p:cSld>
  <p:clrMapOvr>
    <a:masterClrMapping/>
  </p:clrMapOvr>
  <p:transition/>
  <p:timing/>
</p:sld>
</file>

<file path=ppt/slides/slide3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C4E98A90-6398-B445-9DA1-81768DBEFC76}"/>
              </a:ext>
            </a:extLst>
          </p:cNvPr>
          <p:cNvSpPr>
            <a:spLocks noGrp="1" noSelect="1" noMove="1" noResize="1" noTextEdit="1"/>
          </p:cNvSpPr>
          <p:nvPr>
            <p:ph type="title"/>
          </p:nvPr>
        </p:nvSpPr>
        <p:spPr>
          <a:xfrm>
            <a:off x="614918" y="705742"/>
            <a:ext cx="10515600" cy="1078992"/>
          </a:xfrm>
        </p:spPr>
        <p:txBody>
          <a:bodyPr/>
          <a:lstStyle/>
          <a:p>
            <a:r>
              <a:rPr lang="en-US"/>
              <a:t>Question 2</a:t>
            </a:r>
          </a:p>
        </p:txBody>
      </p:sp>
      <p:sp>
        <p:nvSpPr>
          <p:cNvPr id="5" name="Content Placeholder 4">
            <a:extLst>
              <a:ext uri="{FF2B5EF4-FFF2-40B4-BE49-F238E27FC236}">
                <a16:creationId xmlns:a16="http://schemas.microsoft.com/office/drawing/2014/main" id="{CC53090B-2206-244D-8BFA-863C23785B70}"/>
              </a:ext>
            </a:extLst>
          </p:cNvPr>
          <p:cNvSpPr>
            <a:spLocks noGrp="1" noSelect="1" noMove="1" noResize="1" noTextEdit="1"/>
          </p:cNvSpPr>
          <p:nvPr>
            <p:ph sz="half" idx="1"/>
          </p:nvPr>
        </p:nvSpPr>
        <p:spPr>
          <a:xfrm>
            <a:off x="614918" y="1617495"/>
            <a:ext cx="5481082" cy="3370710"/>
          </a:xfrm>
        </p:spPr>
        <p:txBody>
          <a:bodyPr>
            <a:normAutofit/>
          </a:bodyPr>
          <a:lstStyle/>
          <a:p>
            <a:pPr marL="0" indent="0">
              <a:buNone/>
            </a:pPr>
            <a:r>
              <a:rPr lang="en-US" sz="2400">
                <a:latin typeface="Arial" panose="020b0604020202020204" pitchFamily="34" charset="0"/>
                <a:cs typeface="Arial" panose="020b0604020202020204" pitchFamily="34" charset="0"/>
              </a:rPr>
              <a:t>The patient calls experiencing mild fatigue and occasional light-headedness when bending over at work. She did not have this during training, and it seems to not be as noticeable on her 2 off days each week. Her most recent treatment flowsheets are attached.</a:t>
            </a:r>
          </a:p>
        </p:txBody>
      </p:sp>
      <p:graphicFrame>
        <p:nvGraphicFramePr>
          <p:cNvPr id="7" name="Content Placeholder 6">
            <a:extLst>
              <a:ext uri="{FF2B5EF4-FFF2-40B4-BE49-F238E27FC236}">
                <a16:creationId xmlns:a16="http://schemas.microsoft.com/office/drawing/2014/main" id="{454191A8-F0A1-C54D-8F8D-230FC0E0B0A8}"/>
              </a:ext>
            </a:extLst>
          </p:cNvPr>
          <p:cNvGraphicFramePr>
            <a:graphicFrameLocks noGrp="1" noSelect="1" noMove="1" noResize="1"/>
          </p:cNvGraphicFramePr>
          <p:nvPr>
            <p:ph sz="half" idx="2"/>
            <p:extLst>
              <p:ext uri="{D42A27DB-BD31-4B8C-83A1-F6EECF244321}">
                <p14:modId val="1076809477"/>
              </p:ext>
            </p:extLst>
          </p:nvPr>
        </p:nvGraphicFramePr>
        <p:xfrm>
          <a:off x="6226127" y="1599822"/>
          <a:ext cx="5352734" cy="3043644"/>
        </p:xfrm>
        <a:graphic>
          <a:graphicData uri="http://schemas.openxmlformats.org/drawingml/2006/table">
            <a:tbl>
              <a:tblPr firstRow="1" bandRow="1">
                <a:tableStyleId>{5C22544A-7EE6-4342-B048-85BDC9FD1C3A}</a:tableStyleId>
              </a:tblPr>
              <a:tblGrid>
                <a:gridCol w="730104">
                  <a:extLst>
                    <a:ext uri="{9D8B030D-6E8A-4147-A177-3AD203B41FA5}">
                      <a16:colId xmlns:a16="http://schemas.microsoft.com/office/drawing/2014/main" val="2897400722"/>
                    </a:ext>
                  </a:extLst>
                </a:gridCol>
                <a:gridCol w="744279">
                  <a:extLst>
                    <a:ext uri="{9D8B030D-6E8A-4147-A177-3AD203B41FA5}">
                      <a16:colId xmlns:a16="http://schemas.microsoft.com/office/drawing/2014/main" val="1389230069"/>
                    </a:ext>
                  </a:extLst>
                </a:gridCol>
                <a:gridCol w="956931">
                  <a:extLst>
                    <a:ext uri="{9D8B030D-6E8A-4147-A177-3AD203B41FA5}">
                      <a16:colId xmlns:a16="http://schemas.microsoft.com/office/drawing/2014/main" val="1119638296"/>
                    </a:ext>
                  </a:extLst>
                </a:gridCol>
                <a:gridCol w="1052623">
                  <a:extLst>
                    <a:ext uri="{9D8B030D-6E8A-4147-A177-3AD203B41FA5}">
                      <a16:colId xmlns:a16="http://schemas.microsoft.com/office/drawing/2014/main" val="3229382855"/>
                    </a:ext>
                  </a:extLst>
                </a:gridCol>
                <a:gridCol w="861237">
                  <a:extLst>
                    <a:ext uri="{9D8B030D-6E8A-4147-A177-3AD203B41FA5}">
                      <a16:colId xmlns:a16="http://schemas.microsoft.com/office/drawing/2014/main" val="3990748796"/>
                    </a:ext>
                  </a:extLst>
                </a:gridCol>
                <a:gridCol w="1007560">
                  <a:extLst>
                    <a:ext uri="{9D8B030D-6E8A-4147-A177-3AD203B41FA5}">
                      <a16:colId xmlns:a16="http://schemas.microsoft.com/office/drawing/2014/main" val="1680637561"/>
                    </a:ext>
                  </a:extLst>
                </a:gridCol>
              </a:tblGrid>
              <a:tr h="600891">
                <a:tc>
                  <a:txBody>
                    <a:bodyPr vert="horz" wrap="square"/>
                    <a:lstStyle/>
                    <a:p>
                      <a:pPr algn="ctr"/>
                      <a:r>
                        <a:rPr lang="en-US"/>
                        <a:t>HD Time</a:t>
                      </a:r>
                    </a:p>
                  </a:txBody>
                  <a:tcPr/>
                </a:tc>
                <a:tc>
                  <a:txBody>
                    <a:bodyPr vert="horz" wrap="square"/>
                    <a:lstStyle/>
                    <a:p>
                      <a:pPr algn="ctr"/>
                      <a:r>
                        <a:rPr lang="en-US"/>
                        <a:t>HD Liters</a:t>
                      </a:r>
                    </a:p>
                  </a:txBody>
                  <a:tcPr/>
                </a:tc>
                <a:tc>
                  <a:txBody>
                    <a:bodyPr vert="horz" wrap="square"/>
                    <a:lstStyle/>
                    <a:p>
                      <a:pPr algn="ctr"/>
                      <a:r>
                        <a:rPr lang="en-US"/>
                        <a:t>Pre-HD Weight</a:t>
                      </a:r>
                    </a:p>
                  </a:txBody>
                  <a:tcPr/>
                </a:tc>
                <a:tc>
                  <a:txBody>
                    <a:bodyPr vert="horz" wrap="square"/>
                    <a:lstStyle/>
                    <a:p>
                      <a:pPr algn="ctr"/>
                      <a:r>
                        <a:rPr lang="en-US"/>
                        <a:t>Post-HD Weight</a:t>
                      </a:r>
                    </a:p>
                  </a:txBody>
                  <a:tcPr/>
                </a:tc>
                <a:tc>
                  <a:txBody>
                    <a:bodyPr vert="horz" wrap="square"/>
                    <a:lstStyle/>
                    <a:p>
                      <a:pPr algn="ctr"/>
                      <a:r>
                        <a:rPr lang="en-US"/>
                        <a:t>Pre-HD BP</a:t>
                      </a:r>
                    </a:p>
                  </a:txBody>
                  <a:tcPr/>
                </a:tc>
                <a:tc>
                  <a:txBody>
                    <a:bodyPr vert="horz" wrap="square"/>
                    <a:lstStyle/>
                    <a:p>
                      <a:pPr algn="ctr"/>
                      <a:r>
                        <a:rPr lang="en-US"/>
                        <a:t>Post-HD BP</a:t>
                      </a:r>
                    </a:p>
                  </a:txBody>
                  <a:tcPr/>
                </a:tc>
                <a:extLst>
                  <a:ext uri="{0D108BD9-81ED-4DB2-BD59-A6C34878D82A}">
                    <a16:rowId xmlns:a16="http://schemas.microsoft.com/office/drawing/2014/main" val="2079464827"/>
                  </a:ext>
                </a:extLst>
              </a:tr>
              <a:tr h="600891">
                <a:tc>
                  <a:txBody>
                    <a:bodyPr vert="horz" wrap="square"/>
                    <a:lstStyle/>
                    <a:p>
                      <a:r>
                        <a:rPr lang="en-US"/>
                        <a:t>2:47</a:t>
                      </a:r>
                    </a:p>
                  </a:txBody>
                  <a:tcPr/>
                </a:tc>
                <a:tc>
                  <a:txBody>
                    <a:bodyPr vert="horz" wrap="square"/>
                    <a:lstStyle/>
                    <a:p>
                      <a:r>
                        <a:rPr lang="en-US"/>
                        <a:t>25</a:t>
                      </a:r>
                    </a:p>
                  </a:txBody>
                  <a:tcPr/>
                </a:tc>
                <a:tc>
                  <a:txBody>
                    <a:bodyPr vert="horz" wrap="square"/>
                    <a:lstStyle/>
                    <a:p>
                      <a:r>
                        <a:rPr lang="en-US"/>
                        <a:t>83.1</a:t>
                      </a:r>
                    </a:p>
                  </a:txBody>
                  <a:tcPr/>
                </a:tc>
                <a:tc>
                  <a:txBody>
                    <a:bodyPr vert="horz" wrap="square"/>
                    <a:lstStyle/>
                    <a:p>
                      <a:r>
                        <a:rPr lang="en-US"/>
                        <a:t>82</a:t>
                      </a:r>
                    </a:p>
                  </a:txBody>
                  <a:tcPr/>
                </a:tc>
                <a:tc>
                  <a:txBody>
                    <a:bodyPr vert="horz" wrap="square"/>
                    <a:lstStyle/>
                    <a:p>
                      <a:r>
                        <a:rPr lang="en-US"/>
                        <a:t>122/68</a:t>
                      </a:r>
                    </a:p>
                  </a:txBody>
                  <a:tcPr/>
                </a:tc>
                <a:tc>
                  <a:txBody>
                    <a:bodyPr vert="horz" wrap="square"/>
                    <a:lstStyle/>
                    <a:p>
                      <a:r>
                        <a:rPr lang="en-US"/>
                        <a:t>116/70</a:t>
                      </a:r>
                    </a:p>
                  </a:txBody>
                  <a:tcPr/>
                </a:tc>
                <a:extLst>
                  <a:ext uri="{0D108BD9-81ED-4DB2-BD59-A6C34878D82A}">
                    <a16:rowId xmlns:a16="http://schemas.microsoft.com/office/drawing/2014/main" val="1752693431"/>
                  </a:ext>
                </a:extLst>
              </a:tr>
              <a:tr h="600891">
                <a:tc>
                  <a:txBody>
                    <a:bodyPr vert="horz" wrap="square"/>
                    <a:lstStyle/>
                    <a:p>
                      <a:r>
                        <a:rPr lang="en-US"/>
                        <a:t>2:51</a:t>
                      </a:r>
                    </a:p>
                  </a:txBody>
                  <a:tcPr/>
                </a:tc>
                <a:tc>
                  <a:txBody>
                    <a:bodyPr vert="horz" wrap="square"/>
                    <a:lstStyle/>
                    <a:p>
                      <a:r>
                        <a:rPr lang="en-US"/>
                        <a:t>25</a:t>
                      </a:r>
                    </a:p>
                  </a:txBody>
                  <a:tcPr/>
                </a:tc>
                <a:tc>
                  <a:txBody>
                    <a:bodyPr vert="horz" wrap="square"/>
                    <a:lstStyle/>
                    <a:p>
                      <a:r>
                        <a:rPr lang="en-US"/>
                        <a:t>84</a:t>
                      </a:r>
                    </a:p>
                  </a:txBody>
                  <a:tcPr/>
                </a:tc>
                <a:tc>
                  <a:txBody>
                    <a:bodyPr vert="horz" wrap="square"/>
                    <a:lstStyle/>
                    <a:p>
                      <a:r>
                        <a:rPr lang="en-US"/>
                        <a:t>82</a:t>
                      </a:r>
                    </a:p>
                  </a:txBody>
                  <a:tcPr/>
                </a:tc>
                <a:tc>
                  <a:txBody>
                    <a:bodyPr vert="horz" wrap="square"/>
                    <a:lstStyle/>
                    <a:p>
                      <a:r>
                        <a:rPr lang="en-US"/>
                        <a:t>128/76</a:t>
                      </a:r>
                    </a:p>
                  </a:txBody>
                  <a:tcPr/>
                </a:tc>
                <a:tc>
                  <a:txBody>
                    <a:bodyPr vert="horz" wrap="square"/>
                    <a:lstStyle/>
                    <a:p>
                      <a:r>
                        <a:rPr lang="en-US"/>
                        <a:t>112/72</a:t>
                      </a:r>
                    </a:p>
                  </a:txBody>
                  <a:tcPr/>
                </a:tc>
                <a:extLst>
                  <a:ext uri="{0D108BD9-81ED-4DB2-BD59-A6C34878D82A}">
                    <a16:rowId xmlns:a16="http://schemas.microsoft.com/office/drawing/2014/main" val="1433319929"/>
                  </a:ext>
                </a:extLst>
              </a:tr>
              <a:tr h="600891">
                <a:tc>
                  <a:txBody>
                    <a:bodyPr vert="horz" wrap="square"/>
                    <a:lstStyle/>
                    <a:p>
                      <a:r>
                        <a:rPr lang="en-US"/>
                        <a:t>2:48</a:t>
                      </a:r>
                    </a:p>
                  </a:txBody>
                  <a:tcPr/>
                </a:tc>
                <a:tc>
                  <a:txBody>
                    <a:bodyPr vert="horz" wrap="square"/>
                    <a:lstStyle/>
                    <a:p>
                      <a:r>
                        <a:rPr lang="en-US"/>
                        <a:t>25</a:t>
                      </a:r>
                    </a:p>
                  </a:txBody>
                  <a:tcPr/>
                </a:tc>
                <a:tc>
                  <a:txBody>
                    <a:bodyPr vert="horz" wrap="square"/>
                    <a:lstStyle/>
                    <a:p>
                      <a:r>
                        <a:rPr lang="en-US"/>
                        <a:t>83.2</a:t>
                      </a:r>
                    </a:p>
                  </a:txBody>
                  <a:tcPr/>
                </a:tc>
                <a:tc>
                  <a:txBody>
                    <a:bodyPr vert="horz" wrap="square"/>
                    <a:lstStyle/>
                    <a:p>
                      <a:r>
                        <a:rPr lang="en-US"/>
                        <a:t>82</a:t>
                      </a:r>
                    </a:p>
                  </a:txBody>
                  <a:tcPr/>
                </a:tc>
                <a:tc>
                  <a:txBody>
                    <a:bodyPr vert="horz" wrap="square"/>
                    <a:lstStyle/>
                    <a:p>
                      <a:r>
                        <a:rPr lang="en-US"/>
                        <a:t>118/66</a:t>
                      </a:r>
                    </a:p>
                  </a:txBody>
                  <a:tcPr/>
                </a:tc>
                <a:tc>
                  <a:txBody>
                    <a:bodyPr vert="horz" wrap="square"/>
                    <a:lstStyle/>
                    <a:p>
                      <a:r>
                        <a:rPr lang="en-US"/>
                        <a:t>114/70</a:t>
                      </a:r>
                    </a:p>
                  </a:txBody>
                  <a:tcPr/>
                </a:tc>
                <a:extLst>
                  <a:ext uri="{0D108BD9-81ED-4DB2-BD59-A6C34878D82A}">
                    <a16:rowId xmlns:a16="http://schemas.microsoft.com/office/drawing/2014/main" val="2906552065"/>
                  </a:ext>
                </a:extLst>
              </a:tr>
              <a:tr h="600891">
                <a:tc>
                  <a:txBody>
                    <a:bodyPr vert="horz" wrap="square"/>
                    <a:lstStyle/>
                    <a:p>
                      <a:r>
                        <a:rPr lang="en-US"/>
                        <a:t>2:49</a:t>
                      </a:r>
                    </a:p>
                  </a:txBody>
                  <a:tcPr/>
                </a:tc>
                <a:tc>
                  <a:txBody>
                    <a:bodyPr vert="horz" wrap="square"/>
                    <a:lstStyle/>
                    <a:p>
                      <a:r>
                        <a:rPr lang="en-US"/>
                        <a:t>25</a:t>
                      </a:r>
                    </a:p>
                  </a:txBody>
                  <a:tcPr/>
                </a:tc>
                <a:tc>
                  <a:txBody>
                    <a:bodyPr vert="horz" wrap="square"/>
                    <a:lstStyle/>
                    <a:p>
                      <a:r>
                        <a:rPr lang="en-US"/>
                        <a:t>83.4</a:t>
                      </a:r>
                    </a:p>
                  </a:txBody>
                  <a:tcPr/>
                </a:tc>
                <a:tc>
                  <a:txBody>
                    <a:bodyPr vert="horz" wrap="square"/>
                    <a:lstStyle/>
                    <a:p>
                      <a:r>
                        <a:rPr lang="en-US"/>
                        <a:t>82</a:t>
                      </a:r>
                    </a:p>
                  </a:txBody>
                  <a:tcPr/>
                </a:tc>
                <a:tc>
                  <a:txBody>
                    <a:bodyPr vert="horz" wrap="square"/>
                    <a:lstStyle/>
                    <a:p>
                      <a:r>
                        <a:rPr lang="en-US"/>
                        <a:t>120/64</a:t>
                      </a:r>
                    </a:p>
                  </a:txBody>
                  <a:tcPr/>
                </a:tc>
                <a:tc>
                  <a:txBody>
                    <a:bodyPr vert="horz" wrap="square"/>
                    <a:lstStyle/>
                    <a:p>
                      <a:r>
                        <a:rPr lang="en-US"/>
                        <a:t>118/68</a:t>
                      </a:r>
                    </a:p>
                  </a:txBody>
                  <a:tcPr/>
                </a:tc>
                <a:extLst>
                  <a:ext uri="{0D108BD9-81ED-4DB2-BD59-A6C34878D82A}">
                    <a16:rowId xmlns:a16="http://schemas.microsoft.com/office/drawing/2014/main" val="1281358575"/>
                  </a:ext>
                </a:extLst>
              </a:tr>
            </a:tbl>
          </a:graphicData>
        </a:graphic>
      </p:graphicFrame>
      <p:sp>
        <p:nvSpPr>
          <p:cNvPr id="4" name="Subtitle 3">
            <a:extLst>
              <a:ext uri="{FF2B5EF4-FFF2-40B4-BE49-F238E27FC236}">
                <a16:creationId xmlns:a16="http://schemas.microsoft.com/office/drawing/2014/main" id="{8D24FA45-8244-FD4D-AFD3-3F8EA26C67E9}"/>
              </a:ext>
            </a:extLst>
          </p:cNvPr>
          <p:cNvSpPr>
            <a:spLocks noGrp="1" noSelect="1" noMove="1" noResize="1" noTextEdit="1"/>
          </p:cNvSpPr>
          <p:nvPr>
            <p:ph type="subTitle" idx="10"/>
          </p:nvPr>
        </p:nvSpPr>
        <p:spPr/>
        <p:txBody>
          <a:bodyPr/>
          <a:lstStyle/>
          <a:p>
            <a:r>
              <a:rPr lang="en-US"/>
              <a:t>Case Presentation</a:t>
            </a:r>
          </a:p>
        </p:txBody>
      </p:sp>
      <p:sp>
        <p:nvSpPr>
          <p:cNvPr id="3" name="TextBox 2">
            <a:extLst>
              <a:ext uri="{FF2B5EF4-FFF2-40B4-BE49-F238E27FC236}">
                <a16:creationId xmlns:a16="http://schemas.microsoft.com/office/drawing/2014/main" id="{70F48406-FCBF-9149-ABBC-68794631EE28}"/>
              </a:ext>
            </a:extLst>
          </p:cNvPr>
          <p:cNvSpPr txBox="1">
            <a:spLocks noSelect="1" noMove="1" noResize="1" noTextEdit="1"/>
          </p:cNvSpPr>
          <p:nvPr/>
        </p:nvSpPr>
        <p:spPr>
          <a:xfrm>
            <a:off x="8555986" y="5812958"/>
            <a:ext cx="3644649" cy="323165"/>
          </a:xfrm>
          <a:prstGeom prst="rect">
            <a:avLst/>
          </a:prstGeom>
          <a:noFill/>
        </p:spPr>
        <p:txBody>
          <a:bodyPr wrap="square" rtlCol="0">
            <a:spAutoFit/>
          </a:bodyPr>
          <a:lstStyle/>
          <a:p>
            <a:pPr algn="r"/>
            <a:r>
              <a:rPr lang="en-US" sz="1500" i="1">
                <a:latin typeface="Arial" panose="020b0604020202020204" pitchFamily="34" charset="0"/>
                <a:cs typeface="Arial" panose="020b0604020202020204" pitchFamily="34" charset="0"/>
              </a:rPr>
              <a:t>Figure courtesy of Dr. Brent Miller</a:t>
            </a:r>
          </a:p>
        </p:txBody>
      </p:sp>
      <p:sp>
        <p:nvSpPr>
          <p:cNvPr id="6" name="TextBox 5">
            <a:extLst>
              <a:ext uri="{FF2B5EF4-FFF2-40B4-BE49-F238E27FC236}">
                <a16:creationId xmlns:a16="http://schemas.microsoft.com/office/drawing/2014/main" id="{9CD3CF5B-586B-4A02-97CA-C980AEE1FA2B}"/>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4161014112"/>
      </p:ext>
    </p:extLst>
  </p:cSld>
  <p:clrMapOvr>
    <a:masterClrMapping/>
  </p:clrMapOvr>
  <p:transition/>
  <p:timing/>
</p:sld>
</file>

<file path=ppt/slides/slide3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35E7C34B-0D0F-4093-942D-CC22D7C27BFF}"/>
              </a:ext>
            </a:extLst>
          </p:cNvPr>
          <p:cNvSpPr>
            <a:spLocks noGrp="1" noSelect="1" noMove="1" noResize="1" noTextEdit="1"/>
          </p:cNvSpPr>
          <p:nvPr>
            <p:ph type="title"/>
          </p:nvPr>
        </p:nvSpPr>
        <p:spPr>
          <a:xfrm>
            <a:off x="621542" y="697916"/>
            <a:ext cx="10515600" cy="1078992"/>
          </a:xfrm>
        </p:spPr>
        <p:txBody>
          <a:bodyPr/>
          <a:lstStyle/>
          <a:p>
            <a:r>
              <a:rPr lang="en-US"/>
              <a:t>Question 2 </a:t>
            </a:r>
            <a:r>
              <a:rPr lang="en-US" b="0"/>
              <a:t>(cont.)</a:t>
            </a:r>
          </a:p>
        </p:txBody>
      </p:sp>
      <p:sp>
        <p:nvSpPr>
          <p:cNvPr id="3" name="Content Placeholder 2">
            <a:extLst>
              <a:ext uri="{FF2B5EF4-FFF2-40B4-BE49-F238E27FC236}">
                <a16:creationId xmlns:a16="http://schemas.microsoft.com/office/drawing/2014/main" id="{60AA77DB-06DB-4A53-9611-A78745BC6DEC}"/>
              </a:ext>
            </a:extLst>
          </p:cNvPr>
          <p:cNvSpPr>
            <a:spLocks noGrp="1" noSelect="1" noMove="1" noResize="1" noTextEdit="1"/>
          </p:cNvSpPr>
          <p:nvPr>
            <p:ph sz="half" idx="1"/>
          </p:nvPr>
        </p:nvSpPr>
        <p:spPr>
          <a:xfrm>
            <a:off x="621542" y="1614319"/>
            <a:ext cx="10948916" cy="3370710"/>
          </a:xfrm>
        </p:spPr>
        <p:txBody>
          <a:bodyPr>
            <a:normAutofit/>
          </a:bodyPr>
          <a:lstStyle/>
          <a:p>
            <a:pPr marL="0" indent="0">
              <a:buNone/>
            </a:pPr>
            <a:r>
              <a:rPr lang="en-US" b="1">
                <a:latin typeface="Arial" panose="020b0604020202020204" pitchFamily="34" charset="0"/>
                <a:cs typeface="Arial" panose="020b0604020202020204" pitchFamily="34" charset="0"/>
              </a:rPr>
              <a:t>Which is the best option now?</a:t>
            </a:r>
          </a:p>
          <a:p>
            <a:pPr marL="514350" indent="-514350">
              <a:buAutoNum type="alphaUcPeriod"/>
            </a:pPr>
            <a:r>
              <a:rPr lang="en-US">
                <a:latin typeface="Arial" panose="020b0604020202020204" pitchFamily="34" charset="0"/>
                <a:cs typeface="Arial" panose="020b0604020202020204" pitchFamily="34" charset="0"/>
              </a:rPr>
              <a:t>Increase target weight by 1 kg</a:t>
            </a:r>
          </a:p>
          <a:p>
            <a:pPr marL="514350" indent="-514350">
              <a:buAutoNum type="alphaUcPeriod"/>
            </a:pPr>
            <a:r>
              <a:rPr lang="en-US">
                <a:latin typeface="Arial" panose="020b0604020202020204" pitchFamily="34" charset="0"/>
                <a:cs typeface="Arial" panose="020b0604020202020204" pitchFamily="34" charset="0"/>
              </a:rPr>
              <a:t>Increase dialysis time by 30 minutes</a:t>
            </a:r>
          </a:p>
          <a:p>
            <a:pPr marL="514350" indent="-514350">
              <a:buAutoNum type="alphaUcPeriod"/>
            </a:pPr>
            <a:r>
              <a:rPr lang="en-US">
                <a:latin typeface="Arial" panose="020b0604020202020204" pitchFamily="34" charset="0"/>
                <a:cs typeface="Arial" panose="020b0604020202020204" pitchFamily="34" charset="0"/>
              </a:rPr>
              <a:t>Have patient increase dietary sodium intake</a:t>
            </a:r>
          </a:p>
          <a:p>
            <a:pPr marL="514350" indent="-514350">
              <a:buAutoNum type="alphaUcPeriod"/>
            </a:pPr>
            <a:r>
              <a:rPr lang="en-US">
                <a:latin typeface="Arial" panose="020b0604020202020204" pitchFamily="34" charset="0"/>
                <a:cs typeface="Arial" panose="020b0604020202020204" pitchFamily="34" charset="0"/>
              </a:rPr>
              <a:t>Discontinue amlodipine</a:t>
            </a:r>
          </a:p>
          <a:p>
            <a:pPr marL="0" indent="0">
              <a:buNone/>
            </a:pPr>
            <a:endParaRPr lang="en-US">
              <a:latin typeface="Arial" panose="020b0604020202020204" pitchFamily="34" charset="0"/>
              <a:cs typeface="Arial" panose="020b0604020202020204" pitchFamily="34" charset="0"/>
            </a:endParaRPr>
          </a:p>
        </p:txBody>
      </p:sp>
      <p:sp>
        <p:nvSpPr>
          <p:cNvPr id="5" name="Subtitle 4">
            <a:extLst>
              <a:ext uri="{FF2B5EF4-FFF2-40B4-BE49-F238E27FC236}">
                <a16:creationId xmlns:a16="http://schemas.microsoft.com/office/drawing/2014/main" id="{0E7383EA-A368-4131-9362-C6E5B2676FB1}"/>
              </a:ext>
            </a:extLst>
          </p:cNvPr>
          <p:cNvSpPr>
            <a:spLocks noGrp="1" noSelect="1" noMove="1" noResize="1" noTextEdit="1"/>
          </p:cNvSpPr>
          <p:nvPr>
            <p:ph type="subTitle" idx="10"/>
          </p:nvPr>
        </p:nvSpPr>
        <p:spPr/>
        <p:txBody>
          <a:bodyPr/>
          <a:lstStyle/>
          <a:p>
            <a:r>
              <a:rPr lang="en-US"/>
              <a:t>Case Presentation</a:t>
            </a:r>
          </a:p>
        </p:txBody>
      </p:sp>
      <p:sp>
        <p:nvSpPr>
          <p:cNvPr id="6" name="TextBox 5">
            <a:extLst>
              <a:ext uri="{FF2B5EF4-FFF2-40B4-BE49-F238E27FC236}">
                <a16:creationId xmlns:a16="http://schemas.microsoft.com/office/drawing/2014/main" id="{89A6BD7E-E0E2-4D31-ADC0-C96B9C12487B}"/>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2554132292"/>
      </p:ext>
    </p:extLst>
  </p:cSld>
  <p:clrMapOvr>
    <a:masterClrMapping/>
  </p:clrMapOvr>
  <p:transition/>
  <p:timing/>
</p:sld>
</file>

<file path=ppt/slides/slide3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587C3AD8-84B5-184A-AF69-23FBDCF11B75}"/>
              </a:ext>
            </a:extLst>
          </p:cNvPr>
          <p:cNvSpPr>
            <a:spLocks noGrp="1" noSelect="1" noMove="1" noResize="1" noTextEdit="1"/>
          </p:cNvSpPr>
          <p:nvPr>
            <p:ph type="title"/>
          </p:nvPr>
        </p:nvSpPr>
        <p:spPr>
          <a:xfrm>
            <a:off x="615082" y="698058"/>
            <a:ext cx="10515600" cy="1082404"/>
          </a:xfrm>
        </p:spPr>
        <p:txBody>
          <a:bodyPr/>
          <a:lstStyle/>
          <a:p>
            <a:r>
              <a:rPr lang="en-US"/>
              <a:t>Question 2: Answer</a:t>
            </a:r>
          </a:p>
        </p:txBody>
      </p:sp>
      <p:sp>
        <p:nvSpPr>
          <p:cNvPr id="3" name="Content Placeholder 2">
            <a:extLst>
              <a:ext uri="{FF2B5EF4-FFF2-40B4-BE49-F238E27FC236}">
                <a16:creationId xmlns:a16="http://schemas.microsoft.com/office/drawing/2014/main" id="{70C5CD36-F15B-4F47-8AB2-EF926F833D44}"/>
              </a:ext>
            </a:extLst>
          </p:cNvPr>
          <p:cNvSpPr>
            <a:spLocks noGrp="1" noSelect="1" noMove="1" noResize="1" noTextEdit="1"/>
          </p:cNvSpPr>
          <p:nvPr>
            <p:ph idx="1"/>
          </p:nvPr>
        </p:nvSpPr>
        <p:spPr>
          <a:xfrm>
            <a:off x="615082" y="1618910"/>
            <a:ext cx="10961836" cy="3388471"/>
          </a:xfrm>
        </p:spPr>
        <p:txBody>
          <a:bodyPr>
            <a:noAutofit/>
          </a:bodyPr>
          <a:lstStyle/>
          <a:p>
            <a:pPr marL="0" indent="0">
              <a:buNone/>
            </a:pPr>
            <a:r>
              <a:rPr lang="en-US" sz="2400" b="1">
                <a:latin typeface="Arial" panose="020b0604020202020204" pitchFamily="34" charset="0"/>
                <a:cs typeface="Arial" panose="020b0604020202020204" pitchFamily="34" charset="0"/>
              </a:rPr>
              <a:t>D. </a:t>
            </a:r>
            <a:r>
              <a:rPr lang="en-US" sz="2400">
                <a:latin typeface="Arial" panose="020b0604020202020204" pitchFamily="34" charset="0"/>
                <a:cs typeface="Arial" panose="020b0604020202020204" pitchFamily="34" charset="0"/>
              </a:rPr>
              <a:t>Discontinue amlodipine</a:t>
            </a:r>
          </a:p>
          <a:p>
            <a:pPr marL="0" indent="0">
              <a:buNone/>
            </a:pPr>
            <a:r>
              <a:rPr lang="en-US" sz="2400">
                <a:latin typeface="Arial" panose="020b0604020202020204" pitchFamily="34" charset="0"/>
                <a:cs typeface="Arial" panose="020b0604020202020204" pitchFamily="34" charset="0"/>
              </a:rPr>
              <a:t>A large percentage of patients experience a reduction in BP medications after starting more frequent HD</a:t>
            </a:r>
            <a:r>
              <a:rPr lang="en-US" sz="2400" baseline="30000">
                <a:latin typeface="Arial" panose="020b0604020202020204" pitchFamily="34" charset="0"/>
                <a:cs typeface="Arial" panose="020b0604020202020204" pitchFamily="34" charset="0"/>
              </a:rPr>
              <a:t>2</a:t>
            </a:r>
            <a:r>
              <a:rPr lang="en-US" sz="2400">
                <a:latin typeface="Arial" panose="020b0604020202020204" pitchFamily="34" charset="0"/>
                <a:cs typeface="Arial" panose="020b0604020202020204" pitchFamily="34" charset="0"/>
              </a:rPr>
              <a:t>. Since this patient was struggling with volume overload on PD, better control of BP would be a likely outcome. Discontinuing BP medications and adjusting her target weight are best done aggressively during the training period, but sometimes continue after training. The other answers would not address the primary cause of the problem.</a:t>
            </a:r>
          </a:p>
        </p:txBody>
      </p:sp>
      <p:sp>
        <p:nvSpPr>
          <p:cNvPr id="4" name="Subtitle 3">
            <a:extLst>
              <a:ext uri="{FF2B5EF4-FFF2-40B4-BE49-F238E27FC236}">
                <a16:creationId xmlns:a16="http://schemas.microsoft.com/office/drawing/2014/main" id="{37180561-B70B-C640-A97D-A54C2346C6E8}"/>
              </a:ext>
            </a:extLst>
          </p:cNvPr>
          <p:cNvSpPr>
            <a:spLocks noGrp="1" noSelect="1" noMove="1" noResize="1" noTextEdit="1"/>
          </p:cNvSpPr>
          <p:nvPr>
            <p:ph type="subTitle" idx="10"/>
          </p:nvPr>
        </p:nvSpPr>
        <p:spPr/>
        <p:txBody>
          <a:bodyPr/>
          <a:lstStyle/>
          <a:p>
            <a:r>
              <a:rPr lang="en-US"/>
              <a:t>Case Presentation</a:t>
            </a:r>
          </a:p>
        </p:txBody>
      </p:sp>
      <p:sp>
        <p:nvSpPr>
          <p:cNvPr id="6" name="TextBox 5">
            <a:extLst>
              <a:ext uri="{FF2B5EF4-FFF2-40B4-BE49-F238E27FC236}">
                <a16:creationId xmlns:a16="http://schemas.microsoft.com/office/drawing/2014/main" id="{0C5CDA31-B73E-4907-A4E9-F115FD3A7FD3}"/>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3731830265"/>
      </p:ext>
    </p:extLst>
  </p:cSld>
  <p:clrMapOvr>
    <a:masterClrMapping/>
  </p:clrMapOvr>
  <p:transition/>
  <p:timing/>
</p:sld>
</file>

<file path=ppt/slides/slide3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35E7C34B-0D0F-4093-942D-CC22D7C27BFF}"/>
              </a:ext>
            </a:extLst>
          </p:cNvPr>
          <p:cNvSpPr>
            <a:spLocks noGrp="1" noSelect="1" noMove="1" noResize="1" noTextEdit="1"/>
          </p:cNvSpPr>
          <p:nvPr>
            <p:ph type="title"/>
          </p:nvPr>
        </p:nvSpPr>
        <p:spPr>
          <a:xfrm>
            <a:off x="614917" y="703600"/>
            <a:ext cx="10515600" cy="1078992"/>
          </a:xfrm>
        </p:spPr>
        <p:txBody>
          <a:bodyPr/>
          <a:lstStyle/>
          <a:p>
            <a:r>
              <a:rPr lang="en-US"/>
              <a:t>Question 3</a:t>
            </a:r>
          </a:p>
        </p:txBody>
      </p:sp>
      <p:sp>
        <p:nvSpPr>
          <p:cNvPr id="3" name="Content Placeholder 2">
            <a:extLst>
              <a:ext uri="{FF2B5EF4-FFF2-40B4-BE49-F238E27FC236}">
                <a16:creationId xmlns:a16="http://schemas.microsoft.com/office/drawing/2014/main" id="{60AA77DB-06DB-4A53-9611-A78745BC6DEC}"/>
              </a:ext>
            </a:extLst>
          </p:cNvPr>
          <p:cNvSpPr>
            <a:spLocks noGrp="1" noSelect="1" noMove="1" noResize="1" noTextEdit="1"/>
          </p:cNvSpPr>
          <p:nvPr>
            <p:ph sz="half" idx="1"/>
          </p:nvPr>
        </p:nvSpPr>
        <p:spPr>
          <a:xfrm>
            <a:off x="614917" y="1619719"/>
            <a:ext cx="10962166" cy="4630410"/>
          </a:xfrm>
        </p:spPr>
        <p:txBody>
          <a:bodyPr>
            <a:normAutofit/>
          </a:bodyPr>
          <a:lstStyle/>
          <a:p>
            <a:pPr marL="0" indent="0">
              <a:buNone/>
            </a:pPr>
            <a:r>
              <a:rPr lang="en-US" sz="2400">
                <a:latin typeface="Arial" panose="020b0604020202020204" pitchFamily="34" charset="0"/>
                <a:cs typeface="Arial" panose="020b0604020202020204" pitchFamily="34" charset="0"/>
              </a:rPr>
              <a:t>6 months after training, the patient reports difficulty with cannulation at the arterial needle site and has experienced 2 infiltrations this month. The fistula is mildly enlarged throughout. Venous pressure at Q</a:t>
            </a:r>
            <a:r>
              <a:rPr lang="en-US" sz="2400" baseline="-25000" err="1">
                <a:latin typeface="Arial" panose="020b0604020202020204" pitchFamily="34" charset="0"/>
                <a:cs typeface="Arial" panose="020b0604020202020204" pitchFamily="34" charset="0"/>
              </a:rPr>
              <a:t>b </a:t>
            </a:r>
            <a:r>
              <a:rPr lang="en-US" sz="2400">
                <a:latin typeface="Arial" panose="020b0604020202020204" pitchFamily="34" charset="0"/>
                <a:cs typeface="Arial" panose="020b0604020202020204" pitchFamily="34" charset="0"/>
              </a:rPr>
              <a:t>200 ml/min is 80 mm Hg. Venous pressure at Q</a:t>
            </a:r>
            <a:r>
              <a:rPr lang="en-US" sz="2400" baseline="-25000" err="1">
                <a:latin typeface="Arial" panose="020b0604020202020204" pitchFamily="34" charset="0"/>
                <a:cs typeface="Arial" panose="020b0604020202020204" pitchFamily="34" charset="0"/>
              </a:rPr>
              <a:t>b</a:t>
            </a:r>
            <a:r>
              <a:rPr lang="en-US" sz="2400">
                <a:latin typeface="Arial" panose="020b0604020202020204" pitchFamily="34" charset="0"/>
                <a:cs typeface="Arial" panose="020b0604020202020204" pitchFamily="34" charset="0"/>
              </a:rPr>
              <a:t> 500 ml/min is 180 mm Hg. Hemostasis is 6 minutes. Thrill and bruit are unchanged. The AVF collapses during arm elevation. </a:t>
            </a:r>
          </a:p>
          <a:p>
            <a:pPr marL="0" indent="0">
              <a:buNone/>
            </a:pPr>
            <a:r>
              <a:rPr lang="en-US" sz="2400" b="1">
                <a:latin typeface="Arial" panose="020b0604020202020204" pitchFamily="34" charset="0"/>
                <a:cs typeface="Arial" panose="020b0604020202020204" pitchFamily="34" charset="0"/>
              </a:rPr>
              <a:t>Which step would you order next?</a:t>
            </a:r>
          </a:p>
          <a:p>
            <a:pPr marL="514350" indent="-514350">
              <a:buFont typeface="Arial" panose="020b0604020202020204" pitchFamily="34" charset="0"/>
              <a:buAutoNum type="alphaUcPeriod"/>
            </a:pPr>
            <a:r>
              <a:rPr lang="en-US" sz="2400" err="1">
                <a:latin typeface="Arial" panose="020b0604020202020204" pitchFamily="34" charset="0"/>
                <a:cs typeface="Arial" panose="020b0604020202020204" pitchFamily="34" charset="0"/>
              </a:rPr>
              <a:t>Fistulogram of AVF by interventional nephrologist</a:t>
            </a:r>
          </a:p>
          <a:p>
            <a:pPr marL="514350" indent="-514350">
              <a:buFont typeface="Arial" panose="020b0604020202020204" pitchFamily="34" charset="0"/>
              <a:buAutoNum type="alphaUcPeriod"/>
            </a:pPr>
            <a:r>
              <a:rPr lang="en-US" sz="2400">
                <a:latin typeface="Arial" panose="020b0604020202020204" pitchFamily="34" charset="0"/>
                <a:cs typeface="Arial" panose="020b0604020202020204" pitchFamily="34" charset="0"/>
              </a:rPr>
              <a:t>Ultrasound of AVF by interventional nephrologist</a:t>
            </a:r>
          </a:p>
          <a:p>
            <a:pPr marL="514350" indent="-514350">
              <a:buAutoNum type="alphaUcPeriod"/>
            </a:pPr>
            <a:r>
              <a:rPr lang="en-US" sz="2400">
                <a:latin typeface="Arial" panose="020b0604020202020204" pitchFamily="34" charset="0"/>
                <a:cs typeface="Arial" panose="020b0604020202020204" pitchFamily="34" charset="0"/>
              </a:rPr>
              <a:t>Treatment observed by nurse at home training area to examine technique</a:t>
            </a:r>
          </a:p>
          <a:p>
            <a:pPr marL="514350" indent="-514350">
              <a:buAutoNum type="alphaUcPeriod"/>
            </a:pPr>
            <a:r>
              <a:rPr lang="en-US" sz="2400">
                <a:latin typeface="Arial" panose="020b0604020202020204" pitchFamily="34" charset="0"/>
                <a:cs typeface="Arial" panose="020b0604020202020204" pitchFamily="34" charset="0"/>
              </a:rPr>
              <a:t>Change from 1.5-inch fistula needle to 1-inch needle</a:t>
            </a:r>
          </a:p>
        </p:txBody>
      </p:sp>
      <p:sp>
        <p:nvSpPr>
          <p:cNvPr id="5" name="Subtitle 4">
            <a:extLst>
              <a:ext uri="{FF2B5EF4-FFF2-40B4-BE49-F238E27FC236}">
                <a16:creationId xmlns:a16="http://schemas.microsoft.com/office/drawing/2014/main" id="{0E7383EA-A368-4131-9362-C6E5B2676FB1}"/>
              </a:ext>
            </a:extLst>
          </p:cNvPr>
          <p:cNvSpPr>
            <a:spLocks noGrp="1" noSelect="1" noMove="1" noResize="1" noTextEdit="1"/>
          </p:cNvSpPr>
          <p:nvPr>
            <p:ph type="subTitle" idx="10"/>
          </p:nvPr>
        </p:nvSpPr>
        <p:spPr/>
        <p:txBody>
          <a:bodyPr/>
          <a:lstStyle/>
          <a:p>
            <a:r>
              <a:rPr lang="en-US"/>
              <a:t>Case Presentation</a:t>
            </a:r>
          </a:p>
        </p:txBody>
      </p:sp>
      <p:sp>
        <p:nvSpPr>
          <p:cNvPr id="6" name="TextBox 5">
            <a:extLst>
              <a:ext uri="{FF2B5EF4-FFF2-40B4-BE49-F238E27FC236}">
                <a16:creationId xmlns:a16="http://schemas.microsoft.com/office/drawing/2014/main" id="{89A6BD7E-E0E2-4D31-ADC0-C96B9C12487B}"/>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571730692"/>
      </p:ext>
    </p:extLst>
  </p:cSld>
  <p:clrMapOvr>
    <a:masterClrMapping/>
  </p:clrMapOvr>
  <p:transition/>
  <p:timing/>
</p:sld>
</file>

<file path=ppt/slides/slide3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587C3AD8-84B5-184A-AF69-23FBDCF11B75}"/>
              </a:ext>
            </a:extLst>
          </p:cNvPr>
          <p:cNvSpPr>
            <a:spLocks noGrp="1" noSelect="1" noMove="1" noResize="1" noTextEdit="1"/>
          </p:cNvSpPr>
          <p:nvPr>
            <p:ph type="title"/>
          </p:nvPr>
        </p:nvSpPr>
        <p:spPr>
          <a:xfrm>
            <a:off x="616667" y="704492"/>
            <a:ext cx="10515600" cy="1082404"/>
          </a:xfrm>
        </p:spPr>
        <p:txBody>
          <a:bodyPr/>
          <a:lstStyle/>
          <a:p>
            <a:r>
              <a:rPr lang="en-US"/>
              <a:t>Question 3: Answer</a:t>
            </a:r>
          </a:p>
        </p:txBody>
      </p:sp>
      <p:sp>
        <p:nvSpPr>
          <p:cNvPr id="3" name="Content Placeholder 2">
            <a:extLst>
              <a:ext uri="{FF2B5EF4-FFF2-40B4-BE49-F238E27FC236}">
                <a16:creationId xmlns:a16="http://schemas.microsoft.com/office/drawing/2014/main" id="{70C5CD36-F15B-4F47-8AB2-EF926F833D44}"/>
              </a:ext>
            </a:extLst>
          </p:cNvPr>
          <p:cNvSpPr>
            <a:spLocks noGrp="1" noSelect="1" noMove="1" noResize="1" noTextEdit="1"/>
          </p:cNvSpPr>
          <p:nvPr>
            <p:ph idx="1"/>
          </p:nvPr>
        </p:nvSpPr>
        <p:spPr>
          <a:xfrm>
            <a:off x="616667" y="1620046"/>
            <a:ext cx="7761789" cy="4158950"/>
          </a:xfrm>
        </p:spPr>
        <p:txBody>
          <a:bodyPr>
            <a:normAutofit/>
          </a:bodyPr>
          <a:lstStyle/>
          <a:p>
            <a:pPr marL="0" indent="0">
              <a:buNone/>
            </a:pPr>
            <a:r>
              <a:rPr lang="en-US" sz="2000" b="1">
                <a:latin typeface="Arial" panose="020b0604020202020204" pitchFamily="34" charset="0"/>
                <a:cs typeface="Arial" panose="020b0604020202020204" pitchFamily="34" charset="0"/>
              </a:rPr>
              <a:t>C. </a:t>
            </a:r>
            <a:r>
              <a:rPr lang="en-US" sz="2000">
                <a:latin typeface="Arial" panose="020b0604020202020204" pitchFamily="34" charset="0"/>
                <a:cs typeface="Arial" panose="020b0604020202020204" pitchFamily="34" charset="0"/>
              </a:rPr>
              <a:t>Treatment observed by nurse at home training area to examine technique</a:t>
            </a:r>
          </a:p>
          <a:p>
            <a:pPr marL="0" indent="0">
              <a:buNone/>
            </a:pPr>
            <a:r>
              <a:rPr lang="en-US" sz="2000">
                <a:latin typeface="Arial" panose="020b0604020202020204" pitchFamily="34" charset="0"/>
                <a:cs typeface="Arial" panose="020b0604020202020204" pitchFamily="34" charset="0"/>
              </a:rPr>
              <a:t>In this case, the patient’s fistula had increased in size with use, and since the arterial end is fixed, the arterial segment of the fistula developed a curve. The nurse noted the insertion of the arterial needle was no longer parallel to the fistula. This was subsequently confirmed in the home training area by point-of-care ultrasound. Once this was demonstrated to the patient, she had no further cannulation issues. The exam findings and venous pressures do not suggest an intraluminal problem with the AVF, so the patient’s technique should be reviewed first before a procedure is ordered. Thus, A and B are incorrect as they could not have identified the technique error. D is incorrect as needle direction was the problem, not needle depth.</a:t>
            </a:r>
          </a:p>
          <a:p>
            <a:pPr marL="0" indent="0">
              <a:buNone/>
            </a:pPr>
            <a:endParaRPr lang="en-US" sz="2000">
              <a:latin typeface="Arial" panose="020b0604020202020204" pitchFamily="34" charset="0"/>
              <a:cs typeface="Arial" panose="020b0604020202020204" pitchFamily="34" charset="0"/>
            </a:endParaRPr>
          </a:p>
        </p:txBody>
      </p:sp>
      <p:sp>
        <p:nvSpPr>
          <p:cNvPr id="4" name="Subtitle 3">
            <a:extLst>
              <a:ext uri="{FF2B5EF4-FFF2-40B4-BE49-F238E27FC236}">
                <a16:creationId xmlns:a16="http://schemas.microsoft.com/office/drawing/2014/main" id="{37180561-B70B-C640-A97D-A54C2346C6E8}"/>
              </a:ext>
            </a:extLst>
          </p:cNvPr>
          <p:cNvSpPr>
            <a:spLocks noGrp="1" noSelect="1" noMove="1" noResize="1" noTextEdit="1"/>
          </p:cNvSpPr>
          <p:nvPr>
            <p:ph type="subTitle" idx="10"/>
          </p:nvPr>
        </p:nvSpPr>
        <p:spPr/>
        <p:txBody>
          <a:bodyPr/>
          <a:lstStyle/>
          <a:p>
            <a:r>
              <a:rPr lang="en-US"/>
              <a:t>Case Presentation</a:t>
            </a:r>
          </a:p>
        </p:txBody>
      </p:sp>
      <p:pic>
        <p:nvPicPr>
          <p:cNvPr id="5" name="Picture 4" descr="IMG_1100.jpg">
            <a:extLst>
              <a:ext uri="{FF2B5EF4-FFF2-40B4-BE49-F238E27FC236}">
                <a16:creationId xmlns:a16="http://schemas.microsoft.com/office/drawing/2014/main" id="{669472BC-4B94-A449-B080-2DC2DB0496C7}"/>
              </a:ext>
            </a:extLst>
          </p:cNvPr>
          <p:cNvPicPr>
            <a:picLocks noSelect="1" noChangeAspect="1" noMove="1" noResize="1"/>
          </p:cNvPicPr>
          <p:nvPr/>
        </p:nvPicPr>
        <p:blipFill>
          <a:blip r:embed="rId2">
            <a:extLst>
              <a:ext uri="{28A0092B-C50C-407E-A947-70E740481C1C}">
                <a14:useLocalDpi xmlns:a14="http://schemas.microsoft.com/office/drawing/2010/main" val="0"/>
              </a:ext>
            </a:extLst>
          </a:blip>
          <a:stretch>
            <a:fillRect/>
          </a:stretch>
        </p:blipFill>
        <p:spPr>
          <a:xfrm>
            <a:off x="8654043" y="1611978"/>
            <a:ext cx="2931923" cy="2198942"/>
          </a:xfrm>
          <a:prstGeom prst="rect">
            <a:avLst/>
          </a:prstGeom>
        </p:spPr>
      </p:pic>
      <p:sp>
        <p:nvSpPr>
          <p:cNvPr id="6" name="TextBox 5">
            <a:extLst>
              <a:ext uri="{FF2B5EF4-FFF2-40B4-BE49-F238E27FC236}">
                <a16:creationId xmlns:a16="http://schemas.microsoft.com/office/drawing/2014/main" id="{C512BFA4-0DFF-C246-896C-550620B6207F}"/>
              </a:ext>
            </a:extLst>
          </p:cNvPr>
          <p:cNvSpPr txBox="1">
            <a:spLocks noSelect="1" noMove="1" noResize="1" noTextEdit="1"/>
          </p:cNvSpPr>
          <p:nvPr/>
        </p:nvSpPr>
        <p:spPr>
          <a:xfrm>
            <a:off x="7291022" y="5810895"/>
            <a:ext cx="4900087" cy="323165"/>
          </a:xfrm>
          <a:prstGeom prst="rect">
            <a:avLst/>
          </a:prstGeom>
          <a:noFill/>
        </p:spPr>
        <p:txBody>
          <a:bodyPr wrap="square" rtlCol="0">
            <a:spAutoFit/>
          </a:bodyPr>
          <a:lstStyle/>
          <a:p>
            <a:pPr algn="r"/>
            <a:r>
              <a:rPr lang="en-US" sz="1500" i="1">
                <a:latin typeface="Arial" panose="020b0604020202020204" pitchFamily="34" charset="0"/>
                <a:cs typeface="Arial" panose="020b0604020202020204" pitchFamily="34" charset="0"/>
              </a:rPr>
              <a:t>Image courtesy of Dr. Brent Miller</a:t>
            </a:r>
          </a:p>
        </p:txBody>
      </p:sp>
      <p:sp>
        <p:nvSpPr>
          <p:cNvPr id="8" name="TextBox 7">
            <a:extLst>
              <a:ext uri="{FF2B5EF4-FFF2-40B4-BE49-F238E27FC236}">
                <a16:creationId xmlns:a16="http://schemas.microsoft.com/office/drawing/2014/main" id="{720D59D3-A32F-4C08-8597-D6578F95B933}"/>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2151345279"/>
      </p:ext>
    </p:extLst>
  </p:cSld>
  <p:clrMapOvr>
    <a:masterClrMapping/>
  </p:clrMapOvr>
  <p:transition/>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07A5B68E-3FDF-4881-A89A-4C31F375305A}"/>
              </a:ext>
            </a:extLst>
          </p:cNvPr>
          <p:cNvSpPr>
            <a:spLocks noGrp="1" noSelect="1" noMove="1" noResize="1" noTextEdit="1"/>
          </p:cNvSpPr>
          <p:nvPr>
            <p:ph type="title"/>
          </p:nvPr>
        </p:nvSpPr>
        <p:spPr>
          <a:xfrm>
            <a:off x="613144" y="699806"/>
            <a:ext cx="10515600" cy="1082404"/>
          </a:xfrm>
        </p:spPr>
        <p:txBody>
          <a:bodyPr/>
          <a:lstStyle/>
          <a:p>
            <a:r>
              <a:rPr lang="en-US"/>
              <a:t>Outline</a:t>
            </a:r>
          </a:p>
        </p:txBody>
      </p:sp>
      <p:sp>
        <p:nvSpPr>
          <p:cNvPr id="3" name="Content Placeholder 2">
            <a:extLst>
              <a:ext uri="{FF2B5EF4-FFF2-40B4-BE49-F238E27FC236}">
                <a16:creationId xmlns:a16="http://schemas.microsoft.com/office/drawing/2014/main" id="{8419697B-63E0-4FDD-A4F1-CAFD01F14D42}"/>
              </a:ext>
            </a:extLst>
          </p:cNvPr>
          <p:cNvSpPr>
            <a:spLocks noGrp="1" noSelect="1" noMove="1" noResize="1" noTextEdit="1"/>
          </p:cNvSpPr>
          <p:nvPr>
            <p:ph idx="1"/>
          </p:nvPr>
        </p:nvSpPr>
        <p:spPr>
          <a:xfrm>
            <a:off x="613144" y="1612889"/>
            <a:ext cx="10965712" cy="3388471"/>
          </a:xfrm>
        </p:spPr>
        <p:txBody>
          <a:bodyPr/>
          <a:lstStyle/>
          <a:p>
            <a:r>
              <a:rPr lang="en-US">
                <a:latin typeface="Arial" panose="020b0604020202020204" pitchFamily="34" charset="0"/>
                <a:cs typeface="Arial" panose="020b0604020202020204" pitchFamily="34" charset="0"/>
              </a:rPr>
              <a:t>Immediate post-training issues and common problems</a:t>
            </a:r>
          </a:p>
          <a:p>
            <a:r>
              <a:rPr lang="en-US">
                <a:latin typeface="Arial" panose="020b0604020202020204" pitchFamily="34" charset="0"/>
                <a:cs typeface="Arial" panose="020b0604020202020204" pitchFamily="34" charset="0"/>
              </a:rPr>
              <a:t>Efficient outpatient management strategies</a:t>
            </a:r>
          </a:p>
          <a:p>
            <a:r>
              <a:rPr lang="en-US">
                <a:latin typeface="Arial" panose="020b0604020202020204" pitchFamily="34" charset="0"/>
                <a:cs typeface="Arial" panose="020b0604020202020204" pitchFamily="34" charset="0"/>
              </a:rPr>
              <a:t>Vascular access in home hemodialysis</a:t>
            </a:r>
          </a:p>
          <a:p>
            <a:r>
              <a:rPr lang="en-US">
                <a:latin typeface="Arial" panose="020b0604020202020204" pitchFamily="34" charset="0"/>
                <a:cs typeface="Arial" panose="020b0604020202020204" pitchFamily="34" charset="0"/>
              </a:rPr>
              <a:t>Other problems in home hemodialysis</a:t>
            </a:r>
          </a:p>
          <a:p>
            <a:r>
              <a:rPr lang="en-US">
                <a:latin typeface="Arial" panose="020b0604020202020204" pitchFamily="34" charset="0"/>
                <a:cs typeface="Arial" panose="020b0604020202020204" pitchFamily="34" charset="0"/>
              </a:rPr>
              <a:t>Special issues related to extended (nocturnal) hemodialysis treatments</a:t>
            </a:r>
          </a:p>
        </p:txBody>
      </p:sp>
      <p:sp>
        <p:nvSpPr>
          <p:cNvPr id="5" name="TextBox 4">
            <a:extLst>
              <a:ext uri="{FF2B5EF4-FFF2-40B4-BE49-F238E27FC236}">
                <a16:creationId xmlns:a16="http://schemas.microsoft.com/office/drawing/2014/main" id="{DEF90E4C-20A4-48EB-9564-7FBE8AFA10E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3729232997"/>
      </p:ext>
    </p:extLst>
  </p:cSld>
  <p:clrMapOvr>
    <a:masterClrMapping/>
  </p:clrMapOvr>
  <p:transition/>
  <p:timing/>
</p:sld>
</file>

<file path=ppt/slides/slide4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35E7C34B-0D0F-4093-942D-CC22D7C27BFF}"/>
              </a:ext>
            </a:extLst>
          </p:cNvPr>
          <p:cNvSpPr>
            <a:spLocks noGrp="1" noSelect="1" noMove="1" noResize="1" noTextEdit="1"/>
          </p:cNvSpPr>
          <p:nvPr>
            <p:ph type="title"/>
          </p:nvPr>
        </p:nvSpPr>
        <p:spPr>
          <a:xfrm>
            <a:off x="612128" y="697916"/>
            <a:ext cx="10515600" cy="1078992"/>
          </a:xfrm>
        </p:spPr>
        <p:txBody>
          <a:bodyPr/>
          <a:lstStyle/>
          <a:p>
            <a:r>
              <a:rPr lang="en-US"/>
              <a:t>Question 4</a:t>
            </a:r>
          </a:p>
        </p:txBody>
      </p:sp>
      <p:sp>
        <p:nvSpPr>
          <p:cNvPr id="3" name="Content Placeholder 2">
            <a:extLst>
              <a:ext uri="{FF2B5EF4-FFF2-40B4-BE49-F238E27FC236}">
                <a16:creationId xmlns:a16="http://schemas.microsoft.com/office/drawing/2014/main" id="{60AA77DB-06DB-4A53-9611-A78745BC6DEC}"/>
              </a:ext>
            </a:extLst>
          </p:cNvPr>
          <p:cNvSpPr>
            <a:spLocks noGrp="1" noSelect="1" noMove="1" noResize="1" noTextEdit="1"/>
          </p:cNvSpPr>
          <p:nvPr>
            <p:ph sz="half" idx="1"/>
          </p:nvPr>
        </p:nvSpPr>
        <p:spPr>
          <a:xfrm>
            <a:off x="612127" y="1621374"/>
            <a:ext cx="9654987" cy="4764502"/>
          </a:xfrm>
        </p:spPr>
        <p:txBody>
          <a:bodyPr>
            <a:normAutofit/>
          </a:bodyPr>
          <a:lstStyle/>
          <a:p>
            <a:pPr marL="0" indent="0">
              <a:spcBef>
                <a:spcPts val="300"/>
              </a:spcBef>
              <a:buNone/>
            </a:pPr>
            <a:r>
              <a:rPr lang="en-US" sz="2400">
                <a:latin typeface="Arial" panose="020b0604020202020204" pitchFamily="34" charset="0"/>
                <a:cs typeface="Arial" panose="020b0604020202020204" pitchFamily="34" charset="0"/>
              </a:rPr>
              <a:t>8 months after training, the patient calls to tell you that her neighborhood has been told to consume only bottled water because of an industrial contamination of 4-methyl-cyclohexane methanol (below)</a:t>
            </a:r>
            <a:r>
              <a:rPr lang="en-US" sz="2400">
                <a:solidFill>
                  <a:schemeClr val="tx1"/>
                </a:solidFill>
                <a:latin typeface="Arial" panose="020b0604020202020204" pitchFamily="34" charset="0"/>
                <a:cs typeface="Arial" panose="020b0604020202020204" pitchFamily="34" charset="0"/>
              </a:rPr>
              <a:t> </a:t>
            </a:r>
            <a:r>
              <a:rPr lang="en-US" sz="2400">
                <a:latin typeface="Arial" panose="020b0604020202020204" pitchFamily="34" charset="0"/>
                <a:cs typeface="Arial" panose="020b0604020202020204" pitchFamily="34" charset="0"/>
              </a:rPr>
              <a:t>in the municipal water supply source. She utilizes a batched dialysate preparation system that produces ultrapure water from tap water including carbon purification and deionization. </a:t>
            </a:r>
          </a:p>
          <a:p>
            <a:pPr marL="0" indent="0">
              <a:spcBef>
                <a:spcPts val="300"/>
              </a:spcBef>
              <a:buNone/>
            </a:pPr>
            <a:r>
              <a:rPr lang="en-US" sz="2400" b="1">
                <a:latin typeface="Arial" panose="020b0604020202020204" pitchFamily="34" charset="0"/>
                <a:cs typeface="Arial" panose="020b0604020202020204" pitchFamily="34" charset="0"/>
              </a:rPr>
              <a:t>What would be your recommendation for her dialysis treatment?</a:t>
            </a:r>
          </a:p>
        </p:txBody>
      </p:sp>
      <p:sp>
        <p:nvSpPr>
          <p:cNvPr id="4" name="Content Placeholder 3">
            <a:extLst>
              <a:ext uri="{FF2B5EF4-FFF2-40B4-BE49-F238E27FC236}">
                <a16:creationId xmlns:a16="http://schemas.microsoft.com/office/drawing/2014/main" id="{72C7C6AE-8210-4D26-A346-7A90BCD1FB0B}"/>
              </a:ext>
            </a:extLst>
          </p:cNvPr>
          <p:cNvSpPr>
            <a:spLocks noGrp="1" noSelect="1" noMove="1" noResize="1" noTextEdit="1"/>
          </p:cNvSpPr>
          <p:nvPr>
            <p:ph sz="half" idx="2"/>
          </p:nvPr>
        </p:nvSpPr>
        <p:spPr>
          <a:xfrm>
            <a:off x="614911" y="4255207"/>
            <a:ext cx="10964962" cy="1994922"/>
          </a:xfrm>
        </p:spPr>
        <p:txBody>
          <a:bodyPr>
            <a:normAutofit/>
          </a:bodyPr>
          <a:lstStyle/>
          <a:p>
            <a:pPr marL="514350" indent="-514350">
              <a:spcBef>
                <a:spcPts val="300"/>
              </a:spcBef>
              <a:buAutoNum type="alphaUcPeriod"/>
            </a:pPr>
            <a:r>
              <a:rPr lang="en-US" sz="2400">
                <a:latin typeface="Arial" panose="020b0604020202020204" pitchFamily="34" charset="0"/>
                <a:cs typeface="Arial" panose="020b0604020202020204" pitchFamily="34" charset="0"/>
              </a:rPr>
              <a:t>Transfer to center-based dialysis until the water problem is corrected</a:t>
            </a:r>
          </a:p>
          <a:p>
            <a:pPr marL="514350" indent="-514350">
              <a:spcBef>
                <a:spcPts val="300"/>
              </a:spcBef>
              <a:buAutoNum type="alphaUcPeriod"/>
            </a:pPr>
            <a:r>
              <a:rPr lang="en-US" sz="2400">
                <a:latin typeface="Arial" panose="020b0604020202020204" pitchFamily="34" charset="0"/>
                <a:cs typeface="Arial" panose="020b0604020202020204" pitchFamily="34" charset="0"/>
              </a:rPr>
              <a:t>Continue current treatment since organic compounds are removed by carbon filter</a:t>
            </a:r>
          </a:p>
          <a:p>
            <a:pPr marL="514350" indent="-514350">
              <a:spcBef>
                <a:spcPts val="300"/>
              </a:spcBef>
              <a:buAutoNum type="alphaUcPeriod"/>
            </a:pPr>
            <a:r>
              <a:rPr lang="en-US" sz="2400">
                <a:latin typeface="Arial" panose="020b0604020202020204" pitchFamily="34" charset="0"/>
                <a:cs typeface="Arial" panose="020b0604020202020204" pitchFamily="34" charset="0"/>
              </a:rPr>
              <a:t>Test dialysate for contamination</a:t>
            </a:r>
          </a:p>
          <a:p>
            <a:pPr marL="514350" indent="-514350">
              <a:spcBef>
                <a:spcPts val="300"/>
              </a:spcBef>
              <a:buAutoNum type="alphaUcPeriod"/>
            </a:pPr>
            <a:r>
              <a:rPr lang="en-US" sz="2400">
                <a:latin typeface="Arial" panose="020b0604020202020204" pitchFamily="34" charset="0"/>
                <a:cs typeface="Arial" panose="020b0604020202020204" pitchFamily="34" charset="0"/>
              </a:rPr>
              <a:t>Switch to bagged, pre-mixed dialysate from the vendor</a:t>
            </a:r>
          </a:p>
        </p:txBody>
      </p:sp>
      <p:sp>
        <p:nvSpPr>
          <p:cNvPr id="5" name="Subtitle 4">
            <a:extLst>
              <a:ext uri="{FF2B5EF4-FFF2-40B4-BE49-F238E27FC236}">
                <a16:creationId xmlns:a16="http://schemas.microsoft.com/office/drawing/2014/main" id="{0E7383EA-A368-4131-9362-C6E5B2676FB1}"/>
              </a:ext>
            </a:extLst>
          </p:cNvPr>
          <p:cNvSpPr>
            <a:spLocks noGrp="1" noSelect="1" noMove="1" noResize="1" noTextEdit="1"/>
          </p:cNvSpPr>
          <p:nvPr>
            <p:ph type="subTitle" idx="10"/>
          </p:nvPr>
        </p:nvSpPr>
        <p:spPr/>
        <p:txBody>
          <a:bodyPr/>
          <a:lstStyle/>
          <a:p>
            <a:r>
              <a:rPr lang="en-US"/>
              <a:t>Case Presentation</a:t>
            </a:r>
          </a:p>
        </p:txBody>
      </p:sp>
      <p:sp>
        <p:nvSpPr>
          <p:cNvPr id="6" name="TextBox 5">
            <a:extLst>
              <a:ext uri="{FF2B5EF4-FFF2-40B4-BE49-F238E27FC236}">
                <a16:creationId xmlns:a16="http://schemas.microsoft.com/office/drawing/2014/main" id="{89A6BD7E-E0E2-4D31-ADC0-C96B9C12487B}"/>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pic>
        <p:nvPicPr>
          <p:cNvPr id="7" name="Picture 3" descr="4 methyl cyclohexane methanol structure.png">
            <a:extLst>
              <a:ext uri="{FF2B5EF4-FFF2-40B4-BE49-F238E27FC236}">
                <a16:creationId xmlns:a16="http://schemas.microsoft.com/office/drawing/2014/main" id="{74A0B7CD-F47D-3E44-9772-A8B0512FBA6A}"/>
              </a:ext>
            </a:extLst>
          </p:cNvPr>
          <p:cNvPicPr>
            <a:picLocks noSelect="1" noChangeAspect="1" noMove="1" noResize="1"/>
          </p:cNvPicPr>
          <p:nvPr/>
        </p:nvPicPr>
        <p:blipFill>
          <a:blip r:embed="rId2">
            <a:extLst>
              <a:ext uri="{28A0092B-C50C-407E-A947-70E740481C1C}">
                <a14:useLocalDpi xmlns:a14="http://schemas.microsoft.com/office/drawing/2010/main" val="0"/>
              </a:ext>
            </a:extLst>
          </a:blip>
          <a:stretch>
            <a:fillRect/>
          </a:stretch>
        </p:blipFill>
        <p:spPr bwMode="auto">
          <a:xfrm>
            <a:off x="10267115" y="1612050"/>
            <a:ext cx="1316683" cy="192387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val="3794068707"/>
      </p:ext>
    </p:extLst>
  </p:cSld>
  <p:clrMapOvr>
    <a:masterClrMapping/>
  </p:clrMapOvr>
  <p:transition/>
  <p:timing/>
</p:sld>
</file>

<file path=ppt/slides/slide4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587C3AD8-84B5-184A-AF69-23FBDCF11B75}"/>
              </a:ext>
            </a:extLst>
          </p:cNvPr>
          <p:cNvSpPr>
            <a:spLocks noGrp="1" noSelect="1" noMove="1" noResize="1" noTextEdit="1"/>
          </p:cNvSpPr>
          <p:nvPr>
            <p:ph type="title"/>
          </p:nvPr>
        </p:nvSpPr>
        <p:spPr>
          <a:xfrm>
            <a:off x="616667" y="698058"/>
            <a:ext cx="10515600" cy="1082404"/>
          </a:xfrm>
        </p:spPr>
        <p:txBody>
          <a:bodyPr/>
          <a:lstStyle/>
          <a:p>
            <a:r>
              <a:rPr lang="en-US"/>
              <a:t>Question 4: Answer</a:t>
            </a:r>
          </a:p>
        </p:txBody>
      </p:sp>
      <p:sp>
        <p:nvSpPr>
          <p:cNvPr id="3" name="Content Placeholder 2">
            <a:extLst>
              <a:ext uri="{FF2B5EF4-FFF2-40B4-BE49-F238E27FC236}">
                <a16:creationId xmlns:a16="http://schemas.microsoft.com/office/drawing/2014/main" id="{70C5CD36-F15B-4F47-8AB2-EF926F833D44}"/>
              </a:ext>
            </a:extLst>
          </p:cNvPr>
          <p:cNvSpPr>
            <a:spLocks noGrp="1" noSelect="1" noMove="1" noResize="1" noTextEdit="1"/>
          </p:cNvSpPr>
          <p:nvPr>
            <p:ph idx="1"/>
          </p:nvPr>
        </p:nvSpPr>
        <p:spPr>
          <a:xfrm>
            <a:off x="616667" y="1614637"/>
            <a:ext cx="10958666" cy="3388471"/>
          </a:xfrm>
        </p:spPr>
        <p:txBody>
          <a:bodyPr>
            <a:noAutofit/>
          </a:bodyPr>
          <a:lstStyle/>
          <a:p>
            <a:pPr marL="0" indent="0">
              <a:buNone/>
            </a:pPr>
            <a:r>
              <a:rPr lang="en-US" sz="2400" b="1">
                <a:latin typeface="Arial" panose="020b0604020202020204" pitchFamily="34" charset="0"/>
                <a:cs typeface="Arial" panose="020b0604020202020204" pitchFamily="34" charset="0"/>
              </a:rPr>
              <a:t>D. </a:t>
            </a:r>
            <a:r>
              <a:rPr lang="en-US" sz="2400">
                <a:latin typeface="Arial" panose="020b0604020202020204" pitchFamily="34" charset="0"/>
                <a:cs typeface="Arial" panose="020b0604020202020204" pitchFamily="34" charset="0"/>
              </a:rPr>
              <a:t>Switching to bagged, premixed dialysate from the vendor is the single bet answer as it allow the patient to continue her current treatment without risk. </a:t>
            </a:r>
          </a:p>
          <a:p>
            <a:pPr marL="0" indent="0">
              <a:buNone/>
            </a:pPr>
            <a:r>
              <a:rPr lang="en-US" sz="2400">
                <a:latin typeface="Arial" panose="020b0604020202020204" pitchFamily="34" charset="0"/>
                <a:cs typeface="Arial" panose="020b0604020202020204" pitchFamily="34" charset="0"/>
              </a:rPr>
              <a:t>This is the only option that ensures immediate HD at home without a problem. Option A is less desirable as changing to center-based dialysis would be more disruptive to the patient and may cause childcare or employment issues. Option B is incorrect because although carbon filters do indeed remove organic compounds, the amount of the spill and concentration in her tap water is not immediately known and without testing available, there is no guarantee of safety. Similarly, Option C is wrong; the dialysate could be tested, but this specific test will take days to weeks to receive results, and she needs dialysis treatment in the interim. </a:t>
            </a:r>
          </a:p>
        </p:txBody>
      </p:sp>
      <p:sp>
        <p:nvSpPr>
          <p:cNvPr id="4" name="Subtitle 3">
            <a:extLst>
              <a:ext uri="{FF2B5EF4-FFF2-40B4-BE49-F238E27FC236}">
                <a16:creationId xmlns:a16="http://schemas.microsoft.com/office/drawing/2014/main" id="{37180561-B70B-C640-A97D-A54C2346C6E8}"/>
              </a:ext>
            </a:extLst>
          </p:cNvPr>
          <p:cNvSpPr>
            <a:spLocks noGrp="1" noSelect="1" noMove="1" noResize="1" noTextEdit="1"/>
          </p:cNvSpPr>
          <p:nvPr>
            <p:ph type="subTitle" idx="10"/>
          </p:nvPr>
        </p:nvSpPr>
        <p:spPr/>
        <p:txBody>
          <a:bodyPr/>
          <a:lstStyle/>
          <a:p>
            <a:r>
              <a:rPr lang="en-US"/>
              <a:t>Case Presentation</a:t>
            </a:r>
          </a:p>
        </p:txBody>
      </p:sp>
      <p:sp>
        <p:nvSpPr>
          <p:cNvPr id="6" name="TextBox 5">
            <a:extLst>
              <a:ext uri="{FF2B5EF4-FFF2-40B4-BE49-F238E27FC236}">
                <a16:creationId xmlns:a16="http://schemas.microsoft.com/office/drawing/2014/main" id="{48C2D6C9-FDA4-470E-99D5-E9666E7533BF}"/>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1079965177"/>
      </p:ext>
    </p:extLst>
  </p:cSld>
  <p:clrMapOvr>
    <a:masterClrMapping/>
  </p:clrMapOvr>
  <p:transition/>
  <p:timing/>
</p:sld>
</file>

<file path=ppt/slides/slide4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35E7C34B-0D0F-4093-942D-CC22D7C27BFF}"/>
              </a:ext>
            </a:extLst>
          </p:cNvPr>
          <p:cNvSpPr>
            <a:spLocks noGrp="1" noSelect="1" noMove="1" noResize="1" noTextEdit="1"/>
          </p:cNvSpPr>
          <p:nvPr>
            <p:ph type="title"/>
          </p:nvPr>
        </p:nvSpPr>
        <p:spPr>
          <a:xfrm>
            <a:off x="617109" y="698057"/>
            <a:ext cx="4760685" cy="1078992"/>
          </a:xfrm>
        </p:spPr>
        <p:txBody>
          <a:bodyPr/>
          <a:lstStyle/>
          <a:p>
            <a:r>
              <a:rPr lang="en-US"/>
              <a:t>Question 5</a:t>
            </a:r>
          </a:p>
        </p:txBody>
      </p:sp>
      <p:sp>
        <p:nvSpPr>
          <p:cNvPr id="3" name="Content Placeholder 2">
            <a:extLst>
              <a:ext uri="{FF2B5EF4-FFF2-40B4-BE49-F238E27FC236}">
                <a16:creationId xmlns:a16="http://schemas.microsoft.com/office/drawing/2014/main" id="{60AA77DB-06DB-4A53-9611-A78745BC6DEC}"/>
              </a:ext>
            </a:extLst>
          </p:cNvPr>
          <p:cNvSpPr>
            <a:spLocks noGrp="1" noSelect="1" noMove="1" noResize="1" noTextEdit="1"/>
          </p:cNvSpPr>
          <p:nvPr>
            <p:ph sz="half" idx="1"/>
          </p:nvPr>
        </p:nvSpPr>
        <p:spPr>
          <a:xfrm>
            <a:off x="617109" y="1614251"/>
            <a:ext cx="10957782" cy="4733386"/>
          </a:xfrm>
        </p:spPr>
        <p:txBody>
          <a:bodyPr>
            <a:normAutofit/>
          </a:bodyPr>
          <a:lstStyle/>
          <a:p>
            <a:pPr marL="0" indent="0">
              <a:buNone/>
            </a:pPr>
            <a:r>
              <a:rPr lang="en-US" sz="2400">
                <a:latin typeface="Arial" panose="020b0604020202020204" pitchFamily="34" charset="0"/>
                <a:cs typeface="Arial" panose="020b0604020202020204" pitchFamily="34" charset="0"/>
              </a:rPr>
              <a:t>10 months after training, the patient calls to say her husband’s work schedule has been changed, and she would like to start dialysis approximately 2 hours before he gets home in the evening. She has had no safety issues and has been doing well. She performs all of her dialysis procedures herself and has done well with ongoing clinic educational and retraining events. </a:t>
            </a:r>
          </a:p>
          <a:p>
            <a:pPr marL="0" indent="0">
              <a:buNone/>
            </a:pPr>
            <a:r>
              <a:rPr lang="en-US" sz="2400" b="1">
                <a:latin typeface="Arial" panose="020b0604020202020204" pitchFamily="34" charset="0"/>
                <a:cs typeface="Arial" panose="020b0604020202020204" pitchFamily="34" charset="0"/>
              </a:rPr>
              <a:t>What is the best option?</a:t>
            </a:r>
          </a:p>
          <a:p>
            <a:pPr marL="514350" indent="-514350">
              <a:buAutoNum type="alphaUcPeriod"/>
            </a:pPr>
            <a:r>
              <a:rPr lang="en-US" sz="2400">
                <a:latin typeface="Arial" panose="020b0604020202020204" pitchFamily="34" charset="0"/>
                <a:cs typeface="Arial" panose="020b0604020202020204" pitchFamily="34" charset="0"/>
              </a:rPr>
              <a:t>Allow patient to do HHD alone after re-training with staff</a:t>
            </a:r>
          </a:p>
          <a:p>
            <a:pPr marL="514350" indent="-514350">
              <a:buAutoNum type="alphaUcPeriod"/>
            </a:pPr>
            <a:r>
              <a:rPr lang="en-US" sz="2400">
                <a:latin typeface="Arial" panose="020b0604020202020204" pitchFamily="34" charset="0"/>
                <a:cs typeface="Arial" panose="020b0604020202020204" pitchFamily="34" charset="0"/>
              </a:rPr>
              <a:t>Train 13-year-old daughter to be her care partner</a:t>
            </a:r>
          </a:p>
          <a:p>
            <a:pPr marL="514350" indent="-514350">
              <a:buAutoNum type="alphaUcPeriod"/>
            </a:pPr>
            <a:r>
              <a:rPr lang="en-US" sz="2400">
                <a:latin typeface="Arial" panose="020b0604020202020204" pitchFamily="34" charset="0"/>
                <a:cs typeface="Arial" panose="020b0604020202020204" pitchFamily="34" charset="0"/>
              </a:rPr>
              <a:t>Instruct patient to wait until husband arrives home to undergo dialysis</a:t>
            </a:r>
          </a:p>
          <a:p>
            <a:pPr marL="514350" indent="-514350">
              <a:buAutoNum type="alphaUcPeriod"/>
            </a:pPr>
            <a:r>
              <a:rPr lang="en-US" sz="2400">
                <a:latin typeface="Arial" panose="020b0604020202020204" pitchFamily="34" charset="0"/>
                <a:cs typeface="Arial" panose="020b0604020202020204" pitchFamily="34" charset="0"/>
              </a:rPr>
              <a:t>Offer patient center-based dialysis at the time she wants to perform dialysis</a:t>
            </a:r>
          </a:p>
        </p:txBody>
      </p:sp>
      <p:sp>
        <p:nvSpPr>
          <p:cNvPr id="5" name="Subtitle 4">
            <a:extLst>
              <a:ext uri="{FF2B5EF4-FFF2-40B4-BE49-F238E27FC236}">
                <a16:creationId xmlns:a16="http://schemas.microsoft.com/office/drawing/2014/main" id="{0E7383EA-A368-4131-9362-C6E5B2676FB1}"/>
              </a:ext>
            </a:extLst>
          </p:cNvPr>
          <p:cNvSpPr>
            <a:spLocks noGrp="1" noSelect="1" noMove="1" noResize="1" noTextEdit="1"/>
          </p:cNvSpPr>
          <p:nvPr>
            <p:ph type="subTitle" idx="10"/>
          </p:nvPr>
        </p:nvSpPr>
        <p:spPr/>
        <p:txBody>
          <a:bodyPr/>
          <a:lstStyle/>
          <a:p>
            <a:r>
              <a:rPr lang="en-US"/>
              <a:t>Case Presentation</a:t>
            </a:r>
          </a:p>
        </p:txBody>
      </p:sp>
      <p:sp>
        <p:nvSpPr>
          <p:cNvPr id="6" name="TextBox 5">
            <a:extLst>
              <a:ext uri="{FF2B5EF4-FFF2-40B4-BE49-F238E27FC236}">
                <a16:creationId xmlns:a16="http://schemas.microsoft.com/office/drawing/2014/main" id="{89A6BD7E-E0E2-4D31-ADC0-C96B9C12487B}"/>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274574589"/>
      </p:ext>
    </p:extLst>
  </p:cSld>
  <p:clrMapOvr>
    <a:masterClrMapping/>
  </p:clrMapOvr>
  <p:transition/>
  <p:timing/>
</p:sld>
</file>

<file path=ppt/slides/slide4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587C3AD8-84B5-184A-AF69-23FBDCF11B75}"/>
              </a:ext>
            </a:extLst>
          </p:cNvPr>
          <p:cNvSpPr>
            <a:spLocks noGrp="1" noSelect="1" noMove="1" noResize="1" noTextEdit="1"/>
          </p:cNvSpPr>
          <p:nvPr>
            <p:ph type="title"/>
          </p:nvPr>
        </p:nvSpPr>
        <p:spPr>
          <a:xfrm>
            <a:off x="616665" y="703402"/>
            <a:ext cx="10515600" cy="1082404"/>
          </a:xfrm>
        </p:spPr>
        <p:txBody>
          <a:bodyPr/>
          <a:lstStyle/>
          <a:p>
            <a:r>
              <a:rPr lang="en-US"/>
              <a:t>Question 5: Answer</a:t>
            </a:r>
          </a:p>
        </p:txBody>
      </p:sp>
      <p:sp>
        <p:nvSpPr>
          <p:cNvPr id="3" name="Content Placeholder 2">
            <a:extLst>
              <a:ext uri="{FF2B5EF4-FFF2-40B4-BE49-F238E27FC236}">
                <a16:creationId xmlns:a16="http://schemas.microsoft.com/office/drawing/2014/main" id="{70C5CD36-F15B-4F47-8AB2-EF926F833D44}"/>
              </a:ext>
            </a:extLst>
          </p:cNvPr>
          <p:cNvSpPr>
            <a:spLocks noGrp="1" noSelect="1" noMove="1" noResize="1" noTextEdit="1"/>
          </p:cNvSpPr>
          <p:nvPr>
            <p:ph idx="1"/>
          </p:nvPr>
        </p:nvSpPr>
        <p:spPr>
          <a:xfrm>
            <a:off x="616665" y="1618911"/>
            <a:ext cx="10958670" cy="3388471"/>
          </a:xfrm>
        </p:spPr>
        <p:txBody>
          <a:bodyPr>
            <a:normAutofit/>
          </a:bodyPr>
          <a:lstStyle/>
          <a:p>
            <a:pPr marL="0" indent="0">
              <a:buNone/>
            </a:pPr>
            <a:r>
              <a:rPr lang="en-US" sz="2400" b="1">
                <a:latin typeface="Arial" panose="020b0604020202020204" pitchFamily="34" charset="0"/>
                <a:cs typeface="Arial" panose="020b0604020202020204" pitchFamily="34" charset="0"/>
              </a:rPr>
              <a:t>A. </a:t>
            </a:r>
            <a:r>
              <a:rPr lang="en-US" sz="2400">
                <a:latin typeface="Arial" panose="020b0604020202020204" pitchFamily="34" charset="0"/>
                <a:cs typeface="Arial" panose="020b0604020202020204" pitchFamily="34" charset="0"/>
              </a:rPr>
              <a:t>The Food and Drug Administration approved HHD without a partner in 2017 with the stipulation that risks are discussed with the patient, ancillary safety devices are utilized and patient training occurs.</a:t>
            </a:r>
            <a:r>
              <a:rPr lang="en-US" sz="2400" baseline="30000">
                <a:latin typeface="Arial" panose="020b0604020202020204" pitchFamily="34" charset="0"/>
                <a:cs typeface="Arial" panose="020b0604020202020204" pitchFamily="34" charset="0"/>
              </a:rPr>
              <a:t>14</a:t>
            </a:r>
            <a:r>
              <a:rPr lang="en-US" sz="2400">
                <a:latin typeface="Arial" panose="020b0604020202020204" pitchFamily="34" charset="0"/>
                <a:cs typeface="Arial" panose="020b0604020202020204" pitchFamily="34" charset="0"/>
              </a:rPr>
              <a:t> </a:t>
            </a:r>
          </a:p>
          <a:p>
            <a:pPr marL="0" indent="0">
              <a:buNone/>
            </a:pPr>
            <a:r>
              <a:rPr lang="en-US" sz="2400">
                <a:latin typeface="Arial" panose="020b0604020202020204" pitchFamily="34" charset="0"/>
                <a:cs typeface="Arial" panose="020b0604020202020204" pitchFamily="34" charset="0"/>
              </a:rPr>
              <a:t>Options C and D would require significant changes to the patient’s lifestyle that may impair adherence to the dialysis regimen or create personal problems. Option B would place significant responsibility with a minor child.</a:t>
            </a:r>
          </a:p>
        </p:txBody>
      </p:sp>
      <p:sp>
        <p:nvSpPr>
          <p:cNvPr id="4" name="Subtitle 3">
            <a:extLst>
              <a:ext uri="{FF2B5EF4-FFF2-40B4-BE49-F238E27FC236}">
                <a16:creationId xmlns:a16="http://schemas.microsoft.com/office/drawing/2014/main" id="{37180561-B70B-C640-A97D-A54C2346C6E8}"/>
              </a:ext>
            </a:extLst>
          </p:cNvPr>
          <p:cNvSpPr>
            <a:spLocks noGrp="1" noSelect="1" noMove="1" noResize="1" noTextEdit="1"/>
          </p:cNvSpPr>
          <p:nvPr>
            <p:ph type="subTitle" idx="10"/>
          </p:nvPr>
        </p:nvSpPr>
        <p:spPr/>
        <p:txBody>
          <a:bodyPr/>
          <a:lstStyle/>
          <a:p>
            <a:r>
              <a:rPr lang="en-US"/>
              <a:t>Case Presentation</a:t>
            </a:r>
          </a:p>
        </p:txBody>
      </p:sp>
      <p:sp>
        <p:nvSpPr>
          <p:cNvPr id="5" name="TextBox 4">
            <a:extLst>
              <a:ext uri="{FF2B5EF4-FFF2-40B4-BE49-F238E27FC236}">
                <a16:creationId xmlns:a16="http://schemas.microsoft.com/office/drawing/2014/main" id="{8C1514FB-E9C8-4906-AE81-7103C06A1DD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860139901"/>
      </p:ext>
    </p:extLst>
  </p:cSld>
  <p:clrMapOvr>
    <a:masterClrMapping/>
  </p:clrMapOvr>
  <p:transition/>
  <p:timing/>
</p:sld>
</file>

<file path=ppt/slides/slide4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35E7C34B-0D0F-4093-942D-CC22D7C27BFF}"/>
              </a:ext>
            </a:extLst>
          </p:cNvPr>
          <p:cNvSpPr>
            <a:spLocks noGrp="1" noSelect="1" noMove="1" noResize="1" noTextEdit="1"/>
          </p:cNvSpPr>
          <p:nvPr>
            <p:ph type="title"/>
          </p:nvPr>
        </p:nvSpPr>
        <p:spPr>
          <a:xfrm>
            <a:off x="617111" y="703424"/>
            <a:ext cx="10515600" cy="1078992"/>
          </a:xfrm>
        </p:spPr>
        <p:txBody>
          <a:bodyPr/>
          <a:lstStyle/>
          <a:p>
            <a:r>
              <a:rPr lang="en-US"/>
              <a:t>Question 6</a:t>
            </a:r>
          </a:p>
        </p:txBody>
      </p:sp>
      <p:sp>
        <p:nvSpPr>
          <p:cNvPr id="3" name="Content Placeholder 2">
            <a:extLst>
              <a:ext uri="{FF2B5EF4-FFF2-40B4-BE49-F238E27FC236}">
                <a16:creationId xmlns:a16="http://schemas.microsoft.com/office/drawing/2014/main" id="{60AA77DB-06DB-4A53-9611-A78745BC6DEC}"/>
              </a:ext>
            </a:extLst>
          </p:cNvPr>
          <p:cNvSpPr>
            <a:spLocks noGrp="1" noSelect="1" noMove="1" noResize="1" noTextEdit="1"/>
          </p:cNvSpPr>
          <p:nvPr>
            <p:ph sz="half" idx="1"/>
          </p:nvPr>
        </p:nvSpPr>
        <p:spPr>
          <a:xfrm>
            <a:off x="618879" y="1616249"/>
            <a:ext cx="10956009" cy="4633880"/>
          </a:xfrm>
        </p:spPr>
        <p:txBody>
          <a:bodyPr>
            <a:noAutofit/>
          </a:bodyPr>
          <a:lstStyle/>
          <a:p>
            <a:pPr marL="0" indent="0">
              <a:buNone/>
            </a:pPr>
            <a:r>
              <a:rPr lang="en-US" sz="2400">
                <a:latin typeface="Arial" panose="020b0604020202020204" pitchFamily="34" charset="0"/>
                <a:cs typeface="Arial" panose="020b0604020202020204" pitchFamily="34" charset="0"/>
              </a:rPr>
              <a:t>12 months after HHD training, the patient wishes to change to nocturnal HD, 5 nights weekly for 7 hours each night. </a:t>
            </a:r>
            <a:r>
              <a:rPr lang="en-US" sz="2400" b="1">
                <a:latin typeface="Arial" panose="020b0604020202020204" pitchFamily="34" charset="0"/>
                <a:cs typeface="Arial" panose="020b0604020202020204" pitchFamily="34" charset="0"/>
              </a:rPr>
              <a:t>Which change will need to be made to her hemodialysis prescription?</a:t>
            </a:r>
          </a:p>
          <a:p>
            <a:pPr marL="514350" indent="-514350">
              <a:buAutoNum type="alphaUcPeriod"/>
            </a:pPr>
            <a:r>
              <a:rPr lang="en-US" sz="2400">
                <a:latin typeface="Arial" panose="020b0604020202020204" pitchFamily="34" charset="0"/>
                <a:cs typeface="Arial" panose="020b0604020202020204" pitchFamily="34" charset="0"/>
              </a:rPr>
              <a:t>Change her dialysate potassium bath to 2 meq/L from 1 meq/L</a:t>
            </a:r>
          </a:p>
          <a:p>
            <a:pPr marL="514350" indent="-514350">
              <a:buAutoNum type="alphaUcPeriod"/>
            </a:pPr>
            <a:r>
              <a:rPr lang="en-US" sz="2400">
                <a:latin typeface="Arial" panose="020b0604020202020204" pitchFamily="34" charset="0"/>
                <a:cs typeface="Arial" panose="020b0604020202020204" pitchFamily="34" charset="0"/>
              </a:rPr>
              <a:t>Change her heparin dose from one 3000 unit bolus at the start to a second 3000 unit bolus at hour 3 of dialysis</a:t>
            </a:r>
          </a:p>
          <a:p>
            <a:pPr marL="514350" indent="-514350">
              <a:buAutoNum type="alphaUcPeriod"/>
            </a:pPr>
            <a:r>
              <a:rPr lang="en-US" sz="2400">
                <a:latin typeface="Arial" panose="020b0604020202020204" pitchFamily="34" charset="0"/>
                <a:cs typeface="Arial" panose="020b0604020202020204" pitchFamily="34" charset="0"/>
              </a:rPr>
              <a:t>Increase dialysate volume from 25 L per treatment to 50 L per treatment</a:t>
            </a:r>
          </a:p>
          <a:p>
            <a:pPr marL="514350" indent="-514350">
              <a:buAutoNum type="alphaUcPeriod"/>
            </a:pPr>
            <a:r>
              <a:rPr lang="en-US" sz="2400">
                <a:latin typeface="Arial" panose="020b0604020202020204" pitchFamily="34" charset="0"/>
                <a:cs typeface="Arial" panose="020b0604020202020204" pitchFamily="34" charset="0"/>
              </a:rPr>
              <a:t>Add sodium phosphate to the dialysate bath for a concentration of 1 mg/dl</a:t>
            </a:r>
          </a:p>
        </p:txBody>
      </p:sp>
      <p:sp>
        <p:nvSpPr>
          <p:cNvPr id="5" name="Subtitle 4">
            <a:extLst>
              <a:ext uri="{FF2B5EF4-FFF2-40B4-BE49-F238E27FC236}">
                <a16:creationId xmlns:a16="http://schemas.microsoft.com/office/drawing/2014/main" id="{0E7383EA-A368-4131-9362-C6E5B2676FB1}"/>
              </a:ext>
            </a:extLst>
          </p:cNvPr>
          <p:cNvSpPr>
            <a:spLocks noGrp="1" noSelect="1" noMove="1" noResize="1" noTextEdit="1"/>
          </p:cNvSpPr>
          <p:nvPr>
            <p:ph type="subTitle" idx="10"/>
          </p:nvPr>
        </p:nvSpPr>
        <p:spPr/>
        <p:txBody>
          <a:bodyPr/>
          <a:lstStyle/>
          <a:p>
            <a:r>
              <a:rPr lang="en-US"/>
              <a:t>Case Presentation</a:t>
            </a:r>
          </a:p>
        </p:txBody>
      </p:sp>
      <p:sp>
        <p:nvSpPr>
          <p:cNvPr id="6" name="TextBox 5">
            <a:extLst>
              <a:ext uri="{FF2B5EF4-FFF2-40B4-BE49-F238E27FC236}">
                <a16:creationId xmlns:a16="http://schemas.microsoft.com/office/drawing/2014/main" id="{89A6BD7E-E0E2-4D31-ADC0-C96B9C12487B}"/>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1148355433"/>
      </p:ext>
    </p:extLst>
  </p:cSld>
  <p:clrMapOvr>
    <a:masterClrMapping/>
  </p:clrMapOvr>
  <p:transition/>
  <p:timing/>
</p:sld>
</file>

<file path=ppt/slides/slide4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587C3AD8-84B5-184A-AF69-23FBDCF11B75}"/>
              </a:ext>
            </a:extLst>
          </p:cNvPr>
          <p:cNvSpPr>
            <a:spLocks noGrp="1" noSelect="1" noMove="1" noResize="1" noTextEdit="1"/>
          </p:cNvSpPr>
          <p:nvPr>
            <p:ph type="title"/>
          </p:nvPr>
        </p:nvSpPr>
        <p:spPr>
          <a:xfrm>
            <a:off x="614405" y="702898"/>
            <a:ext cx="10515600" cy="1082404"/>
          </a:xfrm>
        </p:spPr>
        <p:txBody>
          <a:bodyPr/>
          <a:lstStyle/>
          <a:p>
            <a:r>
              <a:rPr lang="en-US"/>
              <a:t>Question 6: Answer</a:t>
            </a:r>
          </a:p>
        </p:txBody>
      </p:sp>
      <p:sp>
        <p:nvSpPr>
          <p:cNvPr id="3" name="Content Placeholder 2">
            <a:extLst>
              <a:ext uri="{FF2B5EF4-FFF2-40B4-BE49-F238E27FC236}">
                <a16:creationId xmlns:a16="http://schemas.microsoft.com/office/drawing/2014/main" id="{70C5CD36-F15B-4F47-8AB2-EF926F833D44}"/>
              </a:ext>
            </a:extLst>
          </p:cNvPr>
          <p:cNvSpPr>
            <a:spLocks noGrp="1" noSelect="1" noMove="1" noResize="1" noTextEdit="1"/>
          </p:cNvSpPr>
          <p:nvPr>
            <p:ph idx="1"/>
          </p:nvPr>
        </p:nvSpPr>
        <p:spPr>
          <a:xfrm>
            <a:off x="614405" y="1620431"/>
            <a:ext cx="10963190" cy="4629698"/>
          </a:xfrm>
        </p:spPr>
        <p:txBody>
          <a:bodyPr>
            <a:noAutofit/>
          </a:bodyPr>
          <a:lstStyle/>
          <a:p>
            <a:pPr marL="0" indent="0">
              <a:buNone/>
            </a:pPr>
            <a:r>
              <a:rPr lang="en-US" sz="2400" b="1">
                <a:latin typeface="Arial" panose="020b0604020202020204" pitchFamily="34" charset="0"/>
                <a:cs typeface="Arial" panose="020b0604020202020204" pitchFamily="34" charset="0"/>
              </a:rPr>
              <a:t>A. </a:t>
            </a:r>
            <a:r>
              <a:rPr lang="en-US" sz="2400">
                <a:latin typeface="Arial" panose="020b0604020202020204" pitchFamily="34" charset="0"/>
                <a:cs typeface="Arial" panose="020b0604020202020204" pitchFamily="34" charset="0"/>
              </a:rPr>
              <a:t>Change potassium bath from 1 meq/L to 2 meq/L</a:t>
            </a:r>
          </a:p>
          <a:p>
            <a:pPr marL="0" indent="0">
              <a:buNone/>
            </a:pPr>
            <a:r>
              <a:rPr lang="en-US" sz="2400">
                <a:latin typeface="Arial" panose="020b0604020202020204" pitchFamily="34" charset="0"/>
                <a:cs typeface="Arial" panose="020b0604020202020204" pitchFamily="34" charset="0"/>
              </a:rPr>
              <a:t>The marked increase in HD time, even if the dialysate volume is maintained constant, will markedly increase the amount of potassium removed during the treatment.</a:t>
            </a:r>
            <a:r>
              <a:rPr lang="en-US" sz="2400" baseline="30000">
                <a:latin typeface="Arial" panose="020b0604020202020204" pitchFamily="34" charset="0"/>
                <a:cs typeface="Arial" panose="020b0604020202020204" pitchFamily="34" charset="0"/>
              </a:rPr>
              <a:t>15</a:t>
            </a:r>
            <a:r>
              <a:rPr lang="en-US" sz="2400">
                <a:latin typeface="Arial" panose="020b0604020202020204" pitchFamily="34" charset="0"/>
                <a:cs typeface="Arial" panose="020b0604020202020204" pitchFamily="34" charset="0"/>
              </a:rPr>
              <a:t> Patients on nocturnal HD often need more heparin than a shorter GD treatment, but this is usually given in a continuous infusion rather than having the patient wake up to administer. The dialysis volume could be increased, but this is not necessary. Some patients on frequent nocturnal HD do occasionally need phosphate added to the dialysate, but this is the exception, particularly when dialysate volumes of </a:t>
            </a:r>
            <a:r>
              <a:rPr lang="en-US" sz="2400" u="sng">
                <a:latin typeface="Arial" panose="020b0604020202020204" pitchFamily="34" charset="0"/>
                <a:cs typeface="Arial" panose="020b0604020202020204" pitchFamily="34" charset="0"/>
              </a:rPr>
              <a:t>&lt;</a:t>
            </a:r>
            <a:r>
              <a:rPr lang="en-US" sz="2400">
                <a:latin typeface="Arial" panose="020b0604020202020204" pitchFamily="34" charset="0"/>
                <a:cs typeface="Arial" panose="020b0604020202020204" pitchFamily="34" charset="0"/>
              </a:rPr>
              <a:t>30L are utilized.</a:t>
            </a:r>
          </a:p>
        </p:txBody>
      </p:sp>
      <p:sp>
        <p:nvSpPr>
          <p:cNvPr id="4" name="Subtitle 3">
            <a:extLst>
              <a:ext uri="{FF2B5EF4-FFF2-40B4-BE49-F238E27FC236}">
                <a16:creationId xmlns:a16="http://schemas.microsoft.com/office/drawing/2014/main" id="{37180561-B70B-C640-A97D-A54C2346C6E8}"/>
              </a:ext>
            </a:extLst>
          </p:cNvPr>
          <p:cNvSpPr>
            <a:spLocks noGrp="1" noSelect="1" noMove="1" noResize="1" noTextEdit="1"/>
          </p:cNvSpPr>
          <p:nvPr>
            <p:ph type="subTitle" idx="10"/>
          </p:nvPr>
        </p:nvSpPr>
        <p:spPr/>
        <p:txBody>
          <a:bodyPr/>
          <a:lstStyle/>
          <a:p>
            <a:r>
              <a:rPr lang="en-US"/>
              <a:t>Case Presentation</a:t>
            </a:r>
          </a:p>
        </p:txBody>
      </p:sp>
      <p:sp>
        <p:nvSpPr>
          <p:cNvPr id="6" name="TextBox 5">
            <a:extLst>
              <a:ext uri="{FF2B5EF4-FFF2-40B4-BE49-F238E27FC236}">
                <a16:creationId xmlns:a16="http://schemas.microsoft.com/office/drawing/2014/main" id="{8BCD79D1-F17A-4D6B-AA36-6011A91AF190}"/>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4239837419"/>
      </p:ext>
    </p:extLst>
  </p:cSld>
  <p:clrMapOvr>
    <a:masterClrMapping/>
  </p:clrMapOvr>
  <p:transition/>
  <p:timing/>
</p:sld>
</file>

<file path=ppt/slides/slide4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8" name="Content Placeholder 7">
            <a:extLst>
              <a:ext uri="{FF2B5EF4-FFF2-40B4-BE49-F238E27FC236}">
                <a16:creationId xmlns:a16="http://schemas.microsoft.com/office/drawing/2014/main" id="{F9D331F2-35A9-5641-85A3-1C5AB135E1E8}"/>
              </a:ext>
            </a:extLst>
          </p:cNvPr>
          <p:cNvSpPr>
            <a:spLocks noGrp="1" noSelect="1" noMove="1" noResize="1" noTextEdit="1"/>
          </p:cNvSpPr>
          <p:nvPr>
            <p:ph idx="1"/>
          </p:nvPr>
        </p:nvSpPr>
        <p:spPr>
          <a:xfrm>
            <a:off x="616668" y="774663"/>
            <a:ext cx="10962187" cy="3388471"/>
          </a:xfrm>
        </p:spPr>
        <p:txBody>
          <a:bodyPr>
            <a:noAutofit/>
          </a:bodyPr>
          <a:lstStyle/>
          <a:p>
            <a:pPr marL="339725" indent="-339725">
              <a:buAutoNum type="arabicPeriod"/>
            </a:pPr>
            <a:r>
              <a:rPr lang="en-US" sz="1500">
                <a:latin typeface="Arial" panose="020b0604020202020204" pitchFamily="34" charset="0"/>
                <a:cs typeface="Arial" panose="020b0604020202020204" pitchFamily="34" charset="0"/>
              </a:rPr>
              <a:t>Plum et al NDT 16:2378, 2001</a:t>
            </a:r>
          </a:p>
          <a:p>
            <a:pPr marL="339725" indent="-339725">
              <a:buAutoNum type="arabicPeriod"/>
            </a:pPr>
            <a:r>
              <a:rPr lang="en-US" sz="1500">
                <a:latin typeface="Arial" panose="020b0604020202020204" pitchFamily="34" charset="0"/>
                <a:cs typeface="Arial" panose="020b0604020202020204" pitchFamily="34" charset="0"/>
              </a:rPr>
              <a:t>Kraus M et al. Hemodialysis Int 11:468-477, 2007</a:t>
            </a:r>
          </a:p>
          <a:p>
            <a:pPr marL="339725" indent="-339725">
              <a:buAutoNum type="arabicPeriod"/>
            </a:pPr>
            <a:r>
              <a:rPr lang="en-US" sz="1500">
                <a:latin typeface="Arial" panose="020b0604020202020204" pitchFamily="34" charset="0"/>
                <a:cs typeface="Arial" panose="020b0604020202020204" pitchFamily="34" charset="0"/>
              </a:rPr>
              <a:t>FHN Trial Group N Engl J Med 2287-2300, 2010</a:t>
            </a:r>
          </a:p>
          <a:p>
            <a:pPr marL="339725" indent="-339725">
              <a:buAutoNum type="arabicPeriod"/>
            </a:pPr>
            <a:r>
              <a:rPr lang="en-US" sz="1500" err="1">
                <a:latin typeface="Arial" panose="020b0604020202020204" pitchFamily="34" charset="0"/>
                <a:cs typeface="Arial" panose="020b0604020202020204" pitchFamily="34" charset="0"/>
              </a:rPr>
              <a:t>Assimon MM et al. Am J Kidney Dis 68:911-922, 2016</a:t>
            </a:r>
          </a:p>
          <a:p>
            <a:pPr marL="339725" indent="-339725">
              <a:buAutoNum type="arabicPeriod"/>
            </a:pPr>
            <a:r>
              <a:rPr lang="en-US" sz="1500">
                <a:latin typeface="Arial" panose="020b0604020202020204" pitchFamily="34" charset="0"/>
                <a:cs typeface="Arial" panose="020b0604020202020204" pitchFamily="34" charset="0"/>
              </a:rPr>
              <a:t>Culleton BF et al. JAMA 298:1291-1299, 2007</a:t>
            </a:r>
          </a:p>
          <a:p>
            <a:pPr marL="339725" indent="-339725">
              <a:buAutoNum type="arabicPeriod" startAt="6"/>
            </a:pPr>
            <a:r>
              <a:rPr lang="en-US" sz="1500">
                <a:latin typeface="Arial" panose="020b0604020202020204" pitchFamily="34" charset="0"/>
                <a:cs typeface="Arial" panose="020b0604020202020204" pitchFamily="34" charset="0"/>
              </a:rPr>
              <a:t>Chan et al. Clin J Am Soc Nephrol 20:665-671, 2009</a:t>
            </a:r>
          </a:p>
          <a:p>
            <a:pPr marL="339725" indent="-339725">
              <a:buAutoNum type="arabicPeriod" startAt="6"/>
            </a:pPr>
            <a:r>
              <a:rPr lang="en-US" sz="1500">
                <a:latin typeface="Arial" panose="020b0604020202020204" pitchFamily="34" charset="0"/>
                <a:cs typeface="Arial" panose="020b0604020202020204" pitchFamily="34" charset="0"/>
              </a:rPr>
              <a:t>Pauly RP et al. Am J Kidney Dis 73:230-239, 2019</a:t>
            </a:r>
          </a:p>
          <a:p>
            <a:pPr marL="339725" indent="-339725">
              <a:buAutoNum type="arabicPeriod" startAt="6"/>
            </a:pPr>
            <a:r>
              <a:rPr lang="en-US" sz="1500">
                <a:latin typeface="Arial" panose="020b0604020202020204" pitchFamily="34" charset="0"/>
                <a:cs typeface="Arial" panose="020b0604020202020204" pitchFamily="34" charset="0"/>
              </a:rPr>
              <a:t>Perl J, Na Y, Tennankore KK, Chan CT. Clin J Am Soc Nephrol 12: 1248-1258, 2017</a:t>
            </a:r>
          </a:p>
          <a:p>
            <a:pPr marL="339725" indent="-339725">
              <a:buAutoNum type="arabicPeriod" startAt="6"/>
            </a:pPr>
            <a:r>
              <a:rPr lang="en-US" sz="1500" err="1">
                <a:latin typeface="Arial" panose="020b0604020202020204" pitchFamily="34" charset="0"/>
                <a:cs typeface="Arial" panose="020b0604020202020204" pitchFamily="34" charset="0"/>
              </a:rPr>
              <a:t>Oostrom T, Einav L, Finkelstein A. Health Aff (Millwood) 36:826-832, 2017</a:t>
            </a:r>
          </a:p>
          <a:p>
            <a:pPr marL="339725" indent="-339725">
              <a:buAutoNum type="arabicPeriod" startAt="6"/>
            </a:pPr>
            <a:r>
              <a:rPr lang="en-US" sz="1500">
                <a:latin typeface="Arial" panose="020b0604020202020204" pitchFamily="34" charset="0"/>
                <a:cs typeface="Arial" panose="020b0604020202020204" pitchFamily="34" charset="0"/>
              </a:rPr>
              <a:t>Moist LM and Nesrallah GE. Clin J Am Soc Nephrol 9:3-5, 2014</a:t>
            </a:r>
          </a:p>
          <a:p>
            <a:pPr marL="339725" indent="-339725">
              <a:buAutoNum type="arabicPeriod" startAt="6"/>
            </a:pPr>
            <a:r>
              <a:rPr lang="en-US" sz="1500">
                <a:latin typeface="Arial" panose="020b0604020202020204" pitchFamily="34" charset="0"/>
                <a:cs typeface="Arial" panose="020b0604020202020204" pitchFamily="34" charset="0"/>
              </a:rPr>
              <a:t>Muir CA et al. Clin J Am Soc Nephrol 9:110-114, 2014</a:t>
            </a:r>
          </a:p>
          <a:p>
            <a:pPr marL="339725" indent="-339725">
              <a:buAutoNum type="arabicPeriod" startAt="6"/>
            </a:pPr>
            <a:r>
              <a:rPr lang="en-US" sz="1500" err="1">
                <a:latin typeface="Arial" panose="020b0604020202020204" pitchFamily="34" charset="0"/>
                <a:cs typeface="Arial" panose="020b0604020202020204" pitchFamily="34" charset="0"/>
              </a:rPr>
              <a:t>Parisotto MT et al. J Vasc Access 18:114-119, 2017</a:t>
            </a:r>
          </a:p>
          <a:p>
            <a:pPr marL="339725" indent="-339725">
              <a:buAutoNum type="arabicPeriod" startAt="6"/>
            </a:pPr>
            <a:r>
              <a:rPr lang="en-US" sz="1500">
                <a:latin typeface="Arial" panose="020b0604020202020204" pitchFamily="34" charset="0"/>
                <a:cs typeface="Arial" panose="020b0604020202020204" pitchFamily="34" charset="0"/>
              </a:rPr>
              <a:t>McRae JM et al. Clin J Am Soc Nephrol 7:1632-1638, 2012</a:t>
            </a:r>
          </a:p>
          <a:p>
            <a:pPr marL="339725" indent="-339725">
              <a:buAutoNum type="arabicPeriod" startAt="6"/>
            </a:pPr>
            <a:r>
              <a:rPr lang="en-US" sz="1500">
                <a:latin typeface="Arial" panose="020b0604020202020204" pitchFamily="34" charset="0"/>
                <a:cs typeface="Arial" panose="020b0604020202020204" pitchFamily="34" charset="0"/>
                <a:hlinkClick r:id="rId2"/>
              </a:rPr>
              <a:t>https://www.accessdata.fda.gov/cdrh_docs/pdf17/k171331.pdf</a:t>
            </a:r>
            <a:r>
              <a:rPr lang="en-US" sz="1500">
                <a:latin typeface="Arial" panose="020b0604020202020204" pitchFamily="34" charset="0"/>
                <a:cs typeface="Arial" panose="020b0604020202020204" pitchFamily="34" charset="0"/>
              </a:rPr>
              <a:t>. Accessed October 21, 2020</a:t>
            </a:r>
          </a:p>
          <a:p>
            <a:pPr marL="339725" indent="-339725">
              <a:buAutoNum type="arabicPeriod" startAt="6"/>
            </a:pPr>
            <a:r>
              <a:rPr lang="en-US" sz="1500">
                <a:latin typeface="Arial" panose="020b0604020202020204" pitchFamily="34" charset="0"/>
                <a:cs typeface="Arial" panose="020b0604020202020204" pitchFamily="34" charset="0"/>
              </a:rPr>
              <a:t>Rocco MV et al. Kidney Int 80:1080-1091, 2011</a:t>
            </a:r>
          </a:p>
          <a:p>
            <a:pPr marL="0" indent="0">
              <a:buNone/>
            </a:pPr>
            <a:endParaRPr lang="en-US" sz="1500">
              <a:latin typeface="Arial" panose="020b0604020202020204" pitchFamily="34" charset="0"/>
              <a:cs typeface="Arial" panose="020b0604020202020204" pitchFamily="34" charset="0"/>
            </a:endParaRPr>
          </a:p>
          <a:p>
            <a:pPr marL="514350" indent="-514350">
              <a:buAutoNum type="arabicPeriod"/>
            </a:pPr>
            <a:endParaRPr lang="en-US" sz="1500">
              <a:latin typeface="Arial" panose="020b0604020202020204" pitchFamily="34" charset="0"/>
              <a:cs typeface="Arial" panose="020b0604020202020204" pitchFamily="34" charset="0"/>
            </a:endParaRPr>
          </a:p>
        </p:txBody>
      </p:sp>
      <p:sp>
        <p:nvSpPr>
          <p:cNvPr id="5" name="Subtitle 4">
            <a:extLst>
              <a:ext uri="{FF2B5EF4-FFF2-40B4-BE49-F238E27FC236}">
                <a16:creationId xmlns:a16="http://schemas.microsoft.com/office/drawing/2014/main" id="{0E7383EA-A368-4131-9362-C6E5B2676FB1}"/>
              </a:ext>
            </a:extLst>
          </p:cNvPr>
          <p:cNvSpPr>
            <a:spLocks noGrp="1" noSelect="1" noMove="1" noResize="1" noTextEdit="1"/>
          </p:cNvSpPr>
          <p:nvPr>
            <p:ph type="subTitle" idx="10"/>
          </p:nvPr>
        </p:nvSpPr>
        <p:spPr/>
        <p:txBody>
          <a:bodyPr/>
          <a:lstStyle/>
          <a:p>
            <a:r>
              <a:rPr lang="en-US"/>
              <a:t>References</a:t>
            </a:r>
          </a:p>
        </p:txBody>
      </p:sp>
      <p:sp>
        <p:nvSpPr>
          <p:cNvPr id="6" name="TextBox 5">
            <a:extLst>
              <a:ext uri="{FF2B5EF4-FFF2-40B4-BE49-F238E27FC236}">
                <a16:creationId xmlns:a16="http://schemas.microsoft.com/office/drawing/2014/main" id="{89A6BD7E-E0E2-4D31-ADC0-C96B9C12487B}"/>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3994618615"/>
      </p:ext>
    </p:extLst>
  </p:cSld>
  <p:clrMapOvr>
    <a:masterClrMapping/>
  </p:clrMapOvr>
  <p:transition/>
  <p:timing/>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ext Placeholder 1">
            <a:extLst>
              <a:ext uri="{FF2B5EF4-FFF2-40B4-BE49-F238E27FC236}">
                <a16:creationId xmlns:a16="http://schemas.microsoft.com/office/drawing/2014/main" id="{F77D2CE6-25C9-E04A-80B8-28E0C8CD8FCA}"/>
              </a:ext>
            </a:extLst>
          </p:cNvPr>
          <p:cNvSpPr>
            <a:spLocks noGrp="1" noSelect="1" noMove="1" noResize="1" noTextEdit="1"/>
          </p:cNvSpPr>
          <p:nvPr>
            <p:ph type="body" idx="1"/>
          </p:nvPr>
        </p:nvSpPr>
        <p:spPr>
          <a:xfrm>
            <a:off x="4730305" y="3978365"/>
            <a:ext cx="6542590" cy="1007584"/>
          </a:xfrm>
        </p:spPr>
        <p:txBody>
          <a:bodyPr>
            <a:normAutofit/>
          </a:bodyPr>
          <a:lstStyle/>
          <a:p>
            <a:r>
              <a:rPr lang="en-US" sz="3000">
                <a:latin typeface="Arial" panose="020b0604020202020204" pitchFamily="34" charset="0"/>
                <a:cs typeface="Arial" panose="020b0604020202020204" pitchFamily="34" charset="0"/>
              </a:rPr>
              <a:t>Home Hemodialysis</a:t>
            </a:r>
          </a:p>
        </p:txBody>
      </p:sp>
      <p:sp>
        <p:nvSpPr>
          <p:cNvPr id="3" name="Subtitle 2">
            <a:extLst>
              <a:ext uri="{FF2B5EF4-FFF2-40B4-BE49-F238E27FC236}">
                <a16:creationId xmlns:a16="http://schemas.microsoft.com/office/drawing/2014/main" id="{D25D5A39-8DC0-EA4D-A392-C6B089A036E2}"/>
              </a:ext>
            </a:extLst>
          </p:cNvPr>
          <p:cNvSpPr>
            <a:spLocks noGrp="1" noSelect="1" noMove="1" noResize="1" noTextEdit="1"/>
          </p:cNvSpPr>
          <p:nvPr>
            <p:ph type="subTitle" idx="10"/>
          </p:nvPr>
        </p:nvSpPr>
        <p:spPr>
          <a:xfrm>
            <a:off x="4730305" y="2674806"/>
            <a:ext cx="7327191" cy="775460"/>
          </a:xfrm>
        </p:spPr>
        <p:txBody>
          <a:bodyPr>
            <a:normAutofit fontScale="62500" lnSpcReduction="20000"/>
          </a:bodyPr>
          <a:lstStyle/>
          <a:p>
            <a:r>
              <a:rPr lang="en-US"/>
              <a:t>IMMEDIATE POST-TRAINING ISSUES</a:t>
            </a:r>
          </a:p>
        </p:txBody>
      </p:sp>
      <p:sp>
        <p:nvSpPr>
          <p:cNvPr id="5" name="TextBox 4">
            <a:extLst>
              <a:ext uri="{FF2B5EF4-FFF2-40B4-BE49-F238E27FC236}">
                <a16:creationId xmlns:a16="http://schemas.microsoft.com/office/drawing/2014/main" id="{D22E76C4-725A-4693-94A2-7B8B63225D9C}"/>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3484181554"/>
      </p:ext>
    </p:extLst>
  </p:cSld>
  <p:clrMapOvr>
    <a:masterClrMapping/>
  </p:clrMapOvr>
  <p:transition/>
  <p:timing/>
</p:sld>
</file>

<file path=ppt/slides/slide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4188F455-DC27-8B4D-9937-9FAABD9F655B}"/>
              </a:ext>
            </a:extLst>
          </p:cNvPr>
          <p:cNvSpPr>
            <a:spLocks noGrp="1" noSelect="1" noMove="1" noResize="1" noTextEdit="1"/>
          </p:cNvSpPr>
          <p:nvPr>
            <p:ph type="title"/>
          </p:nvPr>
        </p:nvSpPr>
        <p:spPr>
          <a:xfrm>
            <a:off x="621706" y="698058"/>
            <a:ext cx="10515600" cy="1082404"/>
          </a:xfrm>
        </p:spPr>
        <p:txBody>
          <a:bodyPr>
            <a:normAutofit/>
          </a:bodyPr>
          <a:lstStyle/>
          <a:p>
            <a:r>
              <a:rPr lang="en-US"/>
              <a:t>Target Weight and BP Medications</a:t>
            </a:r>
          </a:p>
        </p:txBody>
      </p:sp>
      <p:sp>
        <p:nvSpPr>
          <p:cNvPr id="3" name="Content Placeholder 2">
            <a:extLst>
              <a:ext uri="{FF2B5EF4-FFF2-40B4-BE49-F238E27FC236}">
                <a16:creationId xmlns:a16="http://schemas.microsoft.com/office/drawing/2014/main" id="{C2C4A7E2-B042-B74F-9E24-995C8DF045F7}"/>
              </a:ext>
            </a:extLst>
          </p:cNvPr>
          <p:cNvSpPr>
            <a:spLocks noGrp="1" noSelect="1" noMove="1" noResize="1" noTextEdit="1"/>
          </p:cNvSpPr>
          <p:nvPr>
            <p:ph idx="1"/>
          </p:nvPr>
        </p:nvSpPr>
        <p:spPr>
          <a:xfrm>
            <a:off x="621706" y="1617802"/>
            <a:ext cx="10948588" cy="3388471"/>
          </a:xfrm>
        </p:spPr>
        <p:txBody>
          <a:bodyPr/>
          <a:lstStyle/>
          <a:p>
            <a:r>
              <a:rPr lang="en-US">
                <a:latin typeface="Arial" panose="020b0604020202020204" pitchFamily="34" charset="0"/>
                <a:cs typeface="Arial" panose="020b0604020202020204" pitchFamily="34" charset="0"/>
              </a:rPr>
              <a:t>Most HD patients and PD patients are “volume-overloaded.”</a:t>
            </a:r>
            <a:r>
              <a:rPr lang="en-US" baseline="30000">
                <a:latin typeface="Arial" panose="020b0604020202020204" pitchFamily="34" charset="0"/>
                <a:cs typeface="Arial" panose="020b0604020202020204" pitchFamily="34" charset="0"/>
              </a:rPr>
              <a:t>1</a:t>
            </a:r>
            <a:r>
              <a:rPr lang="en-US">
                <a:latin typeface="Arial" panose="020b0604020202020204" pitchFamily="34" charset="0"/>
                <a:cs typeface="Arial" panose="020b0604020202020204" pitchFamily="34" charset="0"/>
              </a:rPr>
              <a:t> </a:t>
            </a:r>
          </a:p>
          <a:p>
            <a:r>
              <a:rPr lang="en-US">
                <a:latin typeface="Arial" panose="020b0604020202020204" pitchFamily="34" charset="0"/>
                <a:cs typeface="Arial" panose="020b0604020202020204" pitchFamily="34" charset="0"/>
              </a:rPr>
              <a:t>More frequent HD usually shows an improvement in BP control.</a:t>
            </a:r>
            <a:r>
              <a:rPr lang="en-US" baseline="30000">
                <a:latin typeface="Arial" panose="020b0604020202020204" pitchFamily="34" charset="0"/>
                <a:cs typeface="Arial" panose="020b0604020202020204" pitchFamily="34" charset="0"/>
              </a:rPr>
              <a:t>2,3</a:t>
            </a:r>
            <a:r>
              <a:rPr lang="en-US">
                <a:latin typeface="Arial" panose="020b0604020202020204" pitchFamily="34" charset="0"/>
                <a:cs typeface="Arial" panose="020b0604020202020204" pitchFamily="34" charset="0"/>
              </a:rPr>
              <a:t> </a:t>
            </a:r>
          </a:p>
          <a:p>
            <a:r>
              <a:rPr lang="en-US">
                <a:latin typeface="Arial" panose="020b0604020202020204" pitchFamily="34" charset="0"/>
                <a:cs typeface="Arial" panose="020b0604020202020204" pitchFamily="34" charset="0"/>
              </a:rPr>
              <a:t>Adjustment of both target weight and BP medications during the initial phase of HHD is critical. </a:t>
            </a:r>
          </a:p>
        </p:txBody>
      </p:sp>
      <p:sp>
        <p:nvSpPr>
          <p:cNvPr id="4" name="Subtitle 3">
            <a:extLst>
              <a:ext uri="{FF2B5EF4-FFF2-40B4-BE49-F238E27FC236}">
                <a16:creationId xmlns:a16="http://schemas.microsoft.com/office/drawing/2014/main" id="{BC2A3332-B03D-514C-9942-61638329D999}"/>
              </a:ext>
            </a:extLst>
          </p:cNvPr>
          <p:cNvSpPr>
            <a:spLocks noGrp="1" noSelect="1" noMove="1" noResize="1" noTextEdit="1"/>
          </p:cNvSpPr>
          <p:nvPr>
            <p:ph type="subTitle" idx="10"/>
          </p:nvPr>
        </p:nvSpPr>
        <p:spPr/>
        <p:txBody>
          <a:bodyPr/>
          <a:lstStyle/>
          <a:p>
            <a:r>
              <a:rPr lang="en-US"/>
              <a:t>Immediate Post-Training Issues</a:t>
            </a:r>
          </a:p>
        </p:txBody>
      </p:sp>
      <p:sp>
        <p:nvSpPr>
          <p:cNvPr id="6" name="TextBox 5">
            <a:extLst>
              <a:ext uri="{FF2B5EF4-FFF2-40B4-BE49-F238E27FC236}">
                <a16:creationId xmlns:a16="http://schemas.microsoft.com/office/drawing/2014/main" id="{1C312F6B-65D9-4415-B9BF-29CCA8C996A5}"/>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1493412763"/>
      </p:ext>
    </p:extLst>
  </p:cSld>
  <p:clrMapOvr>
    <a:masterClrMapping/>
  </p:clrMapOvr>
  <p:transition/>
  <p:timing/>
</p:sld>
</file>

<file path=ppt/slides/slide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4188F455-DC27-8B4D-9937-9FAABD9F655B}"/>
              </a:ext>
            </a:extLst>
          </p:cNvPr>
          <p:cNvSpPr>
            <a:spLocks noGrp="1" noSelect="1" noMove="1" noResize="1" noTextEdit="1"/>
          </p:cNvSpPr>
          <p:nvPr>
            <p:ph type="title"/>
          </p:nvPr>
        </p:nvSpPr>
        <p:spPr>
          <a:xfrm>
            <a:off x="615535" y="698058"/>
            <a:ext cx="10515600" cy="1082404"/>
          </a:xfrm>
        </p:spPr>
        <p:txBody>
          <a:bodyPr/>
          <a:lstStyle/>
          <a:p>
            <a:r>
              <a:rPr lang="en-US"/>
              <a:t>Ultrafiltration Rate</a:t>
            </a:r>
          </a:p>
        </p:txBody>
      </p:sp>
      <p:sp>
        <p:nvSpPr>
          <p:cNvPr id="3" name="Content Placeholder 2">
            <a:extLst>
              <a:ext uri="{FF2B5EF4-FFF2-40B4-BE49-F238E27FC236}">
                <a16:creationId xmlns:a16="http://schemas.microsoft.com/office/drawing/2014/main" id="{C2C4A7E2-B042-B74F-9E24-995C8DF045F7}"/>
              </a:ext>
            </a:extLst>
          </p:cNvPr>
          <p:cNvSpPr>
            <a:spLocks noGrp="1" noSelect="1" noMove="1" noResize="1" noTextEdit="1"/>
          </p:cNvSpPr>
          <p:nvPr>
            <p:ph idx="1"/>
          </p:nvPr>
        </p:nvSpPr>
        <p:spPr>
          <a:xfrm>
            <a:off x="615535" y="1620268"/>
            <a:ext cx="10960930" cy="3388471"/>
          </a:xfrm>
        </p:spPr>
        <p:txBody>
          <a:bodyPr>
            <a:noAutofit/>
          </a:bodyPr>
          <a:lstStyle/>
          <a:p>
            <a:r>
              <a:rPr lang="en-US" sz="2400">
                <a:latin typeface="Arial" panose="020b0604020202020204" pitchFamily="34" charset="0"/>
                <a:cs typeface="Arial" panose="020b0604020202020204" pitchFamily="34" charset="0"/>
              </a:rPr>
              <a:t>Numerous studies have demonstrated deleterious effects of high ultrafiltration rates during HD.</a:t>
            </a:r>
          </a:p>
          <a:p>
            <a:r>
              <a:rPr lang="en-US" sz="2400">
                <a:latin typeface="Arial" panose="020b0604020202020204" pitchFamily="34" charset="0"/>
                <a:cs typeface="Arial" panose="020b0604020202020204" pitchFamily="34" charset="0"/>
              </a:rPr>
              <a:t>Higher ultrafiltration rates also increase the likelihood of a symptomatic low BP during HD treatment. This is problematic in the home setting.</a:t>
            </a:r>
          </a:p>
          <a:p>
            <a:r>
              <a:rPr lang="en-US" sz="2400">
                <a:latin typeface="Arial" panose="020b0604020202020204" pitchFamily="34" charset="0"/>
                <a:cs typeface="Arial" panose="020b0604020202020204" pitchFamily="34" charset="0"/>
              </a:rPr>
              <a:t>Limiting the patient’s ultrafiltration rate (simplified to liters per hour) is a key component of the prescription. Less than 10 ml/min/kg is a reasonable estimate for a maximum HHD ultrafiltration rate.</a:t>
            </a:r>
          </a:p>
          <a:p>
            <a:r>
              <a:rPr lang="en-US" sz="2400">
                <a:latin typeface="Arial" panose="020b0604020202020204" pitchFamily="34" charset="0"/>
                <a:cs typeface="Arial" panose="020b0604020202020204" pitchFamily="34" charset="0"/>
              </a:rPr>
              <a:t>If the patient has a higher interdialytic weight gain, then the dialysis time will need to be increased to compensate for the fluid removal rate.</a:t>
            </a:r>
          </a:p>
        </p:txBody>
      </p:sp>
      <p:sp>
        <p:nvSpPr>
          <p:cNvPr id="4" name="Subtitle 3">
            <a:extLst>
              <a:ext uri="{FF2B5EF4-FFF2-40B4-BE49-F238E27FC236}">
                <a16:creationId xmlns:a16="http://schemas.microsoft.com/office/drawing/2014/main" id="{BC2A3332-B03D-514C-9942-61638329D999}"/>
              </a:ext>
            </a:extLst>
          </p:cNvPr>
          <p:cNvSpPr>
            <a:spLocks noGrp="1" noSelect="1" noMove="1" noResize="1" noTextEdit="1"/>
          </p:cNvSpPr>
          <p:nvPr>
            <p:ph type="subTitle" idx="10"/>
          </p:nvPr>
        </p:nvSpPr>
        <p:spPr/>
        <p:txBody>
          <a:bodyPr/>
          <a:lstStyle/>
          <a:p>
            <a:r>
              <a:rPr lang="en-US"/>
              <a:t>Immediate Post-Training Issues</a:t>
            </a:r>
          </a:p>
        </p:txBody>
      </p:sp>
      <p:sp>
        <p:nvSpPr>
          <p:cNvPr id="6" name="TextBox 5">
            <a:extLst>
              <a:ext uri="{FF2B5EF4-FFF2-40B4-BE49-F238E27FC236}">
                <a16:creationId xmlns:a16="http://schemas.microsoft.com/office/drawing/2014/main" id="{F91E3086-4AD6-4C87-B537-B2CC3C73437A}"/>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2953049837"/>
      </p:ext>
    </p:extLst>
  </p:cSld>
  <p:clrMapOvr>
    <a:masterClrMapping/>
  </p:clrMapOvr>
  <p:transition/>
  <p:timing/>
</p:sld>
</file>

<file path=ppt/slides/slide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AB80043E-BA94-EF4E-8341-5252C67A9BA9}"/>
              </a:ext>
            </a:extLst>
          </p:cNvPr>
          <p:cNvSpPr>
            <a:spLocks noGrp="1" noSelect="1" noMove="1" noResize="1" noTextEdit="1"/>
          </p:cNvSpPr>
          <p:nvPr>
            <p:ph type="title"/>
          </p:nvPr>
        </p:nvSpPr>
        <p:spPr>
          <a:xfrm>
            <a:off x="614918" y="698562"/>
            <a:ext cx="10515600" cy="1082404"/>
          </a:xfrm>
        </p:spPr>
        <p:txBody>
          <a:bodyPr/>
          <a:lstStyle/>
          <a:p>
            <a:r>
              <a:rPr lang="en-US"/>
              <a:t>Ultrafiltration Rate and Mortality in HD</a:t>
            </a:r>
            <a:r>
              <a:rPr lang="en-US" baseline="30000"/>
              <a:t>4</a:t>
            </a:r>
            <a:endParaRPr lang="en-US"/>
          </a:p>
        </p:txBody>
      </p:sp>
      <p:sp>
        <p:nvSpPr>
          <p:cNvPr id="4" name="Subtitle 3">
            <a:extLst>
              <a:ext uri="{FF2B5EF4-FFF2-40B4-BE49-F238E27FC236}">
                <a16:creationId xmlns:a16="http://schemas.microsoft.com/office/drawing/2014/main" id="{CD5D9AAB-C73F-1444-A55D-5823AA0D66E1}"/>
              </a:ext>
            </a:extLst>
          </p:cNvPr>
          <p:cNvSpPr>
            <a:spLocks noGrp="1" noSelect="1" noMove="1" noResize="1" noTextEdit="1"/>
          </p:cNvSpPr>
          <p:nvPr>
            <p:ph type="subTitle" idx="10"/>
          </p:nvPr>
        </p:nvSpPr>
        <p:spPr/>
        <p:txBody>
          <a:bodyPr/>
          <a:lstStyle/>
          <a:p>
            <a:r>
              <a:rPr lang="en-US"/>
              <a:t>Immediate Post-Training Issues</a:t>
            </a:r>
          </a:p>
        </p:txBody>
      </p:sp>
      <p:grpSp>
        <p:nvGrpSpPr>
          <p:cNvPr id="5" name="Group 4">
            <a:extLst>
              <a:ext uri="{FF2B5EF4-FFF2-40B4-BE49-F238E27FC236}">
                <a16:creationId xmlns:a16="http://schemas.microsoft.com/office/drawing/2014/main" id="{4C7C5D52-E44E-0D47-9843-7A52C69AA5F7}"/>
              </a:ext>
            </a:extLst>
          </p:cNvPr>
          <p:cNvGrpSpPr>
            <a:grpSpLocks noGrp="1" noSelect="1" noMove="1" noResize="1"/>
          </p:cNvGrpSpPr>
          <p:nvPr/>
        </p:nvGrpSpPr>
        <p:grpSpPr>
          <a:xfrm>
            <a:off x="1613516" y="1697542"/>
            <a:ext cx="6350268" cy="3937714"/>
            <a:chOff x="625644" y="1407619"/>
            <a:chExt cx="8514227" cy="3972495"/>
          </a:xfrm>
        </p:grpSpPr>
        <p:graphicFrame>
          <p:nvGraphicFramePr>
            <p:cNvPr id="6" name="Content Placeholder 7">
              <a:extLst>
                <a:ext uri="{FF2B5EF4-FFF2-40B4-BE49-F238E27FC236}">
                  <a16:creationId xmlns:a16="http://schemas.microsoft.com/office/drawing/2014/main" id="{D3F412F0-598F-9A4B-9690-0E37736EEB1D}"/>
                </a:ext>
              </a:extLst>
            </p:cNvPr>
            <p:cNvGraphicFramePr/>
            <p:nvPr/>
          </p:nvGraphicFramePr>
          <p:xfrm>
            <a:off x="1061906" y="1407619"/>
            <a:ext cx="7988756" cy="3544318"/>
          </p:xfrm>
          <a:graphic>
            <a:graphicData uri="http://schemas.openxmlformats.org/drawingml/2006/chart">
              <c:chart xmlns:c="http://schemas.openxmlformats.org/drawingml/2006/chart" r:id="rId2"/>
            </a:graphicData>
          </a:graphic>
        </p:graphicFrame>
        <p:sp>
          <p:nvSpPr>
            <p:cNvPr id="7" name="TextBox 6">
              <a:extLst>
                <a:ext uri="{FF2B5EF4-FFF2-40B4-BE49-F238E27FC236}">
                  <a16:creationId xmlns:a16="http://schemas.microsoft.com/office/drawing/2014/main" id="{5753EB2B-17EB-7242-85B9-E546722AAFAF}"/>
                </a:ext>
              </a:extLst>
            </p:cNvPr>
            <p:cNvSpPr txBox="1"/>
            <p:nvPr/>
          </p:nvSpPr>
          <p:spPr>
            <a:xfrm flipH="1">
              <a:off x="1745744" y="5023709"/>
              <a:ext cx="6511827" cy="356405"/>
            </a:xfrm>
            <a:prstGeom prst="rect">
              <a:avLst/>
            </a:prstGeom>
            <a:noFill/>
          </p:spPr>
          <p:txBody>
            <a:bodyPr wrap="square" rtlCol="0">
              <a:spAutoFit/>
            </a:bodyPr>
            <a:lstStyle/>
            <a:p>
              <a:pPr algn="ctr" defTabSz="385753">
                <a:defRPr/>
              </a:pPr>
              <a:r>
                <a:rPr lang="en-US" sz="1400">
                  <a:solidFill>
                    <a:srgbClr val="000000"/>
                  </a:solidFill>
                  <a:latin typeface="+mj-lt"/>
                  <a:ea typeface="ＭＳ Ｐゴシック" panose="020b0600070205080204" pitchFamily="34" charset="-128"/>
                </a:rPr>
                <a:t>UFR (mL/hour/kg)</a:t>
              </a:r>
            </a:p>
          </p:txBody>
        </p:sp>
        <p:sp>
          <p:nvSpPr>
            <p:cNvPr id="8" name="TextBox 7">
              <a:extLst>
                <a:ext uri="{FF2B5EF4-FFF2-40B4-BE49-F238E27FC236}">
                  <a16:creationId xmlns:a16="http://schemas.microsoft.com/office/drawing/2014/main" id="{EBCFC934-C272-6148-A935-5C80D2816FD7}"/>
                </a:ext>
              </a:extLst>
            </p:cNvPr>
            <p:cNvSpPr txBox="1"/>
            <p:nvPr/>
          </p:nvSpPr>
          <p:spPr>
            <a:xfrm rot="16200000">
              <a:off x="-637882" y="2727620"/>
              <a:ext cx="2981327" cy="439820"/>
            </a:xfrm>
            <a:prstGeom prst="rect">
              <a:avLst/>
            </a:prstGeom>
            <a:noFill/>
          </p:spPr>
          <p:txBody>
            <a:bodyPr wrap="square" rtlCol="0">
              <a:spAutoFit/>
            </a:bodyPr>
            <a:lstStyle/>
            <a:p>
              <a:pPr algn="ctr" defTabSz="385753">
                <a:defRPr/>
              </a:pPr>
              <a:r>
                <a:rPr lang="en-US" sz="1400">
                  <a:solidFill>
                    <a:prstClr val="black"/>
                  </a:solidFill>
                  <a:latin typeface="+mj-lt"/>
                  <a:ea typeface="ＭＳ Ｐゴシック" panose="020b0600070205080204" pitchFamily="34" charset="-128"/>
                </a:rPr>
                <a:t>All-Cause Mortality Hazard Ratio</a:t>
              </a:r>
            </a:p>
          </p:txBody>
        </p:sp>
        <p:sp>
          <p:nvSpPr>
            <p:cNvPr id="9" name="Rectangle 8">
              <a:extLst>
                <a:ext uri="{FF2B5EF4-FFF2-40B4-BE49-F238E27FC236}">
                  <a16:creationId xmlns:a16="http://schemas.microsoft.com/office/drawing/2014/main" id="{E611F3B3-F315-A74A-A0C9-CF231281DBBC}"/>
                </a:ext>
              </a:extLst>
            </p:cNvPr>
            <p:cNvSpPr/>
            <p:nvPr/>
          </p:nvSpPr>
          <p:spPr>
            <a:xfrm>
              <a:off x="625644" y="4451254"/>
              <a:ext cx="8514227" cy="217512"/>
            </a:xfrm>
            <a:prstGeom prst="rect">
              <a:avLst/>
            </a:prstGeom>
          </p:spPr>
          <p:txBody>
            <a:bodyPr wrap="square">
              <a:spAutoFit/>
            </a:bodyPr>
            <a:lstStyle/>
            <a:p>
              <a:pPr defTabSz="514338">
                <a:defRPr/>
              </a:pPr>
              <a:endParaRPr lang="en-US" sz="563">
                <a:solidFill>
                  <a:srgbClr val="000000">
                    <a:lumMod val="50000"/>
                    <a:lumOff val="50000"/>
                  </a:srgbClr>
                </a:solidFill>
                <a:latin typeface="+mj-lt"/>
                <a:ea typeface="ＭＳ Ｐゴシック" panose="020b0600070205080204" pitchFamily="34" charset="-128"/>
                <a:cs typeface="Arial"/>
              </a:endParaRPr>
            </a:p>
          </p:txBody>
        </p:sp>
      </p:grpSp>
      <p:sp>
        <p:nvSpPr>
          <p:cNvPr id="3" name="TextBox 2">
            <a:extLst>
              <a:ext uri="{FF2B5EF4-FFF2-40B4-BE49-F238E27FC236}">
                <a16:creationId xmlns:a16="http://schemas.microsoft.com/office/drawing/2014/main" id="{44515228-9401-DC40-85AB-A6894DF66A7A}"/>
              </a:ext>
            </a:extLst>
          </p:cNvPr>
          <p:cNvSpPr txBox="1">
            <a:spLocks noSelect="1" noMove="1" noResize="1" noTextEdit="1"/>
          </p:cNvSpPr>
          <p:nvPr/>
        </p:nvSpPr>
        <p:spPr>
          <a:xfrm>
            <a:off x="4329881" y="5816956"/>
            <a:ext cx="7864354" cy="323165"/>
          </a:xfrm>
          <a:prstGeom prst="rect">
            <a:avLst/>
          </a:prstGeom>
          <a:noFill/>
        </p:spPr>
        <p:txBody>
          <a:bodyPr wrap="square" rtlCol="0">
            <a:spAutoFit/>
          </a:bodyPr>
          <a:lstStyle/>
          <a:p>
            <a:pPr algn="r"/>
            <a:r>
              <a:rPr lang="en-US" sz="1500" i="1">
                <a:solidFill>
                  <a:schemeClr val="tx1">
                    <a:lumMod val="65000"/>
                    <a:lumOff val="35000"/>
                  </a:schemeClr>
                </a:solidFill>
                <a:latin typeface="Arial" panose="020b0604020202020204" pitchFamily="34" charset="0"/>
                <a:cs typeface="Arial" panose="020b0604020202020204" pitchFamily="34" charset="0"/>
              </a:rPr>
              <a:t>Adapted from Table 3, Assimon MM et al. Am J Kidney Dis 68:911-922, 2016</a:t>
            </a:r>
          </a:p>
        </p:txBody>
      </p:sp>
      <p:sp>
        <p:nvSpPr>
          <p:cNvPr id="10" name="TextBox 9">
            <a:extLst>
              <a:ext uri="{FF2B5EF4-FFF2-40B4-BE49-F238E27FC236}">
                <a16:creationId xmlns:a16="http://schemas.microsoft.com/office/drawing/2014/main" id="{486260BA-3B33-014A-81D7-FCF1D26D5152}"/>
              </a:ext>
            </a:extLst>
          </p:cNvPr>
          <p:cNvSpPr txBox="1">
            <a:spLocks noSelect="1" noMove="1" noResize="1" noTextEdit="1"/>
          </p:cNvSpPr>
          <p:nvPr/>
        </p:nvSpPr>
        <p:spPr>
          <a:xfrm>
            <a:off x="8386496" y="2533363"/>
            <a:ext cx="2607570" cy="1323439"/>
          </a:xfrm>
          <a:prstGeom prst="rect">
            <a:avLst/>
          </a:prstGeom>
          <a:noFill/>
        </p:spPr>
        <p:txBody>
          <a:bodyPr wrap="square" rtlCol="0">
            <a:spAutoFit/>
          </a:bodyPr>
          <a:lstStyle/>
          <a:p>
            <a:r>
              <a:rPr lang="en-US" sz="2000">
                <a:solidFill>
                  <a:schemeClr val="tx1">
                    <a:lumMod val="65000"/>
                    <a:lumOff val="35000"/>
                  </a:schemeClr>
                </a:solidFill>
                <a:latin typeface="Arial" panose="020b0604020202020204" pitchFamily="34" charset="0"/>
                <a:cs typeface="Arial" panose="020b0604020202020204" pitchFamily="34" charset="0"/>
              </a:rPr>
              <a:t>118,394 HD patients between 2008-2012 retrospectively reviewed</a:t>
            </a:r>
          </a:p>
        </p:txBody>
      </p:sp>
      <p:sp>
        <p:nvSpPr>
          <p:cNvPr id="12" name="TextBox 11">
            <a:extLst>
              <a:ext uri="{FF2B5EF4-FFF2-40B4-BE49-F238E27FC236}">
                <a16:creationId xmlns:a16="http://schemas.microsoft.com/office/drawing/2014/main" id="{B953AC7A-1A40-47F0-A319-C7826FEDF5D2}"/>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1375048543"/>
      </p:ext>
    </p:extLst>
  </p:cSld>
  <p:clrMapOvr>
    <a:masterClrMapping/>
  </p:clrMapOvr>
  <p:transition/>
  <p:timing/>
</p:sld>
</file>

<file path=ppt/slides/slide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4188F455-DC27-8B4D-9937-9FAABD9F655B}"/>
              </a:ext>
            </a:extLst>
          </p:cNvPr>
          <p:cNvSpPr>
            <a:spLocks noGrp="1" noSelect="1" noMove="1" noResize="1" noTextEdit="1"/>
          </p:cNvSpPr>
          <p:nvPr>
            <p:ph type="title"/>
          </p:nvPr>
        </p:nvSpPr>
        <p:spPr>
          <a:xfrm>
            <a:off x="613690" y="701972"/>
            <a:ext cx="10515600" cy="1082404"/>
          </a:xfrm>
        </p:spPr>
        <p:txBody>
          <a:bodyPr/>
          <a:lstStyle/>
          <a:p>
            <a:r>
              <a:rPr lang="en-US"/>
              <a:t>Anemia Management</a:t>
            </a:r>
            <a:r>
              <a:rPr lang="en-US" baseline="30000"/>
              <a:t>5,6</a:t>
            </a:r>
            <a:endParaRPr lang="en-US"/>
          </a:p>
        </p:txBody>
      </p:sp>
      <p:sp>
        <p:nvSpPr>
          <p:cNvPr id="3" name="Content Placeholder 2">
            <a:extLst>
              <a:ext uri="{FF2B5EF4-FFF2-40B4-BE49-F238E27FC236}">
                <a16:creationId xmlns:a16="http://schemas.microsoft.com/office/drawing/2014/main" id="{C2C4A7E2-B042-B74F-9E24-995C8DF045F7}"/>
              </a:ext>
            </a:extLst>
          </p:cNvPr>
          <p:cNvSpPr>
            <a:spLocks noGrp="1" noSelect="1" noMove="1" noResize="1" noTextEdit="1"/>
          </p:cNvSpPr>
          <p:nvPr>
            <p:ph idx="1"/>
          </p:nvPr>
        </p:nvSpPr>
        <p:spPr>
          <a:xfrm>
            <a:off x="613690" y="1620682"/>
            <a:ext cx="10964620" cy="3744231"/>
          </a:xfrm>
        </p:spPr>
        <p:txBody>
          <a:bodyPr>
            <a:noAutofit/>
          </a:bodyPr>
          <a:lstStyle/>
          <a:p>
            <a:pPr>
              <a:spcBef>
                <a:spcPts val="300"/>
              </a:spcBef>
            </a:pPr>
            <a:r>
              <a:rPr lang="en-US" sz="2400">
                <a:latin typeface="Arial" panose="020b0604020202020204" pitchFamily="34" charset="0"/>
                <a:cs typeface="Arial" panose="020b0604020202020204" pitchFamily="34" charset="0"/>
              </a:rPr>
              <a:t>Erythropoiesis-Stimulating Agents</a:t>
            </a:r>
          </a:p>
          <a:p>
            <a:pPr marL="796925" lvl="1" indent="-339725">
              <a:spcBef>
                <a:spcPts val="300"/>
              </a:spcBef>
              <a:buFont typeface="Courier New" panose="02070309020205020404" pitchFamily="49" charset="0"/>
              <a:buChar char="o"/>
            </a:pPr>
            <a:r>
              <a:rPr lang="en-US" sz="2000">
                <a:latin typeface="Arial" panose="020b0604020202020204" pitchFamily="34" charset="0"/>
                <a:cs typeface="Arial" panose="020b0604020202020204" pitchFamily="34" charset="0"/>
              </a:rPr>
              <a:t>Most data shows no difference in ESA dosing or hemoglobin for HHD patients.</a:t>
            </a:r>
          </a:p>
          <a:p>
            <a:pPr marL="796925" lvl="1" indent="-339725">
              <a:spcBef>
                <a:spcPts val="300"/>
              </a:spcBef>
              <a:buFont typeface="Courier New" panose="02070309020205020404" pitchFamily="49" charset="0"/>
              <a:buChar char="o"/>
            </a:pPr>
            <a:r>
              <a:rPr lang="en-US" sz="2000">
                <a:latin typeface="Arial" panose="020b0604020202020204" pitchFamily="34" charset="0"/>
                <a:cs typeface="Arial" panose="020b0604020202020204" pitchFamily="34" charset="0"/>
              </a:rPr>
              <a:t>Some observational and anecdotal reports show:</a:t>
            </a:r>
          </a:p>
          <a:p>
            <a:pPr lvl="2">
              <a:spcBef>
                <a:spcPts val="300"/>
              </a:spcBef>
            </a:pPr>
            <a:r>
              <a:rPr lang="en-US">
                <a:latin typeface="Arial" panose="020b0604020202020204" pitchFamily="34" charset="0"/>
                <a:cs typeface="Arial" panose="020b0604020202020204" pitchFamily="34" charset="0"/>
              </a:rPr>
              <a:t>Patients on nocturnal HD with minimal or no ESA.</a:t>
            </a:r>
          </a:p>
          <a:p>
            <a:pPr lvl="2">
              <a:spcBef>
                <a:spcPts val="300"/>
              </a:spcBef>
            </a:pPr>
            <a:r>
              <a:rPr lang="en-US">
                <a:latin typeface="Arial" panose="020b0604020202020204" pitchFamily="34" charset="0"/>
                <a:cs typeface="Arial" panose="020b0604020202020204" pitchFamily="34" charset="0"/>
              </a:rPr>
              <a:t>Patients requiring more ESA and iron during the first several months at home presumably from blood loss (access and extracorporeal circuit).</a:t>
            </a:r>
          </a:p>
          <a:p>
            <a:pPr marL="796925" lvl="1" indent="-339725">
              <a:spcBef>
                <a:spcPts val="300"/>
              </a:spcBef>
              <a:buFont typeface="Courier New" panose="02070309020205020404" pitchFamily="49" charset="0"/>
              <a:buChar char="o"/>
            </a:pPr>
            <a:r>
              <a:rPr lang="en-US" sz="2000">
                <a:latin typeface="Arial" panose="020b0604020202020204" pitchFamily="34" charset="0"/>
                <a:cs typeface="Arial" panose="020b0604020202020204" pitchFamily="34" charset="0"/>
              </a:rPr>
              <a:t>Administration should be simplified from in-center HD.</a:t>
            </a:r>
          </a:p>
          <a:p>
            <a:pPr lvl="2">
              <a:spcBef>
                <a:spcPts val="300"/>
              </a:spcBef>
            </a:pPr>
            <a:r>
              <a:rPr lang="en-US">
                <a:latin typeface="Arial" panose="020b0604020202020204" pitchFamily="34" charset="0"/>
                <a:cs typeface="Arial" panose="020b0604020202020204" pitchFamily="34" charset="0"/>
              </a:rPr>
              <a:t>Once weekly by patient</a:t>
            </a:r>
          </a:p>
          <a:p>
            <a:pPr lvl="2">
              <a:spcBef>
                <a:spcPts val="300"/>
              </a:spcBef>
            </a:pPr>
            <a:r>
              <a:rPr lang="en-US">
                <a:latin typeface="Arial" panose="020b0604020202020204" pitchFamily="34" charset="0"/>
                <a:cs typeface="Arial" panose="020b0604020202020204" pitchFamily="34" charset="0"/>
              </a:rPr>
              <a:t>Once or twice monthly in clinic by staff</a:t>
            </a:r>
          </a:p>
          <a:p>
            <a:pPr>
              <a:spcBef>
                <a:spcPts val="300"/>
              </a:spcBef>
            </a:pPr>
            <a:r>
              <a:rPr lang="en-US" sz="2400">
                <a:latin typeface="Arial" panose="020b0604020202020204" pitchFamily="34" charset="0"/>
                <a:cs typeface="Arial" panose="020b0604020202020204" pitchFamily="34" charset="0"/>
              </a:rPr>
              <a:t>Iron</a:t>
            </a:r>
          </a:p>
          <a:p>
            <a:pPr marL="796925" lvl="1" indent="-339725">
              <a:spcBef>
                <a:spcPts val="300"/>
              </a:spcBef>
              <a:buFont typeface="Courier New" panose="02070309020205020404" pitchFamily="49" charset="0"/>
              <a:buChar char="o"/>
            </a:pPr>
            <a:r>
              <a:rPr lang="en-US" sz="2000">
                <a:latin typeface="Arial" panose="020b0604020202020204" pitchFamily="34" charset="0"/>
                <a:cs typeface="Arial" panose="020b0604020202020204" pitchFamily="34" charset="0"/>
              </a:rPr>
              <a:t>Parenteral administration by patient similar to in-center HD</a:t>
            </a:r>
          </a:p>
          <a:p>
            <a:pPr marL="796925" lvl="1" indent="-339725">
              <a:spcBef>
                <a:spcPts val="300"/>
              </a:spcBef>
              <a:buFont typeface="Courier New" panose="02070309020205020404" pitchFamily="49" charset="0"/>
              <a:buChar char="o"/>
            </a:pPr>
            <a:r>
              <a:rPr lang="en-US" sz="2000">
                <a:latin typeface="Arial" panose="020b0604020202020204" pitchFamily="34" charset="0"/>
                <a:cs typeface="Arial" panose="020b0604020202020204" pitchFamily="34" charset="0"/>
              </a:rPr>
              <a:t>Parenteral administration monthly by clinic staff</a:t>
            </a:r>
          </a:p>
          <a:p>
            <a:pPr marL="796925" lvl="1" indent="-339725">
              <a:spcBef>
                <a:spcPts val="300"/>
              </a:spcBef>
              <a:buFont typeface="Courier New" panose="02070309020205020404" pitchFamily="49" charset="0"/>
              <a:buChar char="o"/>
            </a:pPr>
            <a:r>
              <a:rPr lang="en-US" sz="2000">
                <a:latin typeface="Arial" panose="020b0604020202020204" pitchFamily="34" charset="0"/>
                <a:cs typeface="Arial" panose="020b0604020202020204" pitchFamily="34" charset="0"/>
              </a:rPr>
              <a:t>Oral iron daily</a:t>
            </a:r>
          </a:p>
          <a:p>
            <a:pPr marL="0" indent="-455580">
              <a:spcBef>
                <a:spcPts val="300"/>
              </a:spcBef>
              <a:buNone/>
            </a:pPr>
            <a:endParaRPr lang="en-US" sz="2000">
              <a:solidFill>
                <a:schemeClr val="tx1"/>
              </a:solidFill>
              <a:latin typeface="Arial" panose="020b0604020202020204" pitchFamily="34" charset="0"/>
              <a:cs typeface="Arial" panose="020b0604020202020204" pitchFamily="34" charset="0"/>
            </a:endParaRPr>
          </a:p>
          <a:p>
            <a:pPr>
              <a:spcBef>
                <a:spcPts val="300"/>
              </a:spcBef>
            </a:pPr>
            <a:endParaRPr lang="en-US" sz="2000">
              <a:latin typeface="Arial" panose="020b0604020202020204" pitchFamily="34" charset="0"/>
              <a:cs typeface="Arial" panose="020b0604020202020204" pitchFamily="34" charset="0"/>
            </a:endParaRPr>
          </a:p>
        </p:txBody>
      </p:sp>
      <p:sp>
        <p:nvSpPr>
          <p:cNvPr id="4" name="Subtitle 3">
            <a:extLst>
              <a:ext uri="{FF2B5EF4-FFF2-40B4-BE49-F238E27FC236}">
                <a16:creationId xmlns:a16="http://schemas.microsoft.com/office/drawing/2014/main" id="{BC2A3332-B03D-514C-9942-61638329D999}"/>
              </a:ext>
            </a:extLst>
          </p:cNvPr>
          <p:cNvSpPr>
            <a:spLocks noGrp="1" noSelect="1" noMove="1" noResize="1" noTextEdit="1"/>
          </p:cNvSpPr>
          <p:nvPr>
            <p:ph type="subTitle" idx="10"/>
          </p:nvPr>
        </p:nvSpPr>
        <p:spPr/>
        <p:txBody>
          <a:bodyPr/>
          <a:lstStyle/>
          <a:p>
            <a:r>
              <a:rPr lang="en-US"/>
              <a:t>Immediate Post-Training Issues</a:t>
            </a:r>
          </a:p>
        </p:txBody>
      </p:sp>
      <p:sp>
        <p:nvSpPr>
          <p:cNvPr id="5" name="TextBox 4">
            <a:extLst>
              <a:ext uri="{FF2B5EF4-FFF2-40B4-BE49-F238E27FC236}">
                <a16:creationId xmlns:a16="http://schemas.microsoft.com/office/drawing/2014/main" id="{71DAAD72-1ED6-4FD6-863D-BB1F014D9207}"/>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2869974517"/>
      </p:ext>
    </p:extLst>
  </p:cSld>
  <p:clrMapOvr>
    <a:masterClrMapping/>
  </p:clrMapOvr>
  <p:transition/>
  <p:timing/>
</p:sld>
</file>

<file path=ppt/tags/tag1.xml><?xml version="1.0" encoding="utf-8"?>
<p:tagLst xmlns:p="http://schemas.openxmlformats.org/presentationml/2006/main">
  <p:tag name="AS_NET" val="4.0.30319.42000"/>
  <p:tag name="AS_OS" val="Microsoft Windows NT 10.0.17763.0"/>
  <p:tag name="AS_RELEASE_DATE" val="2024.06.14"/>
  <p:tag name="AS_TITLE" val="Aspose.Slides for .NET 4.0 Client Profile"/>
  <p:tag name="AS_VERSION" val="24.6"/>
</p:tagLst>
</file>

<file path=ppt/theme/theme1.xml><?xml version="1.0" encoding="utf-8"?>
<a:theme xmlns:r="http://schemas.openxmlformats.org/officeDocument/2006/relationships" xmlns:a="http://schemas.openxmlformats.org/drawingml/2006/main" name="Office Theme">
  <a:themeElements>
    <a:clrScheme name="ASN THEME COLORS">
      <a:dk1>
        <a:sysClr val="windowText" lastClr="000000"/>
      </a:dk1>
      <a:lt1>
        <a:sysClr val="window" lastClr="FFFFFF"/>
      </a:lt1>
      <a:dk2>
        <a:srgbClr val="3F2A7D"/>
      </a:dk2>
      <a:lt2>
        <a:srgbClr val="96C4D4"/>
      </a:lt2>
      <a:accent1>
        <a:srgbClr val="00468B"/>
      </a:accent1>
      <a:accent2>
        <a:srgbClr val="FF8200"/>
      </a:accent2>
      <a:accent3>
        <a:srgbClr val="008EAA"/>
      </a:accent3>
      <a:accent4>
        <a:srgbClr val="319B42"/>
      </a:accent4>
      <a:accent5>
        <a:srgbClr val="3F2A56"/>
      </a:accent5>
      <a:accent6>
        <a:srgbClr val="FFB500"/>
      </a:accent6>
      <a:hlink>
        <a:srgbClr val="0000FF"/>
      </a:hlink>
      <a:folHlink>
        <a:srgbClr val="800080"/>
      </a:folHlink>
    </a:clrScheme>
    <a:fontScheme name="Office">
      <a:majorFont>
        <a:latin typeface="Calibri Light"/>
        <a:ea typeface="Calibri Light"/>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Calibri"/>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r="http://schemas.openxmlformats.org/officeDocument/2006/relationships"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theme>
</file>

<file path=docProps/app.xml><?xml version="1.0" encoding="utf-8"?>
<Properties xmlns:vt="http://schemas.openxmlformats.org/officeDocument/2006/docPropsVTypes" xmlns="http://schemas.openxmlformats.org/officeDocument/2006/extended-properties">
  <Company/>
  <PresentationFormat>Widescreen</PresentationFormat>
  <Paragraphs>338</Paragraphs>
  <Slides>46</Slides>
  <Notes>0</Notes>
  <TotalTime>2599</TotalTime>
  <HiddenSlides>0</HiddenSlides>
  <MMClips>0</MMClips>
  <ScaleCrop>0</ScaleCrop>
  <HeadingPairs>
    <vt:vector baseType="variant" size="6">
      <vt:variant>
        <vt:lpstr>Fonts used</vt:lpstr>
      </vt:variant>
      <vt:variant>
        <vt:i4>8</vt:i4>
      </vt:variant>
      <vt:variant>
        <vt:lpstr>Theme</vt:lpstr>
      </vt:variant>
      <vt:variant>
        <vt:i4>1</vt:i4>
      </vt:variant>
      <vt:variant>
        <vt:lpstr>Slide Titles</vt:lpstr>
      </vt:variant>
      <vt:variant>
        <vt:i4>46</vt:i4>
      </vt:variant>
    </vt:vector>
  </HeadingPairs>
  <TitlesOfParts>
    <vt:vector baseType="lpstr" size="55">
      <vt:lpstr>Arial</vt:lpstr>
      <vt:lpstr>Calibri Light</vt:lpstr>
      <vt:lpstr>Calibri</vt:lpstr>
      <vt:lpstr>Segoe</vt:lpstr>
      <vt:lpstr>Gotham Black</vt:lpstr>
      <vt:lpstr>Gotham</vt:lpstr>
      <vt:lpstr>ＭＳ Ｐゴシック</vt:lpstr>
      <vt:lpstr>Courier New</vt:lpstr>
      <vt:lpstr>Office Theme</vt:lpstr>
      <vt:lpstr>Home HemodialysisLongitudinal Management of Patients on Home HD </vt:lpstr>
      <vt:lpstr>Brent W. Miller</vt:lpstr>
      <vt:lpstr>Learning Objectives</vt:lpstr>
      <vt:lpstr>Outline</vt:lpstr>
      <vt:lpstr>PowerPoint Presentation</vt:lpstr>
      <vt:lpstr>Target Weight and BP Medications</vt:lpstr>
      <vt:lpstr>Ultrafiltration Rate</vt:lpstr>
      <vt:lpstr>Ultrafiltration Rate and Mortality in HD4</vt:lpstr>
      <vt:lpstr>Anemia Management5,6</vt:lpstr>
      <vt:lpstr>Technique Failure</vt:lpstr>
      <vt:lpstr>Strategies to Avoid Early Technique Failure</vt:lpstr>
      <vt:lpstr>PowerPoint Presentation</vt:lpstr>
      <vt:lpstr>Characteristics of Successful HHD Programs</vt:lpstr>
      <vt:lpstr>Outpatient Clinic Visits</vt:lpstr>
      <vt:lpstr>Routine Laboratory Testing</vt:lpstr>
      <vt:lpstr>PowerPoint Presentation</vt:lpstr>
      <vt:lpstr>Ergonomics of Self-Cannulation for HHD</vt:lpstr>
      <vt:lpstr>Choice of AVF Cannulation for HHD10</vt:lpstr>
      <vt:lpstr>Risk of Infection with Constant Site Cannulation11</vt:lpstr>
      <vt:lpstr>Key Points for HHD Vascular Access</vt:lpstr>
      <vt:lpstr>Aseptic Technique Agents</vt:lpstr>
      <vt:lpstr>Anchoring of Dialysis Needles and Lines</vt:lpstr>
      <vt:lpstr>Monthly Evaluation of Vascular Access in HHD</vt:lpstr>
      <vt:lpstr>Clinical Monitoring of Vascular Access</vt:lpstr>
      <vt:lpstr>Incidence of Cannulation Problems should be &lt; 2% or about 1 in Every 50 TreatmentsKey Point: When higher, consider investigation and retraining.</vt:lpstr>
      <vt:lpstr>PowerPoint Presentation</vt:lpstr>
      <vt:lpstr>Air Embolism</vt:lpstr>
      <vt:lpstr>Cartridge and Dialyzer Leaks</vt:lpstr>
      <vt:lpstr>Parenteral Antibiotic Dosing</vt:lpstr>
      <vt:lpstr>PowerPoint Presentation</vt:lpstr>
      <vt:lpstr>Special Considerations for Nocturnal HD</vt:lpstr>
      <vt:lpstr>Case Presentation</vt:lpstr>
      <vt:lpstr>Question 1</vt:lpstr>
      <vt:lpstr>Question 1: Answer</vt:lpstr>
      <vt:lpstr>Question 2</vt:lpstr>
      <vt:lpstr>Question 2 (cont.)</vt:lpstr>
      <vt:lpstr>Question 2: Answer</vt:lpstr>
      <vt:lpstr>Question 3</vt:lpstr>
      <vt:lpstr>Question 3: Answer</vt:lpstr>
      <vt:lpstr>Question 4</vt:lpstr>
      <vt:lpstr>Question 4: Answer</vt:lpstr>
      <vt:lpstr>Question 5</vt:lpstr>
      <vt:lpstr>Question 5: Answer</vt:lpstr>
      <vt:lpstr>Question 6</vt:lpstr>
      <vt:lpstr>Question 6: Answer</vt:lpstr>
      <vt:lpstr>PowerPoint Presentation</vt:lpstr>
    </vt:vector>
  </TitlesOfParts>
  <LinksUpToDate>0</LinksUpToDate>
  <SharedDoc>0</SharedDoc>
  <HyperlinksChanged>0</HyperlinksChanged>
  <Application>Aspose.Slides for .NET</Application>
  <AppVersion>24.0600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title>PowerPoint Presentation</dc:title>
  <dc:creator>Crystal Anderson</dc:creator>
  <cp:lastModifiedBy>Jin Soo Kim</cp:lastModifiedBy>
  <cp:revision>119</cp:revision>
  <cp:lastPrinted>2020-10-21T14:20:54.000</cp:lastPrinted>
  <dcterms:created xsi:type="dcterms:W3CDTF">2017-04-24T15:47:09Z</dcterms:created>
  <dcterms:modified xsi:type="dcterms:W3CDTF">2024-07-18T00:36:56Z</dcterms:modified>
</cp:coreProperties>
</file>