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xlsx" ContentType="application/vnd.openxmlformats-officedocument.spreadsheetml.sheet"/>
  <Default Extension="png" ContentType="image/png"/>
  <Default Extension="wmf" ContentType="image/x-wmf"/>
  <Default Extension="emf" ContentType="image/x-emf"/>
  <Default Extension="tiff" ContentType="image/tiff"/>
  <Override PartName="/docProps/app.xml" ContentType="application/vnd.openxmlformats-officedocument.extended-properties+xml"/>
  <Override PartName="/docProps/core.xml" ContentType="application/vnd.openxmlformats-package.core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ommentAuthors.xml" ContentType="application/vnd.openxmlformats-officedocument.presentationml.commentAuthors+xml"/>
  <Override PartName="/ppt/drawings/drawing1.xml" ContentType="application/vnd.openxmlformats-officedocument.drawingml.chartshap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24.6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2"/>
  </p:sldMasterIdLst>
  <p:notesMasterIdLst>
    <p:notesMasterId r:id="rId3"/>
  </p:notesMasterIdLst>
  <p:sldIdLst>
    <p:sldId id="256" r:id="rId4"/>
    <p:sldId id="273" r:id="rId5"/>
    <p:sldId id="264" r:id="rId6"/>
    <p:sldId id="763" r:id="rId7"/>
    <p:sldId id="761" r:id="rId8"/>
    <p:sldId id="764" r:id="rId9"/>
    <p:sldId id="774" r:id="rId10"/>
    <p:sldId id="258" r:id="rId11"/>
    <p:sldId id="277" r:id="rId12"/>
    <p:sldId id="276" r:id="rId13"/>
    <p:sldId id="660" r:id="rId14"/>
    <p:sldId id="288" r:id="rId15"/>
    <p:sldId id="289" r:id="rId16"/>
    <p:sldId id="290" r:id="rId17"/>
    <p:sldId id="292" r:id="rId18"/>
    <p:sldId id="272" r:id="rId19"/>
    <p:sldId id="294" r:id="rId20"/>
    <p:sldId id="657" r:id="rId21"/>
    <p:sldId id="658" r:id="rId22"/>
    <p:sldId id="714" r:id="rId23"/>
    <p:sldId id="299" r:id="rId24"/>
    <p:sldId id="654" r:id="rId25"/>
    <p:sldId id="662" r:id="rId26"/>
    <p:sldId id="705" r:id="rId27"/>
    <p:sldId id="706" r:id="rId28"/>
    <p:sldId id="716" r:id="rId29"/>
    <p:sldId id="718" r:id="rId30"/>
    <p:sldId id="711" r:id="rId31"/>
    <p:sldId id="712" r:id="rId32"/>
    <p:sldId id="715" r:id="rId33"/>
    <p:sldId id="659" r:id="rId34"/>
    <p:sldId id="663" r:id="rId35"/>
    <p:sldId id="665" r:id="rId36"/>
    <p:sldId id="666" r:id="rId37"/>
    <p:sldId id="259" r:id="rId38"/>
    <p:sldId id="668" r:id="rId39"/>
    <p:sldId id="669" r:id="rId40"/>
    <p:sldId id="271" r:id="rId41"/>
    <p:sldId id="267" r:id="rId42"/>
    <p:sldId id="670" r:id="rId43"/>
    <p:sldId id="674" r:id="rId44"/>
    <p:sldId id="667" r:id="rId45"/>
    <p:sldId id="671" r:id="rId46"/>
    <p:sldId id="672" r:id="rId47"/>
    <p:sldId id="755" r:id="rId48"/>
    <p:sldId id="756" r:id="rId49"/>
    <p:sldId id="675" r:id="rId50"/>
    <p:sldId id="676" r:id="rId51"/>
    <p:sldId id="275" r:id="rId52"/>
    <p:sldId id="679" r:id="rId53"/>
    <p:sldId id="680" r:id="rId54"/>
    <p:sldId id="766" r:id="rId55"/>
    <p:sldId id="719" r:id="rId56"/>
    <p:sldId id="688" r:id="rId57"/>
    <p:sldId id="695" r:id="rId58"/>
    <p:sldId id="693" r:id="rId59"/>
    <p:sldId id="696" r:id="rId60"/>
    <p:sldId id="681" r:id="rId61"/>
    <p:sldId id="682" r:id="rId62"/>
    <p:sldId id="773" r:id="rId63"/>
    <p:sldId id="685" r:id="rId64"/>
    <p:sldId id="686" r:id="rId65"/>
    <p:sldId id="692" r:id="rId66"/>
    <p:sldId id="697" r:id="rId67"/>
    <p:sldId id="698" r:id="rId68"/>
    <p:sldId id="758" r:id="rId69"/>
    <p:sldId id="699" r:id="rId70"/>
    <p:sldId id="691" r:id="rId71"/>
    <p:sldId id="703" r:id="rId72"/>
    <p:sldId id="767" r:id="rId73"/>
    <p:sldId id="768" r:id="rId74"/>
    <p:sldId id="769" r:id="rId75"/>
    <p:sldId id="770" r:id="rId76"/>
    <p:sldId id="754" r:id="rId77"/>
    <p:sldId id="771" r:id="rId78"/>
    <p:sldId id="775" r:id="rId79"/>
    <p:sldId id="776" r:id="rId80"/>
  </p:sldIdLst>
  <p:sldSz cx="12192000" cy="6858000"/>
  <p:notesSz cx="6858000" cy="9144000"/>
  <p:custDataLst>
    <p:tags r:id="rId8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migsXmOt/4JDtBphmZjgKw==" hashData="ueSlRQtY9N6UEAw33tza5QWBUbM="/>
  <p:extLst>
    <p:ext uri="{521415D9-36F7-43E2-AB2F-B90AF26B5E84}">
      <p14:sectionLst xmlns:p14="http://schemas.microsoft.com/office/powerpoint/2010/main">
        <p14:section name="Default Section" id="{9C3D5B8C-2B30-4BAB-9D4C-D2A7B2D5F223}">
          <p14:sldIdLst>
            <p14:sldId id="256"/>
            <p14:sldId id="273"/>
            <p14:sldId id="264"/>
            <p14:sldId id="763"/>
            <p14:sldId id="761"/>
            <p14:sldId id="764"/>
            <p14:sldId id="774"/>
          </p14:sldIdLst>
        </p14:section>
        <p14:section name="PD infections and importance" id="{3E80C226-6E1F-0548-B308-1F4CD57F3E79}">
          <p14:sldIdLst>
            <p14:sldId id="258"/>
            <p14:sldId id="277"/>
            <p14:sldId id="276"/>
          </p14:sldIdLst>
        </p14:section>
        <p14:section name="Prevention of Peritonitis" id="{0D0B0C42-0F6B-8D41-916C-B31198F98BB9}">
          <p14:sldIdLst>
            <p14:sldId id="660"/>
            <p14:sldId id="288"/>
            <p14:sldId id="289"/>
            <p14:sldId id="290"/>
            <p14:sldId id="292"/>
            <p14:sldId id="272"/>
            <p14:sldId id="294"/>
            <p14:sldId id="657"/>
            <p14:sldId id="658"/>
            <p14:sldId id="714"/>
            <p14:sldId id="299"/>
            <p14:sldId id="654"/>
            <p14:sldId id="662"/>
          </p14:sldIdLst>
        </p14:section>
        <p14:section name="Exit Site and Tunnel Infection, diagnosis, prevention and treatment" id="{DB7057FE-A3C8-2C47-BBF5-61149AA978E1}">
          <p14:sldIdLst>
            <p14:sldId id="705"/>
            <p14:sldId id="706"/>
            <p14:sldId id="716"/>
            <p14:sldId id="718"/>
            <p14:sldId id="711"/>
            <p14:sldId id="712"/>
            <p14:sldId id="715"/>
          </p14:sldIdLst>
        </p14:section>
        <p14:section name="Peritonitis, Microbiology and Outcomes" id="{D2D9E8FF-67BA-B64C-BDF4-E69AA5B90220}">
          <p14:sldIdLst>
            <p14:sldId id="659"/>
            <p14:sldId id="663"/>
            <p14:sldId id="665"/>
            <p14:sldId id="666"/>
            <p14:sldId id="259"/>
          </p14:sldIdLst>
        </p14:section>
        <p14:section name="Peritonitis Diagnosis" id="{01C14304-71B7-9A46-8D2D-F1DD92D6A51E}">
          <p14:sldIdLst>
            <p14:sldId id="668"/>
            <p14:sldId id="669"/>
            <p14:sldId id="271"/>
            <p14:sldId id="267"/>
            <p14:sldId id="670"/>
            <p14:sldId id="674"/>
            <p14:sldId id="667"/>
            <p14:sldId id="671"/>
            <p14:sldId id="672"/>
            <p14:sldId id="755"/>
            <p14:sldId id="756"/>
            <p14:sldId id="675"/>
          </p14:sldIdLst>
        </p14:section>
        <p14:section name="Peritonitis Treatment" id="{86570969-408A-0B4E-8D3F-C7CF592A85E7}">
          <p14:sldIdLst>
            <p14:sldId id="676"/>
            <p14:sldId id="275"/>
            <p14:sldId id="679"/>
            <p14:sldId id="680"/>
            <p14:sldId id="766"/>
            <p14:sldId id="719"/>
            <p14:sldId id="688"/>
            <p14:sldId id="695"/>
            <p14:sldId id="693"/>
            <p14:sldId id="696"/>
            <p14:sldId id="681"/>
            <p14:sldId id="682"/>
            <p14:sldId id="773"/>
            <p14:sldId id="685"/>
            <p14:sldId id="686"/>
            <p14:sldId id="692"/>
            <p14:sldId id="697"/>
            <p14:sldId id="698"/>
            <p14:sldId id="758"/>
            <p14:sldId id="699"/>
            <p14:sldId id="691"/>
            <p14:sldId id="703"/>
            <p14:sldId id="767"/>
            <p14:sldId id="768"/>
            <p14:sldId id="769"/>
            <p14:sldId id="770"/>
            <p14:sldId id="754"/>
            <p14:sldId id="771"/>
            <p14:sldId id="775"/>
            <p14:sldId id="7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Lisa Netha Xayavong" initials="LNX" lastIdx="0" clrIdx="0">
    <p:extLst>
      <p:ext uri="{19B8F6BF-5375-455C-9EA6-DF929625EA0E}">
        <p15:presenceInfo xmlns:p15="http://schemas.microsoft.com/office/powerpoint/2012/main" userId="S::lxayavong@asn-online.org::60b64769-9ed1-476b-869f-74cc0afccf5b" providerId="AD"/>
      </p:ext>
    </p:extLst>
  </p:cmAuthor>
  <p:cmAuthor id="2" name="Jin Soo Kim" initials="JSK" lastIdx="0" clrIdx="1">
    <p:extLst>
      <p:ext uri="{19B8F6BF-5375-455C-9EA6-DF929625EA0E}">
        <p15:presenceInfo xmlns:p15="http://schemas.microsoft.com/office/powerpoint/2012/main" userId="S::jkim@asn-online.org::ae53f8ed-7967-4a34-ae18-18c407498a08" providerId="AD"/>
      </p:ext>
    </p:extLst>
  </p:cmAuthor>
  <p:cmAuthor id="3" name="Liz Larabell" initials="LL" lastIdx="0" clrIdx="2">
    <p:extLst>
      <p:ext uri="{19B8F6BF-5375-455C-9EA6-DF929625EA0E}">
        <p15:presenceInfo xmlns:p15="http://schemas.microsoft.com/office/powerpoint/2012/main" userId="S::llarabell@asn-online.org::39804378-6794-465b-97b0-23bf43aedd5e" providerId="AD"/>
      </p:ext>
    </p:extLst>
  </p:cmAuthor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fill>
          <a:solidFill>
            <a:schemeClr val="accent3">
              <a:tint val="20000"/>
            </a:schemeClr>
          </a:solidFill>
        </a:fill>
      </a:tcStyle>
    </a:band1H>
    <a:band1V>
      <a:tcStyle>
        <a:fill>
          <a:solidFill>
            <a:schemeClr val="accent3">
              <a:tint val="20000"/>
            </a:schemeClr>
          </a:solidFill>
        </a:fill>
      </a:tcStyle>
    </a:band1V>
    <a:lastCol>
      <a:tcTxStyle b="on"/>
    </a:lastCol>
    <a:firstCol>
      <a:tcTxStyle b="on"/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fill>
          <a:solidFill>
            <a:schemeClr val="accent3">
              <a:tint val="40000"/>
            </a:schemeClr>
          </a:solidFill>
        </a:fill>
      </a:tcStyle>
    </a:band1H>
    <a:band1V>
      <a:tcStyle>
        <a:fill>
          <a:solidFill>
            <a:schemeClr val="accent3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13" autoAdjust="0"/>
    <p:restoredTop sz="86395" autoAdjust="0"/>
  </p:normalViewPr>
  <p:slideViewPr>
    <p:cSldViewPr snapToGrid="0">
      <p:cViewPr varScale="1">
        <p:scale>
          <a:sx n="96" d="100"/>
          <a:sy n="96" d="100"/>
        </p:scale>
        <p:origin x="1328" y="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06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</p:cSldViewPr>
  </p:notes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slide" Target="slides/slide19.xml" /><Relationship Id="rId23" Type="http://schemas.openxmlformats.org/officeDocument/2006/relationships/slide" Target="slides/slide20.xml" /><Relationship Id="rId24" Type="http://schemas.openxmlformats.org/officeDocument/2006/relationships/slide" Target="slides/slide21.xml" /><Relationship Id="rId25" Type="http://schemas.openxmlformats.org/officeDocument/2006/relationships/slide" Target="slides/slide22.xml" /><Relationship Id="rId26" Type="http://schemas.openxmlformats.org/officeDocument/2006/relationships/slide" Target="slides/slide23.xml" /><Relationship Id="rId27" Type="http://schemas.openxmlformats.org/officeDocument/2006/relationships/slide" Target="slides/slide24.xml" /><Relationship Id="rId28" Type="http://schemas.openxmlformats.org/officeDocument/2006/relationships/slide" Target="slides/slide25.xml" /><Relationship Id="rId29" Type="http://schemas.openxmlformats.org/officeDocument/2006/relationships/slide" Target="slides/slide26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7.xml" /><Relationship Id="rId31" Type="http://schemas.openxmlformats.org/officeDocument/2006/relationships/slide" Target="slides/slide28.xml" /><Relationship Id="rId32" Type="http://schemas.openxmlformats.org/officeDocument/2006/relationships/slide" Target="slides/slide29.xml" /><Relationship Id="rId33" Type="http://schemas.openxmlformats.org/officeDocument/2006/relationships/slide" Target="slides/slide30.xml" /><Relationship Id="rId34" Type="http://schemas.openxmlformats.org/officeDocument/2006/relationships/slide" Target="slides/slide31.xml" /><Relationship Id="rId35" Type="http://schemas.openxmlformats.org/officeDocument/2006/relationships/slide" Target="slides/slide32.xml" /><Relationship Id="rId36" Type="http://schemas.openxmlformats.org/officeDocument/2006/relationships/slide" Target="slides/slide33.xml" /><Relationship Id="rId37" Type="http://schemas.openxmlformats.org/officeDocument/2006/relationships/slide" Target="slides/slide34.xml" /><Relationship Id="rId38" Type="http://schemas.openxmlformats.org/officeDocument/2006/relationships/slide" Target="slides/slide35.xml" /><Relationship Id="rId39" Type="http://schemas.openxmlformats.org/officeDocument/2006/relationships/slide" Target="slides/slide36.xml" /><Relationship Id="rId4" Type="http://schemas.openxmlformats.org/officeDocument/2006/relationships/slide" Target="slides/slide1.xml" /><Relationship Id="rId40" Type="http://schemas.openxmlformats.org/officeDocument/2006/relationships/slide" Target="slides/slide37.xml" /><Relationship Id="rId41" Type="http://schemas.openxmlformats.org/officeDocument/2006/relationships/slide" Target="slides/slide38.xml" /><Relationship Id="rId42" Type="http://schemas.openxmlformats.org/officeDocument/2006/relationships/slide" Target="slides/slide39.xml" /><Relationship Id="rId43" Type="http://schemas.openxmlformats.org/officeDocument/2006/relationships/slide" Target="slides/slide40.xml" /><Relationship Id="rId44" Type="http://schemas.openxmlformats.org/officeDocument/2006/relationships/slide" Target="slides/slide41.xml" /><Relationship Id="rId45" Type="http://schemas.openxmlformats.org/officeDocument/2006/relationships/slide" Target="slides/slide42.xml" /><Relationship Id="rId46" Type="http://schemas.openxmlformats.org/officeDocument/2006/relationships/slide" Target="slides/slide43.xml" /><Relationship Id="rId47" Type="http://schemas.openxmlformats.org/officeDocument/2006/relationships/slide" Target="slides/slide44.xml" /><Relationship Id="rId48" Type="http://schemas.openxmlformats.org/officeDocument/2006/relationships/slide" Target="slides/slide45.xml" /><Relationship Id="rId49" Type="http://schemas.openxmlformats.org/officeDocument/2006/relationships/slide" Target="slides/slide46.xml" /><Relationship Id="rId5" Type="http://schemas.openxmlformats.org/officeDocument/2006/relationships/slide" Target="slides/slide2.xml" /><Relationship Id="rId50" Type="http://schemas.openxmlformats.org/officeDocument/2006/relationships/slide" Target="slides/slide47.xml" /><Relationship Id="rId51" Type="http://schemas.openxmlformats.org/officeDocument/2006/relationships/slide" Target="slides/slide48.xml" /><Relationship Id="rId52" Type="http://schemas.openxmlformats.org/officeDocument/2006/relationships/slide" Target="slides/slide49.xml" /><Relationship Id="rId53" Type="http://schemas.openxmlformats.org/officeDocument/2006/relationships/slide" Target="slides/slide50.xml" /><Relationship Id="rId54" Type="http://schemas.openxmlformats.org/officeDocument/2006/relationships/slide" Target="slides/slide51.xml" /><Relationship Id="rId55" Type="http://schemas.openxmlformats.org/officeDocument/2006/relationships/slide" Target="slides/slide52.xml" /><Relationship Id="rId56" Type="http://schemas.openxmlformats.org/officeDocument/2006/relationships/slide" Target="slides/slide53.xml" /><Relationship Id="rId57" Type="http://schemas.openxmlformats.org/officeDocument/2006/relationships/slide" Target="slides/slide54.xml" /><Relationship Id="rId58" Type="http://schemas.openxmlformats.org/officeDocument/2006/relationships/slide" Target="slides/slide55.xml" /><Relationship Id="rId59" Type="http://schemas.openxmlformats.org/officeDocument/2006/relationships/slide" Target="slides/slide56.xml" /><Relationship Id="rId6" Type="http://schemas.openxmlformats.org/officeDocument/2006/relationships/slide" Target="slides/slide3.xml" /><Relationship Id="rId60" Type="http://schemas.openxmlformats.org/officeDocument/2006/relationships/slide" Target="slides/slide57.xml" /><Relationship Id="rId61" Type="http://schemas.openxmlformats.org/officeDocument/2006/relationships/slide" Target="slides/slide58.xml" /><Relationship Id="rId62" Type="http://schemas.openxmlformats.org/officeDocument/2006/relationships/slide" Target="slides/slide59.xml" /><Relationship Id="rId63" Type="http://schemas.openxmlformats.org/officeDocument/2006/relationships/slide" Target="slides/slide60.xml" /><Relationship Id="rId64" Type="http://schemas.openxmlformats.org/officeDocument/2006/relationships/slide" Target="slides/slide61.xml" /><Relationship Id="rId65" Type="http://schemas.openxmlformats.org/officeDocument/2006/relationships/slide" Target="slides/slide62.xml" /><Relationship Id="rId66" Type="http://schemas.openxmlformats.org/officeDocument/2006/relationships/slide" Target="slides/slide63.xml" /><Relationship Id="rId67" Type="http://schemas.openxmlformats.org/officeDocument/2006/relationships/slide" Target="slides/slide64.xml" /><Relationship Id="rId68" Type="http://schemas.openxmlformats.org/officeDocument/2006/relationships/slide" Target="slides/slide65.xml" /><Relationship Id="rId69" Type="http://schemas.openxmlformats.org/officeDocument/2006/relationships/slide" Target="slides/slide66.xml" /><Relationship Id="rId7" Type="http://schemas.openxmlformats.org/officeDocument/2006/relationships/slide" Target="slides/slide4.xml" /><Relationship Id="rId70" Type="http://schemas.openxmlformats.org/officeDocument/2006/relationships/slide" Target="slides/slide67.xml" /><Relationship Id="rId71" Type="http://schemas.openxmlformats.org/officeDocument/2006/relationships/slide" Target="slides/slide68.xml" /><Relationship Id="rId72" Type="http://schemas.openxmlformats.org/officeDocument/2006/relationships/slide" Target="slides/slide69.xml" /><Relationship Id="rId73" Type="http://schemas.openxmlformats.org/officeDocument/2006/relationships/slide" Target="slides/slide70.xml" /><Relationship Id="rId74" Type="http://schemas.openxmlformats.org/officeDocument/2006/relationships/slide" Target="slides/slide71.xml" /><Relationship Id="rId75" Type="http://schemas.openxmlformats.org/officeDocument/2006/relationships/slide" Target="slides/slide72.xml" /><Relationship Id="rId76" Type="http://schemas.openxmlformats.org/officeDocument/2006/relationships/slide" Target="slides/slide73.xml" /><Relationship Id="rId77" Type="http://schemas.openxmlformats.org/officeDocument/2006/relationships/slide" Target="slides/slide74.xml" /><Relationship Id="rId78" Type="http://schemas.openxmlformats.org/officeDocument/2006/relationships/slide" Target="slides/slide75.xml" /><Relationship Id="rId79" Type="http://schemas.openxmlformats.org/officeDocument/2006/relationships/slide" Target="slides/slide76.xml" /><Relationship Id="rId8" Type="http://schemas.openxmlformats.org/officeDocument/2006/relationships/slide" Target="slides/slide5.xml" /><Relationship Id="rId80" Type="http://schemas.openxmlformats.org/officeDocument/2006/relationships/slide" Target="slides/slide77.xml" /><Relationship Id="rId81" Type="http://schemas.openxmlformats.org/officeDocument/2006/relationships/tags" Target="tags/tag1.xml" /><Relationship Id="rId82" Type="http://schemas.openxmlformats.org/officeDocument/2006/relationships/presProps" Target="presProps.xml" /><Relationship Id="rId83" Type="http://schemas.openxmlformats.org/officeDocument/2006/relationships/viewProps" Target="viewProps.xml" /><Relationship Id="rId84" Type="http://schemas.openxmlformats.org/officeDocument/2006/relationships/theme" Target="theme/theme1.xml" /><Relationship Id="rId85" Type="http://schemas.openxmlformats.org/officeDocument/2006/relationships/tableStyles" Target="tableStyles.xml" /><Relationship Id="rId9" Type="http://schemas.openxmlformats.org/officeDocument/2006/relationships/slide" Target="slides/slide6.xml" /></Relationships>
</file>

<file path=ppt/charts/_rels/chart1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1.xlsx" /></Relationships>
</file>

<file path=ppt/charts/_rels/chart2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2.xlsx" /></Relationships>
</file>

<file path=ppt/charts/_rels/chart3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3.xlsx" /><Relationship Id="rId2" Type="http://schemas.microsoft.com/office/2011/relationships/chartColorStyle" Target="colors1.xml" /><Relationship Id="rId3" Type="http://schemas.microsoft.com/office/2011/relationships/chartStyle" Target="style1.xml" /></Relationships>
</file>

<file path=ppt/charts/_rels/chart4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4.xlsx" /><Relationship Id="rId2" Type="http://schemas.openxmlformats.org/officeDocument/2006/relationships/chartUserShapes" Target="../drawings/drawing1.xml" /><Relationship Id="rId3" Type="http://schemas.microsoft.com/office/2011/relationships/chartColorStyle" Target="colors2.xml" /><Relationship Id="rId4" Type="http://schemas.microsoft.com/office/2011/relationships/chartStyle" Target="style2.xml" /></Relationships>
</file>

<file path=ppt/charts/_rels/chart5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5.xlsx" /><Relationship Id="rId2" Type="http://schemas.microsoft.com/office/2011/relationships/chartColorStyle" Target="colors3.xml" /><Relationship Id="rId3" Type="http://schemas.microsoft.com/office/2011/relationships/chartStyle" Target="style3.xml" /></Relationships>
</file>

<file path=ppt/charts/chart1.xml><?xml version="1.0" encoding="utf-8"?>
<c:chartSpace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="http://schemas.openxmlformats.org/drawingml/20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99748685956001282"/>
          <c:y val="0.11739790439605713"/>
          <c:w val="0.58883160352706909"/>
          <c:h val="0.64833235740661621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'Graph Data'!$C$3</c:f>
              <c:strCache>
                <c:ptCount val="1"/>
                <c:pt idx="0">
                  <c:v>Infection</c:v>
                </c:pt>
              </c:strCache>
            </c:strRef>
          </c:tx>
          <c:spPr>
            <a:solidFill>
              <a:srgbClr val="FF0000">
                <a:alpha val="40000"/>
              </a:srgbClr>
            </a:solidFill>
            <a:ln>
              <a:solidFill>
                <a:schemeClr val="accent6"/>
              </a:solidFill>
            </a:ln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p>
                <a:pPr>
                  <a:defRPr b="0" smtId="4294967295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showLeaderLines val="1"/>
                <c15:leaderLines>
                  <c:spPr/>
                </c15:leaderLines>
              </c:ext>
            </c:extLst>
          </c:dLbls>
          <c:cat>
            <c:strRef>
              <c:f>'Graph Data'!$K$4:$K$10</c:f>
              <c:strCache>
                <c:ptCount val="7"/>
                <c:pt idx="0">
                  <c:v>All
</c:v>
                </c:pt>
                <c:pt idx="1">
                  <c:v>A/NZ
</c:v>
                </c:pt>
                <c:pt idx="2">
                  <c:v>Can
</c:v>
                </c:pt>
                <c:pt idx="3">
                  <c:v>Jpn
</c:v>
                </c:pt>
                <c:pt idx="4">
                  <c:v>Thai
</c:v>
                </c:pt>
                <c:pt idx="5">
                  <c:v>UK
</c:v>
                </c:pt>
                <c:pt idx="6">
                  <c:v>US
</c:v>
                </c:pt>
              </c:strCache>
            </c:strRef>
          </c:cat>
          <c:val>
            <c:numRef>
              <c:f>'Graph Data'!$C$4:$C$10</c:f>
              <c:numCache>
                <c:formatCode>General</c:formatCode>
                <c:ptCount val="7"/>
                <c:pt idx="0">
                  <c:v>46.5</c:v>
                </c:pt>
                <c:pt idx="1">
                  <c:v>49.5</c:v>
                </c:pt>
                <c:pt idx="2">
                  <c:v>35.3</c:v>
                </c:pt>
                <c:pt idx="3">
                  <c:v>49.2</c:v>
                </c:pt>
                <c:pt idx="4">
                  <c:v>61.4</c:v>
                </c:pt>
                <c:pt idx="5">
                  <c:v>53.4</c:v>
                </c:pt>
                <c:pt idx="6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55-1F4C-96FE-5C968A33B812}"/>
            </c:ext>
          </c:extLst>
        </c:ser>
        <c:ser>
          <c:idx val="4"/>
          <c:order val="1"/>
          <c:tx>
            <c:strRef>
              <c:f>'Graph Data'!$F$3</c:f>
              <c:strCache>
                <c:ptCount val="1"/>
                <c:pt idx="0">
                  <c:v>Solution/water clearance 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numFmt formatCode="#,##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showLeaderLines val="1"/>
                <c15:leaderLines>
                  <c:spPr/>
                </c15:leaderLines>
              </c:ext>
            </c:extLst>
          </c:dLbls>
          <c:cat>
            <c:strRef>
              <c:f>'Graph Data'!$K$4:$K$10</c:f>
              <c:strCache>
                <c:ptCount val="7"/>
                <c:pt idx="0">
                  <c:v>All
</c:v>
                </c:pt>
                <c:pt idx="1">
                  <c:v>A/NZ
</c:v>
                </c:pt>
                <c:pt idx="2">
                  <c:v>Can
</c:v>
                </c:pt>
                <c:pt idx="3">
                  <c:v>Jpn
</c:v>
                </c:pt>
                <c:pt idx="4">
                  <c:v>Thai
</c:v>
                </c:pt>
                <c:pt idx="5">
                  <c:v>UK
</c:v>
                </c:pt>
                <c:pt idx="6">
                  <c:v>US
</c:v>
                </c:pt>
              </c:strCache>
            </c:strRef>
          </c:cat>
          <c:val>
            <c:numRef>
              <c:f>'Graph Data'!$F$4:$F$10</c:f>
              <c:numCache>
                <c:formatCode>General</c:formatCode>
                <c:ptCount val="7"/>
                <c:pt idx="0">
                  <c:v>20.3</c:v>
                </c:pt>
                <c:pt idx="1">
                  <c:v>26.6</c:v>
                </c:pt>
                <c:pt idx="2">
                  <c:v>21.9</c:v>
                </c:pt>
                <c:pt idx="3">
                  <c:v>25.4</c:v>
                </c:pt>
                <c:pt idx="4">
                  <c:v>7</c:v>
                </c:pt>
                <c:pt idx="5">
                  <c:v>13.8</c:v>
                </c:pt>
                <c:pt idx="6">
                  <c:v>17.3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55-1F4C-96FE-5C968A33B812}"/>
            </c:ext>
          </c:extLst>
        </c:ser>
        <c:ser>
          <c:idx val="5"/>
          <c:order val="2"/>
          <c:tx>
            <c:strRef>
              <c:f>'Graph Data'!$G$3</c:f>
              <c:strCache>
                <c:ptCount val="1"/>
                <c:pt idx="0">
                  <c:v>Psychosocial/Medical</c:v>
                </c:pt>
              </c:strCache>
            </c:strRef>
          </c:tx>
          <c:spPr>
            <a:solidFill>
              <a:schemeClr val="accent6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A55-1F4C-96FE-5C968A33B812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p>
                <a:pPr>
                  <a:defRPr smtId="4294967295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showLeaderLines val="1"/>
                <c15:leaderLines>
                  <c:spPr/>
                </c15:leaderLines>
              </c:ext>
            </c:extLst>
          </c:dLbls>
          <c:cat>
            <c:strRef>
              <c:f>'Graph Data'!$K$4:$K$10</c:f>
              <c:strCache>
                <c:ptCount val="7"/>
                <c:pt idx="0">
                  <c:v>All
</c:v>
                </c:pt>
                <c:pt idx="1">
                  <c:v>A/NZ
</c:v>
                </c:pt>
                <c:pt idx="2">
                  <c:v>Can
</c:v>
                </c:pt>
                <c:pt idx="3">
                  <c:v>Jpn
</c:v>
                </c:pt>
                <c:pt idx="4">
                  <c:v>Thai
</c:v>
                </c:pt>
                <c:pt idx="5">
                  <c:v>UK
</c:v>
                </c:pt>
                <c:pt idx="6">
                  <c:v>US
</c:v>
                </c:pt>
              </c:strCache>
            </c:strRef>
          </c:cat>
          <c:val>
            <c:numRef>
              <c:f>'Graph Data'!$G$4:$G$10</c:f>
              <c:numCache>
                <c:formatCode>General</c:formatCode>
                <c:ptCount val="7"/>
                <c:pt idx="0">
                  <c:v>17.2</c:v>
                </c:pt>
                <c:pt idx="1">
                  <c:v>15.6</c:v>
                </c:pt>
                <c:pt idx="2">
                  <c:v>24.4</c:v>
                </c:pt>
                <c:pt idx="3">
                  <c:v>10.8</c:v>
                </c:pt>
                <c:pt idx="4">
                  <c:v>0</c:v>
                </c:pt>
                <c:pt idx="5">
                  <c:v>15.5</c:v>
                </c:pt>
                <c:pt idx="6">
                  <c:v>20.7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A55-1F4C-96FE-5C968A33B812}"/>
            </c:ext>
          </c:extLst>
        </c:ser>
        <c:ser>
          <c:idx val="3"/>
          <c:order val="3"/>
          <c:tx>
            <c:strRef>
              <c:f>'Graph Data'!$E$3</c:f>
              <c:strCache>
                <c:ptCount val="1"/>
                <c:pt idx="0">
                  <c:v>Peritoneal leaks/Hernia</c:v>
                </c:pt>
              </c:strCache>
            </c:strRef>
          </c:tx>
          <c:spPr>
            <a:ln>
              <a:solidFill>
                <a:schemeClr val="accent6"/>
              </a:solidFill>
            </a:ln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p>
                <a:pPr>
                  <a:defRPr b="0" smtId="4294967295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showLeaderLines val="1"/>
                <c15:leaderLines>
                  <c:spPr/>
                </c15:leaderLines>
              </c:ext>
            </c:extLst>
          </c:dLbls>
          <c:cat>
            <c:strRef>
              <c:f>'Graph Data'!$K$4:$K$10</c:f>
              <c:strCache>
                <c:ptCount val="7"/>
                <c:pt idx="0">
                  <c:v>All
</c:v>
                </c:pt>
                <c:pt idx="1">
                  <c:v>A/NZ
</c:v>
                </c:pt>
                <c:pt idx="2">
                  <c:v>Can
</c:v>
                </c:pt>
                <c:pt idx="3">
                  <c:v>Jpn
</c:v>
                </c:pt>
                <c:pt idx="4">
                  <c:v>Thai
</c:v>
                </c:pt>
                <c:pt idx="5">
                  <c:v>UK
</c:v>
                </c:pt>
                <c:pt idx="6">
                  <c:v>US
</c:v>
                </c:pt>
              </c:strCache>
            </c:strRef>
          </c:cat>
          <c:val>
            <c:numRef>
              <c:f>'Graph Data'!$E$4:$E$10</c:f>
              <c:numCache>
                <c:formatCode>General</c:formatCode>
                <c:ptCount val="7"/>
                <c:pt idx="0">
                  <c:v>8.3</c:v>
                </c:pt>
                <c:pt idx="1">
                  <c:v>7.3</c:v>
                </c:pt>
                <c:pt idx="2">
                  <c:v>12.4</c:v>
                </c:pt>
                <c:pt idx="3">
                  <c:v>6.2</c:v>
                </c:pt>
                <c:pt idx="4">
                  <c:v>7</c:v>
                </c:pt>
                <c:pt idx="5">
                  <c:v>5.2</c:v>
                </c:pt>
                <c:pt idx="6">
                  <c:v>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A55-1F4C-96FE-5C968A33B812}"/>
            </c:ext>
          </c:extLst>
        </c:ser>
        <c:ser>
          <c:idx val="0"/>
          <c:order val="4"/>
          <c:tx>
            <c:strRef>
              <c:f>'Graph Data'!$B$3</c:f>
              <c:strCache>
                <c:ptCount val="1"/>
                <c:pt idx="0">
                  <c:v>Catheter</c:v>
                </c:pt>
              </c:strCache>
            </c:strRef>
          </c:tx>
          <c:spPr>
            <a:solidFill>
              <a:schemeClr val="tx2"/>
            </a:solidFill>
            <a:ln>
              <a:solidFill>
                <a:schemeClr val="accent6"/>
              </a:solidFill>
            </a:ln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A55-1F4C-96FE-5C968A33B812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p>
                <a:pPr>
                  <a:defRPr b="0" smtId="4294967295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showLeaderLines val="1"/>
                <c15:leaderLines>
                  <c:spPr/>
                </c15:leaderLines>
              </c:ext>
            </c:extLst>
          </c:dLbls>
          <c:cat>
            <c:strRef>
              <c:f>'Graph Data'!$K$4:$K$10</c:f>
              <c:strCache>
                <c:ptCount val="7"/>
                <c:pt idx="0">
                  <c:v>All
</c:v>
                </c:pt>
                <c:pt idx="1">
                  <c:v>A/NZ
</c:v>
                </c:pt>
                <c:pt idx="2">
                  <c:v>Can
</c:v>
                </c:pt>
                <c:pt idx="3">
                  <c:v>Jpn
</c:v>
                </c:pt>
                <c:pt idx="4">
                  <c:v>Thai
</c:v>
                </c:pt>
                <c:pt idx="5">
                  <c:v>UK
</c:v>
                </c:pt>
                <c:pt idx="6">
                  <c:v>US
</c:v>
                </c:pt>
              </c:strCache>
            </c:strRef>
          </c:cat>
          <c:val>
            <c:numRef>
              <c:f>'Graph Data'!$B$4:$B$10</c:f>
              <c:numCache>
                <c:formatCode>General</c:formatCode>
                <c:ptCount val="7"/>
                <c:pt idx="0">
                  <c:v>5.2</c:v>
                </c:pt>
                <c:pt idx="1">
                  <c:v>0</c:v>
                </c:pt>
                <c:pt idx="2">
                  <c:v>4.5</c:v>
                </c:pt>
                <c:pt idx="3">
                  <c:v>3.8</c:v>
                </c:pt>
                <c:pt idx="4">
                  <c:v>19.3</c:v>
                </c:pt>
                <c:pt idx="5">
                  <c:v>6.9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A55-1F4C-96FE-5C968A33B812}"/>
            </c:ext>
          </c:extLst>
        </c:ser>
        <c:ser>
          <c:idx val="6"/>
          <c:order val="5"/>
          <c:tx>
            <c:strRef>
              <c:f>'Graph Data'!$H$3</c:f>
              <c:strCache>
                <c:ptCount val="1"/>
                <c:pt idx="0">
                  <c:v>Risk/Diagnosis of EPS</c:v>
                </c:pt>
              </c:strCache>
            </c:strRef>
          </c:tx>
          <c:spPr>
            <a:pattFill prst="pct5">
              <a:fgClr>
                <a:schemeClr val="accent2">
                  <a:lumMod val="40000"/>
                  <a:lumOff val="6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delete val="1"/>
              <c:extLst/>
            </c:dLbl>
            <c:dLbl>
              <c:idx val="1"/>
              <c:delete val="1"/>
              <c:extLst/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A55-1F4C-96FE-5C968A33B812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A55-1F4C-96FE-5C968A33B812}"/>
                </c:ext>
              </c:extLst>
            </c:dLbl>
            <c:dLbl>
              <c:idx val="4"/>
              <c:delete val="1"/>
              <c:extLst/>
            </c:dLbl>
            <c:dLbl>
              <c:idx val="5"/>
              <c:delete val="1"/>
              <c:extLst/>
            </c:dLbl>
            <c:dLbl>
              <c:idx val="6"/>
              <c:delete val="1"/>
              <c:extLst/>
            </c:dLbl>
            <c:numFmt formatCode="#,##0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showLeaderLines val="1"/>
                <c15:leaderLines>
                  <c:spPr/>
                </c15:leaderLines>
              </c:ext>
            </c:extLst>
          </c:dLbls>
          <c:cat>
            <c:strRef>
              <c:f>'Graph Data'!$K$4:$K$10</c:f>
              <c:strCache>
                <c:ptCount val="7"/>
                <c:pt idx="0">
                  <c:v>All
</c:v>
                </c:pt>
                <c:pt idx="1">
                  <c:v>A/NZ
</c:v>
                </c:pt>
                <c:pt idx="2">
                  <c:v>Can
</c:v>
                </c:pt>
                <c:pt idx="3">
                  <c:v>Jpn
</c:v>
                </c:pt>
                <c:pt idx="4">
                  <c:v>Thai
</c:v>
                </c:pt>
                <c:pt idx="5">
                  <c:v>UK
</c:v>
                </c:pt>
                <c:pt idx="6">
                  <c:v>US
</c:v>
                </c:pt>
              </c:strCache>
            </c:strRef>
          </c:cat>
          <c:val>
            <c:numRef>
              <c:f>'Graph Data'!$H$4:$H$10</c:f>
              <c:numCache>
                <c:formatCode>General</c:formatCode>
                <c:ptCount val="7"/>
                <c:pt idx="0">
                  <c:v>1</c:v>
                </c:pt>
                <c:pt idx="1">
                  <c:v>0.9</c:v>
                </c:pt>
                <c:pt idx="2">
                  <c:v>0.5</c:v>
                </c:pt>
                <c:pt idx="3">
                  <c:v>3.8</c:v>
                </c:pt>
                <c:pt idx="4">
                  <c:v>0</c:v>
                </c:pt>
                <c:pt idx="5">
                  <c:v>0</c:v>
                </c:pt>
                <c:pt idx="6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A55-1F4C-96FE-5C968A33B812}"/>
            </c:ext>
          </c:extLst>
        </c:ser>
        <c:ser>
          <c:idx val="2"/>
          <c:order val="6"/>
          <c:tx>
            <c:strRef>
              <c:f>'Graph Data'!$D$3</c:f>
              <c:strCache>
                <c:ptCount val="1"/>
                <c:pt idx="0">
                  <c:v>Other</c:v>
                </c:pt>
              </c:strCache>
            </c:strRef>
          </c:tx>
          <c:spPr>
            <a:pattFill prst="pct30">
              <a:fgClr>
                <a:schemeClr val="accent2">
                  <a:lumMod val="40000"/>
                  <a:lumOff val="60000"/>
                </a:schemeClr>
              </a:fgClr>
              <a:bgClr>
                <a:schemeClr val="bg1"/>
              </a:bgClr>
            </a:pattFill>
            <a:ln>
              <a:solidFill>
                <a:schemeClr val="accent6"/>
              </a:solidFill>
            </a:ln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A55-1F4C-96FE-5C968A33B81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A55-1F4C-96FE-5C968A33B81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A55-1F4C-96FE-5C968A33B81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A55-1F4C-96FE-5C968A33B812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p>
                <a:pPr>
                  <a:defRPr b="0" smtId="4294967295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showLeaderLines val="1"/>
                <c15:leaderLines>
                  <c:spPr/>
                </c15:leaderLines>
              </c:ext>
            </c:extLst>
          </c:dLbls>
          <c:cat>
            <c:strRef>
              <c:f>'Graph Data'!$K$4:$K$10</c:f>
              <c:strCache>
                <c:ptCount val="7"/>
                <c:pt idx="0">
                  <c:v>All
</c:v>
                </c:pt>
                <c:pt idx="1">
                  <c:v>A/NZ
</c:v>
                </c:pt>
                <c:pt idx="2">
                  <c:v>Can
</c:v>
                </c:pt>
                <c:pt idx="3">
                  <c:v>Jpn
</c:v>
                </c:pt>
                <c:pt idx="4">
                  <c:v>Thai
</c:v>
                </c:pt>
                <c:pt idx="5">
                  <c:v>UK
</c:v>
                </c:pt>
                <c:pt idx="6">
                  <c:v>US
</c:v>
                </c:pt>
              </c:strCache>
            </c:strRef>
          </c:cat>
          <c:val>
            <c:numRef>
              <c:f>'Graph Data'!$D$4:$D$10</c:f>
              <c:numCache>
                <c:formatCode>General</c:formatCode>
                <c:ptCount val="7"/>
                <c:pt idx="0">
                  <c:v>1.5</c:v>
                </c:pt>
                <c:pt idx="1">
                  <c:v>0</c:v>
                </c:pt>
                <c:pt idx="2">
                  <c:v>1</c:v>
                </c:pt>
                <c:pt idx="3">
                  <c:v>0.8</c:v>
                </c:pt>
                <c:pt idx="4">
                  <c:v>5.3</c:v>
                </c:pt>
                <c:pt idx="5">
                  <c:v>5.2</c:v>
                </c:pt>
                <c:pt idx="6">
                  <c:v>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A55-1F4C-96FE-5C968A33B8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 val="50"/>
        <c:overlap val="100"/>
        <c:axId val="127132800"/>
        <c:axId val="127134336"/>
      </c:barChart>
      <c:catAx>
        <c:axId val="127132800"/>
        <c:scaling>
          <c:orientation/>
        </c:scaling>
        <c:delete val="0"/>
        <c:axPos val="b"/>
        <c:numFmt formatCode="General" sourceLinked="1"/>
        <c:majorTickMark val="out"/>
        <c:minorTickMark val="none"/>
        <c:spPr>
          <a:ln>
            <a:solidFill>
              <a:schemeClr val="accent6"/>
            </a:solidFill>
          </a:ln>
        </c:spPr>
        <c:txPr>
          <a:bodyPr/>
          <a:p>
            <a:pPr>
              <a:defRPr b="0" smtId="4294967295"/>
            </a:pPr>
            <a:endParaRPr lang="en-US"/>
          </a:p>
        </c:txPr>
        <c:crossAx val="127134336"/>
        <c:crosses val="autoZero"/>
        <c:auto val="0"/>
        <c:lblAlgn val="ctr"/>
        <c:lblOffset/>
        <c:noMultiLvlLbl val="0"/>
      </c:catAx>
      <c:valAx>
        <c:axId val="127134336"/>
        <c:scaling>
          <c:orientation/>
          <c:max val="100"/>
        </c:scaling>
        <c:delete val="0"/>
        <c:axPos val="l"/>
        <c:numFmt formatCode="#,##0" sourceLinked="0"/>
        <c:majorTickMark val="out"/>
        <c:minorTickMark val="none"/>
        <c:spPr>
          <a:ln>
            <a:solidFill>
              <a:schemeClr val="accent6"/>
            </a:solidFill>
          </a:ln>
        </c:spPr>
        <c:txPr>
          <a:bodyPr/>
          <a:p>
            <a:pPr>
              <a:defRPr b="0" smtId="4294967295"/>
            </a:pPr>
            <a:endParaRPr lang="en-US"/>
          </a:p>
        </c:txPr>
        <c:crossAx val="127132800"/>
        <c:crosses val="autoZero"/>
        <c:crossBetween val="between"/>
        <c:majorUnit val="25"/>
      </c:valAx>
    </c:plotArea>
    <c:legend>
      <c:legendPos/>
      <c:legendEntry>
        <c:idx val="0"/>
        <c:txPr>
          <a:bodyPr/>
          <a:p>
            <a:pPr>
              <a:defRPr b="0" smtId="4294967295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en-US"/>
          </a:p>
        </c:txPr>
      </c:legendEntry>
      <c:legendEntry>
        <c:idx val="2"/>
        <c:txPr>
          <a:bodyPr/>
          <a:p>
            <a:pPr>
              <a:defRPr b="0" smtId="4294967295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en-US"/>
          </a:p>
        </c:txPr>
      </c:legendEntry>
      <c:legendEntry>
        <c:idx val="3"/>
        <c:txPr>
          <a:bodyPr/>
          <a:p>
            <a:pPr>
              <a:defRPr b="0" smtId="4294967295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en-US"/>
          </a:p>
        </c:txPr>
      </c:legendEntry>
      <c:legendEntry>
        <c:idx val="6"/>
        <c:txPr>
          <a:bodyPr/>
          <a:p>
            <a:pPr>
              <a:defRPr b="0" smtId="4294967295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en-US"/>
          </a:p>
        </c:txPr>
      </c:legendEntry>
      <c:layout>
        <c:manualLayout>
          <c:xMode val="edge"/>
          <c:yMode val="edge"/>
          <c:x val="0.68454289436340332"/>
          <c:y val="0.11809363961219788"/>
          <c:w val="0.31545713543891907"/>
          <c:h val="0.59647619724273682"/>
        </c:manualLayout>
      </c:layout>
      <c:overlay val="0"/>
      <c:txPr>
        <a:bodyPr/>
        <a:p>
          <a:pPr>
            <a:defRPr b="0" smtId="4294967295">
              <a:solidFill>
                <a:schemeClr val="tx1">
                  <a:lumMod val="65000"/>
                  <a:lumOff val="35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p>
      <a:pPr>
        <a:defRPr sz="1800" smtId="4294967295"/>
      </a:pPr>
      <a:endParaRPr lang="en-US"/>
    </a:p>
  </c:txPr>
  <c:externalData r:id="rId1">
    <c:autoUpdate val="0"/>
  </c:externalData>
</c:chartSpace>
</file>

<file path=ppt/charts/chart2.xml><?xml version="1.0" encoding="utf-8"?>
<c:chartSpace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="http://schemas.openxmlformats.org/drawingml/20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60909515619278"/>
          <c:y val="0.16343508660793304"/>
          <c:w val="0.86341559886932373"/>
          <c:h val="0.639200270175933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/>
                <a:p>
                  <a:pPr>
                    <a:defRPr b="1" smtId="4294967295">
                      <a:solidFill>
                        <a:schemeClr val="tx1"/>
                      </a:solidFill>
                      <a:highlight>
                        <a:srgbClr val="FFFF00"/>
                      </a:highlight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C00-744F-9BF0-E3A881DEE2A2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p>
                <a:pPr>
                  <a:defRPr b="1" smtId="4294967295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/>
          </c:dLbls>
          <c:cat>
            <c:strRef>
              <c:f>Sheet1!$D$2:$D$7</c:f>
              <c:strCache>
                <c:ptCount val="6"/>
                <c:pt idx="0">
                  <c:v>ANZ
18</c:v>
                </c:pt>
                <c:pt idx="1">
                  <c:v>Canada
20</c:v>
                </c:pt>
                <c:pt idx="2">
                  <c:v>Japan
28</c:v>
                </c:pt>
                <c:pt idx="3">
                  <c:v>Thailand
22</c:v>
                </c:pt>
                <c:pt idx="4">
                  <c:v>UK
17</c:v>
                </c:pt>
                <c:pt idx="5">
                  <c:v>US
65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83</c:v>
                </c:pt>
                <c:pt idx="1">
                  <c:v>100</c:v>
                </c:pt>
                <c:pt idx="2">
                  <c:v>89</c:v>
                </c:pt>
                <c:pt idx="3">
                  <c:v>86</c:v>
                </c:pt>
                <c:pt idx="4">
                  <c:v>100</c:v>
                </c:pt>
                <c:pt idx="5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53-AE47-87A5-28557850BB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 val="10"/>
        <c:overlap/>
        <c:axId val="125235584"/>
        <c:axId val="125351808"/>
      </c:barChart>
      <c:catAx>
        <c:axId val="125235584"/>
        <c:scaling>
          <c:orientation/>
        </c:scaling>
        <c:delete val="0"/>
        <c:axPos val="b"/>
        <c:numFmt formatCode="General" sourceLinked="0"/>
        <c:majorTickMark val="out"/>
        <c:minorTickMark val="none"/>
        <c:spPr>
          <a:ln>
            <a:solidFill>
              <a:schemeClr val="accent6"/>
            </a:solidFill>
          </a:ln>
        </c:spPr>
        <c:crossAx val="125351808"/>
        <c:crosses val="autoZero"/>
        <c:auto val="0"/>
        <c:lblAlgn val="ctr"/>
        <c:lblOffset/>
        <c:noMultiLvlLbl val="0"/>
      </c:catAx>
      <c:valAx>
        <c:axId val="125351808"/>
        <c:scaling>
          <c:orientation/>
          <c:max val="100"/>
        </c:scaling>
        <c:delete val="0"/>
        <c:axPos val="l"/>
        <c:numFmt formatCode="#,##0" sourceLinked="0"/>
        <c:majorTickMark val="out"/>
        <c:minorTickMark val="none"/>
        <c:spPr>
          <a:ln>
            <a:solidFill>
              <a:schemeClr val="accent6"/>
            </a:solidFill>
          </a:ln>
        </c:spPr>
        <c:txPr>
          <a:bodyPr/>
          <a:p>
            <a:pPr>
              <a:defRPr b="0" smtId="4294967295">
                <a:solidFill>
                  <a:schemeClr val="tx1"/>
                </a:solidFill>
              </a:defRPr>
            </a:pPr>
            <a:endParaRPr lang="en-US"/>
          </a:p>
        </c:txPr>
        <c:crossAx val="125235584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p>
      <a:pPr>
        <a:defRPr sz="1800" smtId="4294967295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="http://schemas.openxmlformats.org/drawingml/20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99748685956001282"/>
          <c:y val="0.18700526654720306"/>
          <c:w val="0.6582760214805603"/>
          <c:h val="0.58989048004150391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rawData!$B$3</c:f>
              <c:strCache>
                <c:ptCount val="1"/>
                <c:pt idx="0">
                  <c:v>Exit site Mupirocin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2CC-7B43-A3B4-1A9CFB72863C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p>
                <a:pPr>
                  <a:defRPr sz="1800" b="0" i="0" u="none" strike="noStrike" kern="1200" baseline="0" smtId="4294967295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/>
          </c:dLbls>
          <c:cat>
            <c:strRef>
              <c:f>rawData!$M$5:$M$10</c:f>
              <c:strCache>
                <c:ptCount val="6"/>
                <c:pt idx="0">
                  <c:v>A/NZ
18</c:v>
                </c:pt>
                <c:pt idx="1">
                  <c:v>Canada
20</c:v>
                </c:pt>
                <c:pt idx="2">
                  <c:v>Japan
27</c:v>
                </c:pt>
                <c:pt idx="3">
                  <c:v>Thailand
22</c:v>
                </c:pt>
                <c:pt idx="4">
                  <c:v>UK
17</c:v>
                </c:pt>
                <c:pt idx="5">
                  <c:v>US
64</c:v>
                </c:pt>
              </c:strCache>
            </c:strRef>
          </c:cat>
          <c:val>
            <c:numRef>
              <c:f>rawData!$B$5:$B$10</c:f>
              <c:numCache>
                <c:formatCode>General</c:formatCode>
                <c:ptCount val="6"/>
                <c:pt idx="0">
                  <c:v>55.6</c:v>
                </c:pt>
                <c:pt idx="1">
                  <c:v>50</c:v>
                </c:pt>
                <c:pt idx="2">
                  <c:v>0</c:v>
                </c:pt>
                <c:pt idx="3">
                  <c:v>22.7</c:v>
                </c:pt>
                <c:pt idx="4">
                  <c:v>47.1</c:v>
                </c:pt>
                <c:pt idx="5">
                  <c:v>12.5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CC-7B43-A3B4-1A9CFB72863C}"/>
            </c:ext>
          </c:extLst>
        </c:ser>
        <c:ser>
          <c:idx val="2"/>
          <c:order val="1"/>
          <c:tx>
            <c:strRef>
              <c:f>rawData!$C$3</c:f>
              <c:strCache>
                <c:ptCount val="1"/>
                <c:pt idx="0">
                  <c:v>Intranasal Mupirocin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2CC-7B43-A3B4-1A9CFB72863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2CC-7B43-A3B4-1A9CFB72863C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p>
                <a:pPr>
                  <a:defRPr sz="1800" b="0" i="0" u="none" strike="noStrike" kern="1200" baseline="0" smtId="4294967295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</c:spPr>
                </c15:leaderLines>
              </c:ext>
            </c:extLst>
          </c:dLbls>
          <c:cat>
            <c:strRef>
              <c:f>rawData!$M$5:$M$10</c:f>
              <c:strCache>
                <c:ptCount val="6"/>
                <c:pt idx="0">
                  <c:v>A/NZ
18</c:v>
                </c:pt>
                <c:pt idx="1">
                  <c:v>Canada
20</c:v>
                </c:pt>
                <c:pt idx="2">
                  <c:v>Japan
27</c:v>
                </c:pt>
                <c:pt idx="3">
                  <c:v>Thailand
22</c:v>
                </c:pt>
                <c:pt idx="4">
                  <c:v>UK
17</c:v>
                </c:pt>
                <c:pt idx="5">
                  <c:v>US
64</c:v>
                </c:pt>
              </c:strCache>
            </c:strRef>
          </c:cat>
          <c:val>
            <c:numRef>
              <c:f>rawData!$C$5:$C$10</c:f>
              <c:numCache>
                <c:formatCode>General</c:formatCode>
                <c:ptCount val="6"/>
                <c:pt idx="0">
                  <c:v>33.3</c:v>
                </c:pt>
                <c:pt idx="1">
                  <c:v>5</c:v>
                </c:pt>
                <c:pt idx="2">
                  <c:v>0</c:v>
                </c:pt>
                <c:pt idx="3">
                  <c:v>0</c:v>
                </c:pt>
                <c:pt idx="4">
                  <c:v>23.5</c:v>
                </c:pt>
                <c:pt idx="5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2CC-7B43-A3B4-1A9CFB72863C}"/>
            </c:ext>
          </c:extLst>
        </c:ser>
        <c:ser>
          <c:idx val="3"/>
          <c:order val="2"/>
          <c:tx>
            <c:strRef>
              <c:f>rawData!$D$3</c:f>
              <c:strCache>
                <c:ptCount val="1"/>
                <c:pt idx="0">
                  <c:v>Exit site Polysporin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2CC-7B43-A3B4-1A9CFB72863C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2CC-7B43-A3B4-1A9CFB72863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2CC-7B43-A3B4-1A9CFB72863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2CC-7B43-A3B4-1A9CFB72863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2CC-7B43-A3B4-1A9CFB72863C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p>
                <a:pPr>
                  <a:defRPr sz="1800" b="0" i="0" u="none" strike="noStrike" kern="1200" baseline="0" smtId="4294967295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/>
          </c:dLbls>
          <c:cat>
            <c:strRef>
              <c:f>rawData!$M$5:$M$10</c:f>
              <c:strCache>
                <c:ptCount val="6"/>
                <c:pt idx="0">
                  <c:v>A/NZ
18</c:v>
                </c:pt>
                <c:pt idx="1">
                  <c:v>Canada
20</c:v>
                </c:pt>
                <c:pt idx="2">
                  <c:v>Japan
27</c:v>
                </c:pt>
                <c:pt idx="3">
                  <c:v>Thailand
22</c:v>
                </c:pt>
                <c:pt idx="4">
                  <c:v>UK
17</c:v>
                </c:pt>
                <c:pt idx="5">
                  <c:v>US
64</c:v>
                </c:pt>
              </c:strCache>
            </c:strRef>
          </c:cat>
          <c:val>
            <c:numRef>
              <c:f>rawData!$D$5:$D$10</c:f>
              <c:numCache>
                <c:formatCode>General</c:formatCode>
                <c:ptCount val="6"/>
                <c:pt idx="0">
                  <c:v>0</c:v>
                </c:pt>
                <c:pt idx="1">
                  <c:v>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2CC-7B43-A3B4-1A9CFB72863C}"/>
            </c:ext>
          </c:extLst>
        </c:ser>
        <c:ser>
          <c:idx val="0"/>
          <c:order val="3"/>
          <c:tx>
            <c:strRef>
              <c:f>rawData!$E$3</c:f>
              <c:strCache>
                <c:ptCount val="1"/>
                <c:pt idx="0">
                  <c:v>Exit site aminoglycoside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2CC-7B43-A3B4-1A9CFB72863C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2CC-7B43-A3B4-1A9CFB72863C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2CC-7B43-A3B4-1A9CFB72863C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p>
                <a:pPr>
                  <a:defRPr sz="1800" b="0" i="0" u="none" strike="noStrike" kern="1200" baseline="0" smtId="4294967295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</c:spPr>
                </c15:leaderLines>
              </c:ext>
            </c:extLst>
          </c:dLbls>
          <c:cat>
            <c:strRef>
              <c:f>rawData!$M$5:$M$10</c:f>
              <c:strCache>
                <c:ptCount val="6"/>
                <c:pt idx="0">
                  <c:v>A/NZ
18</c:v>
                </c:pt>
                <c:pt idx="1">
                  <c:v>Canada
20</c:v>
                </c:pt>
                <c:pt idx="2">
                  <c:v>Japan
27</c:v>
                </c:pt>
                <c:pt idx="3">
                  <c:v>Thailand
22</c:v>
                </c:pt>
                <c:pt idx="4">
                  <c:v>UK
17</c:v>
                </c:pt>
                <c:pt idx="5">
                  <c:v>US
64</c:v>
                </c:pt>
              </c:strCache>
            </c:strRef>
          </c:cat>
          <c:val>
            <c:numRef>
              <c:f>rawData!$E$5:$E$10</c:f>
              <c:numCache>
                <c:formatCode>General</c:formatCode>
                <c:ptCount val="6"/>
                <c:pt idx="0">
                  <c:v>0</c:v>
                </c:pt>
                <c:pt idx="1">
                  <c:v>20</c:v>
                </c:pt>
                <c:pt idx="2">
                  <c:v>3.7</c:v>
                </c:pt>
                <c:pt idx="3">
                  <c:v>4.5</c:v>
                </c:pt>
                <c:pt idx="4">
                  <c:v>0</c:v>
                </c:pt>
                <c:pt idx="5">
                  <c:v>71.9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2CC-7B43-A3B4-1A9CFB72863C}"/>
            </c:ext>
          </c:extLst>
        </c:ser>
        <c:ser>
          <c:idx val="4"/>
          <c:order val="4"/>
          <c:tx>
            <c:strRef>
              <c:f>rawData!$F$3</c:f>
              <c:strCache>
                <c:ptCount val="1"/>
                <c:pt idx="0">
                  <c:v>Exit site Medihoney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accent5">
                  <a:lumMod val="50000"/>
                </a:schemeClr>
              </a:solidFill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2CC-7B43-A3B4-1A9CFB72863C}"/>
                </c:ext>
              </c:extLst>
            </c:dLbl>
            <c:dLbl>
              <c:idx val="1"/>
              <c:delete val="1"/>
              <c:extLst/>
            </c:dLbl>
            <c:dLbl>
              <c:idx val="2"/>
              <c:delete val="1"/>
              <c:extLst/>
            </c:dLbl>
            <c:dLbl>
              <c:idx val="3"/>
              <c:delete val="1"/>
              <c:extLst/>
            </c:dLbl>
            <c:dLbl>
              <c:idx val="4"/>
              <c:delete val="1"/>
              <c:extLst/>
            </c:dLbl>
            <c:dLbl>
              <c:idx val="5"/>
              <c:delete val="1"/>
              <c:extLst/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p>
                <a:pPr>
                  <a:defRPr sz="1800" b="0" i="0" u="none" strike="noStrike" kern="1200" baseline="0" smtId="4294967295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</c:spPr>
                </c15:leaderLines>
              </c:ext>
            </c:extLst>
          </c:dLbls>
          <c:cat>
            <c:strRef>
              <c:f>rawData!$M$5:$M$10</c:f>
              <c:strCache>
                <c:ptCount val="6"/>
                <c:pt idx="0">
                  <c:v>A/NZ
18</c:v>
                </c:pt>
                <c:pt idx="1">
                  <c:v>Canada
20</c:v>
                </c:pt>
                <c:pt idx="2">
                  <c:v>Japan
27</c:v>
                </c:pt>
                <c:pt idx="3">
                  <c:v>Thailand
22</c:v>
                </c:pt>
                <c:pt idx="4">
                  <c:v>UK
17</c:v>
                </c:pt>
                <c:pt idx="5">
                  <c:v>US
64</c:v>
                </c:pt>
              </c:strCache>
            </c:strRef>
          </c:cat>
          <c:val>
            <c:numRef>
              <c:f>rawData!$F$5:$F$10</c:f>
              <c:numCache>
                <c:formatCode>General</c:formatCode>
                <c:ptCount val="6"/>
                <c:pt idx="0">
                  <c:v>5.6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2CC-7B43-A3B4-1A9CFB72863C}"/>
            </c:ext>
          </c:extLst>
        </c:ser>
        <c:ser>
          <c:idx val="6"/>
          <c:order val="5"/>
          <c:tx>
            <c:strRef>
              <c:f>rawData!$H$3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  <a:effectLst/>
          </c:spPr>
          <c:invertIfNegative val="0"/>
          <c:cat>
            <c:strRef>
              <c:f>rawData!$M$5:$M$10</c:f>
              <c:strCache>
                <c:ptCount val="6"/>
                <c:pt idx="0">
                  <c:v>A/NZ
18</c:v>
                </c:pt>
                <c:pt idx="1">
                  <c:v>Canada
20</c:v>
                </c:pt>
                <c:pt idx="2">
                  <c:v>Japan
27</c:v>
                </c:pt>
                <c:pt idx="3">
                  <c:v>Thailand
22</c:v>
                </c:pt>
                <c:pt idx="4">
                  <c:v>UK
17</c:v>
                </c:pt>
                <c:pt idx="5">
                  <c:v>US
64</c:v>
                </c:pt>
              </c:strCache>
            </c:strRef>
          </c:cat>
          <c:val>
            <c:numRef>
              <c:f>rawData!$H$5:$H$10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A2CC-7B43-A3B4-1A9CFB72863C}"/>
            </c:ext>
          </c:extLst>
        </c:ser>
        <c:ser>
          <c:idx val="5"/>
          <c:order val="6"/>
          <c:tx>
            <c:strRef>
              <c:f>rawData!$G$3</c:f>
              <c:strCache>
                <c:ptCount val="1"/>
                <c:pt idx="0">
                  <c:v>None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p>
                <a:pPr>
                  <a:defRPr sz="1800" b="0" i="0" u="none" strike="noStrike" kern="1200" baseline="0" smtId="4294967295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</c:spPr>
                </c15:leaderLines>
              </c:ext>
            </c:extLst>
          </c:dLbls>
          <c:cat>
            <c:strRef>
              <c:f>rawData!$M$5:$M$10</c:f>
              <c:strCache>
                <c:ptCount val="6"/>
                <c:pt idx="0">
                  <c:v>A/NZ
18</c:v>
                </c:pt>
                <c:pt idx="1">
                  <c:v>Canada
20</c:v>
                </c:pt>
                <c:pt idx="2">
                  <c:v>Japan
27</c:v>
                </c:pt>
                <c:pt idx="3">
                  <c:v>Thailand
22</c:v>
                </c:pt>
                <c:pt idx="4">
                  <c:v>UK
17</c:v>
                </c:pt>
                <c:pt idx="5">
                  <c:v>US
64</c:v>
                </c:pt>
              </c:strCache>
            </c:strRef>
          </c:cat>
          <c:val>
            <c:numRef>
              <c:f>rawData!$G$5:$G$10</c:f>
              <c:numCache>
                <c:formatCode>General</c:formatCode>
                <c:ptCount val="6"/>
                <c:pt idx="0">
                  <c:v>5.6</c:v>
                </c:pt>
                <c:pt idx="1">
                  <c:v>20</c:v>
                </c:pt>
                <c:pt idx="2">
                  <c:v>96.3</c:v>
                </c:pt>
                <c:pt idx="3">
                  <c:v>72.7</c:v>
                </c:pt>
                <c:pt idx="4">
                  <c:v>29.4</c:v>
                </c:pt>
                <c:pt idx="5">
                  <c:v>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A2CC-7B43-A3B4-1A9CFB7286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 val="50"/>
        <c:overlap val="100"/>
        <c:axId val="216059264"/>
        <c:axId val="215811200"/>
      </c:barChart>
      <c:catAx>
        <c:axId val="216059264"/>
        <c:scaling>
          <c:orientation/>
        </c:scaling>
        <c:delete val="0"/>
        <c:axPos val="b"/>
        <c:numFmt formatCode="General" sourceLinked="1"/>
        <c:majorTickMark val="out"/>
        <c:minorTickMark val="none"/>
        <c:spPr>
          <a:noFill/>
          <a:ln w="6350" cap="flat" cmpd="sng" algn="ctr">
            <a:solidFill>
              <a:schemeClr val="accent6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p>
            <a:pPr>
              <a:defRPr sz="18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5811200"/>
        <c:crosses val="autoZero"/>
        <c:auto val="0"/>
        <c:lblAlgn val="ctr"/>
        <c:lblOffset/>
        <c:noMultiLvlLbl val="0"/>
      </c:catAx>
      <c:valAx>
        <c:axId val="215811200"/>
        <c:scaling>
          <c:orientation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%</a:t>
                </a:r>
                <a:r>
                  <a:rPr lang="en-US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of facilities</a:t>
                </a:r>
                <a:endParaRPr 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p>
              <a:pPr>
                <a:defRPr sz="1800" b="1" i="0" u="none" strike="noStrike" kern="1200" baseline="0" smtId="4294967295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spPr>
          <a:noFill/>
          <a:ln w="6350" cap="flat" cmpd="sng" algn="ctr">
            <a:solidFill>
              <a:schemeClr val="accent6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p>
            <a:pPr>
              <a:defRPr sz="18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6059264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legend>
      <c:legendPos/>
      <c:legendEntry>
        <c:idx val="4"/>
        <c:txPr>
          <a:bodyPr rot="0" spcFirstLastPara="1" vertOverflow="ellipsis" vert="horz" wrap="square" anchor="ctr" anchorCtr="1"/>
          <a:p>
            <a:pPr>
              <a:defRPr sz="16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p>
            <a:pPr>
              <a:defRPr sz="16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p>
            <a:pPr>
              <a:defRPr sz="16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75833332538604736"/>
          <c:y val="0.14539320766925812"/>
          <c:w val="0.23333333432674408"/>
          <c:h val="0.709213554859161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p>
          <a:pPr>
            <a:defRPr sz="1600" b="0" i="0" u="none" strike="noStrike" kern="1200" baseline="0" smtId="4294967295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p>
      <a:pPr>
        <a:defRPr sz="1800" smtId="4294967295"/>
      </a:pPr>
      <a:endParaRPr lang="en-US"/>
    </a:p>
  </c:txPr>
  <c:externalData r:id="rId1">
    <c:autoUpdate val="0"/>
  </c:externalData>
</c:chartSpace>
</file>

<file path=ppt/charts/chart4.xml><?xml version="1.0" encoding="utf-8"?>
<c:chartSpace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="http://schemas.openxmlformats.org/drawingml/20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017641961574554"/>
          <c:y val="0.10526525229215622"/>
          <c:w val="0.69126850366592407"/>
          <c:h val="0.668437898159027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Sheet1!$B$13</c:f>
              <c:strCache>
                <c:ptCount val="1"/>
                <c:pt idx="0">
                  <c:v>Gram Positive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Sheet1!$A$14:$A$19</c:f>
              <c:strCache>
                <c:ptCount val="6"/>
                <c:pt idx="0">
                  <c:v>ANZ
190
494</c:v>
                </c:pt>
                <c:pt idx="1">
                  <c:v>Can
379
906</c:v>
                </c:pt>
                <c:pt idx="2">
                  <c:v>Jpn
344
819</c:v>
                </c:pt>
                <c:pt idx="3">
                  <c:v>Thai
234
785</c:v>
                </c:pt>
                <c:pt idx="4">
                  <c:v>UK
118
298</c:v>
                </c:pt>
                <c:pt idx="5">
                  <c:v>US
1098
3986</c:v>
                </c:pt>
              </c:strCache>
            </c:strRef>
          </c:cat>
          <c:val>
            <c:numRef>
              <c:f>Sheet1!$B$14:$B$19</c:f>
              <c:numCache>
                <c:formatCode>0.000</c:formatCode>
                <c:ptCount val="6"/>
                <c:pt idx="0">
                  <c:v>0.1603</c:v>
                </c:pt>
                <c:pt idx="1">
                  <c:v>0.1475</c:v>
                </c:pt>
                <c:pt idx="2">
                  <c:v>0.1207</c:v>
                </c:pt>
                <c:pt idx="3">
                  <c:v>0.0905</c:v>
                </c:pt>
                <c:pt idx="4">
                  <c:v>0.1659</c:v>
                </c:pt>
                <c:pt idx="5">
                  <c:v>0.1075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F0-FB40-B938-71D645C8591B}"/>
            </c:ext>
          </c:extLst>
        </c:ser>
        <c:ser>
          <c:idx val="1"/>
          <c:order val="1"/>
          <c:tx>
            <c:strRef>
              <c:f>Sheet1!$C$13</c:f>
              <c:strCache>
                <c:ptCount val="1"/>
                <c:pt idx="0">
                  <c:v>Gram Negative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Sheet1!$A$14:$A$19</c:f>
              <c:strCache>
                <c:ptCount val="6"/>
                <c:pt idx="0">
                  <c:v>ANZ
190
494</c:v>
                </c:pt>
                <c:pt idx="1">
                  <c:v>Can
379
906</c:v>
                </c:pt>
                <c:pt idx="2">
                  <c:v>Jpn
344
819</c:v>
                </c:pt>
                <c:pt idx="3">
                  <c:v>Thai
234
785</c:v>
                </c:pt>
                <c:pt idx="4">
                  <c:v>UK
118
298</c:v>
                </c:pt>
                <c:pt idx="5">
                  <c:v>US
1098
3986</c:v>
                </c:pt>
              </c:strCache>
            </c:strRef>
          </c:cat>
          <c:val>
            <c:numRef>
              <c:f>Sheet1!$C$14:$C$19</c:f>
              <c:numCache>
                <c:formatCode>0.000</c:formatCode>
                <c:ptCount val="6"/>
                <c:pt idx="0">
                  <c:v>0.0913</c:v>
                </c:pt>
                <c:pt idx="1">
                  <c:v>0.061</c:v>
                </c:pt>
                <c:pt idx="2">
                  <c:v>0.0465</c:v>
                </c:pt>
                <c:pt idx="3">
                  <c:v>0.1127</c:v>
                </c:pt>
                <c:pt idx="4">
                  <c:v>0.0914</c:v>
                </c:pt>
                <c:pt idx="5">
                  <c:v>0.0409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F0-FB40-B938-71D645C8591B}"/>
            </c:ext>
          </c:extLst>
        </c:ser>
        <c:ser>
          <c:idx val="4"/>
          <c:order val="2"/>
          <c:tx>
            <c:strRef>
              <c:f>Sheet1!$D$13</c:f>
              <c:strCache>
                <c:ptCount val="1"/>
                <c:pt idx="0">
                  <c:v>Culture Negative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accent5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Sheet1!$A$14:$A$19</c:f>
              <c:strCache>
                <c:ptCount val="6"/>
                <c:pt idx="0">
                  <c:v>ANZ
190
494</c:v>
                </c:pt>
                <c:pt idx="1">
                  <c:v>Can
379
906</c:v>
                </c:pt>
                <c:pt idx="2">
                  <c:v>Jpn
344
819</c:v>
                </c:pt>
                <c:pt idx="3">
                  <c:v>Thai
234
785</c:v>
                </c:pt>
                <c:pt idx="4">
                  <c:v>UK
118
298</c:v>
                </c:pt>
                <c:pt idx="5">
                  <c:v>US
1098
3986</c:v>
                </c:pt>
              </c:strCache>
            </c:strRef>
          </c:cat>
          <c:val>
            <c:numRef>
              <c:f>Sheet1!$D$14:$D$19</c:f>
              <c:numCache>
                <c:formatCode>0.000</c:formatCode>
                <c:ptCount val="6"/>
                <c:pt idx="0">
                  <c:v>0.0485</c:v>
                </c:pt>
                <c:pt idx="1">
                  <c:v>0.0392</c:v>
                </c:pt>
                <c:pt idx="2">
                  <c:v>0.0536</c:v>
                </c:pt>
                <c:pt idx="3">
                  <c:v>0.0857</c:v>
                </c:pt>
                <c:pt idx="4">
                  <c:v>0.0508</c:v>
                </c:pt>
                <c:pt idx="5">
                  <c:v>0.0395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F0-FB40-B938-71D645C8591B}"/>
            </c:ext>
          </c:extLst>
        </c:ser>
        <c:ser>
          <c:idx val="5"/>
          <c:order val="3"/>
          <c:tx>
            <c:strRef>
              <c:f>Sheet1!$E$13</c:f>
              <c:strCache>
                <c:ptCount val="1"/>
                <c:pt idx="0">
                  <c:v>Polymicrobial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Sheet1!$A$14:$A$19</c:f>
              <c:strCache>
                <c:ptCount val="6"/>
                <c:pt idx="0">
                  <c:v>ANZ
190
494</c:v>
                </c:pt>
                <c:pt idx="1">
                  <c:v>Can
379
906</c:v>
                </c:pt>
                <c:pt idx="2">
                  <c:v>Jpn
344
819</c:v>
                </c:pt>
                <c:pt idx="3">
                  <c:v>Thai
234
785</c:v>
                </c:pt>
                <c:pt idx="4">
                  <c:v>UK
118
298</c:v>
                </c:pt>
                <c:pt idx="5">
                  <c:v>US
1098
3986</c:v>
                </c:pt>
              </c:strCache>
            </c:strRef>
          </c:cat>
          <c:val>
            <c:numRef>
              <c:f>Sheet1!$E$14:$E$19</c:f>
              <c:numCache>
                <c:formatCode>0.000</c:formatCode>
                <c:ptCount val="6"/>
                <c:pt idx="0">
                  <c:v>0.0391</c:v>
                </c:pt>
                <c:pt idx="1">
                  <c:v>0.0262</c:v>
                </c:pt>
                <c:pt idx="2">
                  <c:v>0.026</c:v>
                </c:pt>
                <c:pt idx="3">
                  <c:v>0.0159</c:v>
                </c:pt>
                <c:pt idx="4">
                  <c:v>0.0305</c:v>
                </c:pt>
                <c:pt idx="5">
                  <c:v>0.0174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6F0-FB40-B938-71D645C8591B}"/>
            </c:ext>
          </c:extLst>
        </c:ser>
        <c:ser>
          <c:idx val="2"/>
          <c:order val="4"/>
          <c:tx>
            <c:strRef>
              <c:f>Sheet1!$F$13</c:f>
              <c:strCache>
                <c:ptCount val="1"/>
                <c:pt idx="0">
                  <c:v>Yeast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Sheet1!$A$14:$A$19</c:f>
              <c:strCache>
                <c:ptCount val="6"/>
                <c:pt idx="0">
                  <c:v>ANZ
190
494</c:v>
                </c:pt>
                <c:pt idx="1">
                  <c:v>Can
379
906</c:v>
                </c:pt>
                <c:pt idx="2">
                  <c:v>Jpn
344
819</c:v>
                </c:pt>
                <c:pt idx="3">
                  <c:v>Thai
234
785</c:v>
                </c:pt>
                <c:pt idx="4">
                  <c:v>UK
118
298</c:v>
                </c:pt>
                <c:pt idx="5">
                  <c:v>US
1098
3986</c:v>
                </c:pt>
              </c:strCache>
            </c:strRef>
          </c:cat>
          <c:val>
            <c:numRef>
              <c:f>Sheet1!$F$14:$F$19</c:f>
              <c:numCache>
                <c:formatCode>0.000</c:formatCode>
                <c:ptCount val="6"/>
                <c:pt idx="0">
                  <c:v>0.013</c:v>
                </c:pt>
                <c:pt idx="1">
                  <c:v>0.0116</c:v>
                </c:pt>
                <c:pt idx="2">
                  <c:v>0.0016</c:v>
                </c:pt>
                <c:pt idx="3">
                  <c:v>0.0127</c:v>
                </c:pt>
                <c:pt idx="4">
                  <c:v>0.0135</c:v>
                </c:pt>
                <c:pt idx="5">
                  <c:v>0.0031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6F0-FB40-B938-71D645C8591B}"/>
            </c:ext>
          </c:extLst>
        </c:ser>
        <c:ser>
          <c:idx val="3"/>
          <c:order val="5"/>
          <c:tx>
            <c:strRef>
              <c:f>Sheet1!$G$13</c:f>
              <c:strCache>
                <c:ptCount val="1"/>
                <c:pt idx="0">
                  <c:v>Other/
Unknown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Sheet1!$A$14:$A$19</c:f>
              <c:strCache>
                <c:ptCount val="6"/>
                <c:pt idx="0">
                  <c:v>ANZ
190
494</c:v>
                </c:pt>
                <c:pt idx="1">
                  <c:v>Can
379
906</c:v>
                </c:pt>
                <c:pt idx="2">
                  <c:v>Jpn
344
819</c:v>
                </c:pt>
                <c:pt idx="3">
                  <c:v>Thai
234
785</c:v>
                </c:pt>
                <c:pt idx="4">
                  <c:v>UK
118
298</c:v>
                </c:pt>
                <c:pt idx="5">
                  <c:v>US
1098
3986</c:v>
                </c:pt>
              </c:strCache>
            </c:strRef>
          </c:cat>
          <c:val>
            <c:numRef>
              <c:f>Sheet1!$G$14:$G$19</c:f>
              <c:numCache>
                <c:formatCode>0.000</c:formatCode>
                <c:ptCount val="6"/>
                <c:pt idx="0">
                  <c:v>0.0317</c:v>
                </c:pt>
                <c:pt idx="1">
                  <c:v>0.0167</c:v>
                </c:pt>
                <c:pt idx="2">
                  <c:v>0.0308</c:v>
                </c:pt>
                <c:pt idx="3">
                  <c:v>0.0222</c:v>
                </c:pt>
                <c:pt idx="4">
                  <c:v>0.0474</c:v>
                </c:pt>
                <c:pt idx="5">
                  <c:v>0.0695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6F0-FB40-B938-71D645C859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 val="25"/>
        <c:overlap val="100"/>
        <c:axId val="219115904"/>
        <c:axId val="219117440"/>
      </c:barChart>
      <c:catAx>
        <c:axId val="219115904"/>
        <c:scaling>
          <c:orientation/>
        </c:scaling>
        <c:delete val="0"/>
        <c:axPos val="b"/>
        <c:numFmt formatCode="General" sourceLinked="1"/>
        <c:majorTickMark val="none"/>
        <c:minorTickMark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p>
            <a:pPr>
              <a:defRPr sz="1400" b="0" i="0" u="none" strike="noStrike" kern="1200" baseline="0" smtId="4294967295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9117440"/>
        <c:crosses val="autoZero"/>
        <c:auto val="0"/>
        <c:lblAlgn val="ctr"/>
        <c:lblOffset/>
        <c:noMultiLvlLbl val="0"/>
      </c:catAx>
      <c:valAx>
        <c:axId val="219117440"/>
        <c:scaling>
          <c:orientation/>
          <c:max val="0.4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>
                    <a:solidFill>
                      <a:schemeClr val="bg1"/>
                    </a:solidFill>
                  </a:rPr>
                  <a:t>Peritonitis</a:t>
                </a:r>
                <a:r>
                  <a:rPr lang="en-US" sz="1600" b="1" baseline="0">
                    <a:solidFill>
                      <a:schemeClr val="bg1"/>
                    </a:solidFill>
                  </a:rPr>
                  <a:t> rate, events/year</a:t>
                </a:r>
                <a:endParaRPr lang="en-US" sz="1600" b="1">
                  <a:solidFill>
                    <a:schemeClr val="bg1"/>
                  </a:solidFill>
                </a:endParaRPr>
              </a:p>
            </c:rich>
          </c:tx>
          <c:layout>
            <c:manualLayout>
              <c:xMode val="edge"/>
              <c:yMode val="edge"/>
              <c:x val="0.00698890583589673"/>
              <c:y val="0.105265162885189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p>
              <a:pPr>
                <a:defRPr sz="1600" b="0" i="0" u="none" strike="noStrike" kern="1200" baseline="0" smtId="4294967295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0"/>
        <c:majorTickMark val="none"/>
        <c:minorTickMark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p>
            <a:pPr>
              <a:defRPr sz="1400" b="0" i="0" u="none" strike="noStrike" kern="1200" baseline="0" smtId="4294967295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9115904"/>
        <c:crosses val="autoZero"/>
        <c:crossBetween val="between"/>
        <c:majorUnit val="0.05"/>
      </c:valAx>
      <c:spPr>
        <a:noFill/>
        <a:ln>
          <a:noFill/>
        </a:ln>
        <a:effectLst/>
      </c:spPr>
    </c:plotArea>
    <c:legend>
      <c:legendPos/>
      <c:layout>
        <c:manualLayout>
          <c:xMode val="edge"/>
          <c:yMode val="edge"/>
          <c:x val="0.82544010877609253"/>
          <c:y val="0.11436978727579117"/>
          <c:w val="0.1716252863407135"/>
          <c:h val="0.656601786613464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p>
          <a:pPr>
            <a:defRPr sz="1400" b="0" i="0" u="none" strike="noStrike" kern="1200" baseline="0" smtId="4294967295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="http://schemas.openxmlformats.org/drawingml/20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7235189974308014"/>
          <c:y val="0.16278952360153198"/>
          <c:w val="0.89635533094406128"/>
          <c:h val="0.6010596752166748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 Resolved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Coagulase Negative Staph</c:v>
                </c:pt>
                <c:pt idx="1">
                  <c:v>Culture Negative</c:v>
                </c:pt>
                <c:pt idx="2">
                  <c:v>Staph Aureus</c:v>
                </c:pt>
                <c:pt idx="3">
                  <c:v>Enterococcus</c:v>
                </c:pt>
                <c:pt idx="4">
                  <c:v>E. coli</c:v>
                </c:pt>
                <c:pt idx="5">
                  <c:v>Pseudomonas</c:v>
                </c:pt>
                <c:pt idx="6">
                  <c:v>Fungal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92</c:v>
                </c:pt>
                <c:pt idx="1">
                  <c:v>90</c:v>
                </c:pt>
                <c:pt idx="2">
                  <c:v>72</c:v>
                </c:pt>
                <c:pt idx="3">
                  <c:v>65</c:v>
                </c:pt>
                <c:pt idx="4">
                  <c:v>55</c:v>
                </c:pt>
                <c:pt idx="5">
                  <c:v>51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DD-0341-AF2D-B60365B5A03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Percent Catheter Removed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Coagulase Negative Staph</c:v>
                </c:pt>
                <c:pt idx="1">
                  <c:v>Culture Negative</c:v>
                </c:pt>
                <c:pt idx="2">
                  <c:v>Staph Aureus</c:v>
                </c:pt>
                <c:pt idx="3">
                  <c:v>Enterococcus</c:v>
                </c:pt>
                <c:pt idx="4">
                  <c:v>E. coli</c:v>
                </c:pt>
                <c:pt idx="5">
                  <c:v>Pseudomonas</c:v>
                </c:pt>
                <c:pt idx="6">
                  <c:v>Fungal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6.5</c:v>
                </c:pt>
                <c:pt idx="1">
                  <c:v>9</c:v>
                </c:pt>
                <c:pt idx="2">
                  <c:v>25</c:v>
                </c:pt>
                <c:pt idx="3">
                  <c:v>29</c:v>
                </c:pt>
                <c:pt idx="4">
                  <c:v>34</c:v>
                </c:pt>
                <c:pt idx="5">
                  <c:v>46</c:v>
                </c:pt>
                <c:pt idx="6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DD-0341-AF2D-B60365B5A0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 val="100"/>
        <c:overlap val="100"/>
        <c:axId val="215606784"/>
        <c:axId val="215971328"/>
      </c:barChart>
      <c:catAx>
        <c:axId val="215606784"/>
        <c:scaling>
          <c:orientation/>
        </c:scaling>
        <c:delete val="0"/>
        <c:axPos val="b"/>
        <c:numFmt formatCode="General" sourceLinked="1"/>
        <c:majorTickMark val="none"/>
        <c:minorTickMark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p>
            <a:pPr>
              <a:defRPr sz="1197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5971328"/>
        <c:crosses val="autoZero"/>
        <c:auto val="0"/>
        <c:lblAlgn val="ctr"/>
        <c:lblOffset/>
        <c:noMultiLvlLbl val="0"/>
      </c:catAx>
      <c:valAx>
        <c:axId val="215971328"/>
        <c:scaling>
          <c:orientation/>
        </c:scaling>
        <c:delete val="0"/>
        <c:axPos val="l"/>
        <c:numFmt formatCode="0%" sourceLinked="1"/>
        <c:majorTickMark val="none"/>
        <c:minorTickMark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p>
            <a:pPr>
              <a:defRPr sz="1197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5606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p>
          <a:pPr>
            <a:defRPr sz="1197" b="0" i="0" u="none" strike="noStrike" kern="1200" baseline="0" smtId="4294967295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p>
      <a:pPr>
        <a:defRPr smtId="4294967295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a="http://schemas.openxmlformats.org/drawingml/2006/main" xmlns:cs="http://schemas.microsoft.com/office/drawing/2012/chartStyle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a="http://schemas.openxmlformats.org/drawingml/2006/main" xmlns:cs="http://schemas.microsoft.com/office/drawing/2012/chartStyle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a="http://schemas.openxmlformats.org/drawingml/2006/main" xmlns:cs="http://schemas.microsoft.com/office/drawing/2012/chartStyle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a="http://schemas.openxmlformats.org/drawingml/2006/main" xmlns:r="http://schemas.openxmlformats.org/officeDocument/2006/relationships" xmlns:cs="http://schemas.microsoft.com/office/drawing/2012/chartStyle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a="http://schemas.openxmlformats.org/drawingml/2006/main" xmlns:r="http://schemas.openxmlformats.org/officeDocument/2006/relationships" xmlns:cs="http://schemas.microsoft.com/office/drawing/2012/chartStyle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a="http://schemas.openxmlformats.org/drawingml/2006/main" xmlns:r="http://schemas.openxmlformats.org/officeDocument/2006/relationships" xmlns:cs="http://schemas.microsoft.com/office/drawing/2012/chartStyle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dr="http://schemas.openxmlformats.org/drawingml/2006/chartDrawing"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="http://schemas.openxmlformats.org/presentationml/2006/main" xmlns:p14="http://schemas.microsoft.com/office/powerpoint/2010/main" xmlns:c="http://schemas.openxmlformats.org/drawingml/2006/chart">
  <cdr:relSizeAnchor>
    <cdr:from>
      <cdr:x>0</cdr:x>
      <cdr:y>0.87879</cdr:y>
    </cdr:from>
    <cdr:to>
      <cdr:x>0.14159</cdr:x>
      <cdr:y>0.93939</cdr:y>
    </cdr:to>
    <cdr:sp macro="" textlink="">
      <cdr:nvSpPr>
        <cdr:cNvPr id="2" name="TextBox 1"/>
        <cdr:cNvSpPr txBox="1"/>
      </cdr:nvSpPr>
      <cdr:spPr>
        <a:xfrm>
          <a:off x="0" y="3914991"/>
          <a:ext cx="1668344" cy="269972"/>
        </a:xfrm>
        <a:prstGeom prst="rect">
          <a:avLst/>
        </a:prstGeom>
      </cdr:spPr>
      <cdr:txBody>
        <a:bodyPr wrap="square" rtlCol="0"/>
        <a:lstStyle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>
          <a:pPr algn="l"/>
          <a:r>
            <a:rPr lang="en-US" sz="1400" b="0"/>
            <a:t>n Events:</a:t>
          </a:r>
        </a:p>
      </cdr:txBody>
    </cdr:sp>
  </cdr:relSizeAnchor>
  <cdr:relSizeAnchor>
    <cdr:from>
      <cdr:x>0</cdr:x>
      <cdr:y>0.92424</cdr:y>
    </cdr:from>
    <cdr:to>
      <cdr:x>0.14159</cdr:x>
      <cdr:y>0.98485</cdr:y>
    </cdr:to>
    <cdr:sp macro="" textlink="">
      <cdr:nvSpPr>
        <cdr:cNvPr id="3" name="TextBox 1"/>
        <cdr:cNvSpPr txBox="1"/>
      </cdr:nvSpPr>
      <cdr:spPr>
        <a:xfrm>
          <a:off x="0" y="4117470"/>
          <a:ext cx="1668344" cy="270016"/>
        </a:xfrm>
        <a:prstGeom prst="rect">
          <a:avLst/>
        </a:prstGeom>
      </cdr:spPr>
      <cdr:txBody>
        <a:bodyPr wrap="square" rtlCol="0"/>
        <a:lstStyle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>
          <a:pPr algn="l"/>
          <a:r>
            <a:rPr lang="en-US" sz="1400" b="0"/>
            <a:t>n Patients:</a:t>
          </a:r>
        </a:p>
      </cdr:txBody>
    </cdr:sp>
  </cdr:relSizeAnchor>
</c:userShape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B9B321-329B-F34A-B590-D8742A472EDA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2DACD-BB36-F445-A070-9F1BBA6F9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val="2468740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3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7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2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1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3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Wet contamination, not dry contamination, requires prophylactic antibiotics.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val="2971433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val="3472252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val="3686836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val="3153600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val="2524818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val="1347359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Rationale for answer</a:t>
            </a:r>
          </a:p>
          <a:p>
            <a:pPr marL="0" indent="0">
              <a:buFont typeface="+mj-lt"/>
              <a:buNone/>
            </a:pPr>
            <a:r>
              <a:rPr lang="en-US"/>
              <a:t>A. RCT evidence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None/>
              <a:defRPr/>
            </a:pPr>
            <a:r>
              <a:rPr lang="en-US"/>
              <a:t>B. ISPD guidelines suggest to use cephalexin</a:t>
            </a:r>
          </a:p>
          <a:p>
            <a:pPr marL="0" indent="0">
              <a:buFont typeface="+mj-lt"/>
              <a:buNone/>
            </a:pPr>
            <a:r>
              <a:rPr lang="en-US"/>
              <a:t>C. Some reports of reduction in peritonitis risk with use of antibiotic prophylaxis</a:t>
            </a:r>
          </a:p>
          <a:p>
            <a:pPr marL="0" indent="0">
              <a:buFont typeface="+mj-lt"/>
              <a:buNone/>
            </a:pPr>
            <a:r>
              <a:rPr lang="en-US"/>
              <a:t>D. Yes, data that antifungal use reduced antibiotic associated peritonitis </a:t>
            </a:r>
          </a:p>
          <a:p>
            <a:pPr marL="0" indent="0">
              <a:buFont typeface="+mj-lt"/>
              <a:buNone/>
            </a:pPr>
            <a:r>
              <a:rPr lang="en-US"/>
              <a:t>E. No, evidence only for wet contamination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val="3189906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3200"/>
              <a:t>Indications for PD catheter removal</a:t>
            </a:r>
          </a:p>
          <a:p>
            <a:endParaRPr lang="en-US" altLang="en-US" sz="3200"/>
          </a:p>
          <a:p>
            <a:r>
              <a:rPr lang="en-US" altLang="en-US" sz="3200"/>
              <a:t>Urgent</a:t>
            </a:r>
          </a:p>
          <a:p>
            <a:pPr lvl="1"/>
            <a:r>
              <a:rPr lang="en-US" altLang="en-US" sz="2000"/>
              <a:t>Secondary peritonitis – i.e., bowel perforation</a:t>
            </a:r>
          </a:p>
          <a:p>
            <a:pPr lvl="1"/>
            <a:r>
              <a:rPr lang="en-US" altLang="en-US" sz="2000"/>
              <a:t>Fungal peritonitis</a:t>
            </a:r>
          </a:p>
          <a:p>
            <a:pPr lvl="1"/>
            <a:r>
              <a:rPr lang="en-US" altLang="en-US" sz="2000"/>
              <a:t>Refractory peritonitis </a:t>
            </a:r>
          </a:p>
          <a:p>
            <a:pPr marL="457200" lvl="1" indent="0">
              <a:buNone/>
            </a:pPr>
            <a:endParaRPr lang="en-US" altLang="en-US" sz="2000"/>
          </a:p>
          <a:p>
            <a:r>
              <a:rPr lang="en-US" altLang="en-US" sz="3200"/>
              <a:t>Semi-Elective</a:t>
            </a:r>
          </a:p>
          <a:p>
            <a:pPr lvl="1"/>
            <a:r>
              <a:rPr lang="en-US" altLang="en-US" sz="2000"/>
              <a:t>Relapsing / Repeating peritonitis </a:t>
            </a:r>
          </a:p>
          <a:p>
            <a:pPr lvl="1"/>
            <a:r>
              <a:rPr lang="en-US" altLang="en-US" sz="2000"/>
              <a:t>(if responding to IP antibiotics)</a:t>
            </a:r>
          </a:p>
          <a:p>
            <a:pPr lvl="1"/>
            <a:r>
              <a:rPr lang="en-US" altLang="en-US" sz="2000"/>
              <a:t>Concomitant exit-site and tunnel infection</a:t>
            </a:r>
          </a:p>
          <a:p>
            <a:pPr lvl="1"/>
            <a:r>
              <a:rPr lang="en-US" altLang="en-US" sz="2000"/>
              <a:t>May entertain catheter removal and reinsertion in one procedures</a:t>
            </a:r>
          </a:p>
          <a:p>
            <a:pPr lvl="2"/>
            <a:r>
              <a:rPr lang="en-US" altLang="en-US" sz="1800"/>
              <a:t>Under antibiotic coverage, organism dependent (if cell count and culture have become negative)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val="2232318087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emf" /><Relationship Id="rId3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.emf" /><Relationship Id="rId2" Type="http://schemas.openxmlformats.org/officeDocument/2006/relationships/image" Target="../media/image1.png" /><Relationship Id="rId3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.emf" /><Relationship Id="rId2" Type="http://schemas.openxmlformats.org/officeDocument/2006/relationships/image" Target="../media/image1.png" /><Relationship Id="rId3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.emf" /><Relationship Id="rId2" Type="http://schemas.openxmlformats.org/officeDocument/2006/relationships/image" Target="../media/image1.png" /><Relationship Id="rId3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.emf" /><Relationship Id="rId2" Type="http://schemas.openxmlformats.org/officeDocument/2006/relationships/image" Target="../media/image1.png" /><Relationship Id="rId3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.emf" /><Relationship Id="rId2" Type="http://schemas.openxmlformats.org/officeDocument/2006/relationships/image" Target="../media/image1.png" /><Relationship Id="rId3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.emf" /><Relationship Id="rId2" Type="http://schemas.openxmlformats.org/officeDocument/2006/relationships/image" Target="../media/image1.png" /><Relationship Id="rId3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.emf" /><Relationship Id="rId2" Type="http://schemas.openxmlformats.org/officeDocument/2006/relationships/image" Target="../media/image1.png" /><Relationship Id="rId3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.emf" /><Relationship Id="rId2" Type="http://schemas.openxmlformats.org/officeDocument/2006/relationships/image" Target="../media/image1.png" /><Relationship Id="rId3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.emf" /><Relationship Id="rId2" Type="http://schemas.openxmlformats.org/officeDocument/2006/relationships/image" Target="../media/image1.png" /><Relationship Id="rId3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71656" y="2079107"/>
            <a:ext cx="6252184" cy="1806416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accent1"/>
                </a:solidFill>
                <a:latin typeface="Segoe"/>
                <a:cs typeface="Segoe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63760" y="3886825"/>
            <a:ext cx="6277841" cy="1655762"/>
          </a:xfrm>
        </p:spPr>
        <p:txBody>
          <a:bodyPr>
            <a:normAutofit/>
          </a:bodyPr>
          <a:lstStyle>
            <a:lvl1pPr marL="0" indent="0" algn="l">
              <a:buNone/>
              <a:defRPr sz="3200" b="0" i="1">
                <a:solidFill>
                  <a:schemeClr val="bg1"/>
                </a:solidFill>
                <a:latin typeface="Segoe"/>
                <a:cs typeface="Segoe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5621384"/>
            <a:ext cx="12192000" cy="123661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413" y="5472611"/>
            <a:ext cx="3005648" cy="1534161"/>
          </a:xfrm>
          <a:prstGeom prst="rect">
            <a:avLst/>
          </a:prstGeom>
        </p:spPr>
      </p:pic>
      <p:pic>
        <p:nvPicPr>
          <p:cNvPr id="6" name="Picture 5" descr="ASN_CLOVER_CROPPED.eps"/>
          <p:cNvPicPr>
            <a:picLocks noChangeAspect="1"/>
          </p:cNvPicPr>
          <p:nvPr userDrawn="1"/>
        </p:nvPicPr>
        <p:blipFill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59300" cy="3937000"/>
          </a:xfrm>
          <a:prstGeom prst="rect">
            <a:avLst/>
          </a:prstGeom>
        </p:spPr>
      </p:pic>
    </p:spTree>
    <p:extLst>
      <p:ext uri="{BB962C8B-B14F-4D97-AF65-F5344CB8AC3E}">
        <p14:creationId val="2663316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" name="Rectangle 7"/>
          <p:cNvSpPr/>
          <p:nvPr userDrawn="1"/>
        </p:nvSpPr>
        <p:spPr>
          <a:xfrm>
            <a:off x="0" y="6136456"/>
            <a:ext cx="12192000" cy="7215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SN_CLOVER_CROPPED.eps"/>
          <p:cNvPicPr>
            <a:picLocks noChangeAspect="1"/>
          </p:cNvPicPr>
          <p:nvPr userDrawn="1"/>
        </p:nvPicPr>
        <p:blipFill>
          <a:blip r:embed="rId1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11799" cy="1391804"/>
          </a:xfrm>
          <a:prstGeom prst="rect">
            <a:avLst/>
          </a:prstGeom>
        </p:spPr>
      </p:pic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61667" y="6330695"/>
            <a:ext cx="640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bg1"/>
                </a:solidFill>
                <a:latin typeface="Segoe"/>
                <a:cs typeface="Segoe"/>
              </a:defRPr>
            </a:lvl1pPr>
          </a:lstStyle>
          <a:p>
            <a:fld id="{2062FEF5-9C0C-7644-AFB8-36CEBEB72585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1C1D66-BD34-4C6E-8747-BD438EAE9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9" y="5997464"/>
            <a:ext cx="1940061" cy="990258"/>
          </a:xfrm>
          <a:prstGeom prst="rect">
            <a:avLst/>
          </a:prstGeom>
        </p:spPr>
      </p:pic>
    </p:spTree>
    <p:extLst>
      <p:ext uri="{BB962C8B-B14F-4D97-AF65-F5344CB8AC3E}">
        <p14:creationId val="3750663715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" name="Rectangle 7"/>
          <p:cNvSpPr/>
          <p:nvPr userDrawn="1"/>
        </p:nvSpPr>
        <p:spPr>
          <a:xfrm>
            <a:off x="0" y="6136456"/>
            <a:ext cx="12192000" cy="7215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61667" y="6330695"/>
            <a:ext cx="640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bg1"/>
                </a:solidFill>
                <a:latin typeface="Segoe"/>
                <a:cs typeface="Segoe"/>
              </a:defRPr>
            </a:lvl1pPr>
          </a:lstStyle>
          <a:p>
            <a:fld id="{2062FEF5-9C0C-7644-AFB8-36CEBEB72585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1C1D66-BD34-4C6E-8747-BD438EAE9475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9" y="5997464"/>
            <a:ext cx="1940061" cy="990258"/>
          </a:xfrm>
          <a:prstGeom prst="rect">
            <a:avLst/>
          </a:prstGeom>
        </p:spPr>
      </p:pic>
    </p:spTree>
    <p:extLst>
      <p:ext uri="{BB962C8B-B14F-4D97-AF65-F5344CB8AC3E}">
        <p14:creationId val="4161999967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1571" y="3925200"/>
            <a:ext cx="6542590" cy="1007584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136456"/>
            <a:ext cx="12192000" cy="7215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4724927" y="2451028"/>
            <a:ext cx="7467073" cy="83099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n-US" sz="4800" b="1" i="0">
              <a:solidFill>
                <a:schemeClr val="bg1"/>
              </a:solidFill>
              <a:latin typeface="Segoe"/>
              <a:cs typeface="Segoe"/>
            </a:endParaRPr>
          </a:p>
        </p:txBody>
      </p:sp>
      <p:pic>
        <p:nvPicPr>
          <p:cNvPr id="11" name="Picture 10" descr="ASN_CLOVER_CROPPED.eps"/>
          <p:cNvPicPr>
            <a:picLocks noChangeAspect="1"/>
          </p:cNvPicPr>
          <p:nvPr userDrawn="1"/>
        </p:nvPicPr>
        <p:blipFill>
          <a:blip r:embed="rId1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59300" cy="3937000"/>
          </a:xfrm>
          <a:prstGeom prst="rect">
            <a:avLst/>
          </a:prstGeom>
        </p:spPr>
      </p:pic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61667" y="6330695"/>
            <a:ext cx="640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bg1"/>
                </a:solidFill>
                <a:latin typeface="Segoe"/>
                <a:cs typeface="Segoe"/>
              </a:defRPr>
            </a:lvl1pPr>
          </a:lstStyle>
          <a:p>
            <a:fld id="{2062FEF5-9C0C-7644-AFB8-36CEBEB7258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4850606" y="2519219"/>
            <a:ext cx="7228155" cy="775460"/>
          </a:xfrm>
        </p:spPr>
        <p:txBody>
          <a:bodyPr>
            <a:noAutofit/>
          </a:bodyPr>
          <a:lstStyle>
            <a:lvl1pPr marL="0" indent="0" algn="l">
              <a:buNone/>
              <a:defRPr sz="4800" b="1" i="0" cap="all">
                <a:solidFill>
                  <a:schemeClr val="bg1"/>
                </a:solidFill>
                <a:latin typeface="Segoe"/>
                <a:cs typeface="Segoe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6F2423-F400-49C6-AA94-7838DE5DAE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9" y="5997464"/>
            <a:ext cx="1940061" cy="990258"/>
          </a:xfrm>
          <a:prstGeom prst="rect">
            <a:avLst/>
          </a:prstGeom>
        </p:spPr>
      </p:pic>
    </p:spTree>
    <p:extLst>
      <p:ext uri="{BB962C8B-B14F-4D97-AF65-F5344CB8AC3E}">
        <p14:creationId val="4093068769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318" y="1457433"/>
            <a:ext cx="10515600" cy="1082404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accent3"/>
                </a:solidFill>
                <a:latin typeface="Segoe"/>
                <a:cs typeface="Segoe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88491"/>
            <a:ext cx="10515600" cy="3388471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136456"/>
            <a:ext cx="12192000" cy="7215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6108212" y="337460"/>
            <a:ext cx="6083788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n-US" b="1" i="0">
              <a:solidFill>
                <a:schemeClr val="bg1"/>
              </a:solidFill>
              <a:latin typeface="Segoe"/>
              <a:cs typeface="Segoe"/>
            </a:endParaRPr>
          </a:p>
        </p:txBody>
      </p:sp>
      <p:pic>
        <p:nvPicPr>
          <p:cNvPr id="9" name="Picture 8" descr="ASN_CLOVER_CROPPED.eps"/>
          <p:cNvPicPr>
            <a:picLocks noChangeAspect="1"/>
          </p:cNvPicPr>
          <p:nvPr userDrawn="1"/>
        </p:nvPicPr>
        <p:blipFill>
          <a:blip r:embed="rId1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11799" cy="1391804"/>
          </a:xfrm>
          <a:prstGeom prst="rect">
            <a:avLst/>
          </a:prstGeom>
        </p:spPr>
      </p:pic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61667" y="6330695"/>
            <a:ext cx="640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bg1"/>
                </a:solidFill>
                <a:latin typeface="Segoe"/>
                <a:cs typeface="Segoe"/>
              </a:defRPr>
            </a:lvl1pPr>
          </a:lstStyle>
          <a:p>
            <a:fld id="{2062FEF5-9C0C-7644-AFB8-36CEBEB7258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6129537" y="352365"/>
            <a:ext cx="6062463" cy="366959"/>
          </a:xfrm>
        </p:spPr>
        <p:txBody>
          <a:bodyPr>
            <a:noAutofit/>
          </a:bodyPr>
          <a:lstStyle>
            <a:lvl1pPr marL="0" indent="0" algn="l">
              <a:buNone/>
              <a:defRPr sz="2000" b="1" i="0" cap="all">
                <a:solidFill>
                  <a:schemeClr val="bg1"/>
                </a:solidFill>
                <a:latin typeface="Segoe"/>
                <a:cs typeface="Segoe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050D15-1E24-444E-A723-6D75A9DC87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9" y="5997464"/>
            <a:ext cx="1940061" cy="990258"/>
          </a:xfrm>
          <a:prstGeom prst="rect">
            <a:avLst/>
          </a:prstGeom>
        </p:spPr>
      </p:pic>
    </p:spTree>
    <p:extLst>
      <p:ext uri="{BB962C8B-B14F-4D97-AF65-F5344CB8AC3E}">
        <p14:creationId val="1503604168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318" y="1457433"/>
            <a:ext cx="10515600" cy="1082404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accent3"/>
                </a:solidFill>
                <a:latin typeface="Segoe"/>
                <a:cs typeface="Segoe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88491"/>
            <a:ext cx="10515600" cy="3388471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136456"/>
            <a:ext cx="12192000" cy="7215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SN_CLOVER_CROPPED.eps"/>
          <p:cNvPicPr>
            <a:picLocks noChangeAspect="1"/>
          </p:cNvPicPr>
          <p:nvPr userDrawn="1"/>
        </p:nvPicPr>
        <p:blipFill>
          <a:blip r:embed="rId1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11799" cy="1391804"/>
          </a:xfrm>
          <a:prstGeom prst="rect">
            <a:avLst/>
          </a:prstGeom>
        </p:spPr>
      </p:pic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61667" y="6330695"/>
            <a:ext cx="640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bg1"/>
                </a:solidFill>
                <a:latin typeface="Segoe"/>
                <a:cs typeface="Segoe"/>
              </a:defRPr>
            </a:lvl1pPr>
          </a:lstStyle>
          <a:p>
            <a:fld id="{2062FEF5-9C0C-7644-AFB8-36CEBEB7258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050D15-1E24-444E-A723-6D75A9DC87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9" y="5997464"/>
            <a:ext cx="1940061" cy="990258"/>
          </a:xfrm>
          <a:prstGeom prst="rect">
            <a:avLst/>
          </a:prstGeom>
        </p:spPr>
      </p:pic>
    </p:spTree>
    <p:extLst>
      <p:ext uri="{BB962C8B-B14F-4D97-AF65-F5344CB8AC3E}">
        <p14:creationId val="912608000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20887"/>
            <a:ext cx="10515600" cy="94472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accent3"/>
                </a:solidFill>
                <a:latin typeface="Segoe"/>
                <a:cs typeface="Segoe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806252"/>
            <a:ext cx="5181600" cy="337071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841773"/>
            <a:ext cx="5181600" cy="3335189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136456"/>
            <a:ext cx="12192000" cy="7215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6108212" y="337460"/>
            <a:ext cx="6083788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n-US" b="1" i="0">
              <a:solidFill>
                <a:schemeClr val="bg1"/>
              </a:solidFill>
              <a:latin typeface="Segoe"/>
              <a:cs typeface="Segoe"/>
            </a:endParaRPr>
          </a:p>
        </p:txBody>
      </p:sp>
      <p:pic>
        <p:nvPicPr>
          <p:cNvPr id="11" name="Picture 10" descr="ASN_CLOVER_CROPPED.eps"/>
          <p:cNvPicPr>
            <a:picLocks noChangeAspect="1"/>
          </p:cNvPicPr>
          <p:nvPr userDrawn="1"/>
        </p:nvPicPr>
        <p:blipFill>
          <a:blip r:embed="rId1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11799" cy="1391804"/>
          </a:xfrm>
          <a:prstGeom prst="rect">
            <a:avLst/>
          </a:prstGeom>
        </p:spPr>
      </p:pic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61667" y="6330695"/>
            <a:ext cx="640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bg1"/>
                </a:solidFill>
                <a:latin typeface="Segoe"/>
                <a:cs typeface="Segoe"/>
              </a:defRPr>
            </a:lvl1pPr>
          </a:lstStyle>
          <a:p>
            <a:fld id="{2062FEF5-9C0C-7644-AFB8-36CEBEB72585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6129537" y="352365"/>
            <a:ext cx="6062463" cy="366959"/>
          </a:xfrm>
        </p:spPr>
        <p:txBody>
          <a:bodyPr>
            <a:noAutofit/>
          </a:bodyPr>
          <a:lstStyle>
            <a:lvl1pPr marL="0" indent="0" algn="l">
              <a:buNone/>
              <a:defRPr sz="2000" b="1" i="0" cap="all">
                <a:solidFill>
                  <a:schemeClr val="bg1"/>
                </a:solidFill>
                <a:latin typeface="Segoe"/>
                <a:cs typeface="Segoe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BFCCBF-2E7B-4C54-B079-37525BF703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9" y="5997464"/>
            <a:ext cx="1940061" cy="990258"/>
          </a:xfrm>
          <a:prstGeom prst="rect">
            <a:avLst/>
          </a:prstGeom>
        </p:spPr>
      </p:pic>
    </p:spTree>
    <p:extLst>
      <p:ext uri="{BB962C8B-B14F-4D97-AF65-F5344CB8AC3E}">
        <p14:creationId val="1167041301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20887"/>
            <a:ext cx="10515600" cy="94472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accent3"/>
                </a:solidFill>
                <a:latin typeface="Segoe"/>
                <a:cs typeface="Segoe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806252"/>
            <a:ext cx="5181600" cy="337071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841773"/>
            <a:ext cx="5181600" cy="3335189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136456"/>
            <a:ext cx="12192000" cy="7215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SN_CLOVER_CROPPED.eps"/>
          <p:cNvPicPr>
            <a:picLocks noChangeAspect="1"/>
          </p:cNvPicPr>
          <p:nvPr userDrawn="1"/>
        </p:nvPicPr>
        <p:blipFill>
          <a:blip r:embed="rId1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11799" cy="1391804"/>
          </a:xfrm>
          <a:prstGeom prst="rect">
            <a:avLst/>
          </a:prstGeom>
        </p:spPr>
      </p:pic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61667" y="6330695"/>
            <a:ext cx="640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bg1"/>
                </a:solidFill>
                <a:latin typeface="Segoe"/>
                <a:cs typeface="Segoe"/>
              </a:defRPr>
            </a:lvl1pPr>
          </a:lstStyle>
          <a:p>
            <a:fld id="{2062FEF5-9C0C-7644-AFB8-36CEBEB72585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BFCCBF-2E7B-4C54-B079-37525BF703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9" y="5997464"/>
            <a:ext cx="1940061" cy="990258"/>
          </a:xfrm>
          <a:prstGeom prst="rect">
            <a:avLst/>
          </a:prstGeom>
        </p:spPr>
      </p:pic>
    </p:spTree>
    <p:extLst>
      <p:ext uri="{BB962C8B-B14F-4D97-AF65-F5344CB8AC3E}">
        <p14:creationId val="2619641365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64510" y="1234396"/>
            <a:ext cx="10515600" cy="722708"/>
          </a:xfrm>
        </p:spPr>
        <p:txBody>
          <a:bodyPr>
            <a:normAutofit/>
          </a:bodyPr>
          <a:lstStyle>
            <a:lvl1pPr>
              <a:defRPr sz="2400" b="1" i="0">
                <a:solidFill>
                  <a:schemeClr val="accent2"/>
                </a:solidFill>
                <a:latin typeface="Segoe"/>
                <a:cs typeface="Segoe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1260734" y="1998427"/>
            <a:ext cx="9583738" cy="3906837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136456"/>
            <a:ext cx="12192000" cy="7215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6108212" y="337460"/>
            <a:ext cx="6083788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n-US" b="1" i="0">
              <a:solidFill>
                <a:schemeClr val="bg1"/>
              </a:solidFill>
              <a:latin typeface="Segoe"/>
              <a:cs typeface="Segoe"/>
            </a:endParaRPr>
          </a:p>
        </p:txBody>
      </p:sp>
      <p:pic>
        <p:nvPicPr>
          <p:cNvPr id="10" name="Picture 9" descr="ASN_CLOVER_CROPPED.eps"/>
          <p:cNvPicPr>
            <a:picLocks noChangeAspect="1"/>
          </p:cNvPicPr>
          <p:nvPr userDrawn="1"/>
        </p:nvPicPr>
        <p:blipFill>
          <a:blip r:embed="rId1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11799" cy="1391804"/>
          </a:xfrm>
          <a:prstGeom prst="rect">
            <a:avLst/>
          </a:prstGeom>
        </p:spPr>
      </p:pic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61667" y="6330695"/>
            <a:ext cx="640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bg1"/>
                </a:solidFill>
                <a:latin typeface="Segoe"/>
                <a:cs typeface="Segoe"/>
              </a:defRPr>
            </a:lvl1pPr>
          </a:lstStyle>
          <a:p>
            <a:fld id="{2062FEF5-9C0C-7644-AFB8-36CEBEB7258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6129537" y="352365"/>
            <a:ext cx="6062463" cy="366959"/>
          </a:xfrm>
        </p:spPr>
        <p:txBody>
          <a:bodyPr>
            <a:noAutofit/>
          </a:bodyPr>
          <a:lstStyle>
            <a:lvl1pPr marL="0" indent="0" algn="l">
              <a:buNone/>
              <a:defRPr sz="2000" b="1" i="0" cap="all">
                <a:solidFill>
                  <a:schemeClr val="bg1"/>
                </a:solidFill>
                <a:latin typeface="Segoe"/>
                <a:cs typeface="Segoe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18824C-707F-414C-9461-7697E70785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9" y="5997464"/>
            <a:ext cx="1940061" cy="990258"/>
          </a:xfrm>
          <a:prstGeom prst="rect">
            <a:avLst/>
          </a:prstGeom>
        </p:spPr>
      </p:pic>
    </p:spTree>
    <p:extLst>
      <p:ext uri="{BB962C8B-B14F-4D97-AF65-F5344CB8AC3E}">
        <p14:creationId val="3597465517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64510" y="1234396"/>
            <a:ext cx="10515600" cy="722708"/>
          </a:xfrm>
        </p:spPr>
        <p:txBody>
          <a:bodyPr>
            <a:normAutofit/>
          </a:bodyPr>
          <a:lstStyle>
            <a:lvl1pPr>
              <a:defRPr sz="2400" b="1" i="0">
                <a:solidFill>
                  <a:schemeClr val="accent2"/>
                </a:solidFill>
                <a:latin typeface="Segoe"/>
                <a:cs typeface="Segoe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1260734" y="1998427"/>
            <a:ext cx="9583738" cy="3906837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136456"/>
            <a:ext cx="12192000" cy="7215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SN_CLOVER_CROPPED.eps"/>
          <p:cNvPicPr>
            <a:picLocks noChangeAspect="1"/>
          </p:cNvPicPr>
          <p:nvPr userDrawn="1"/>
        </p:nvPicPr>
        <p:blipFill>
          <a:blip r:embed="rId1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11799" cy="1391804"/>
          </a:xfrm>
          <a:prstGeom prst="rect">
            <a:avLst/>
          </a:prstGeom>
        </p:spPr>
      </p:pic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61667" y="6330695"/>
            <a:ext cx="640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bg1"/>
                </a:solidFill>
                <a:latin typeface="Segoe"/>
                <a:cs typeface="Segoe"/>
              </a:defRPr>
            </a:lvl1pPr>
          </a:lstStyle>
          <a:p>
            <a:fld id="{2062FEF5-9C0C-7644-AFB8-36CEBEB72585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18824C-707F-414C-9461-7697E70785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9" y="5997464"/>
            <a:ext cx="1940061" cy="990258"/>
          </a:xfrm>
          <a:prstGeom prst="rect">
            <a:avLst/>
          </a:prstGeom>
        </p:spPr>
      </p:pic>
    </p:spTree>
    <p:extLst>
      <p:ext uri="{BB962C8B-B14F-4D97-AF65-F5344CB8AC3E}">
        <p14:creationId val="3710444813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313" y="1327492"/>
            <a:ext cx="3932237" cy="1088015"/>
          </a:xfrm>
        </p:spPr>
        <p:txBody>
          <a:bodyPr anchor="t">
            <a:normAutofit/>
          </a:bodyPr>
          <a:lstStyle>
            <a:lvl1pPr>
              <a:defRPr sz="3600" b="1" i="0">
                <a:solidFill>
                  <a:schemeClr val="accent2"/>
                </a:solidFill>
                <a:latin typeface="Segoe"/>
                <a:cs typeface="Segoe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4320"/>
            <a:ext cx="6172200" cy="454673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0381" y="2655282"/>
            <a:ext cx="3901644" cy="3213705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136456"/>
            <a:ext cx="12192000" cy="7215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6108212" y="337460"/>
            <a:ext cx="6083788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n-US" b="1" i="0">
              <a:solidFill>
                <a:schemeClr val="bg1"/>
              </a:solidFill>
              <a:latin typeface="Segoe"/>
              <a:cs typeface="Segoe"/>
            </a:endParaRPr>
          </a:p>
        </p:txBody>
      </p:sp>
      <p:pic>
        <p:nvPicPr>
          <p:cNvPr id="11" name="Picture 10" descr="ASN_CLOVER_CROPPED.eps"/>
          <p:cNvPicPr>
            <a:picLocks noChangeAspect="1"/>
          </p:cNvPicPr>
          <p:nvPr userDrawn="1"/>
        </p:nvPicPr>
        <p:blipFill>
          <a:blip r:embed="rId1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11799" cy="1391804"/>
          </a:xfrm>
          <a:prstGeom prst="rect">
            <a:avLst/>
          </a:prstGeom>
        </p:spPr>
      </p:pic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61667" y="6330695"/>
            <a:ext cx="640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bg1"/>
                </a:solidFill>
                <a:latin typeface="Segoe"/>
                <a:cs typeface="Segoe"/>
              </a:defRPr>
            </a:lvl1pPr>
          </a:lstStyle>
          <a:p>
            <a:fld id="{2062FEF5-9C0C-7644-AFB8-36CEBEB7258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6129537" y="352365"/>
            <a:ext cx="6062463" cy="366959"/>
          </a:xfrm>
        </p:spPr>
        <p:txBody>
          <a:bodyPr>
            <a:noAutofit/>
          </a:bodyPr>
          <a:lstStyle>
            <a:lvl1pPr marL="0" indent="0" algn="l">
              <a:buNone/>
              <a:defRPr sz="2000" b="1" i="0" cap="none">
                <a:solidFill>
                  <a:schemeClr val="bg1"/>
                </a:solidFill>
                <a:latin typeface="Segoe"/>
                <a:cs typeface="Segoe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1C1D66-BD34-4C6E-8747-BD438EAE9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9" y="5997464"/>
            <a:ext cx="1940061" cy="990258"/>
          </a:xfrm>
          <a:prstGeom prst="rect">
            <a:avLst/>
          </a:prstGeom>
        </p:spPr>
      </p:pic>
    </p:spTree>
    <p:extLst>
      <p:ext uri="{BB962C8B-B14F-4D97-AF65-F5344CB8AC3E}">
        <p14:creationId val="2820538578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695" y="639483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  <a:latin typeface="Segoe"/>
                <a:cs typeface="Segoe"/>
              </a:defRPr>
            </a:lvl1pPr>
          </a:lstStyle>
          <a:p>
            <a:fld id="{2062FEF5-9C0C-7644-AFB8-36CEBEB72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val="1343724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7" r:id="rId4"/>
    <p:sldLayoutId id="2147483652" r:id="rId5"/>
    <p:sldLayoutId id="2147483658" r:id="rId6"/>
    <p:sldLayoutId id="2147483654" r:id="rId7"/>
    <p:sldLayoutId id="2147483659" r:id="rId8"/>
    <p:sldLayoutId id="2147483656" r:id="rId9"/>
    <p:sldLayoutId id="2147483660" r:id="rId10"/>
    <p:sldLayoutId id="2147483661" r:id="rId11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notesSlide" Target="../notesSlides/notesSlide3.xml" /><Relationship Id="rId3" Type="http://schemas.openxmlformats.org/officeDocument/2006/relationships/chart" Target="../charts/chart1.xml" /><Relationship Id="rId4" Type="http://schemas.openxmlformats.org/officeDocument/2006/relationships/image" Target="../media/image4.tiff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chart" Target="../charts/chart2.xml" /><Relationship Id="rId3" Type="http://schemas.openxmlformats.org/officeDocument/2006/relationships/image" Target="../media/image5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chart" Target="../charts/chart3.xml" /><Relationship Id="rId3" Type="http://schemas.openxmlformats.org/officeDocument/2006/relationships/image" Target="../media/image5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6.jpeg" /><Relationship Id="rId3" Type="http://schemas.openxmlformats.org/officeDocument/2006/relationships/image" Target="../media/image7.jpe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8.png" /><Relationship Id="rId3" Type="http://schemas.openxmlformats.org/officeDocument/2006/relationships/image" Target="../media/image9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0.png" /><Relationship Id="rId3" Type="http://schemas.openxmlformats.org/officeDocument/2006/relationships/image" Target="../media/image11.png" /><Relationship Id="rId4" Type="http://schemas.openxmlformats.org/officeDocument/2006/relationships/image" Target="../media/image12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3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4.wmf" /><Relationship Id="rId3" Type="http://schemas.openxmlformats.org/officeDocument/2006/relationships/image" Target="../media/image15.jpe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6.png" /><Relationship Id="rId3" Type="http://schemas.openxmlformats.org/officeDocument/2006/relationships/image" Target="../media/image17.pn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8.jpeg" /><Relationship Id="rId3" Type="http://schemas.openxmlformats.org/officeDocument/2006/relationships/image" Target="../media/image19.jpeg" /><Relationship Id="rId4" Type="http://schemas.openxmlformats.org/officeDocument/2006/relationships/image" Target="../media/image20.jpeg" /><Relationship Id="rId5" Type="http://schemas.openxmlformats.org/officeDocument/2006/relationships/image" Target="../media/image21.pn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22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23.jpeg" /><Relationship Id="rId3" Type="http://schemas.openxmlformats.org/officeDocument/2006/relationships/image" Target="../media/image24.jpeg" /><Relationship Id="rId4" Type="http://schemas.openxmlformats.org/officeDocument/2006/relationships/image" Target="../media/image25.jpeg" /><Relationship Id="rId5" Type="http://schemas.openxmlformats.org/officeDocument/2006/relationships/image" Target="../media/image26.jpe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chart" Target="../charts/chart4.xml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chart" Target="../charts/chart5.xml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27.png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28.png" /><Relationship Id="rId3" Type="http://schemas.openxmlformats.org/officeDocument/2006/relationships/image" Target="../media/image29.png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0.png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31.jpeg" /><Relationship Id="rId4" Type="http://schemas.openxmlformats.org/officeDocument/2006/relationships/image" Target="../media/image32.png" /></Relationships>
</file>

<file path=ppt/slides/_rels/slide4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4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4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4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33.jpeg" /></Relationships>
</file>

<file path=ppt/slides/_rels/slide4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4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4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notesSlide" Target="../notesSlides/notesSlide1.xml" /></Relationships>
</file>

<file path=ppt/slides/_rels/slide5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5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5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5.png" /></Relationships>
</file>

<file path=ppt/slides/_rels/slide5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5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5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6.tiff" /></Relationships>
</file>

<file path=ppt/slides/_rels/slide5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7.png" /></Relationships>
</file>

<file path=ppt/slides/_rels/slide5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5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5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notesSlide" Target="../notesSlides/notesSlide2.xml" /></Relationships>
</file>

<file path=ppt/slides/_rels/slide6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6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6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notesSlide" Target="../notesSlides/notesSlide6.xml" /></Relationships>
</file>

<file path=ppt/slides/_rels/slide6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6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6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6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6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6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6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7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7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notesSlide" Target="../notesSlides/notesSlide7.xml" /></Relationships>
</file>

<file path=ppt/slides/_rels/slide7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7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notesSlide" Target="../notesSlides/notesSlide8.xml" /></Relationships>
</file>

<file path=ppt/slides/_rels/slide7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8.tiff" /><Relationship Id="rId3" Type="http://schemas.openxmlformats.org/officeDocument/2006/relationships/hyperlink" Target="https://ispd.org/ispd-guidelines/" TargetMode="External" /><Relationship Id="rId4" Type="http://schemas.openxmlformats.org/officeDocument/2006/relationships/image" Target="../media/image4.tiff" /><Relationship Id="rId5" Type="http://schemas.openxmlformats.org/officeDocument/2006/relationships/image" Target="../media/image39.tiff" /><Relationship Id="rId6" Type="http://schemas.openxmlformats.org/officeDocument/2006/relationships/image" Target="../media/image40.png" /><Relationship Id="rId7" Type="http://schemas.openxmlformats.org/officeDocument/2006/relationships/image" Target="../media/image41.png" /></Relationships>
</file>

<file path=ppt/slides/_rels/slide7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7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7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.jpe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 noSelect="1" noMove="1" noResize="1" noTextEdit="1"/>
          </p:cNvSpPr>
          <p:nvPr>
            <p:ph type="ctrTitle"/>
          </p:nvPr>
        </p:nvSpPr>
        <p:spPr>
          <a:xfrm>
            <a:off x="2452691" y="1612536"/>
            <a:ext cx="10163730" cy="1806416"/>
          </a:xfrm>
        </p:spPr>
        <p:txBody>
          <a:bodyPr>
            <a:noAutofit/>
          </a:bodyPr>
          <a:lstStyle/>
          <a:p>
            <a:r>
              <a:rPr lang="en-US" sz="3500" b="0"/>
              <a:t>Complications of Peritoneal Dialysis </a:t>
            </a:r>
            <a:br>
              <a:rPr lang="en-US" sz="3500" b="0"/>
            </a:br>
            <a:r>
              <a:rPr lang="en-US" sz="4000"/>
              <a:t>Prevention and Management of Infectious Complications of PD </a:t>
            </a:r>
          </a:p>
        </p:txBody>
      </p:sp>
      <p:sp>
        <p:nvSpPr>
          <p:cNvPr id="3" name="Subtitle 2"/>
          <p:cNvSpPr>
            <a:spLocks noGrp="1" noSelect="1" noMove="1" noResize="1" noTextEdit="1"/>
          </p:cNvSpPr>
          <p:nvPr>
            <p:ph type="subTitle" idx="1"/>
          </p:nvPr>
        </p:nvSpPr>
        <p:spPr>
          <a:xfrm>
            <a:off x="2451396" y="3439048"/>
            <a:ext cx="9636771" cy="1093779"/>
          </a:xfrm>
        </p:spPr>
        <p:txBody>
          <a:bodyPr>
            <a:noAutofit/>
          </a:bodyPr>
          <a:lstStyle/>
          <a:p>
            <a:r>
              <a:rPr lang="en-US" sz="3000" b="1"/>
              <a:t>Jeffrey Perl, MD </a:t>
            </a:r>
          </a:p>
          <a:p>
            <a:r>
              <a:rPr lang="en-US" sz="3000"/>
              <a:t>St. Michael’s Hospital, Unity Health Toronto</a:t>
            </a:r>
          </a:p>
          <a:p>
            <a:r>
              <a:rPr lang="en-US" sz="3000"/>
              <a:t>University of Toronto </a:t>
            </a:r>
          </a:p>
          <a:p>
            <a:endParaRPr lang="en-US" sz="3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CE7777-85E6-4F55-BE2E-3EB6CD727506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538805" y="690042"/>
            <a:ext cx="9291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Gotham Black" pitchFamily="50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221192604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622CD227-4874-7240-B326-3F6655702E2A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PD INFECTIONS AND THEIR IMPORTANCE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6F4FB23-D5F4-EB44-9D59-7FB56B93D461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20998" y="698058"/>
            <a:ext cx="9022732" cy="1078992"/>
          </a:xfrm>
        </p:spPr>
        <p:txBody>
          <a:bodyPr>
            <a:noAutofit/>
          </a:bodyPr>
          <a:lstStyle/>
          <a:p>
            <a:r>
              <a:rPr lang="en-US" sz="3500"/>
              <a:t>Infection Is the Leading Cause of Transfer to HD in the PDOPPS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EB47C5E4-502A-224B-8EC4-F66021C59564}"/>
              </a:ext>
            </a:extLst>
          </p:cNvPr>
          <p:cNvGraphicFramePr>
            <a:graphicFrameLocks noGrp="1" noSelect="1" noMove="1" noResize="1"/>
          </p:cNvGraphicFramePr>
          <p:nvPr>
            <p:ph idx="1"/>
            <p:extLst>
              <p:ext uri="{D42A27DB-BD31-4B8C-83A1-F6EECF244321}">
                <p14:modId val="3009864031"/>
              </p:ext>
            </p:extLst>
          </p:nvPr>
        </p:nvGraphicFramePr>
        <p:xfrm>
          <a:off x="961247" y="1903736"/>
          <a:ext cx="10272583" cy="4074837"/>
        </p:xfrm>
        <a:graphic>
          <a:graphicData uri="http://schemas.openxmlformats.org/drawingml/2006/chart">
            <c:chart xmlns:c="http://schemas.openxmlformats.org/drawingml/2006/chart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DABE31F-0CFD-2543-8995-5649627F5C8E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7014420" y="5806781"/>
            <a:ext cx="212429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>
                <a:latin typeface="Arial" panose="020b0604020202020204" pitchFamily="34" charset="0"/>
                <a:cs typeface="Arial" panose="020b0604020202020204" pitchFamily="34" charset="0"/>
              </a:rPr>
              <a:t>Perl et al Unpublished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153FD8-4B51-EA40-B465-C8DCAE819926}"/>
              </a:ext>
            </a:extLst>
          </p:cNvPr>
          <p:cNvPicPr>
            <a:picLocks noSelect="1" noChangeAspect="1" noMove="1" noResize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3367" y="5207580"/>
            <a:ext cx="24765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3FC741-4EB3-4E72-A7E9-687ACC9C72A9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940139576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855B7-8F97-AE48-8BD4-4B68F49EE7E5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3457" y="527512"/>
            <a:ext cx="10515600" cy="1078992"/>
          </a:xfrm>
        </p:spPr>
        <p:txBody>
          <a:bodyPr>
            <a:normAutofit/>
          </a:bodyPr>
          <a:lstStyle/>
          <a:p>
            <a:r>
              <a:rPr lang="en-US"/>
              <a:t>Flush Before Fill Principle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D75B18A-4930-2545-966F-FDC97AF3FA97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PREVENTION OF PERITONITIS</a:t>
            </a:r>
          </a:p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1039EE-E592-8C4E-90BE-E76131C6AF0C}"/>
              </a:ext>
            </a:extLst>
          </p:cNvPr>
          <p:cNvSpPr>
            <a:spLocks noSelect="1" noMove="1" noResize="1" noTextEdit="1"/>
          </p:cNvSpPr>
          <p:nvPr/>
        </p:nvSpPr>
        <p:spPr>
          <a:xfrm>
            <a:off x="2403858" y="5108512"/>
            <a:ext cx="1151882" cy="9780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7C09BEE6-F8DA-B641-A763-113406A8B344}"/>
              </a:ext>
            </a:extLst>
          </p:cNvPr>
          <p:cNvSpPr>
            <a:spLocks noSelect="1" noMove="1" noResize="1" noTextEdit="1"/>
          </p:cNvSpPr>
          <p:nvPr/>
        </p:nvSpPr>
        <p:spPr>
          <a:xfrm>
            <a:off x="2403858" y="4321112"/>
            <a:ext cx="1151882" cy="7874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Block Arc 8">
            <a:extLst>
              <a:ext uri="{FF2B5EF4-FFF2-40B4-BE49-F238E27FC236}">
                <a16:creationId xmlns:a16="http://schemas.microsoft.com/office/drawing/2014/main" id="{E2BA45AB-A1C7-0843-933F-FA94A9CC8EB2}"/>
              </a:ext>
            </a:extLst>
          </p:cNvPr>
          <p:cNvSpPr>
            <a:spLocks noSelect="1" noMove="1" noResize="1" noTextEdit="1"/>
          </p:cNvSpPr>
          <p:nvPr/>
        </p:nvSpPr>
        <p:spPr>
          <a:xfrm rot="8081684">
            <a:off x="1735110" y="3123249"/>
            <a:ext cx="1511593" cy="555863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Block Arc 11">
            <a:extLst>
              <a:ext uri="{FF2B5EF4-FFF2-40B4-BE49-F238E27FC236}">
                <a16:creationId xmlns:a16="http://schemas.microsoft.com/office/drawing/2014/main" id="{4D5F1248-89DF-724E-96B0-E6F8993F1D6E}"/>
              </a:ext>
            </a:extLst>
          </p:cNvPr>
          <p:cNvSpPr>
            <a:spLocks noSelect="1" noMove="1" noResize="1" noTextEdit="1"/>
          </p:cNvSpPr>
          <p:nvPr/>
        </p:nvSpPr>
        <p:spPr>
          <a:xfrm rot="3180802">
            <a:off x="1389935" y="4005793"/>
            <a:ext cx="1524384" cy="572801"/>
          </a:xfrm>
          <a:prstGeom prst="blockArc">
            <a:avLst>
              <a:gd name="adj1" fmla="val 12238106"/>
              <a:gd name="adj2" fmla="val 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1D4EC50-2853-364F-BE5B-867531F2EC8F}"/>
              </a:ext>
            </a:extLst>
          </p:cNvPr>
          <p:cNvSpPr>
            <a:spLocks noSelect="1" noMove="1" noResize="1" noTextEdit="1"/>
          </p:cNvSpPr>
          <p:nvPr/>
        </p:nvSpPr>
        <p:spPr>
          <a:xfrm>
            <a:off x="1863362" y="3632498"/>
            <a:ext cx="381000" cy="5014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7EF5F17-C81A-6141-90F4-1B192B726F76}"/>
              </a:ext>
            </a:extLst>
          </p:cNvPr>
          <p:cNvSpPr>
            <a:spLocks noSelect="1" noMove="1" noResize="1" noTextEdit="1"/>
          </p:cNvSpPr>
          <p:nvPr/>
        </p:nvSpPr>
        <p:spPr>
          <a:xfrm>
            <a:off x="575800" y="2055935"/>
            <a:ext cx="889000" cy="899638"/>
          </a:xfrm>
          <a:prstGeom prst="ellipse">
            <a:avLst/>
          </a:prstGeom>
          <a:noFill/>
          <a:ln w="101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7255946-BBAA-E84C-AB43-114135C38F98}"/>
              </a:ext>
            </a:extLst>
          </p:cNvPr>
          <p:cNvCxnSpPr>
            <a:cxnSpLocks noSelect="1" noMove="1" noResize="1"/>
            <a:stCxn id="14" idx="4"/>
          </p:cNvCxnSpPr>
          <p:nvPr/>
        </p:nvCxnSpPr>
        <p:spPr>
          <a:xfrm flipH="1">
            <a:off x="996213" y="2955573"/>
            <a:ext cx="24087" cy="1759239"/>
          </a:xfrm>
          <a:prstGeom prst="line">
            <a:avLst/>
          </a:prstGeom>
          <a:ln w="1016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2BD5E06-0854-3A47-BCE5-EFC5AE16A2A6}"/>
              </a:ext>
            </a:extLst>
          </p:cNvPr>
          <p:cNvCxnSpPr>
            <a:cxnSpLocks noSelect="1" noMove="1" noResize="1"/>
          </p:cNvCxnSpPr>
          <p:nvPr/>
        </p:nvCxnSpPr>
        <p:spPr>
          <a:xfrm flipH="1">
            <a:off x="616242" y="4714812"/>
            <a:ext cx="379971" cy="733285"/>
          </a:xfrm>
          <a:prstGeom prst="line">
            <a:avLst/>
          </a:prstGeom>
          <a:ln w="1016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B909820-3D37-8C48-B361-0D9D4903256C}"/>
              </a:ext>
            </a:extLst>
          </p:cNvPr>
          <p:cNvCxnSpPr>
            <a:cxnSpLocks noSelect="1" noMove="1" noResize="1"/>
          </p:cNvCxnSpPr>
          <p:nvPr/>
        </p:nvCxnSpPr>
        <p:spPr>
          <a:xfrm>
            <a:off x="1008256" y="4714812"/>
            <a:ext cx="432457" cy="733285"/>
          </a:xfrm>
          <a:prstGeom prst="line">
            <a:avLst/>
          </a:prstGeom>
          <a:ln w="1016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E7C2B6A-ACE2-484C-B457-522BF74F769E}"/>
              </a:ext>
            </a:extLst>
          </p:cNvPr>
          <p:cNvCxnSpPr>
            <a:cxnSpLocks noSelect="1" noMove="1" noResize="1"/>
            <a:endCxn id="13" idx="2"/>
          </p:cNvCxnSpPr>
          <p:nvPr/>
        </p:nvCxnSpPr>
        <p:spPr>
          <a:xfrm>
            <a:off x="616242" y="3878135"/>
            <a:ext cx="1247120" cy="5078"/>
          </a:xfrm>
          <a:prstGeom prst="line">
            <a:avLst/>
          </a:prstGeom>
          <a:ln w="1016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ECDEA3F2-9D70-B848-93B0-2857A8B2275F}"/>
              </a:ext>
            </a:extLst>
          </p:cNvPr>
          <p:cNvSpPr>
            <a:spLocks noSelect="1" noMove="1" noResize="1" noTextEdit="1"/>
          </p:cNvSpPr>
          <p:nvPr/>
        </p:nvSpPr>
        <p:spPr>
          <a:xfrm>
            <a:off x="5902443" y="1448097"/>
            <a:ext cx="1151882" cy="69720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riangle 53">
            <a:extLst>
              <a:ext uri="{FF2B5EF4-FFF2-40B4-BE49-F238E27FC236}">
                <a16:creationId xmlns:a16="http://schemas.microsoft.com/office/drawing/2014/main" id="{E3145056-4AE8-924B-8F05-AB2F53D93769}"/>
              </a:ext>
            </a:extLst>
          </p:cNvPr>
          <p:cNvSpPr>
            <a:spLocks noSelect="1" noMove="1" noResize="1" noTextEdit="1"/>
          </p:cNvSpPr>
          <p:nvPr/>
        </p:nvSpPr>
        <p:spPr>
          <a:xfrm rot="10800000">
            <a:off x="5902443" y="2159156"/>
            <a:ext cx="1151882" cy="796416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20D6D9E-E291-0945-ACF5-38ED34499582}"/>
              </a:ext>
            </a:extLst>
          </p:cNvPr>
          <p:cNvSpPr>
            <a:spLocks noSelect="1" noMove="1" noResize="1" noTextEdit="1"/>
          </p:cNvSpPr>
          <p:nvPr/>
        </p:nvSpPr>
        <p:spPr>
          <a:xfrm>
            <a:off x="5902443" y="5108512"/>
            <a:ext cx="1151882" cy="97806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riangle 55">
            <a:extLst>
              <a:ext uri="{FF2B5EF4-FFF2-40B4-BE49-F238E27FC236}">
                <a16:creationId xmlns:a16="http://schemas.microsoft.com/office/drawing/2014/main" id="{4A77DF52-D0F3-E748-90BA-E8BA9445DD73}"/>
              </a:ext>
            </a:extLst>
          </p:cNvPr>
          <p:cNvSpPr>
            <a:spLocks noSelect="1" noMove="1" noResize="1" noTextEdit="1"/>
          </p:cNvSpPr>
          <p:nvPr/>
        </p:nvSpPr>
        <p:spPr>
          <a:xfrm>
            <a:off x="5902443" y="4321112"/>
            <a:ext cx="1151882" cy="7874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Block Arc 56">
            <a:extLst>
              <a:ext uri="{FF2B5EF4-FFF2-40B4-BE49-F238E27FC236}">
                <a16:creationId xmlns:a16="http://schemas.microsoft.com/office/drawing/2014/main" id="{E2D2B19B-984E-9C47-ACC7-E7D6FD20B1CC}"/>
              </a:ext>
            </a:extLst>
          </p:cNvPr>
          <p:cNvSpPr>
            <a:spLocks noSelect="1" noMove="1" noResize="1" noTextEdit="1"/>
          </p:cNvSpPr>
          <p:nvPr/>
        </p:nvSpPr>
        <p:spPr>
          <a:xfrm rot="8081684">
            <a:off x="5233695" y="3123249"/>
            <a:ext cx="1511593" cy="555863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Block Arc 57">
            <a:extLst>
              <a:ext uri="{FF2B5EF4-FFF2-40B4-BE49-F238E27FC236}">
                <a16:creationId xmlns:a16="http://schemas.microsoft.com/office/drawing/2014/main" id="{17E1510A-8C7A-8E43-A0C6-2408BD7E6473}"/>
              </a:ext>
            </a:extLst>
          </p:cNvPr>
          <p:cNvSpPr>
            <a:spLocks noSelect="1" noMove="1" noResize="1" noTextEdit="1"/>
          </p:cNvSpPr>
          <p:nvPr/>
        </p:nvSpPr>
        <p:spPr>
          <a:xfrm rot="3180802">
            <a:off x="4875399" y="4032103"/>
            <a:ext cx="1590259" cy="572801"/>
          </a:xfrm>
          <a:prstGeom prst="blockArc">
            <a:avLst>
              <a:gd name="adj1" fmla="val 12238106"/>
              <a:gd name="adj2" fmla="val 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D07A925-9A37-E94B-8F77-5C343C546500}"/>
              </a:ext>
            </a:extLst>
          </p:cNvPr>
          <p:cNvSpPr>
            <a:spLocks noSelect="1" noMove="1" noResize="1" noTextEdit="1"/>
          </p:cNvSpPr>
          <p:nvPr/>
        </p:nvSpPr>
        <p:spPr>
          <a:xfrm>
            <a:off x="5361947" y="3632498"/>
            <a:ext cx="381000" cy="5014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4D98CA1-3D5E-9247-83FD-F1B87429F2E6}"/>
              </a:ext>
            </a:extLst>
          </p:cNvPr>
          <p:cNvSpPr>
            <a:spLocks noSelect="1" noMove="1" noResize="1" noTextEdit="1"/>
          </p:cNvSpPr>
          <p:nvPr/>
        </p:nvSpPr>
        <p:spPr>
          <a:xfrm>
            <a:off x="4074385" y="2055935"/>
            <a:ext cx="889000" cy="899638"/>
          </a:xfrm>
          <a:prstGeom prst="ellipse">
            <a:avLst/>
          </a:prstGeom>
          <a:noFill/>
          <a:ln w="101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CA4EEB4-7225-6945-90CC-2E57FB46B4C8}"/>
              </a:ext>
            </a:extLst>
          </p:cNvPr>
          <p:cNvCxnSpPr>
            <a:cxnSpLocks noSelect="1" noMove="1" noResize="1"/>
            <a:stCxn id="60" idx="4"/>
          </p:cNvCxnSpPr>
          <p:nvPr/>
        </p:nvCxnSpPr>
        <p:spPr>
          <a:xfrm flipH="1">
            <a:off x="4494798" y="2955573"/>
            <a:ext cx="24087" cy="1759239"/>
          </a:xfrm>
          <a:prstGeom prst="line">
            <a:avLst/>
          </a:prstGeom>
          <a:ln w="1016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0B71BEE-6BBB-8248-B13D-C3F49998B8F3}"/>
              </a:ext>
            </a:extLst>
          </p:cNvPr>
          <p:cNvCxnSpPr>
            <a:cxnSpLocks noSelect="1" noMove="1" noResize="1"/>
          </p:cNvCxnSpPr>
          <p:nvPr/>
        </p:nvCxnSpPr>
        <p:spPr>
          <a:xfrm flipH="1">
            <a:off x="4114827" y="4714812"/>
            <a:ext cx="379971" cy="733285"/>
          </a:xfrm>
          <a:prstGeom prst="line">
            <a:avLst/>
          </a:prstGeom>
          <a:ln w="1016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774EA91-BEE2-264E-9D9A-97632130516F}"/>
              </a:ext>
            </a:extLst>
          </p:cNvPr>
          <p:cNvCxnSpPr>
            <a:cxnSpLocks noSelect="1" noMove="1" noResize="1"/>
          </p:cNvCxnSpPr>
          <p:nvPr/>
        </p:nvCxnSpPr>
        <p:spPr>
          <a:xfrm>
            <a:off x="4506841" y="4714812"/>
            <a:ext cx="432457" cy="733285"/>
          </a:xfrm>
          <a:prstGeom prst="line">
            <a:avLst/>
          </a:prstGeom>
          <a:ln w="1016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B4F3D15-3345-3443-82C8-8D6F762CF9F4}"/>
              </a:ext>
            </a:extLst>
          </p:cNvPr>
          <p:cNvCxnSpPr>
            <a:cxnSpLocks noSelect="1" noMove="1" noResize="1"/>
            <a:endCxn id="59" idx="2"/>
          </p:cNvCxnSpPr>
          <p:nvPr/>
        </p:nvCxnSpPr>
        <p:spPr>
          <a:xfrm>
            <a:off x="4273420" y="3883213"/>
            <a:ext cx="1088527" cy="0"/>
          </a:xfrm>
          <a:prstGeom prst="line">
            <a:avLst/>
          </a:prstGeom>
          <a:ln w="1016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1B22E2DC-7094-4448-9CC8-3EBBE8F06C1B}"/>
              </a:ext>
            </a:extLst>
          </p:cNvPr>
          <p:cNvSpPr>
            <a:spLocks noSelect="1" noMove="1" noResize="1" noTextEdit="1"/>
          </p:cNvSpPr>
          <p:nvPr/>
        </p:nvSpPr>
        <p:spPr>
          <a:xfrm>
            <a:off x="9536708" y="1448096"/>
            <a:ext cx="1151882" cy="69720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riangle 65">
            <a:extLst>
              <a:ext uri="{FF2B5EF4-FFF2-40B4-BE49-F238E27FC236}">
                <a16:creationId xmlns:a16="http://schemas.microsoft.com/office/drawing/2014/main" id="{B5047AEC-6BB2-BA46-97B4-F419EEACC81C}"/>
              </a:ext>
            </a:extLst>
          </p:cNvPr>
          <p:cNvSpPr>
            <a:spLocks noSelect="1" noMove="1" noResize="1" noTextEdit="1"/>
          </p:cNvSpPr>
          <p:nvPr/>
        </p:nvSpPr>
        <p:spPr>
          <a:xfrm rot="10800000">
            <a:off x="9536708" y="2159155"/>
            <a:ext cx="1151882" cy="796416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AC8B7DC-D122-E14D-B335-0820FFC3812D}"/>
              </a:ext>
            </a:extLst>
          </p:cNvPr>
          <p:cNvSpPr>
            <a:spLocks noSelect="1" noMove="1" noResize="1" noTextEdit="1"/>
          </p:cNvSpPr>
          <p:nvPr/>
        </p:nvSpPr>
        <p:spPr>
          <a:xfrm>
            <a:off x="9536708" y="5108511"/>
            <a:ext cx="1151882" cy="97806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riangle 67">
            <a:extLst>
              <a:ext uri="{FF2B5EF4-FFF2-40B4-BE49-F238E27FC236}">
                <a16:creationId xmlns:a16="http://schemas.microsoft.com/office/drawing/2014/main" id="{DDC8DA08-5B46-C74B-AB6B-B0F08E5B7F70}"/>
              </a:ext>
            </a:extLst>
          </p:cNvPr>
          <p:cNvSpPr>
            <a:spLocks noSelect="1" noMove="1" noResize="1" noTextEdit="1"/>
          </p:cNvSpPr>
          <p:nvPr/>
        </p:nvSpPr>
        <p:spPr>
          <a:xfrm>
            <a:off x="9536708" y="4321111"/>
            <a:ext cx="1151882" cy="7874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Block Arc 68">
            <a:extLst>
              <a:ext uri="{FF2B5EF4-FFF2-40B4-BE49-F238E27FC236}">
                <a16:creationId xmlns:a16="http://schemas.microsoft.com/office/drawing/2014/main" id="{32A5055E-9FAA-7146-9CF4-3E30D54F6CDC}"/>
              </a:ext>
            </a:extLst>
          </p:cNvPr>
          <p:cNvSpPr>
            <a:spLocks noSelect="1" noMove="1" noResize="1" noTextEdit="1"/>
          </p:cNvSpPr>
          <p:nvPr/>
        </p:nvSpPr>
        <p:spPr>
          <a:xfrm rot="8081684">
            <a:off x="8867960" y="3123248"/>
            <a:ext cx="1511593" cy="555863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" name="Block Arc 69">
            <a:extLst>
              <a:ext uri="{FF2B5EF4-FFF2-40B4-BE49-F238E27FC236}">
                <a16:creationId xmlns:a16="http://schemas.microsoft.com/office/drawing/2014/main" id="{306544E1-2505-C549-92E1-0A3C389D910E}"/>
              </a:ext>
            </a:extLst>
          </p:cNvPr>
          <p:cNvSpPr>
            <a:spLocks noSelect="1" noMove="1" noResize="1" noTextEdit="1"/>
          </p:cNvSpPr>
          <p:nvPr/>
        </p:nvSpPr>
        <p:spPr>
          <a:xfrm rot="3180802">
            <a:off x="8509664" y="4032102"/>
            <a:ext cx="1590259" cy="572801"/>
          </a:xfrm>
          <a:prstGeom prst="blockArc">
            <a:avLst>
              <a:gd name="adj1" fmla="val 12238106"/>
              <a:gd name="adj2" fmla="val 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61C247A-EC44-6F4D-AA78-D6EA4ADC6F4A}"/>
              </a:ext>
            </a:extLst>
          </p:cNvPr>
          <p:cNvSpPr>
            <a:spLocks noSelect="1" noMove="1" noResize="1" noTextEdit="1"/>
          </p:cNvSpPr>
          <p:nvPr/>
        </p:nvSpPr>
        <p:spPr>
          <a:xfrm>
            <a:off x="8996212" y="3632497"/>
            <a:ext cx="381000" cy="5014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A6199FA1-5663-E04F-A435-346091B98D42}"/>
              </a:ext>
            </a:extLst>
          </p:cNvPr>
          <p:cNvSpPr>
            <a:spLocks noSelect="1" noMove="1" noResize="1" noTextEdit="1"/>
          </p:cNvSpPr>
          <p:nvPr/>
        </p:nvSpPr>
        <p:spPr>
          <a:xfrm>
            <a:off x="7708650" y="2055934"/>
            <a:ext cx="889000" cy="899638"/>
          </a:xfrm>
          <a:prstGeom prst="ellipse">
            <a:avLst/>
          </a:prstGeom>
          <a:noFill/>
          <a:ln w="101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442DDF3-A337-294D-B649-5102BC6A7C4A}"/>
              </a:ext>
            </a:extLst>
          </p:cNvPr>
          <p:cNvCxnSpPr>
            <a:cxnSpLocks noSelect="1" noMove="1" noResize="1"/>
            <a:stCxn id="72" idx="4"/>
          </p:cNvCxnSpPr>
          <p:nvPr/>
        </p:nvCxnSpPr>
        <p:spPr>
          <a:xfrm flipH="1">
            <a:off x="8129063" y="2955572"/>
            <a:ext cx="24087" cy="1759239"/>
          </a:xfrm>
          <a:prstGeom prst="line">
            <a:avLst/>
          </a:prstGeom>
          <a:ln w="1016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700BF3A-5371-F94C-96A0-9B087C73AAFD}"/>
              </a:ext>
            </a:extLst>
          </p:cNvPr>
          <p:cNvCxnSpPr>
            <a:cxnSpLocks noSelect="1" noMove="1" noResize="1"/>
          </p:cNvCxnSpPr>
          <p:nvPr/>
        </p:nvCxnSpPr>
        <p:spPr>
          <a:xfrm flipH="1">
            <a:off x="7749092" y="4714811"/>
            <a:ext cx="379971" cy="733285"/>
          </a:xfrm>
          <a:prstGeom prst="line">
            <a:avLst/>
          </a:prstGeom>
          <a:ln w="1016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F82A01E-E8DA-664A-AB4A-3A0AA4A96BCF}"/>
              </a:ext>
            </a:extLst>
          </p:cNvPr>
          <p:cNvCxnSpPr>
            <a:cxnSpLocks noSelect="1" noMove="1" noResize="1"/>
          </p:cNvCxnSpPr>
          <p:nvPr/>
        </p:nvCxnSpPr>
        <p:spPr>
          <a:xfrm>
            <a:off x="8141106" y="4714811"/>
            <a:ext cx="432457" cy="733285"/>
          </a:xfrm>
          <a:prstGeom prst="line">
            <a:avLst/>
          </a:prstGeom>
          <a:ln w="1016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2CEB067F-D70E-374C-B055-8D81659D74FF}"/>
              </a:ext>
            </a:extLst>
          </p:cNvPr>
          <p:cNvCxnSpPr>
            <a:cxnSpLocks noSelect="1" noMove="1" noResize="1"/>
            <a:endCxn id="71" idx="2"/>
          </p:cNvCxnSpPr>
          <p:nvPr/>
        </p:nvCxnSpPr>
        <p:spPr>
          <a:xfrm>
            <a:off x="7907685" y="3883212"/>
            <a:ext cx="1088527" cy="0"/>
          </a:xfrm>
          <a:prstGeom prst="line">
            <a:avLst/>
          </a:prstGeom>
          <a:ln w="1016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256D1BCE-233D-4241-AF6D-5EDB814512A5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624211" y="1951569"/>
            <a:ext cx="2023008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FF00"/>
                </a:solidFill>
              </a:rPr>
              <a:t>1. Spent dialysate </a:t>
            </a:r>
          </a:p>
          <a:p>
            <a:pPr algn="ctr"/>
            <a:r>
              <a:rPr lang="en-US">
                <a:solidFill>
                  <a:srgbClr val="FFFF00"/>
                </a:solidFill>
              </a:rPr>
              <a:t>fluid drained 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422424E-ECBF-BD4A-BD99-D3503E6AE9F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4663541" y="5470413"/>
            <a:ext cx="4012363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FF00"/>
                </a:solidFill>
              </a:rPr>
              <a:t>2. Portion of new PD Fluid flushes line but not instilled into patient</a:t>
            </a:r>
          </a:p>
        </p:txBody>
      </p:sp>
      <p:sp>
        <p:nvSpPr>
          <p:cNvPr id="82" name="Right Arrow 81">
            <a:extLst>
              <a:ext uri="{FF2B5EF4-FFF2-40B4-BE49-F238E27FC236}">
                <a16:creationId xmlns:a16="http://schemas.microsoft.com/office/drawing/2014/main" id="{876A4BD7-54D9-9449-8218-9F9925AB207B}"/>
              </a:ext>
            </a:extLst>
          </p:cNvPr>
          <p:cNvSpPr>
            <a:spLocks noSelect="1" noMove="1" noResize="1" noTextEdit="1"/>
          </p:cNvSpPr>
          <p:nvPr/>
        </p:nvSpPr>
        <p:spPr>
          <a:xfrm rot="6924827">
            <a:off x="6185903" y="2945428"/>
            <a:ext cx="394817" cy="446602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ight Arrow 82">
            <a:extLst>
              <a:ext uri="{FF2B5EF4-FFF2-40B4-BE49-F238E27FC236}">
                <a16:creationId xmlns:a16="http://schemas.microsoft.com/office/drawing/2014/main" id="{8901D72F-DCED-EA46-AC26-259A31E1A8E5}"/>
              </a:ext>
            </a:extLst>
          </p:cNvPr>
          <p:cNvSpPr>
            <a:spLocks noSelect="1" noMove="1" noResize="1" noTextEdit="1"/>
          </p:cNvSpPr>
          <p:nvPr/>
        </p:nvSpPr>
        <p:spPr>
          <a:xfrm rot="7987590">
            <a:off x="5746077" y="3449604"/>
            <a:ext cx="438058" cy="446602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ight Arrow 83">
            <a:extLst>
              <a:ext uri="{FF2B5EF4-FFF2-40B4-BE49-F238E27FC236}">
                <a16:creationId xmlns:a16="http://schemas.microsoft.com/office/drawing/2014/main" id="{B36C5489-1C67-0147-8076-06AA77BF6B5F}"/>
              </a:ext>
            </a:extLst>
          </p:cNvPr>
          <p:cNvSpPr>
            <a:spLocks noSelect="1" noMove="1" noResize="1" noTextEdit="1"/>
          </p:cNvSpPr>
          <p:nvPr/>
        </p:nvSpPr>
        <p:spPr>
          <a:xfrm rot="3316909">
            <a:off x="5793446" y="3967123"/>
            <a:ext cx="438058" cy="446602"/>
          </a:xfrm>
          <a:prstGeom prst="rightArrow">
            <a:avLst>
              <a:gd name="adj1" fmla="val 50000"/>
              <a:gd name="adj2" fmla="val 4727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ight Arrow 84">
            <a:extLst>
              <a:ext uri="{FF2B5EF4-FFF2-40B4-BE49-F238E27FC236}">
                <a16:creationId xmlns:a16="http://schemas.microsoft.com/office/drawing/2014/main" id="{33D6D62A-05AB-5F41-8BD7-5DF630EE162B}"/>
              </a:ext>
            </a:extLst>
          </p:cNvPr>
          <p:cNvSpPr>
            <a:spLocks noSelect="1" noMove="1" noResize="1" noTextEdit="1"/>
          </p:cNvSpPr>
          <p:nvPr/>
        </p:nvSpPr>
        <p:spPr>
          <a:xfrm rot="3627295">
            <a:off x="6010654" y="4443437"/>
            <a:ext cx="438058" cy="446602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ight Arrow 85">
            <a:extLst>
              <a:ext uri="{FF2B5EF4-FFF2-40B4-BE49-F238E27FC236}">
                <a16:creationId xmlns:a16="http://schemas.microsoft.com/office/drawing/2014/main" id="{89A6079C-7C4E-3A49-8C18-1F3211B6B1C3}"/>
              </a:ext>
            </a:extLst>
          </p:cNvPr>
          <p:cNvSpPr>
            <a:spLocks noSelect="1" noMove="1" noResize="1" noTextEdit="1"/>
          </p:cNvSpPr>
          <p:nvPr/>
        </p:nvSpPr>
        <p:spPr>
          <a:xfrm rot="4332746">
            <a:off x="6202491" y="4965784"/>
            <a:ext cx="438058" cy="446602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03E8D08-9761-BA43-B107-6190A4D68056}"/>
              </a:ext>
            </a:extLst>
          </p:cNvPr>
          <p:cNvCxnSpPr>
            <a:cxnSpLocks noSelect="1" noMove="1" noResize="1"/>
            <a:stCxn id="59" idx="1"/>
            <a:endCxn id="59" idx="5"/>
          </p:cNvCxnSpPr>
          <p:nvPr/>
        </p:nvCxnSpPr>
        <p:spPr>
          <a:xfrm>
            <a:off x="5417743" y="3705931"/>
            <a:ext cx="269408" cy="3545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761A1083-5646-654F-B200-0F65518ABF1A}"/>
              </a:ext>
            </a:extLst>
          </p:cNvPr>
          <p:cNvCxnSpPr>
            <a:cxnSpLocks noSelect="1" noMove="1" noResize="1"/>
            <a:stCxn id="59" idx="1"/>
          </p:cNvCxnSpPr>
          <p:nvPr/>
        </p:nvCxnSpPr>
        <p:spPr>
          <a:xfrm>
            <a:off x="5417743" y="3705931"/>
            <a:ext cx="279892" cy="371317"/>
          </a:xfrm>
          <a:prstGeom prst="line">
            <a:avLst/>
          </a:prstGeom>
          <a:ln w="952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0103C4F-01BC-F144-A457-C762873E0610}"/>
              </a:ext>
            </a:extLst>
          </p:cNvPr>
          <p:cNvCxnSpPr>
            <a:cxnSpLocks noSelect="1" noMove="1" noResize="1"/>
            <a:stCxn id="59" idx="7"/>
            <a:endCxn id="59" idx="3"/>
          </p:cNvCxnSpPr>
          <p:nvPr/>
        </p:nvCxnSpPr>
        <p:spPr>
          <a:xfrm flipH="1">
            <a:off x="5417743" y="3705931"/>
            <a:ext cx="269408" cy="354563"/>
          </a:xfrm>
          <a:prstGeom prst="line">
            <a:avLst/>
          </a:prstGeom>
          <a:ln w="952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19D202DD-BBE2-4540-BA3D-C4B17FCE4752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8862781" y="1216550"/>
            <a:ext cx="2711135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FF00"/>
                </a:solidFill>
              </a:rPr>
              <a:t>3. New fluid is instilled after flush </a:t>
            </a:r>
          </a:p>
        </p:txBody>
      </p:sp>
      <p:sp>
        <p:nvSpPr>
          <p:cNvPr id="99" name="Right Arrow 98">
            <a:extLst>
              <a:ext uri="{FF2B5EF4-FFF2-40B4-BE49-F238E27FC236}">
                <a16:creationId xmlns:a16="http://schemas.microsoft.com/office/drawing/2014/main" id="{6BDBE8CF-7FBC-3946-8BCD-98AF4DB556B0}"/>
              </a:ext>
            </a:extLst>
          </p:cNvPr>
          <p:cNvSpPr>
            <a:spLocks noSelect="1" noMove="1" noResize="1" noTextEdit="1"/>
          </p:cNvSpPr>
          <p:nvPr/>
        </p:nvSpPr>
        <p:spPr>
          <a:xfrm rot="6924827">
            <a:off x="9832451" y="2941313"/>
            <a:ext cx="394817" cy="446602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ight Arrow 99">
            <a:extLst>
              <a:ext uri="{FF2B5EF4-FFF2-40B4-BE49-F238E27FC236}">
                <a16:creationId xmlns:a16="http://schemas.microsoft.com/office/drawing/2014/main" id="{81B4A168-224D-4242-AD9B-DA42AB7F72B7}"/>
              </a:ext>
            </a:extLst>
          </p:cNvPr>
          <p:cNvSpPr>
            <a:spLocks noSelect="1" noMove="1" noResize="1" noTextEdit="1"/>
          </p:cNvSpPr>
          <p:nvPr/>
        </p:nvSpPr>
        <p:spPr>
          <a:xfrm rot="7987590">
            <a:off x="9392625" y="3445489"/>
            <a:ext cx="438058" cy="446602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ight Arrow 102">
            <a:extLst>
              <a:ext uri="{FF2B5EF4-FFF2-40B4-BE49-F238E27FC236}">
                <a16:creationId xmlns:a16="http://schemas.microsoft.com/office/drawing/2014/main" id="{599E1734-E7BE-BE4D-80E4-36BFD84B932D}"/>
              </a:ext>
            </a:extLst>
          </p:cNvPr>
          <p:cNvSpPr>
            <a:spLocks noSelect="1" noMove="1" noResize="1" noTextEdit="1"/>
          </p:cNvSpPr>
          <p:nvPr/>
        </p:nvSpPr>
        <p:spPr>
          <a:xfrm rot="9861960">
            <a:off x="8915656" y="3707307"/>
            <a:ext cx="394817" cy="446602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ight Arrow 103">
            <a:extLst>
              <a:ext uri="{FF2B5EF4-FFF2-40B4-BE49-F238E27FC236}">
                <a16:creationId xmlns:a16="http://schemas.microsoft.com/office/drawing/2014/main" id="{B7D56A4C-4C47-FF4C-85F5-4BCD959A9168}"/>
              </a:ext>
            </a:extLst>
          </p:cNvPr>
          <p:cNvSpPr>
            <a:spLocks noSelect="1" noMove="1" noResize="1" noTextEdit="1"/>
          </p:cNvSpPr>
          <p:nvPr/>
        </p:nvSpPr>
        <p:spPr>
          <a:xfrm rot="10800000">
            <a:off x="8386337" y="3701780"/>
            <a:ext cx="438058" cy="446602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ight Arrow 86">
            <a:extLst>
              <a:ext uri="{FF2B5EF4-FFF2-40B4-BE49-F238E27FC236}">
                <a16:creationId xmlns:a16="http://schemas.microsoft.com/office/drawing/2014/main" id="{FB92DDB1-2CB0-1148-8955-CA21C09CBB1E}"/>
              </a:ext>
            </a:extLst>
          </p:cNvPr>
          <p:cNvSpPr>
            <a:spLocks noSelect="1" noMove="1" noResize="1" noTextEdit="1"/>
          </p:cNvSpPr>
          <p:nvPr/>
        </p:nvSpPr>
        <p:spPr>
          <a:xfrm>
            <a:off x="1719646" y="3654834"/>
            <a:ext cx="438058" cy="446602"/>
          </a:xfrm>
          <a:prstGeom prst="rightArrow">
            <a:avLst>
              <a:gd name="adj1" fmla="val 50000"/>
              <a:gd name="adj2" fmla="val 4727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ight Arrow 88">
            <a:extLst>
              <a:ext uri="{FF2B5EF4-FFF2-40B4-BE49-F238E27FC236}">
                <a16:creationId xmlns:a16="http://schemas.microsoft.com/office/drawing/2014/main" id="{7FB8E863-E170-F24A-825E-0ADBCDF65683}"/>
              </a:ext>
            </a:extLst>
          </p:cNvPr>
          <p:cNvSpPr>
            <a:spLocks noSelect="1" noMove="1" noResize="1" noTextEdit="1"/>
          </p:cNvSpPr>
          <p:nvPr/>
        </p:nvSpPr>
        <p:spPr>
          <a:xfrm rot="3627295">
            <a:off x="2208713" y="4063417"/>
            <a:ext cx="438058" cy="446602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ight Arrow 90">
            <a:extLst>
              <a:ext uri="{FF2B5EF4-FFF2-40B4-BE49-F238E27FC236}">
                <a16:creationId xmlns:a16="http://schemas.microsoft.com/office/drawing/2014/main" id="{5872E035-73FC-9546-A8BC-DFD923974CD7}"/>
              </a:ext>
            </a:extLst>
          </p:cNvPr>
          <p:cNvSpPr>
            <a:spLocks noSelect="1" noMove="1" noResize="1" noTextEdit="1"/>
          </p:cNvSpPr>
          <p:nvPr/>
        </p:nvSpPr>
        <p:spPr>
          <a:xfrm rot="4332746">
            <a:off x="2461028" y="4591254"/>
            <a:ext cx="438058" cy="446602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ight Arrow 92">
            <a:extLst>
              <a:ext uri="{FF2B5EF4-FFF2-40B4-BE49-F238E27FC236}">
                <a16:creationId xmlns:a16="http://schemas.microsoft.com/office/drawing/2014/main" id="{31556856-824B-0C4D-8F48-D0E8AF9CCF29}"/>
              </a:ext>
            </a:extLst>
          </p:cNvPr>
          <p:cNvSpPr>
            <a:spLocks noSelect="1" noMove="1" noResize="1" noTextEdit="1"/>
          </p:cNvSpPr>
          <p:nvPr/>
        </p:nvSpPr>
        <p:spPr>
          <a:xfrm rot="4594334">
            <a:off x="2589923" y="5151477"/>
            <a:ext cx="438058" cy="446602"/>
          </a:xfrm>
          <a:prstGeom prst="rightArrow">
            <a:avLst>
              <a:gd name="adj1" fmla="val 50000"/>
              <a:gd name="adj2" fmla="val 5143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37160A0-883D-4816-A677-ECD2D1753AEF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3465942824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76F37-9C66-2D45-A34B-308A1E77355C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3273" y="703368"/>
            <a:ext cx="10515600" cy="1082404"/>
          </a:xfrm>
        </p:spPr>
        <p:txBody>
          <a:bodyPr>
            <a:normAutofit/>
          </a:bodyPr>
          <a:lstStyle/>
          <a:p>
            <a:r>
              <a:rPr lang="en-US" sz="3500"/>
              <a:t>Antibiotics at the Time of PD Catheter Insertion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5AD8B-FB52-674F-829E-5ECC3D72ED4B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1922" y="1618815"/>
            <a:ext cx="10966805" cy="4590508"/>
          </a:xfrm>
        </p:spPr>
        <p:txBody>
          <a:bodyPr>
            <a:noAutofit/>
          </a:bodyPr>
          <a:lstStyle/>
          <a:p>
            <a:r>
              <a:rPr lang="en-CA" sz="2400">
                <a:latin typeface="Arial" panose="020b0604020202020204" pitchFamily="34" charset="0"/>
                <a:cs typeface="Arial" panose="020b0604020202020204" pitchFamily="34" charset="0"/>
              </a:rPr>
              <a:t>Randomized controlled trial among 221 patients: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CA" sz="2000">
                <a:latin typeface="Arial" panose="020b0604020202020204" pitchFamily="34" charset="0"/>
                <a:cs typeface="Arial" panose="020b0604020202020204" pitchFamily="34" charset="0"/>
              </a:rPr>
              <a:t>Group I: A single intravenous (IV) dose of vancomycin, 1,000 mg, 12 hours before insertion (86 procedures)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CA" sz="2000">
                <a:latin typeface="Arial" panose="020b0604020202020204" pitchFamily="34" charset="0"/>
                <a:cs typeface="Arial" panose="020b0604020202020204" pitchFamily="34" charset="0"/>
              </a:rPr>
              <a:t>Group II: A single IV dose of cefazolin, 1,000 mg, 3 hours before the procedure (85 procedures)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CA" sz="2000">
                <a:latin typeface="Arial" panose="020b0604020202020204" pitchFamily="34" charset="0"/>
                <a:cs typeface="Arial" panose="020b0604020202020204" pitchFamily="34" charset="0"/>
              </a:rPr>
              <a:t>Group III: No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pre-operative antibiotic prophylaxis recommended (83 procedures)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Odds ratio of developing peritonitis: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11.6 without antibiotic vs vancomycin 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6.45 cefazolin vs vancomycin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Choice of vancomycin vs cefazolin should be dictated by local resistance patterns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821BA46-1344-0047-82EA-6748C278A665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PREVENTION OF PERITONITIS</a:t>
            </a:r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9A47D4-7B86-7F4B-904E-53FB7180ED79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7271495" y="5806565"/>
            <a:ext cx="492083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i="1">
                <a:latin typeface="Arial" panose="020b0604020202020204" pitchFamily="34" charset="0"/>
                <a:cs typeface="Arial" panose="020b0604020202020204" pitchFamily="34" charset="0"/>
              </a:rPr>
              <a:t>Gadallah et al Am J Kidney Dis. 2000 Nov;36(5):1014-9</a:t>
            </a:r>
            <a:endParaRPr lang="en-US" sz="15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AD929B-7886-4910-B611-DD4AD161627A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1815231685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F4977-0A76-6143-9EF5-8DCFA1473728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9765" y="776595"/>
            <a:ext cx="11572235" cy="1082404"/>
          </a:xfrm>
        </p:spPr>
        <p:txBody>
          <a:bodyPr>
            <a:noAutofit/>
          </a:bodyPr>
          <a:lstStyle/>
          <a:p>
            <a:r>
              <a:rPr lang="en-US" sz="3000"/>
              <a:t>Medical Directors Surveyed Who Reported that Their Program Routinely Administers Antibiotics at the Time of PD Catheter Insertion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0CD795F-4754-8641-9F72-8AFA7C769DF8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PREVENTION OF PERITONITIS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14440F24-B57B-9547-8128-E81717A3BF2C}"/>
              </a:ext>
            </a:extLst>
          </p:cNvPr>
          <p:cNvGraphicFramePr>
            <a:graphicFrameLocks noGrp="1" noSelect="1" noMove="1" noResize="1"/>
          </p:cNvGraphicFramePr>
          <p:nvPr>
            <p:ph idx="1"/>
            <p:extLst>
              <p:ext uri="{D42A27DB-BD31-4B8C-83A1-F6EECF244321}">
                <p14:modId val="1163879982"/>
              </p:ext>
            </p:extLst>
          </p:nvPr>
        </p:nvGraphicFramePr>
        <p:xfrm>
          <a:off x="432594" y="1761382"/>
          <a:ext cx="10879810" cy="3901332"/>
        </p:xfrm>
        <a:graphic>
          <a:graphicData uri="http://schemas.openxmlformats.org/drawingml/2006/chart">
            <c:chart xmlns:c="http://schemas.openxmlformats.org/drawingml/2006/chart" r:id="rId2"/>
          </a:graphicData>
        </a:graphic>
      </p:graphicFrame>
      <p:sp>
        <p:nvSpPr>
          <p:cNvPr id="6" name="Text Box 6">
            <a:extLst>
              <a:ext uri="{FF2B5EF4-FFF2-40B4-BE49-F238E27FC236}">
                <a16:creationId xmlns:a16="http://schemas.microsoft.com/office/drawing/2014/main" id="{2D44CAC3-38AC-A14A-97E5-AC3DAE2A436F}"/>
              </a:ext>
            </a:extLst>
          </p:cNvPr>
          <p:cNvSpPr txBox="1">
            <a:spLocks noSelect="1" noMove="1" noResize="1" noChangeArrowheads="1" noTextEdit="1"/>
          </p:cNvSpPr>
          <p:nvPr/>
        </p:nvSpPr>
        <p:spPr bwMode="auto">
          <a:xfrm>
            <a:off x="3173687" y="1711031"/>
            <a:ext cx="584598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r>
              <a:rPr lang="en-US" sz="18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medical directors indicating “Yes”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3083CB99-C392-2A4B-BB75-8C31440C3A86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032170" y="5390281"/>
            <a:ext cx="1857565" cy="342601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tx1"/>
                </a:solidFill>
              </a:rPr>
              <a:t>N facilities: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1D2902-BE31-B248-A1EE-AB12585DD7F9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2358294" y="5385920"/>
            <a:ext cx="722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>
                <a:latin typeface="+mn-lt"/>
              </a:rPr>
              <a:t>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A9E58C-CB1D-044D-BD78-BD06544708CA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3974752" y="5335165"/>
            <a:ext cx="547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>
                <a:latin typeface="+mn-lt"/>
              </a:rPr>
              <a:t>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583713-B19A-7B44-AF0E-CB9AD93C6570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5415663" y="5377983"/>
            <a:ext cx="646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>
                <a:latin typeface="+mn-lt"/>
              </a:rPr>
              <a:t>28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D49336-AEB8-1444-8B50-B62C626A3B92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7210044" y="5377983"/>
            <a:ext cx="646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>
                <a:latin typeface="+mn-lt"/>
              </a:rPr>
              <a:t>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DD4C3C-DC53-3346-BE6A-640072F9740A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8621280" y="5394328"/>
            <a:ext cx="547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>
                <a:latin typeface="+mn-lt"/>
              </a:rPr>
              <a:t>17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131134-5D8F-CD4F-A474-1E5198F85D46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0253543" y="5359244"/>
            <a:ext cx="547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>
                <a:latin typeface="+mn-lt"/>
              </a:rPr>
              <a:t>65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C8FB3F-E931-604E-839B-C3246753F1D2}"/>
              </a:ext>
            </a:extLst>
          </p:cNvPr>
          <p:cNvPicPr>
            <a:picLocks noSelect="1" noChangeAspect="1" noMove="1" noResize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2804" y="1620972"/>
            <a:ext cx="2454866" cy="8809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9416697-2EDE-8845-A139-3B42918DFDEA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7643085" y="5808115"/>
            <a:ext cx="455297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1500" i="1">
                <a:latin typeface="Arial" panose="020b0604020202020204" pitchFamily="34" charset="0"/>
                <a:cs typeface="Arial" panose="020b0604020202020204" pitchFamily="34" charset="0"/>
              </a:rPr>
              <a:t>Boudville et al Nephrol Dial Transplant. 2018 Jul 23</a:t>
            </a:r>
            <a:endParaRPr lang="en-US" sz="15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A6659A-584E-CB4A-B5B3-A4D88CFD7DAE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-3757" y="5799417"/>
            <a:ext cx="69986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ANZ: Australia, New Zealand; UK: United Kingdom; US: United States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2D1609-8D33-42F9-B296-A1ADEC5AB868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2429396622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F54E8-A00D-0147-A3D5-08B81B059FE6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3143" y="701095"/>
            <a:ext cx="10515600" cy="1082404"/>
          </a:xfrm>
        </p:spPr>
        <p:txBody>
          <a:bodyPr/>
          <a:lstStyle/>
          <a:p>
            <a:r>
              <a:rPr lang="en-US"/>
              <a:t>Use of Antibiotics Peri-Colonoscopy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F543BE2-50D9-204A-BD38-2D5A4C2E1722}"/>
              </a:ext>
            </a:extLst>
          </p:cNvPr>
          <p:cNvGraphicFramePr>
            <a:graphicFrameLocks noGrp="1" noSelect="1" noMove="1" noResize="1"/>
          </p:cNvGraphicFramePr>
          <p:nvPr>
            <p:ph idx="1"/>
            <p:extLst>
              <p:ext uri="{D42A27DB-BD31-4B8C-83A1-F6EECF244321}">
                <p14:modId val="3904889899"/>
              </p:ext>
            </p:extLst>
          </p:nvPr>
        </p:nvGraphicFramePr>
        <p:xfrm>
          <a:off x="1722776" y="2075452"/>
          <a:ext cx="8745536" cy="296164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4155901">
                  <a:extLst>
                    <a:ext uri="{9D8B030D-6E8A-4147-A177-3AD203B41FA5}">
                      <a16:colId xmlns:a16="http://schemas.microsoft.com/office/drawing/2014/main" val="1667845991"/>
                    </a:ext>
                  </a:extLst>
                </a:gridCol>
                <a:gridCol w="1819450">
                  <a:extLst>
                    <a:ext uri="{9D8B030D-6E8A-4147-A177-3AD203B41FA5}">
                      <a16:colId xmlns:a16="http://schemas.microsoft.com/office/drawing/2014/main" val="1278791120"/>
                    </a:ext>
                  </a:extLst>
                </a:gridCol>
                <a:gridCol w="1700141">
                  <a:extLst>
                    <a:ext uri="{9D8B030D-6E8A-4147-A177-3AD203B41FA5}">
                      <a16:colId xmlns:a16="http://schemas.microsoft.com/office/drawing/2014/main" val="4290719459"/>
                    </a:ext>
                  </a:extLst>
                </a:gridCol>
                <a:gridCol w="1070044">
                  <a:extLst>
                    <a:ext uri="{9D8B030D-6E8A-4147-A177-3AD203B41FA5}">
                      <a16:colId xmlns:a16="http://schemas.microsoft.com/office/drawing/2014/main" val="1082982508"/>
                    </a:ext>
                  </a:extLst>
                </a:gridCol>
              </a:tblGrid>
              <a:tr h="370840">
                <a:tc>
                  <a:txBody>
                    <a:bodyPr vert="horz" wrap="square"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/>
                        <a:t>Peritonitis 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/>
                        <a:t>No Peritonitis 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i="1"/>
                        <a:t>p</a:t>
                      </a:r>
                      <a:r>
                        <a:rPr lang="en-US"/>
                        <a:t> value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0606155"/>
                  </a:ext>
                </a:extLst>
              </a:tr>
              <a:tr h="370840">
                <a:tc>
                  <a:txBody>
                    <a:bodyPr vert="horz" wrap="square"/>
                    <a:lstStyle/>
                    <a:p>
                      <a:r>
                        <a: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Patients (n)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92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endParaRPr lang="en-US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9781211"/>
                  </a:ext>
                </a:extLst>
              </a:tr>
              <a:tr h="370840">
                <a:tc>
                  <a:txBody>
                    <a:bodyPr vert="horz" wrap="square"/>
                    <a:lstStyle/>
                    <a:p>
                      <a:r>
                        <a: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Age (years)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60 +/-13.9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64.7 +/-12.1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759747"/>
                  </a:ext>
                </a:extLst>
              </a:tr>
              <a:tr h="370840">
                <a:tc>
                  <a:txBody>
                    <a:bodyPr vert="horz" wrap="square"/>
                    <a:lstStyle/>
                    <a:p>
                      <a:r>
                        <a: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Sex (M:F)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0:5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44:48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0.06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1868611"/>
                  </a:ext>
                </a:extLst>
              </a:tr>
              <a:tr h="370840">
                <a:tc>
                  <a:txBody>
                    <a:bodyPr vert="horz" wrap="square"/>
                    <a:lstStyle/>
                    <a:p>
                      <a:r>
                        <a: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Duration of Dialysis (months)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37.5 +/- 30.3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44.6 +/- 39.3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0.6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326976"/>
                  </a:ext>
                </a:extLst>
              </a:tr>
              <a:tr h="370840">
                <a:tc>
                  <a:txBody>
                    <a:bodyPr vert="horz" wrap="square"/>
                    <a:lstStyle/>
                    <a:p>
                      <a:r>
                        <a: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Diabetes Mellitus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34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6334454"/>
                  </a:ext>
                </a:extLst>
              </a:tr>
              <a:tr h="0">
                <a:tc>
                  <a:txBody>
                    <a:bodyPr vert="horz" wrap="square"/>
                    <a:lstStyle/>
                    <a:p>
                      <a:r>
                        <a: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Scope passed up to ascending colon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44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0.7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9569637"/>
                  </a:ext>
                </a:extLst>
              </a:tr>
              <a:tr h="370840">
                <a:tc>
                  <a:txBody>
                    <a:bodyPr vert="horz" wrap="square"/>
                    <a:lstStyle/>
                    <a:p>
                      <a:r>
                        <a: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Received antibiotics before colonoscopy 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0.6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7271579"/>
                  </a:ext>
                </a:extLst>
              </a:tr>
            </a:tbl>
          </a:graphicData>
        </a:graphic>
      </p:graphicFrame>
      <p:sp>
        <p:nvSpPr>
          <p:cNvPr id="4" name="Subtitle 3">
            <a:extLst>
              <a:ext uri="{FF2B5EF4-FFF2-40B4-BE49-F238E27FC236}">
                <a16:creationId xmlns:a16="http://schemas.microsoft.com/office/drawing/2014/main" id="{6C375393-A293-BD4D-81B7-32C8A5788811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PREVENTION OF PERITONITIS</a:t>
            </a:r>
          </a:p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713028-8F87-5F4D-9FBA-0D7D92F884AC}"/>
              </a:ext>
            </a:extLst>
          </p:cNvPr>
          <p:cNvSpPr>
            <a:spLocks noSelect="1" noMove="1" noResize="1" noTextEdit="1"/>
          </p:cNvSpPr>
          <p:nvPr/>
        </p:nvSpPr>
        <p:spPr>
          <a:xfrm>
            <a:off x="1722776" y="4655334"/>
            <a:ext cx="8745536" cy="369168"/>
          </a:xfrm>
          <a:prstGeom prst="rect">
            <a:avLst/>
          </a:prstGeom>
          <a:solidFill>
            <a:srgbClr val="FFFF0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B3E2D1-93B3-E34B-8268-217037100B0C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615547" y="1616396"/>
            <a:ext cx="10918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Colonic biopsy or polypectomy did not appear to increase the risk of peritonitis 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D7D2EEB-B215-1843-83B3-B91D4EFC73A7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2684429" y="5201248"/>
            <a:ext cx="6353547" cy="536490"/>
          </a:xfrm>
          <a:prstGeom prst="round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Make Sure Patient Is Dry For Procedure!!!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28CC93-6823-D845-885B-ED2A4178046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6547577" y="5812169"/>
            <a:ext cx="56485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sz="1500" i="1">
                <a:latin typeface="Arial" panose="020b0604020202020204" pitchFamily="34" charset="0"/>
                <a:cs typeface="Arial" panose="020b0604020202020204" pitchFamily="34" charset="0"/>
              </a:rPr>
              <a:t>Yip et al Peritoneal Dialysis International, vol. 27, 5: pp. 560-564</a:t>
            </a:r>
            <a:endParaRPr lang="en-US" sz="15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67B456-55D3-4FA2-981A-BCB1BD6F4B40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B06F982-C6B1-7B4A-8240-B9007B928951}"/>
              </a:ext>
            </a:extLst>
          </p:cNvPr>
          <p:cNvSpPr>
            <a:spLocks noSelect="1" noMove="1" noResize="1" noTextEdit="1"/>
          </p:cNvSpPr>
          <p:nvPr/>
        </p:nvSpPr>
        <p:spPr>
          <a:xfrm>
            <a:off x="2641897" y="5104599"/>
            <a:ext cx="6353546" cy="674752"/>
          </a:xfrm>
          <a:prstGeom prst="roundRect">
            <a:avLst/>
          </a:prstGeom>
          <a:solidFill>
            <a:schemeClr val="accent1">
              <a:alpha val="1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val="2887761578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2E6DA-66B9-D34F-818B-695FBCE059D2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6096" y="699073"/>
            <a:ext cx="10515600" cy="1082404"/>
          </a:xfrm>
        </p:spPr>
        <p:txBody>
          <a:bodyPr/>
          <a:lstStyle/>
          <a:p>
            <a:r>
              <a:rPr lang="en-US"/>
              <a:t>Wet Contamination: Possible Scenarios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A263883-7DF9-0E42-B849-86FC0AB71014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PREVENTION OF PERITONITIS</a:t>
            </a:r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C3DC3B-02A5-40BB-A395-640E648A40D1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F52D5D-1047-4DCF-B505-D5CB158A1B3E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531085" y="1616147"/>
            <a:ext cx="459845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Hole tear in bag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 set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Catheter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 site 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Titanium connector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twist clamp</a:t>
            </a:r>
          </a:p>
          <a:p>
            <a:endParaRPr lang="en-US" sz="2800"/>
          </a:p>
        </p:txBody>
      </p:sp>
    </p:spTree>
    <p:extLst>
      <p:ext uri="{BB962C8B-B14F-4D97-AF65-F5344CB8AC3E}">
        <p14:creationId val="1506979355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6C6B1B45-39A9-4729-87F1-A5EF843CC3CF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PREVENTION OF PERITONITIS</a:t>
            </a:r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F76E8-0BFB-4B60-94FC-CEBF0E053BE2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6373841" y="5815021"/>
            <a:ext cx="581815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500" i="1">
                <a:latin typeface="Arial" panose="020b0604020202020204" pitchFamily="34" charset="0"/>
                <a:cs typeface="Arial" panose="020b0604020202020204" pitchFamily="34" charset="0"/>
              </a:rPr>
              <a:t>Li et al Peritoneal Dialysis International, 2016 Vol. 36, pp. 481–50 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BA478B0-2DD2-CD40-AEB6-8F47926F2426}"/>
              </a:ext>
            </a:extLst>
          </p:cNvPr>
          <p:cNvSpPr txBox="1">
            <a:spLocks noSelect="1" noMove="1" noResize="1" noChangeArrowheads="1" noTextEdit="1"/>
          </p:cNvSpPr>
          <p:nvPr/>
        </p:nvSpPr>
        <p:spPr>
          <a:xfrm>
            <a:off x="619643" y="704425"/>
            <a:ext cx="9942286" cy="1078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3"/>
                </a:solidFill>
                <a:latin typeface="Segoe"/>
                <a:ea typeface="+mj-ea"/>
                <a:cs typeface="Segoe"/>
              </a:defRPr>
            </a:lvl1pPr>
          </a:lstStyle>
          <a:p>
            <a:r>
              <a:rPr lang="en-US" altLang="en-US"/>
              <a:t>Management of Wet Contamination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DDC8659-CEE2-3749-8E72-7135FA1CA24A}"/>
              </a:ext>
            </a:extLst>
          </p:cNvPr>
          <p:cNvSpPr>
            <a:spLocks noGrp="1" noSelect="1" noMove="1" noResize="1" noChangeArrowheads="1" noTextEdit="1"/>
          </p:cNvSpPr>
          <p:nvPr>
            <p:ph idx="1"/>
          </p:nvPr>
        </p:nvSpPr>
        <p:spPr>
          <a:xfrm>
            <a:off x="619085" y="1617031"/>
            <a:ext cx="10953272" cy="4773036"/>
          </a:xfrm>
        </p:spPr>
        <p:txBody>
          <a:bodyPr>
            <a:normAutofit/>
          </a:bodyPr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Have patient come into emergency or home dialysis unit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Check where it occurred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Inspect PD catheter and transfer set to be changed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Prophylactic antibiotics options: 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cefazolin x 1 (IP) 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vancomycin x 1 (IP) 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oral cephalexin 2-day course 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Review of technique if needed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Repair of catheter if needed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CCEEFA-97F9-43FE-A3C7-5CC786A9245E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2795757900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2FAAD-FAE1-924C-91F3-E32E37D1361E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21920" y="706036"/>
            <a:ext cx="11570079" cy="1082404"/>
          </a:xfrm>
        </p:spPr>
        <p:txBody>
          <a:bodyPr>
            <a:normAutofit/>
          </a:bodyPr>
          <a:lstStyle/>
          <a:p>
            <a:r>
              <a:rPr lang="en-US" sz="3500"/>
              <a:t>Prophylactic Antifungals During Antibiotic Therapy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6D8C054-C663-8B41-8D62-3C4EEDF22747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PREVENTION OF PERITONITIS</a:t>
            </a:r>
          </a:p>
          <a:p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C976FEA-E0A8-1D48-9435-C3CD9B753ED4}"/>
              </a:ext>
            </a:extLst>
          </p:cNvPr>
          <p:cNvSpPr txBox="1">
            <a:spLocks noSelect="1" noMove="1" noResize="1" noChangeArrowheads="1" noTextEdit="1"/>
          </p:cNvSpPr>
          <p:nvPr/>
        </p:nvSpPr>
        <p:spPr>
          <a:xfrm>
            <a:off x="618135" y="1617849"/>
            <a:ext cx="4442963" cy="4632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May reduce the risk of antibiotic associated fungal peritonitis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Particularly if being treated with broad spectrum antibiotics 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Nystatin 500 000 U pod qid (swallow no swish!!) is one option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Not just for peritonitis-related antibiotics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Continue for one week after antibiotics done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Use for all antibiotic courses in patients on PD (not just during peritonitis)</a:t>
            </a:r>
          </a:p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/>
          </a:p>
        </p:txBody>
      </p:sp>
      <p:graphicFrame>
        <p:nvGraphicFramePr>
          <p:cNvPr id="5" name="Content Placeholder 13">
            <a:extLst>
              <a:ext uri="{FF2B5EF4-FFF2-40B4-BE49-F238E27FC236}">
                <a16:creationId xmlns:a16="http://schemas.microsoft.com/office/drawing/2014/main" id="{9642A50B-CD9A-A844-9356-AE48F954B505}"/>
              </a:ext>
            </a:extLst>
          </p:cNvPr>
          <p:cNvGraphicFramePr>
            <a:graphicFrameLocks noGrp="1" noSelect="1" noMove="1" noResize="1"/>
          </p:cNvGraphicFramePr>
          <p:nvPr>
            <p:ph idx="1"/>
            <p:extLst>
              <p:ext uri="{D42A27DB-BD31-4B8C-83A1-F6EECF244321}">
                <p14:modId val="3624356679"/>
              </p:ext>
            </p:extLst>
          </p:nvPr>
        </p:nvGraphicFramePr>
        <p:xfrm>
          <a:off x="5178055" y="2065217"/>
          <a:ext cx="6624084" cy="308915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126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69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44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8273"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Reference*</a:t>
                      </a:r>
                      <a:endParaRPr kumimoji="0" lang="en-US" sz="1200" b="1" i="1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05" marR="89305" anchor="ctr" horzOverflow="overflow"/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Prophylaxis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05" marR="89305" anchor="ctr" horzOverflow="overflow"/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Rate of peritonitis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(without vs with) </a:t>
                      </a:r>
                    </a:p>
                  </a:txBody>
                  <a:tcPr marL="89305" marR="89305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758">
                <a:tc>
                  <a:txBody>
                    <a:bodyPr vert="horz" wrap="square"/>
                    <a:lstStyle/>
                    <a:p>
                      <a:pPr marL="457200" indent="-457200" algn="l"/>
                      <a:r>
                        <a:rPr lang="en-US" sz="12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Zaruba K, et al. </a:t>
                      </a:r>
                      <a:r>
                        <a:rPr lang="en-US" sz="1200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 J Kid Dis</a:t>
                      </a:r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1991;17:43-46</a:t>
                      </a:r>
                    </a:p>
                  </a:txBody>
                  <a:tcPr marL="89305" marR="89305" anchor="ctr"/>
                </a:tc>
                <a:tc>
                  <a:txBody>
                    <a:bodyPr vert="horz" wrap="square"/>
                    <a:lstStyle/>
                    <a:p>
                      <a:pPr marL="0" marR="0" indent="0" algn="ctr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200" u="none" strike="noStrike" kern="12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Nystatin S &amp; S tid</a:t>
                      </a:r>
                      <a:endParaRPr lang="en-US" sz="1200" b="1" i="0" u="none" strike="noStrike" kern="1200" baseline="0">
                        <a:solidFill>
                          <a:schemeClr val="tx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05" marR="89305" anchor="ctr"/>
                </a:tc>
                <a:tc>
                  <a:txBody>
                    <a:bodyPr vert="horz" wrap="square"/>
                    <a:lstStyle/>
                    <a:p>
                      <a:pPr marL="0" marR="0" indent="0" algn="ctr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200" u="none" strike="noStrike" kern="12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0.29 vs 0.02</a:t>
                      </a:r>
                      <a:endParaRPr lang="en-US" sz="1200" b="1" i="0" u="none" strike="noStrike" kern="1200" baseline="0">
                        <a:solidFill>
                          <a:schemeClr val="tx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05" marR="8930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585">
                <a:tc>
                  <a:txBody>
                    <a:bodyPr vert="horz" wrap="square"/>
                    <a:lstStyle/>
                    <a:p>
                      <a:pPr marL="457200" indent="-457200" algn="l"/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Robitaille P. </a:t>
                      </a:r>
                      <a:r>
                        <a:rPr lang="en-US" sz="1200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Perit Dial Int</a:t>
                      </a:r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1995;15:77-79</a:t>
                      </a:r>
                    </a:p>
                  </a:txBody>
                  <a:tcPr marL="89305" marR="89305" anchor="ctr"/>
                </a:tc>
                <a:tc>
                  <a:txBody>
                    <a:bodyPr vert="horz" wrap="square"/>
                    <a:lstStyle/>
                    <a:p>
                      <a:pPr marL="0" marR="0" indent="0" algn="ctr" rtl="0" eaLnBrk="1" fontAlgn="base" latinLnBrk="0" hangingPunct="1">
                        <a:spcBef>
                          <a:spcPts val="480"/>
                        </a:spcBef>
                        <a:spcAft>
                          <a:spcPct val="0"/>
                        </a:spcAft>
                      </a:pPr>
                      <a:r>
                        <a:rPr lang="en-US" sz="1200" u="none" strike="noStrike" kern="12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Nystatin or ketoconazole</a:t>
                      </a:r>
                      <a:endParaRPr lang="en-US" sz="1200" b="1" i="0" u="none" strike="noStrike" kern="1200" baseline="0">
                        <a:solidFill>
                          <a:schemeClr val="tx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05" marR="89305" anchor="ctr"/>
                </a:tc>
                <a:tc>
                  <a:txBody>
                    <a:bodyPr vert="horz" wrap="square"/>
                    <a:lstStyle/>
                    <a:p>
                      <a:pPr marL="0" marR="0" indent="0" algn="ctr" rtl="0" eaLnBrk="1" fontAlgn="base" latinLnBrk="0" hangingPunct="1">
                        <a:spcBef>
                          <a:spcPts val="480"/>
                        </a:spcBef>
                        <a:spcAft>
                          <a:spcPct val="0"/>
                        </a:spcAft>
                      </a:pPr>
                      <a:r>
                        <a:rPr lang="en-US" sz="1200" u="none" strike="noStrike" kern="12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 vs 0</a:t>
                      </a:r>
                      <a:endParaRPr lang="en-US" sz="1200" b="1" i="0" u="none" strike="noStrike" kern="1200" baseline="0">
                        <a:solidFill>
                          <a:schemeClr val="tx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05" marR="8930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9758">
                <a:tc>
                  <a:txBody>
                    <a:bodyPr vert="horz" wrap="square"/>
                    <a:lstStyle/>
                    <a:p>
                      <a:pPr marL="457200" indent="-457200" algn="l"/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Wadhwa N, et al. </a:t>
                      </a:r>
                      <a:r>
                        <a:rPr lang="en-US" sz="1200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 Perit Dial</a:t>
                      </a:r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1996;12:189-191</a:t>
                      </a:r>
                    </a:p>
                  </a:txBody>
                  <a:tcPr marL="89305" marR="89305" anchor="ctr"/>
                </a:tc>
                <a:tc>
                  <a:txBody>
                    <a:bodyPr vert="horz" wrap="square"/>
                    <a:lstStyle/>
                    <a:p>
                      <a:pPr marL="0" marR="0" indent="0" algn="ctr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200" u="none" strike="noStrike" kern="12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Fluconazole qd</a:t>
                      </a:r>
                      <a:endParaRPr lang="en-US" sz="1200" b="1" i="0" u="none" strike="noStrike" kern="1200" baseline="0">
                        <a:solidFill>
                          <a:schemeClr val="tx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05" marR="89305" anchor="ctr"/>
                </a:tc>
                <a:tc>
                  <a:txBody>
                    <a:bodyPr vert="horz" wrap="square"/>
                    <a:lstStyle/>
                    <a:p>
                      <a:pPr marL="0" marR="0" indent="0" algn="ctr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200" u="none" strike="noStrike" kern="12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 vs 0.01</a:t>
                      </a:r>
                      <a:endParaRPr lang="en-US" sz="1200" b="1" i="0" u="none" strike="noStrike" kern="1200" baseline="0">
                        <a:solidFill>
                          <a:schemeClr val="tx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05" marR="8930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5080">
                <a:tc>
                  <a:txBody>
                    <a:bodyPr vert="horz" wrap="square"/>
                    <a:lstStyle/>
                    <a:p>
                      <a:pPr marL="0" marR="0" indent="0" algn="l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 WK, et al</a:t>
                      </a:r>
                      <a:r>
                        <a:rPr lang="en-US" sz="1200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Am J Kid Dis</a:t>
                      </a:r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1996;28:549-552</a:t>
                      </a:r>
                      <a:endParaRPr lang="en-US" sz="1200" b="1" i="0" u="none" strike="noStrike" kern="1200" baseline="0">
                        <a:solidFill>
                          <a:schemeClr val="tx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05" marR="89305" anchor="ctr"/>
                </a:tc>
                <a:tc>
                  <a:txBody>
                    <a:bodyPr vert="horz" wrap="square"/>
                    <a:lstStyle/>
                    <a:p>
                      <a:pPr marL="0" marR="0" indent="0" algn="ctr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200" u="none" strike="noStrike" kern="12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Nystatin qid</a:t>
                      </a:r>
                      <a:endParaRPr lang="en-US" sz="1200" b="1" i="0" u="none" strike="noStrike" kern="1200" baseline="0">
                        <a:solidFill>
                          <a:schemeClr val="tx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05" marR="89305" anchor="ctr"/>
                </a:tc>
                <a:tc>
                  <a:txBody>
                    <a:bodyPr vert="horz" wrap="square"/>
                    <a:lstStyle/>
                    <a:p>
                      <a:pPr marL="0" marR="0" indent="0" algn="ctr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200" u="none" strike="noStrike" kern="12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 vs 0.01</a:t>
                      </a:r>
                      <a:endParaRPr lang="en-US" sz="1200" b="1" i="0" u="none" strike="noStrike" kern="1200" baseline="0">
                        <a:solidFill>
                          <a:schemeClr val="tx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05" marR="8930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5080">
                <a:tc>
                  <a:txBody>
                    <a:bodyPr vert="horz" wrap="square"/>
                    <a:lstStyle/>
                    <a:p>
                      <a:pPr marL="457200" indent="-457200" algn="l"/>
                      <a:r>
                        <a:rPr lang="en-US" sz="12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Thodis E, et al. </a:t>
                      </a:r>
                      <a:r>
                        <a:rPr lang="en-US" sz="1200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Perit Dial Int</a:t>
                      </a:r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1998;18:583-589</a:t>
                      </a:r>
                    </a:p>
                  </a:txBody>
                  <a:tcPr marL="89305" marR="89305" anchor="ctr"/>
                </a:tc>
                <a:tc>
                  <a:txBody>
                    <a:bodyPr vert="horz" wrap="square"/>
                    <a:lstStyle/>
                    <a:p>
                      <a:pPr marL="0" marR="0" indent="0" algn="ctr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200" u="none" strike="noStrike" kern="12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Nystatin qid</a:t>
                      </a:r>
                      <a:endParaRPr lang="en-US" sz="1200" b="1" i="0" u="none" strike="noStrike" kern="1200" baseline="0">
                        <a:solidFill>
                          <a:schemeClr val="tx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05" marR="89305" anchor="ctr"/>
                </a:tc>
                <a:tc>
                  <a:txBody>
                    <a:bodyPr vert="horz" wrap="square"/>
                    <a:lstStyle/>
                    <a:p>
                      <a:pPr marL="0" marR="0" indent="0" algn="ctr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200" u="none" strike="noStrike" kern="12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 vs 0.02</a:t>
                      </a:r>
                      <a:endParaRPr lang="en-US" sz="1200" b="1" i="0" u="none" strike="noStrike" kern="1200" baseline="0">
                        <a:solidFill>
                          <a:schemeClr val="tx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05" marR="8930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5080">
                <a:tc>
                  <a:txBody>
                    <a:bodyPr vert="horz" wrap="square"/>
                    <a:lstStyle/>
                    <a:p>
                      <a:pPr marL="0" marR="0" indent="0" algn="l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Williams P, et al. </a:t>
                      </a:r>
                      <a:r>
                        <a:rPr lang="en-US" sz="1200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Perit Dial Int</a:t>
                      </a:r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2000;20:352-353</a:t>
                      </a:r>
                      <a:endParaRPr lang="en-US" sz="1200" b="1" i="0" u="none" strike="noStrike" kern="1200" baseline="0">
                        <a:solidFill>
                          <a:schemeClr val="tx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05" marR="89305" anchor="ctr"/>
                </a:tc>
                <a:tc>
                  <a:txBody>
                    <a:bodyPr vert="horz" wrap="square"/>
                    <a:lstStyle/>
                    <a:p>
                      <a:pPr marL="0" marR="0" indent="0" algn="ctr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200" u="none" strike="noStrike" kern="12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Nystatin qid</a:t>
                      </a:r>
                      <a:endParaRPr lang="en-US" sz="1200" b="1" i="0" u="none" strike="noStrike" kern="1200" baseline="0">
                        <a:solidFill>
                          <a:schemeClr val="tx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05" marR="89305" anchor="ctr"/>
                </a:tc>
                <a:tc>
                  <a:txBody>
                    <a:bodyPr vert="horz" wrap="square"/>
                    <a:lstStyle/>
                    <a:p>
                      <a:pPr marL="0" marR="0" indent="0" algn="ctr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200" u="none" strike="noStrike" kern="12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 vs 0.01</a:t>
                      </a:r>
                      <a:endParaRPr lang="en-US" sz="1200" b="1" i="0" u="none" strike="noStrike" kern="1200" baseline="0">
                        <a:solidFill>
                          <a:schemeClr val="tx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05" marR="8930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1511FAC-B75A-4990-AD0F-41F5FD317D9F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2547658039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EE267-B9A6-0E47-9CFC-0EBB2A2C5571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3142" y="706462"/>
            <a:ext cx="10965714" cy="1078992"/>
          </a:xfrm>
        </p:spPr>
        <p:txBody>
          <a:bodyPr>
            <a:noAutofit/>
          </a:bodyPr>
          <a:lstStyle/>
          <a:p>
            <a:r>
              <a:rPr lang="en-US" sz="3500"/>
              <a:t>Gentamicin v.s. Mupirocin at the Exit Site Results of a Randomized Controlled Trial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E3685D6-69F6-B54D-8C67-2778B47AC133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PREVENTION OF PERITONITIS</a:t>
            </a:r>
          </a:p>
          <a:p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B8A897C-5C0F-6849-881C-5500A3EA53FF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21235" y="1843592"/>
            <a:ext cx="10957621" cy="3989772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CA" sz="2000">
                <a:latin typeface="Arial" panose="020b0604020202020204" pitchFamily="34" charset="0"/>
                <a:cs typeface="Arial" panose="020b0604020202020204" pitchFamily="34" charset="0"/>
              </a:rPr>
              <a:t>Mupirocin (intranasal and at the exit site) shown to reduce the risk of </a:t>
            </a:r>
            <a:r>
              <a:rPr lang="en-CA" sz="2000" i="1">
                <a:latin typeface="Arial" panose="020b0604020202020204" pitchFamily="34" charset="0"/>
                <a:cs typeface="Arial" panose="020b0604020202020204" pitchFamily="34" charset="0"/>
              </a:rPr>
              <a:t>S. aureus</a:t>
            </a:r>
            <a:r>
              <a:rPr lang="en-CA" sz="2000">
                <a:latin typeface="Arial" panose="020b0604020202020204" pitchFamily="34" charset="0"/>
                <a:cs typeface="Arial" panose="020b0604020202020204" pitchFamily="34" charset="0"/>
              </a:rPr>
              <a:t> peritonitis and exit site infections in a meta-analysis</a:t>
            </a:r>
          </a:p>
          <a:p>
            <a:pPr>
              <a:spcAft>
                <a:spcPts val="600"/>
              </a:spcAft>
            </a:pPr>
            <a:r>
              <a:rPr lang="en-CA" sz="2000">
                <a:latin typeface="Arial" panose="020b0604020202020204" pitchFamily="34" charset="0"/>
                <a:cs typeface="Arial" panose="020b0604020202020204" pitchFamily="34" charset="0"/>
              </a:rPr>
              <a:t>133 patients were randomized, 67 to gentamicin, and 66 to mupirocin cream</a:t>
            </a:r>
          </a:p>
          <a:p>
            <a:pPr>
              <a:spcAft>
                <a:spcPts val="600"/>
              </a:spcAft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Significantly lower rate of Gm + and Gm - exit-site infection (ESI) with Gentamicin (0.23 vs 0.54 per patient-year)</a:t>
            </a:r>
          </a:p>
          <a:p>
            <a:pPr>
              <a:spcAft>
                <a:spcPts val="600"/>
              </a:spcAft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Same rate of </a:t>
            </a:r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S. a</a:t>
            </a:r>
            <a:r>
              <a:rPr lang="en-CA" sz="2000" i="1" err="1">
                <a:latin typeface="Arial" panose="020b0604020202020204" pitchFamily="34" charset="0"/>
                <a:cs typeface="Arial" panose="020b0604020202020204" pitchFamily="34" charset="0"/>
              </a:rPr>
              <a:t>ureus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ESI between groups</a:t>
            </a:r>
          </a:p>
          <a:p>
            <a:pPr>
              <a:spcAft>
                <a:spcPts val="600"/>
              </a:spcAft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Pseudomonas aeruginosa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ESI in the gentamicin group</a:t>
            </a:r>
          </a:p>
          <a:p>
            <a:pPr>
              <a:spcAft>
                <a:spcPts val="600"/>
              </a:spcAft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Lower rate of peritonitis with Gentamicin: 0.34/yr vs 0.52/yr (p=0.03)</a:t>
            </a:r>
          </a:p>
          <a:p>
            <a:pPr marL="796925" lvl="1" indent="-339725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R/t reduced Gm neg peritonitis (1 vs 8)</a:t>
            </a:r>
          </a:p>
          <a:p>
            <a:pPr marL="796925" lvl="1" indent="-339725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P. aeruginosa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peritonitis (0 vs 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7602EF-E100-6149-850F-56FF266C30F9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7443428" y="5578178"/>
            <a:ext cx="474931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i="1" err="1">
                <a:latin typeface="Arial" panose="020b0604020202020204" pitchFamily="34" charset="0"/>
                <a:cs typeface="Arial" panose="020b0604020202020204" pitchFamily="34" charset="0"/>
              </a:rPr>
              <a:t>Tacconelli E, Clin Infect Dis 37:1629-1638, 2003</a:t>
            </a:r>
          </a:p>
          <a:p>
            <a:pPr algn="r"/>
            <a:r>
              <a:rPr lang="en-CA" sz="1500" i="1" err="1">
                <a:latin typeface="Arial" panose="020b0604020202020204" pitchFamily="34" charset="0"/>
                <a:cs typeface="Arial" panose="020b0604020202020204" pitchFamily="34" charset="0"/>
              </a:rPr>
              <a:t>Bernardini et al J Am Soc Nephrol 16: 539-545, 2005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99B408-3833-40D4-9C2E-9B23D31109D0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1007018821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7A01E-74BC-4149-A6D6-509BE61FAC5F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6864" y="697411"/>
            <a:ext cx="10515600" cy="1078992"/>
          </a:xfrm>
        </p:spPr>
        <p:txBody>
          <a:bodyPr>
            <a:normAutofit fontScale="90000"/>
          </a:bodyPr>
          <a:lstStyle/>
          <a:p>
            <a:r>
              <a:rPr lang="en-US"/>
              <a:t>What Exit Site Strategy Is Used in Programs?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7FC8C3C-E87A-C244-866E-CB95B6530FBA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PREVENTION OF PERITONITIS</a:t>
            </a:r>
          </a:p>
          <a:p>
            <a:endParaRPr lang="en-US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A31F44A6-A21D-8546-9C86-34A19AAFAC91}"/>
              </a:ext>
            </a:extLst>
          </p:cNvPr>
          <p:cNvGraphicFramePr>
            <a:graphicFrameLocks noSelect="1" noMove="1" noResize="1"/>
          </p:cNvGraphicFramePr>
          <p:nvPr>
            <p:extLst>
              <p:ext uri="{D42A27DB-BD31-4B8C-83A1-F6EECF244321}">
                <p14:modId val="2346518604"/>
              </p:ext>
            </p:extLst>
          </p:nvPr>
        </p:nvGraphicFramePr>
        <p:xfrm>
          <a:off x="1176415" y="1608171"/>
          <a:ext cx="9817100" cy="4104754"/>
        </p:xfrm>
        <a:graphic>
          <a:graphicData uri="http://schemas.openxmlformats.org/drawingml/2006/chart">
            <c:chart xmlns:c="http://schemas.openxmlformats.org/drawingml/2006/chart" r:id="rId2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8D986B0-61B9-B441-8A79-B9D70A80087F}"/>
              </a:ext>
            </a:extLst>
          </p:cNvPr>
          <p:cNvPicPr>
            <a:picLocks noSelect="1" noChangeAspect="1" noMove="1" noResize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2586" y="1613479"/>
            <a:ext cx="1790700" cy="6425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C5DADA-A7C0-B049-B2DE-F423BE08A589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7347102" y="5814897"/>
            <a:ext cx="484815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500" i="1">
                <a:latin typeface="Arial" panose="020b0604020202020204" pitchFamily="34" charset="0"/>
                <a:cs typeface="Arial" panose="020b0604020202020204" pitchFamily="34" charset="0"/>
              </a:rPr>
              <a:t>Boudville et al Nephrol Dial Transplant. 2018 Jul 23</a:t>
            </a:r>
            <a:endParaRPr lang="en-US" sz="15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693AE4-060A-6B45-9B48-A6394E8D5A99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-3964" y="5808618"/>
            <a:ext cx="63303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ANZ: Australia, New Zealand; UK: United Kingdom; US: United States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92680A-2A97-C94C-BFAA-DC3045326F83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7506353" y="2074932"/>
            <a:ext cx="1018573" cy="3569458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F7560C-ADE4-47B0-9039-8D582F755C72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3539939705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3143" y="698058"/>
            <a:ext cx="10515600" cy="1082404"/>
          </a:xfrm>
        </p:spPr>
        <p:txBody>
          <a:bodyPr/>
          <a:lstStyle/>
          <a:p>
            <a:r>
              <a:rPr lang="en-US"/>
              <a:t>Jeffrey Perl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7207" y="1615635"/>
            <a:ext cx="10961649" cy="4403323"/>
          </a:xfrm>
        </p:spPr>
        <p:txBody>
          <a:bodyPr>
            <a:normAutofit/>
          </a:bodyPr>
          <a:lstStyle/>
          <a:p>
            <a:r>
              <a:rPr lang="en-CA" sz="2400" i="1">
                <a:latin typeface="Arial" panose="020b0604020202020204" pitchFamily="34" charset="0"/>
                <a:cs typeface="Arial" panose="020b0604020202020204" pitchFamily="34" charset="0"/>
              </a:rPr>
              <a:t>Employer:</a:t>
            </a:r>
            <a:r>
              <a:rPr lang="en-CA" sz="2400">
                <a:latin typeface="Arial" panose="020b0604020202020204" pitchFamily="34" charset="0"/>
                <a:cs typeface="Arial" panose="020b0604020202020204" pitchFamily="34" charset="0"/>
              </a:rPr>
              <a:t> St Michael’s Hospital </a:t>
            </a:r>
          </a:p>
          <a:p>
            <a:r>
              <a:rPr lang="en-CA" sz="2400" i="1">
                <a:latin typeface="Arial" panose="020b0604020202020204" pitchFamily="34" charset="0"/>
                <a:cs typeface="Arial" panose="020b0604020202020204" pitchFamily="34" charset="0"/>
              </a:rPr>
              <a:t>Consultancy Agreements:</a:t>
            </a:r>
            <a:r>
              <a:rPr lang="en-CA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Baxter Health Care Canada; Fresenius Medical Care, Davita Healthcare Partners, LiberDi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400" i="1">
                <a:latin typeface="Arial" panose="020b0604020202020204" pitchFamily="34" charset="0"/>
                <a:cs typeface="Arial" panose="020b0604020202020204" pitchFamily="34" charset="0"/>
              </a:rPr>
              <a:t>Honoraria:</a:t>
            </a:r>
            <a:r>
              <a:rPr lang="en-CA" sz="2400">
                <a:latin typeface="Arial" panose="020b0604020202020204" pitchFamily="34" charset="0"/>
                <a:cs typeface="Arial" panose="020b0604020202020204" pitchFamily="34" charset="0"/>
              </a:rPr>
              <a:t> AstraZeneca, Baxter Healthcare, DaVita Healthcare Partners, Fresenius Medical Care, US Renal care, Dialysis Clinics Incorporated, Satellite Healthcare</a:t>
            </a:r>
          </a:p>
          <a:p>
            <a:r>
              <a:rPr lang="en-CA" sz="2400" i="1">
                <a:latin typeface="Arial" panose="020b0604020202020204" pitchFamily="34" charset="0"/>
                <a:cs typeface="Arial" panose="020b0604020202020204" pitchFamily="34" charset="0"/>
              </a:rPr>
              <a:t>Speakers Bureau:</a:t>
            </a:r>
            <a:r>
              <a:rPr lang="en-CA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Baxter Healthcare; Fresenius Medical Care</a:t>
            </a:r>
            <a:endParaRPr lang="en-CA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400" i="1">
                <a:latin typeface="Arial" panose="020b0604020202020204" pitchFamily="34" charset="0"/>
                <a:cs typeface="Arial" panose="020b0604020202020204" pitchFamily="34" charset="0"/>
              </a:rPr>
              <a:t>Scientific Advisor/Membership:</a:t>
            </a:r>
            <a:r>
              <a:rPr lang="en-CA" sz="2400">
                <a:latin typeface="Arial" panose="020b0604020202020204" pitchFamily="34" charset="0"/>
                <a:cs typeface="Arial" panose="020b0604020202020204" pitchFamily="34" charset="0"/>
              </a:rPr>
              <a:t> Baxter Healthcare, DaVita Healthcare Partners, Fresenius Medical Care, Ostsuka, and LiberDi</a:t>
            </a:r>
            <a:endParaRPr lang="en-CA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400" i="1">
                <a:latin typeface="Arial" panose="020b0604020202020204" pitchFamily="34" charset="0"/>
                <a:cs typeface="Arial" panose="020b0604020202020204" pitchFamily="34" charset="0"/>
              </a:rPr>
              <a:t>Other Interests/Relationships</a:t>
            </a:r>
            <a:r>
              <a:rPr lang="en-CA" sz="24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Salary Support: Arbor Research Collaborative For Health</a:t>
            </a:r>
            <a:endParaRPr lang="en-CA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F432294-39A3-4433-99B2-5F5B450A2C51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Disclosures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4077995733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2E458-0C5A-4144-A51A-82A855883071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3143" y="700977"/>
            <a:ext cx="10515600" cy="1082404"/>
          </a:xfrm>
        </p:spPr>
        <p:txBody>
          <a:bodyPr>
            <a:normAutofit/>
          </a:bodyPr>
          <a:lstStyle/>
          <a:p>
            <a:r>
              <a:rPr lang="en-US"/>
              <a:t>Extended Two-Piece Catheters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B9254EA-3483-BC49-AB0E-51080FFE4FB9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PREVENTION OF PERITONITIS</a:t>
            </a:r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9D0959-7AE4-974B-8D89-BAD5D63D40EA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6129537" y="5808659"/>
            <a:ext cx="60624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500" i="1">
                <a:latin typeface="Arial" panose="020b0604020202020204" pitchFamily="34" charset="0"/>
                <a:cs typeface="Arial" panose="020b0604020202020204" pitchFamily="34" charset="0"/>
              </a:rPr>
              <a:t>Crabtree et al OPTIMAL PD ACCESS: 2019 GUIDELINES PDI 2019</a:t>
            </a:r>
            <a:endParaRPr lang="en-US" sz="15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46F080-C684-1247-89B1-721D81158516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2828386" y="1836546"/>
            <a:ext cx="2223942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Upper Abdominal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9F4538-1FD8-5947-B11D-A5E15E4A0F6F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7476642" y="1837997"/>
            <a:ext cx="1353256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Presternal</a:t>
            </a:r>
            <a:endParaRPr lang="en-US" sz="20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Content Placeholder 20" descr="Picture2.jpg">
            <a:extLst>
              <a:ext uri="{FF2B5EF4-FFF2-40B4-BE49-F238E27FC236}">
                <a16:creationId xmlns:a16="http://schemas.microsoft.com/office/drawing/2014/main" id="{04B333FC-294D-5242-9089-3CA8F66ACB0E}"/>
              </a:ext>
            </a:extLst>
          </p:cNvPr>
          <p:cNvPicPr>
            <a:picLocks noSelect="1" noChangeAspect="1" noMove="1" noResize="1"/>
          </p:cNvPicPr>
          <p:nvPr/>
        </p:nvPicPr>
        <p:blipFill>
          <a:blip r:embed="rId2"/>
          <a:srcRect t="797"/>
          <a:stretch>
            <a:fillRect/>
          </a:stretch>
        </p:blipFill>
        <p:spPr>
          <a:xfrm>
            <a:off x="2761195" y="2438399"/>
            <a:ext cx="2568185" cy="3047597"/>
          </a:xfrm>
          <a:prstGeom prst="rect">
            <a:avLst/>
          </a:prstGeom>
          <a:effectLst/>
        </p:spPr>
      </p:pic>
      <p:pic>
        <p:nvPicPr>
          <p:cNvPr id="11" name="Picture 10" descr="Morbidly obese B">
            <a:extLst>
              <a:ext uri="{FF2B5EF4-FFF2-40B4-BE49-F238E27FC236}">
                <a16:creationId xmlns:a16="http://schemas.microsoft.com/office/drawing/2014/main" id="{02FB83D5-ADB4-1A44-AEE6-EF6E5622E983}"/>
              </a:ext>
            </a:extLst>
          </p:cNvPr>
          <p:cNvPicPr>
            <a:picLocks noSelect="1" noChangeAspect="1" noMove="1" noResize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862621" y="2338048"/>
            <a:ext cx="2659255" cy="3147948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DC5513-9545-5446-9E56-0BDEBC49D120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3097" y="5812099"/>
            <a:ext cx="372627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>
                <a:latin typeface="Arial" panose="020b0604020202020204" pitchFamily="34" charset="0"/>
                <a:cs typeface="Arial" panose="020b0604020202020204" pitchFamily="34" charset="0"/>
              </a:rPr>
              <a:t>Illustrations courtesy of Dr. John Crabtree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C50F12-6D90-46C0-9007-7286124058D9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2142832012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2E458-0C5A-4144-A51A-82A855883071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3142" y="845328"/>
            <a:ext cx="11578858" cy="1082404"/>
          </a:xfrm>
        </p:spPr>
        <p:txBody>
          <a:bodyPr>
            <a:noAutofit/>
          </a:bodyPr>
          <a:lstStyle/>
          <a:p>
            <a:r>
              <a:rPr lang="en-US" sz="3000"/>
              <a:t>Extended Two-Piece Catheters Such as Upper Abdominal Catheter Allow Optimal Placement of Exit Site in Obese Individuals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B9254EA-3483-BC49-AB0E-51080FFE4FB9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PREVENTION OF PERITONITIS</a:t>
            </a:r>
          </a:p>
          <a:p>
            <a:endParaRPr lang="en-US"/>
          </a:p>
        </p:txBody>
      </p:sp>
      <p:pic>
        <p:nvPicPr>
          <p:cNvPr id="7" name="Picture 4" descr="Screen Shot 2011-10-24 at 10.49.22 AM.png">
            <a:extLst>
              <a:ext uri="{FF2B5EF4-FFF2-40B4-BE49-F238E27FC236}">
                <a16:creationId xmlns:a16="http://schemas.microsoft.com/office/drawing/2014/main" id="{61462067-3502-AC41-8F7C-96B8E3D9D9AE}"/>
              </a:ext>
            </a:extLst>
          </p:cNvPr>
          <p:cNvPicPr>
            <a:picLocks noSelect="1" noChangeAspect="1" noMove="1" noResize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6"/>
          <a:stretch>
            <a:fillRect/>
          </a:stretch>
        </p:blipFill>
        <p:spPr bwMode="auto">
          <a:xfrm>
            <a:off x="6299381" y="1911226"/>
            <a:ext cx="2622811" cy="38638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Screen Shot 2011-10-24 at 10.49.03 AM.png">
            <a:extLst>
              <a:ext uri="{FF2B5EF4-FFF2-40B4-BE49-F238E27FC236}">
                <a16:creationId xmlns:a16="http://schemas.microsoft.com/office/drawing/2014/main" id="{D98BA4EE-968E-C84D-B3A5-678FCC372767}"/>
              </a:ext>
            </a:extLst>
          </p:cNvPr>
          <p:cNvPicPr>
            <a:picLocks noSelect="1" noChangeAspect="1" noMove="1" noResize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"/>
          <a:stretch>
            <a:fillRect/>
          </a:stretch>
        </p:blipFill>
        <p:spPr bwMode="auto">
          <a:xfrm>
            <a:off x="3278428" y="1911227"/>
            <a:ext cx="2637610" cy="386383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4B7843-1CDD-8342-B95A-6C745A8BE9A9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9883099" y="5813685"/>
            <a:ext cx="231435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i="1">
                <a:latin typeface="Arial" panose="020b0604020202020204" pitchFamily="34" charset="0"/>
                <a:cs typeface="Arial" panose="020b0604020202020204" pitchFamily="34" charset="0"/>
              </a:rPr>
              <a:t>Pictures: Dr. Jeffrey Perl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5C66EE-4D3D-4BDD-972F-7703F1604C8E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1826413657"/>
      </p:ext>
    </p:ext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E63FF8FE-9B26-184D-AFA9-4433BD07690D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PREVENTION OF PERITONITIS</a:t>
            </a:r>
          </a:p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6F6DD9E-8BA0-444D-8561-4B879601E61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616214" y="705357"/>
            <a:ext cx="11514667" cy="1078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3"/>
                </a:solidFill>
                <a:latin typeface="Segoe"/>
                <a:ea typeface="+mj-ea"/>
                <a:cs typeface="Segoe"/>
              </a:defRPr>
            </a:lvl1pPr>
          </a:lstStyle>
          <a:p>
            <a:r>
              <a:rPr lang="en-US" sz="3500"/>
              <a:t>Hypokalemia and Risk of All Cause Peritonitis Risk in </a:t>
            </a:r>
          </a:p>
          <a:p>
            <a:r>
              <a:rPr lang="en-US" sz="3500"/>
              <a:t>the PDOPPS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4A5806-8455-4725-A01F-4AAFD3C27743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9049408" y="5810165"/>
            <a:ext cx="314527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500" i="1">
                <a:latin typeface="Arial" panose="020b0604020202020204" pitchFamily="34" charset="0"/>
                <a:cs typeface="Arial" panose="020b0604020202020204" pitchFamily="34" charset="0"/>
              </a:rPr>
              <a:t>Davies et al. KI Reports (in press) </a:t>
            </a:r>
            <a:endParaRPr lang="en-US" sz="15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7B8ACD-4722-41C6-82AA-8833DD171D27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  <p:pic>
        <p:nvPicPr>
          <p:cNvPr id="3" name="Picture 2" descr="Chart, diagram&#10;&#10;Description automatically generated">
            <a:extLst>
              <a:ext uri="{FF2B5EF4-FFF2-40B4-BE49-F238E27FC236}">
                <a16:creationId xmlns:a16="http://schemas.microsoft.com/office/drawing/2014/main" id="{5D07AC17-DE8C-E943-918D-C2E1BD0DBDFB}"/>
              </a:ext>
            </a:extLst>
          </p:cNvPr>
          <p:cNvPicPr>
            <a:picLocks noSelect="1" noChangeAspect="1" noMove="1" noResize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632" y="2211252"/>
            <a:ext cx="6087847" cy="28046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0AE7FF-2E1B-D248-A7E7-60355828AEA6}"/>
              </a:ext>
            </a:extLst>
          </p:cNvPr>
          <p:cNvPicPr>
            <a:picLocks noSelect="1" noChangeAspect="1" noMove="1" noResize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74" y="5375529"/>
            <a:ext cx="8051800" cy="660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0AE9FBF-2D68-B746-9BAD-B7CCCF56B5A3}"/>
              </a:ext>
            </a:extLst>
          </p:cNvPr>
          <p:cNvPicPr>
            <a:picLocks noSelect="1" noChangeAspect="1" noMove="1" noResize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0" y="5004339"/>
            <a:ext cx="7280275" cy="6223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E296302-C20D-2F46-9C88-EE3D965B0523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3601886" y="1737663"/>
            <a:ext cx="49936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All Cause peritonitis n=7157, 1680 events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939CF8F-3E8A-6744-B1D2-59D8330CF323}"/>
              </a:ext>
            </a:extLst>
          </p:cNvPr>
          <p:cNvSpPr>
            <a:spLocks noSelect="1" noMove="1" noResize="1" noTextEdit="1"/>
          </p:cNvSpPr>
          <p:nvPr/>
        </p:nvSpPr>
        <p:spPr>
          <a:xfrm>
            <a:off x="273772" y="6007706"/>
            <a:ext cx="7205460" cy="123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val="818331522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3B329-7357-7445-B88E-090A3668429F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7926" y="703358"/>
            <a:ext cx="10502606" cy="1078992"/>
          </a:xfrm>
        </p:spPr>
        <p:txBody>
          <a:bodyPr>
            <a:noAutofit/>
          </a:bodyPr>
          <a:lstStyle/>
          <a:p>
            <a:pPr algn="ctr"/>
            <a:r>
              <a:rPr lang="en-US" sz="3600"/>
              <a:t>Trainer’s Experience and the Risk of Peritonitis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7443B42-C330-674A-A1D9-259ED73914CB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PREVENTION OF PERITONITIS</a:t>
            </a:r>
          </a:p>
          <a:p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DE08E33-A4FB-3F42-8073-CACA5FC20F46}"/>
              </a:ext>
            </a:extLst>
          </p:cNvPr>
          <p:cNvPicPr>
            <a:picLocks noSelect="1" noChangeAspect="1" noMove="1" noResize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830" y="1625106"/>
            <a:ext cx="5474170" cy="426386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105F56-87B5-8E43-8614-44270231DF08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7551784" y="5810781"/>
            <a:ext cx="464191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i="1">
                <a:latin typeface="Arial" panose="020b0604020202020204" pitchFamily="34" charset="0"/>
                <a:cs typeface="Arial" panose="020b0604020202020204" pitchFamily="34" charset="0"/>
              </a:rPr>
              <a:t>Chow et al </a:t>
            </a:r>
            <a:r>
              <a:rPr lang="en-CA" sz="1500" i="1">
                <a:latin typeface="Arial" panose="020b0604020202020204" pitchFamily="34" charset="0"/>
                <a:cs typeface="Arial" panose="020b0604020202020204" pitchFamily="34" charset="0"/>
              </a:rPr>
              <a:t>Clin J Am Soc Nephrol 2: 647-652, 2007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D446E7-CA14-7747-A633-26A64E68B232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6557105" y="1614473"/>
            <a:ext cx="50130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 trained by nurses </a:t>
            </a:r>
            <a:r>
              <a:rPr lang="en-CA" sz="2400" u="sng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CA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years of experience had a more than two-fold increased likelihood of subsequent gram-positive peritonitis.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Maintaining competency among nurse trainers is critical.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8F98F1-DA8C-48E7-9C1E-7A04716C70FA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3948906946"/>
      </p:ext>
    </p:extLst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A1CF8BC3-D814-9E47-9829-57862C0F312D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ESI AND TUNNEL INFECTION DIAGNOSIS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564792A-670C-4F4F-9199-7D2AA5EB9613}"/>
              </a:ext>
            </a:extLst>
          </p:cNvPr>
          <p:cNvSpPr txBox="1">
            <a:spLocks noSelect="1" noMove="1" noResize="1" noChangeArrowheads="1" noTextEdit="1"/>
          </p:cNvSpPr>
          <p:nvPr/>
        </p:nvSpPr>
        <p:spPr>
          <a:xfrm>
            <a:off x="616551" y="698058"/>
            <a:ext cx="10515600" cy="1078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3"/>
                </a:solidFill>
                <a:latin typeface="Segoe"/>
                <a:ea typeface="+mj-ea"/>
                <a:cs typeface="Segoe"/>
              </a:defRPr>
            </a:lvl1pPr>
          </a:lstStyle>
          <a:p>
            <a:pPr>
              <a:defRPr/>
            </a:pPr>
            <a:r>
              <a:rPr lang="en-US">
                <a:ea typeface="ＭＳ Ｐゴシック" charset="-128"/>
                <a:cs typeface="ＭＳ Ｐゴシック" charset="0"/>
              </a:rPr>
              <a:t>Exit Site and Tunnel Infections</a:t>
            </a:r>
            <a:endParaRPr lang="en-US" sz="5400">
              <a:ea typeface="ＭＳ Ｐゴシック" charset="-128"/>
              <a:cs typeface="ＭＳ Ｐゴシック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8498E71-7359-DA42-80E9-05FBE842DB8A}"/>
              </a:ext>
            </a:extLst>
          </p:cNvPr>
          <p:cNvSpPr txBox="1">
            <a:spLocks noSelect="1" noMove="1" noResize="1" noChangeArrowheads="1" noTextEdit="1"/>
          </p:cNvSpPr>
          <p:nvPr/>
        </p:nvSpPr>
        <p:spPr>
          <a:xfrm>
            <a:off x="612185" y="1621048"/>
            <a:ext cx="10963263" cy="411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Concerning because may lead to peritonitis</a:t>
            </a:r>
          </a:p>
          <a:p>
            <a:pPr marL="796925" lvl="1" indent="-339725"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especially for </a:t>
            </a:r>
            <a:r>
              <a:rPr lang="en-US" altLang="en-US" i="1">
                <a:latin typeface="Arial" panose="020b0604020202020204" pitchFamily="34" charset="0"/>
                <a:cs typeface="Arial" panose="020b0604020202020204" pitchFamily="34" charset="0"/>
              </a:rPr>
              <a:t>S.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400" i="1">
                <a:latin typeface="Arial" panose="020b0604020202020204" pitchFamily="34" charset="0"/>
                <a:cs typeface="Arial" panose="020b0604020202020204" pitchFamily="34" charset="0"/>
              </a:rPr>
              <a:t>Aureus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en-US" i="1">
                <a:latin typeface="Arial" panose="020b0604020202020204" pitchFamily="34" charset="0"/>
                <a:cs typeface="Arial" panose="020b0604020202020204" pitchFamily="34" charset="0"/>
              </a:rPr>
              <a:t>Pseudomonas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 species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Exit site infection</a:t>
            </a:r>
          </a:p>
          <a:p>
            <a:pPr marL="796925" lvl="1" indent="-339725"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erythema </a:t>
            </a:r>
          </a:p>
          <a:p>
            <a:pPr marL="796925" lvl="1" indent="-339725"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+/- seropurulent drainage</a:t>
            </a:r>
          </a:p>
          <a:p>
            <a:pPr marL="796925" lvl="1" indent="-339725"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culture pus not swab skin</a:t>
            </a:r>
          </a:p>
          <a:p>
            <a:pPr marL="796925" lvl="1" indent="-339725"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may need to milk hard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Diagnosis of tunnel infection</a:t>
            </a:r>
          </a:p>
          <a:p>
            <a:pPr marL="796925" lvl="1" indent="-339725"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edema and tenderness along catheter tunnel</a:t>
            </a:r>
          </a:p>
          <a:p>
            <a:pPr marL="796925" lvl="1" indent="-339725"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+/- ultrasound if unsure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4ADE81-CE1D-48A7-AC6E-2BEC582C7918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3639194796"/>
      </p:ext>
    </p:extLst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16EC6D1F-D730-D84B-902C-34AC33B38D99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EXIT SITE INFECTION DIAGNOSIS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B2DC32D-089D-2B49-A911-2C216AA0DAC5}"/>
              </a:ext>
            </a:extLst>
          </p:cNvPr>
          <p:cNvSpPr txBox="1">
            <a:spLocks noSelect="1" noMove="1" noResize="1" noChangeArrowheads="1" noTextEdit="1"/>
          </p:cNvSpPr>
          <p:nvPr/>
        </p:nvSpPr>
        <p:spPr>
          <a:xfrm>
            <a:off x="614783" y="703442"/>
            <a:ext cx="10515600" cy="1078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3"/>
                </a:solidFill>
                <a:latin typeface="Segoe"/>
                <a:ea typeface="+mj-ea"/>
                <a:cs typeface="Segoe"/>
              </a:defRPr>
            </a:lvl1pPr>
          </a:lstStyle>
          <a:p>
            <a:r>
              <a:rPr lang="en-US" altLang="en-US"/>
              <a:t>Exit Site Infection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0B074386-F402-6B4D-B030-A9CECC721929}"/>
              </a:ext>
            </a:extLst>
          </p:cNvPr>
          <p:cNvPicPr>
            <a:picLocks noSelect="1" noMove="1" noResize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2958" y="1529788"/>
            <a:ext cx="3461008" cy="3947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IMG00099-20090831-1233">
            <a:extLst>
              <a:ext uri="{FF2B5EF4-FFF2-40B4-BE49-F238E27FC236}">
                <a16:creationId xmlns:a16="http://schemas.microsoft.com/office/drawing/2014/main" id="{A6FA2C17-E8B5-574F-B913-25A8B3DA6DCB}"/>
              </a:ext>
            </a:extLst>
          </p:cNvPr>
          <p:cNvPicPr>
            <a:picLocks noSelect="1" noChangeAspect="1" noMove="1" noResize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0209" y="1625480"/>
            <a:ext cx="3303687" cy="37581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32CC23-A255-5144-9018-EB6A867AABC8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3041291" y="5370247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F19E02-47C4-3441-8B70-52A67025E22E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6882820" y="5402517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 Site Infection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238B6C-03AC-2C47-BCC6-F3189383E8BC}"/>
              </a:ext>
            </a:extLst>
          </p:cNvPr>
          <p:cNvSpPr txBox="1">
            <a:spLocks noSelect="1" noMove="1" noResize="1" noTextEdit="1"/>
          </p:cNvSpPr>
          <p:nvPr/>
        </p:nvSpPr>
        <p:spPr>
          <a:xfrm flipH="1">
            <a:off x="9160768" y="5814381"/>
            <a:ext cx="30476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i="1">
                <a:latin typeface="Arial" panose="020b0604020202020204" pitchFamily="34" charset="0"/>
                <a:cs typeface="Arial" panose="020b0604020202020204" pitchFamily="34" charset="0"/>
              </a:rPr>
              <a:t>Pictures: Dr. Jeffrey Perl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885576-E9D3-4818-8D46-DEEEE449C2F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2455249870"/>
      </p:ext>
    </p:extLst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557DF-DE91-BD40-A025-7FEF2EE2C9F7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4911" y="704183"/>
            <a:ext cx="10515600" cy="1082404"/>
          </a:xfrm>
        </p:spPr>
        <p:txBody>
          <a:bodyPr>
            <a:normAutofit/>
          </a:bodyPr>
          <a:lstStyle/>
          <a:p>
            <a:r>
              <a:rPr lang="en-US"/>
              <a:t>Prevention of Exit Site Infection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22CB79F-5D42-D84D-BEB7-A8297738F0AB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ESI AND TUNNEL INFECTION PREVENTION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4A98077-7168-DD44-9F02-603C3F1B45EB}"/>
              </a:ext>
            </a:extLst>
          </p:cNvPr>
          <p:cNvPicPr>
            <a:picLocks noSelect="1" noChangeAspect="1" noMove="1" noResize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8034" y="1620973"/>
            <a:ext cx="3662680" cy="3662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56B71989-02BC-9B49-9768-00544F6AECC8}"/>
              </a:ext>
            </a:extLst>
          </p:cNvPr>
          <p:cNvPicPr>
            <a:picLocks noSelect="1" noChangeAspect="1" noMove="1" noResize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4117" y="1620971"/>
            <a:ext cx="3735263" cy="3662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9C39FB-04FD-154D-8D53-36676C184AC0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374365" y="5293465"/>
            <a:ext cx="41667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 anchoring suture at exit site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C3C491-034A-0C40-9853-3953DE65C53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5943985" y="5294093"/>
            <a:ext cx="4395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 exit site placement at beltline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BD3FED-94FD-4985-BA10-1B1A39D35B35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9BAB9D-9D8C-4861-AF88-833835DE0BEB}"/>
              </a:ext>
            </a:extLst>
          </p:cNvPr>
          <p:cNvSpPr txBox="1">
            <a:spLocks noSelect="1" noMove="1" noResize="1" noTextEdit="1"/>
          </p:cNvSpPr>
          <p:nvPr/>
        </p:nvSpPr>
        <p:spPr>
          <a:xfrm flipH="1">
            <a:off x="9160768" y="5814381"/>
            <a:ext cx="30476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i="1">
                <a:latin typeface="Arial" panose="020b0604020202020204" pitchFamily="34" charset="0"/>
                <a:cs typeface="Arial" panose="020b0604020202020204" pitchFamily="34" charset="0"/>
              </a:rPr>
              <a:t>Pictures: Dr. Jeffrey Perl </a:t>
            </a:r>
          </a:p>
        </p:txBody>
      </p:sp>
    </p:spTree>
    <p:extLst>
      <p:ext uri="{BB962C8B-B14F-4D97-AF65-F5344CB8AC3E}">
        <p14:creationId val="4268744381"/>
      </p:ext>
    </p:extLst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EF1EE-CB29-3D41-89A6-0015C0911A80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6068" y="698058"/>
            <a:ext cx="11575931" cy="1082404"/>
          </a:xfrm>
        </p:spPr>
        <p:txBody>
          <a:bodyPr>
            <a:noAutofit/>
          </a:bodyPr>
          <a:lstStyle/>
          <a:p>
            <a:r>
              <a:rPr lang="en-US"/>
              <a:t>Prevention of Exit Site Infections: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C1AF4-5DA5-EF43-8CD2-67D7B221B7B9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4912" y="1613597"/>
            <a:ext cx="10961019" cy="3388471"/>
          </a:xfrm>
        </p:spPr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Appropriate catheter type and location: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may need a two-piece extended PD catheter </a:t>
            </a:r>
          </a:p>
          <a:p>
            <a:pPr marL="457200" lvl="1" indent="0">
              <a:buNone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Exit site care (antiseptic solution vs antibacterial soap and water)</a:t>
            </a:r>
          </a:p>
          <a:p>
            <a:pPr marL="0" indent="0"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Exit site ointment or cream (mupirocin or gentamicin)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710BD52-FF0F-0847-91BE-8787FA85E20A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ESI AND TUNNEL INFECTION PREVENTION</a:t>
            </a:r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359516-6C1E-44E0-9A1D-BECC28C5A242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998597481"/>
      </p:ext>
    </p:extLst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D436302-1B09-6944-8F47-B47B3E3CEEEC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619287" y="699139"/>
            <a:ext cx="10948935" cy="10789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3"/>
                </a:solidFill>
                <a:latin typeface="Segoe"/>
                <a:ea typeface="+mj-ea"/>
                <a:cs typeface="Segoe"/>
              </a:defRPr>
            </a:lvl1pPr>
          </a:lstStyle>
          <a:p>
            <a:r>
              <a:rPr lang="en-US" altLang="en-US" sz="3000"/>
              <a:t>Tunnel Deroofing and Cuff Shaving for Tunnel Infection Refractory to Antibiotic Therapy to Salvage PD Catheter</a:t>
            </a:r>
          </a:p>
        </p:txBody>
      </p:sp>
      <p:pic>
        <p:nvPicPr>
          <p:cNvPr id="6" name="Picture 3" descr="garcia 3.jpg">
            <a:extLst>
              <a:ext uri="{FF2B5EF4-FFF2-40B4-BE49-F238E27FC236}">
                <a16:creationId xmlns:a16="http://schemas.microsoft.com/office/drawing/2014/main" id="{2F223B3E-EB47-9F4D-AB54-9CA6CCC6FD8F}"/>
              </a:ext>
            </a:extLst>
          </p:cNvPr>
          <p:cNvPicPr>
            <a:picLocks noSelect="1" noChangeAspect="1" noMove="1" noResize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63744" y="1998858"/>
            <a:ext cx="2641600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IMG_20160425_104532.jpg">
            <a:extLst>
              <a:ext uri="{FF2B5EF4-FFF2-40B4-BE49-F238E27FC236}">
                <a16:creationId xmlns:a16="http://schemas.microsoft.com/office/drawing/2014/main" id="{602A54B4-F7D5-024F-82A9-F79FC8C73F9A}"/>
              </a:ext>
            </a:extLst>
          </p:cNvPr>
          <p:cNvPicPr>
            <a:picLocks noSelect="1" noChangeAspect="1" noMove="1" noResize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98432" y="2017908"/>
            <a:ext cx="2360613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8068FF9A-559F-FF4E-9941-02E2D1BC2EE6}"/>
              </a:ext>
            </a:extLst>
          </p:cNvPr>
          <p:cNvSpPr>
            <a:spLocks noSelect="1" noMove="1" noResize="1" noTextEdit="1"/>
          </p:cNvSpPr>
          <p:nvPr/>
        </p:nvSpPr>
        <p:spPr>
          <a:xfrm>
            <a:off x="3565344" y="2144908"/>
            <a:ext cx="787400" cy="930275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67AF4750-E138-114E-8ED5-6AE70F475947}"/>
              </a:ext>
            </a:extLst>
          </p:cNvPr>
          <p:cNvSpPr txBox="1">
            <a:spLocks noSelect="1" noMove="1" noResize="1" noChangeArrowheads="1" noTextEdit="1"/>
          </p:cNvSpPr>
          <p:nvPr/>
        </p:nvSpPr>
        <p:spPr bwMode="auto">
          <a:xfrm>
            <a:off x="1752420" y="4995577"/>
            <a:ext cx="16337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Pre-deroofing </a:t>
            </a:r>
          </a:p>
        </p:txBody>
      </p:sp>
      <p:pic>
        <p:nvPicPr>
          <p:cNvPr id="10" name="Picture 7" descr="FullSizeRender.jpg">
            <a:extLst>
              <a:ext uri="{FF2B5EF4-FFF2-40B4-BE49-F238E27FC236}">
                <a16:creationId xmlns:a16="http://schemas.microsoft.com/office/drawing/2014/main" id="{9D0D5A20-D271-B94E-98D6-BDF8569F2C3A}"/>
              </a:ext>
            </a:extLst>
          </p:cNvPr>
          <p:cNvPicPr>
            <a:picLocks noSelect="1" noChangeAspect="1" noMove="1" noResize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05345" y="1998857"/>
            <a:ext cx="2401887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A721FFDA-B535-2946-9A12-2FEF65EB564A}"/>
              </a:ext>
            </a:extLst>
          </p:cNvPr>
          <p:cNvSpPr>
            <a:spLocks noSelect="1" noMove="1" noResize="1" noTextEdit="1"/>
          </p:cNvSpPr>
          <p:nvPr/>
        </p:nvSpPr>
        <p:spPr>
          <a:xfrm>
            <a:off x="5711644" y="2144908"/>
            <a:ext cx="787400" cy="930275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6943EC37-4FED-AA46-81AD-CF9407CEC636}"/>
              </a:ext>
            </a:extLst>
          </p:cNvPr>
          <p:cNvSpPr txBox="1">
            <a:spLocks noSelect="1" noMove="1" noResize="1" noChangeArrowheads="1" noTextEdit="1"/>
          </p:cNvSpPr>
          <p:nvPr/>
        </p:nvSpPr>
        <p:spPr bwMode="auto">
          <a:xfrm>
            <a:off x="6426009" y="5006872"/>
            <a:ext cx="17748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week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Post-deroofing 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F7AE2A69-FFAC-EE43-8F90-90C8604A4ACA}"/>
              </a:ext>
            </a:extLst>
          </p:cNvPr>
          <p:cNvSpPr txBox="1">
            <a:spLocks noSelect="1" noMove="1" noResize="1" noChangeArrowheads="1" noTextEdit="1"/>
          </p:cNvSpPr>
          <p:nvPr/>
        </p:nvSpPr>
        <p:spPr bwMode="auto">
          <a:xfrm>
            <a:off x="3249431" y="5009716"/>
            <a:ext cx="31130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deroofing </a:t>
            </a:r>
          </a:p>
        </p:txBody>
      </p:sp>
      <p:pic>
        <p:nvPicPr>
          <p:cNvPr id="14" name="Picture 11" descr="Screen Shot 2016-05-13 at 8.52.33 AM.png">
            <a:extLst>
              <a:ext uri="{FF2B5EF4-FFF2-40B4-BE49-F238E27FC236}">
                <a16:creationId xmlns:a16="http://schemas.microsoft.com/office/drawing/2014/main" id="{D1093990-C85D-2F4C-8B03-0F1EAEC9F0D6}"/>
              </a:ext>
            </a:extLst>
          </p:cNvPr>
          <p:cNvPicPr>
            <a:picLocks noSelect="1" noChangeAspect="1" noMove="1" noResize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64345" y="1998857"/>
            <a:ext cx="2267269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2">
            <a:extLst>
              <a:ext uri="{FF2B5EF4-FFF2-40B4-BE49-F238E27FC236}">
                <a16:creationId xmlns:a16="http://schemas.microsoft.com/office/drawing/2014/main" id="{A717348D-AE56-5142-9B23-BB0FCA02A97F}"/>
              </a:ext>
            </a:extLst>
          </p:cNvPr>
          <p:cNvSpPr txBox="1">
            <a:spLocks noSelect="1" noMove="1" noResize="1" noChangeArrowheads="1" noTextEdit="1"/>
          </p:cNvSpPr>
          <p:nvPr/>
        </p:nvSpPr>
        <p:spPr bwMode="auto">
          <a:xfrm>
            <a:off x="8737533" y="5006872"/>
            <a:ext cx="17491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weeks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Post-deroofing 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30EF5013-10D1-8D4C-9DA7-45E2B103BE55}"/>
              </a:ext>
            </a:extLst>
          </p:cNvPr>
          <p:cNvSpPr>
            <a:spLocks noSelect="1" noMove="1" noResize="1" noTextEdit="1"/>
          </p:cNvSpPr>
          <p:nvPr/>
        </p:nvSpPr>
        <p:spPr>
          <a:xfrm>
            <a:off x="7873819" y="2144908"/>
            <a:ext cx="787400" cy="930275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0BA22375-191A-E54C-AB46-9835869AED49}"/>
              </a:ext>
            </a:extLst>
          </p:cNvPr>
          <p:cNvSpPr>
            <a:spLocks noSelect="1" noMove="1" noResize="1" noTextEdit="1"/>
          </p:cNvSpPr>
          <p:nvPr/>
        </p:nvSpPr>
        <p:spPr>
          <a:xfrm>
            <a:off x="10531614" y="2017908"/>
            <a:ext cx="538477" cy="301307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B11AD3-ADF3-5242-BBDC-6C9948D9FA37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598432" y="4268604"/>
            <a:ext cx="893318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Tunnel opened and Superficial PD catheter cuff is shaved and converts two cuff catheter to one cuff catheter and new placement of exit site</a:t>
            </a:r>
          </a:p>
        </p:txBody>
      </p:sp>
      <p:sp>
        <p:nvSpPr>
          <p:cNvPr id="20" name="Subtitle 3">
            <a:extLst>
              <a:ext uri="{FF2B5EF4-FFF2-40B4-BE49-F238E27FC236}">
                <a16:creationId xmlns:a16="http://schemas.microsoft.com/office/drawing/2014/main" id="{CE182662-0EF4-E545-9547-9C0365A8D08A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TREATMENT OF ESI AND TUNNEL INFECTIONS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AB355B-B62C-4CD9-A642-C4B8CE66EB8B}"/>
              </a:ext>
            </a:extLst>
          </p:cNvPr>
          <p:cNvSpPr txBox="1">
            <a:spLocks noSelect="1" noMove="1" noResize="1" noTextEdit="1"/>
          </p:cNvSpPr>
          <p:nvPr/>
        </p:nvSpPr>
        <p:spPr>
          <a:xfrm flipH="1">
            <a:off x="9160768" y="5814381"/>
            <a:ext cx="30476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i="1">
                <a:latin typeface="Arial" panose="020b0604020202020204" pitchFamily="34" charset="0"/>
                <a:cs typeface="Arial" panose="020b0604020202020204" pitchFamily="34" charset="0"/>
              </a:rPr>
              <a:t>Picture: Dr. Jeffrey Perl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0732E9-E6D8-45F5-9FB1-CC08B7B9D98F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2200696092"/>
      </p:ext>
    </p:extLst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B1A9F4D-A917-7046-A0BD-30186295DC65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614204" y="700309"/>
            <a:ext cx="10515600" cy="1078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3"/>
                </a:solidFill>
                <a:latin typeface="Segoe"/>
                <a:ea typeface="+mj-ea"/>
                <a:cs typeface="Segoe"/>
              </a:defRPr>
            </a:lvl1pPr>
          </a:lstStyle>
          <a:p>
            <a:r>
              <a:rPr lang="en-US"/>
              <a:t>Yeast Infection with Satellite Lesions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0B3124-F4DA-5E45-8F2E-E19434265C60}"/>
              </a:ext>
            </a:extLst>
          </p:cNvPr>
          <p:cNvPicPr>
            <a:picLocks noSelect="1" noChangeAspect="1" noMove="1" noResize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541" y="1613063"/>
            <a:ext cx="5466618" cy="4083948"/>
          </a:xfrm>
          <a:prstGeom prst="rect">
            <a:avLst/>
          </a:prstGeom>
        </p:spPr>
      </p:pic>
      <p:sp>
        <p:nvSpPr>
          <p:cNvPr id="8" name="Subtitle 3">
            <a:extLst>
              <a:ext uri="{FF2B5EF4-FFF2-40B4-BE49-F238E27FC236}">
                <a16:creationId xmlns:a16="http://schemas.microsoft.com/office/drawing/2014/main" id="{BF7E61D0-4378-4E4C-B442-520C0F3F917D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TREATMENT OF ESI AND TUNNEL INFECTIONS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951FF7-3826-481D-AF3A-703F65EBB95A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002C19-7C8A-4D6F-9778-76A9A04EB41A}"/>
              </a:ext>
            </a:extLst>
          </p:cNvPr>
          <p:cNvSpPr txBox="1">
            <a:spLocks noSelect="1" noMove="1" noResize="1" noTextEdit="1"/>
          </p:cNvSpPr>
          <p:nvPr/>
        </p:nvSpPr>
        <p:spPr>
          <a:xfrm flipH="1">
            <a:off x="9160768" y="5814381"/>
            <a:ext cx="30476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i="1">
                <a:latin typeface="Arial" panose="020b0604020202020204" pitchFamily="34" charset="0"/>
                <a:cs typeface="Arial" panose="020b0604020202020204" pitchFamily="34" charset="0"/>
              </a:rPr>
              <a:t>Picture: Dr. Jeffrey Perl </a:t>
            </a:r>
          </a:p>
        </p:txBody>
      </p:sp>
    </p:spTree>
    <p:extLst>
      <p:ext uri="{BB962C8B-B14F-4D97-AF65-F5344CB8AC3E}">
        <p14:creationId val="2611763239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30607-C614-4745-AB11-DD8E3C97C47C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2691" y="701200"/>
            <a:ext cx="10193694" cy="1082404"/>
          </a:xfrm>
        </p:spPr>
        <p:txBody>
          <a:bodyPr/>
          <a:lstStyle/>
          <a:p>
            <a:r>
              <a:rPr lang="en-US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25579-A703-41BB-BAAC-C591A4EC08D4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21864" y="1613484"/>
            <a:ext cx="10957445" cy="3388471"/>
          </a:xfrm>
        </p:spPr>
        <p:txBody>
          <a:bodyPr>
            <a:no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State what are infectious complications in PD, their importance, and clinical consequences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Describe evidence-based prevention strategies for the prevention of PD peritonitis, exit site, and tunnel infections 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Identify the approach to the diagnosis of exit site, tunnel infections, and PD-associated peritonitis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Discuss evidence-based treatment strategies for exit site, tunnel infections, and PD-associated peritonitis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1FC590-6694-4F26-985D-93A9B0B6E647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860366053"/>
      </p:ext>
    </p:extLst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96BB7E6-2659-EA42-9331-79C1AD529E36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611781" y="706956"/>
            <a:ext cx="8724899" cy="1078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3"/>
                </a:solidFill>
                <a:latin typeface="Segoe"/>
                <a:ea typeface="+mj-ea"/>
                <a:cs typeface="Segoe"/>
              </a:defRPr>
            </a:lvl1pPr>
          </a:lstStyle>
          <a:p>
            <a:r>
              <a:rPr lang="en-US" altLang="en-US"/>
              <a:t>Management of Exit-Site Infection</a:t>
            </a:r>
            <a:endParaRPr lang="en-GB"/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335FE252-6436-BC42-894C-5103C6E3F054}"/>
              </a:ext>
            </a:extLst>
          </p:cNvPr>
          <p:cNvSpPr>
            <a:spLocks noSelect="1" noMove="1" noResize="1" noTextEdit="1"/>
          </p:cNvSpPr>
          <p:nvPr/>
        </p:nvSpPr>
        <p:spPr>
          <a:xfrm>
            <a:off x="3391777" y="3129697"/>
            <a:ext cx="5344646" cy="4295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45720" rIns="91440" bIns="45720" numCol="1" spcCol="1270" anchor="ctr" anchorCtr="0">
            <a:noAutofit/>
          </a:bodyPr>
          <a:lstStyle/>
          <a:p>
            <a:pPr algn="ctr" defTabSz="533400">
              <a:lnSpc>
                <a:spcPct val="95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Adjust antibiotics to culture and sensitivity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25297BB-3568-3D46-A061-C28E64691E16}"/>
              </a:ext>
            </a:extLst>
          </p:cNvPr>
          <p:cNvGrpSpPr>
            <a:grpSpLocks noGrp="1" noSelect="1" noMove="1" noResize="1"/>
          </p:cNvGrpSpPr>
          <p:nvPr/>
        </p:nvGrpSpPr>
        <p:grpSpPr>
          <a:xfrm>
            <a:off x="4562104" y="1740646"/>
            <a:ext cx="3077171" cy="3072584"/>
            <a:chOff x="3036466" y="1880633"/>
            <a:chExt cx="3077171" cy="3072584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ABCC234-CA00-A149-93C9-8C74DE53BA67}"/>
                </a:ext>
              </a:extLst>
            </p:cNvPr>
            <p:cNvSpPr/>
            <p:nvPr/>
          </p:nvSpPr>
          <p:spPr>
            <a:xfrm>
              <a:off x="3036466" y="4631895"/>
              <a:ext cx="3077171" cy="321322"/>
            </a:xfrm>
            <a:custGeom>
              <a:gdLst>
                <a:gd name="connsiteX0" fmla="*/ 0 w 4429002"/>
                <a:gd name="connsiteY0" fmla="*/ 208999 h 209926"/>
                <a:gd name="connsiteX1" fmla="*/ 0 w 4429002"/>
                <a:gd name="connsiteY1" fmla="*/ 0 h 209926"/>
                <a:gd name="connsiteX2" fmla="*/ 4429002 w 4429002"/>
                <a:gd name="connsiteY2" fmla="*/ 0 h 209926"/>
                <a:gd name="connsiteX3" fmla="*/ 4429002 w 4429002"/>
                <a:gd name="connsiteY3" fmla="*/ 209926 h 209926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9002" h="209926">
                  <a:moveTo>
                    <a:pt x="0" y="208999"/>
                  </a:moveTo>
                  <a:lnTo>
                    <a:pt x="0" y="0"/>
                  </a:lnTo>
                  <a:lnTo>
                    <a:pt x="4429002" y="0"/>
                  </a:lnTo>
                  <a:lnTo>
                    <a:pt x="4429002" y="209926"/>
                  </a:lnTo>
                </a:path>
              </a:pathLst>
            </a:custGeom>
            <a:ln w="19050" cmpd="sng">
              <a:solidFill>
                <a:schemeClr val="bg1"/>
              </a:solidFill>
              <a:headEnd type="none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ACCE07A-B4FA-3448-A431-B69CB8858588}"/>
                </a:ext>
              </a:extLst>
            </p:cNvPr>
            <p:cNvCxnSpPr/>
            <p:nvPr/>
          </p:nvCxnSpPr>
          <p:spPr>
            <a:xfrm flipH="1">
              <a:off x="4580141" y="1880633"/>
              <a:ext cx="0" cy="2751748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5F34240A-E643-B342-9442-9E2317CAD857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6730408" y="5849744"/>
            <a:ext cx="5461113" cy="29755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en-US" sz="1500" i="1">
                <a:latin typeface="Arial" panose="020b0604020202020204" pitchFamily="34" charset="0"/>
                <a:cs typeface="Arial" panose="020b0604020202020204" pitchFamily="34" charset="0"/>
              </a:rPr>
              <a:t>Adapted from Li P, et al. Perit Dial Int 2010;30:393–423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C70D1CC-67B7-7C4A-9551-641C9E2650E8}"/>
              </a:ext>
            </a:extLst>
          </p:cNvPr>
          <p:cNvSpPr>
            <a:spLocks noSelect="1" noMove="1" noResize="1" noTextEdit="1"/>
          </p:cNvSpPr>
          <p:nvPr/>
        </p:nvSpPr>
        <p:spPr>
          <a:xfrm>
            <a:off x="3180011" y="1536284"/>
            <a:ext cx="6274009" cy="366959"/>
          </a:xfrm>
          <a:prstGeom prst="roundRect">
            <a:avLst>
              <a:gd name="adj" fmla="val 0"/>
            </a:avLst>
          </a:prstGeom>
          <a:solidFill>
            <a:srgbClr val="052957"/>
          </a:solidFill>
          <a:ln w="19050" cmpd="sng"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20" name="Rounded Rectangle 4">
            <a:extLst>
              <a:ext uri="{FF2B5EF4-FFF2-40B4-BE49-F238E27FC236}">
                <a16:creationId xmlns:a16="http://schemas.microsoft.com/office/drawing/2014/main" id="{6E5CB67E-5AA2-4146-B289-02E51D41C936}"/>
              </a:ext>
            </a:extLst>
          </p:cNvPr>
          <p:cNvSpPr>
            <a:spLocks noSelect="1" noMove="1" noResize="1" noTextEdit="1"/>
          </p:cNvSpPr>
          <p:nvPr/>
        </p:nvSpPr>
        <p:spPr>
          <a:xfrm>
            <a:off x="3226746" y="1395955"/>
            <a:ext cx="6259631" cy="626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45720" rIns="91440" bIns="45720" numCol="1" spcCol="1270" anchor="ctr" anchorCtr="0">
            <a:noAutofit/>
          </a:bodyPr>
          <a:lstStyle/>
          <a:p>
            <a:pPr algn="ctr" defTabSz="533400">
              <a:lnSpc>
                <a:spcPct val="95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Culture/Gram stain purulent drainage from exit site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5FDB1A51-91FE-B246-BE0F-AF7C5BEC20C3}"/>
              </a:ext>
            </a:extLst>
          </p:cNvPr>
          <p:cNvSpPr>
            <a:spLocks noSelect="1" noMove="1" noResize="1" noTextEdit="1"/>
          </p:cNvSpPr>
          <p:nvPr/>
        </p:nvSpPr>
        <p:spPr>
          <a:xfrm>
            <a:off x="3180011" y="2147511"/>
            <a:ext cx="6274010" cy="552771"/>
          </a:xfrm>
          <a:prstGeom prst="roundRect">
            <a:avLst>
              <a:gd name="adj" fmla="val 0"/>
            </a:avLst>
          </a:prstGeom>
          <a:solidFill>
            <a:srgbClr val="052957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22" name="Rounded Rectangle 6">
            <a:extLst>
              <a:ext uri="{FF2B5EF4-FFF2-40B4-BE49-F238E27FC236}">
                <a16:creationId xmlns:a16="http://schemas.microsoft.com/office/drawing/2014/main" id="{9B2DBBCA-0CEC-E54E-8767-03214381113F}"/>
              </a:ext>
            </a:extLst>
          </p:cNvPr>
          <p:cNvSpPr>
            <a:spLocks noSelect="1" noMove="1" noResize="1" noTextEdit="1"/>
          </p:cNvSpPr>
          <p:nvPr/>
        </p:nvSpPr>
        <p:spPr>
          <a:xfrm>
            <a:off x="3180013" y="2255148"/>
            <a:ext cx="6274010" cy="335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45720" rIns="91440" bIns="45720" numCol="1" spcCol="1270" anchor="ctr" anchorCtr="0">
            <a:noAutofit/>
          </a:bodyPr>
          <a:lstStyle/>
          <a:p>
            <a:pPr algn="ctr" defTabSz="800100">
              <a:lnSpc>
                <a:spcPct val="95000"/>
              </a:lnSpc>
              <a:spcBef>
                <a:spcPct val="0"/>
              </a:spcBef>
              <a:spcAft>
                <a:spcPts val="400"/>
              </a:spcAft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Oral and/or IP antibiotics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B6C7714-495A-014A-A635-BBD31A4C7F0A}"/>
              </a:ext>
            </a:extLst>
          </p:cNvPr>
          <p:cNvSpPr>
            <a:spLocks noSelect="1" noMove="1" noResize="1" noTextEdit="1"/>
          </p:cNvSpPr>
          <p:nvPr/>
        </p:nvSpPr>
        <p:spPr>
          <a:xfrm>
            <a:off x="3180012" y="3021118"/>
            <a:ext cx="6274009" cy="510469"/>
          </a:xfrm>
          <a:prstGeom prst="roundRect">
            <a:avLst>
              <a:gd name="adj" fmla="val 0"/>
            </a:avLst>
          </a:prstGeom>
          <a:solidFill>
            <a:srgbClr val="052957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8">
            <a:extLst>
              <a:ext uri="{FF2B5EF4-FFF2-40B4-BE49-F238E27FC236}">
                <a16:creationId xmlns:a16="http://schemas.microsoft.com/office/drawing/2014/main" id="{4299B06E-B92E-E142-B074-64EDC8D6CFB2}"/>
              </a:ext>
            </a:extLst>
          </p:cNvPr>
          <p:cNvSpPr>
            <a:spLocks noSelect="1" noMove="1" noResize="1" noTextEdit="1"/>
          </p:cNvSpPr>
          <p:nvPr/>
        </p:nvSpPr>
        <p:spPr>
          <a:xfrm>
            <a:off x="3147730" y="3052338"/>
            <a:ext cx="6274008" cy="4295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45720" rIns="91440" bIns="45720" numCol="1" spcCol="1270" anchor="ctr" anchorCtr="0">
            <a:noAutofit/>
          </a:bodyPr>
          <a:lstStyle/>
          <a:p>
            <a:pPr algn="ctr" defTabSz="533400">
              <a:lnSpc>
                <a:spcPct val="95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Adjust antibiotics to culture and sensitivity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05B329A-4D72-6740-9C91-68AF5939A381}"/>
              </a:ext>
            </a:extLst>
          </p:cNvPr>
          <p:cNvSpPr>
            <a:spLocks noSelect="1" noMove="1" noResize="1" noTextEdit="1"/>
          </p:cNvSpPr>
          <p:nvPr/>
        </p:nvSpPr>
        <p:spPr>
          <a:xfrm>
            <a:off x="3180013" y="3818156"/>
            <a:ext cx="6274009" cy="515634"/>
          </a:xfrm>
          <a:prstGeom prst="roundRect">
            <a:avLst>
              <a:gd name="adj" fmla="val 0"/>
            </a:avLst>
          </a:prstGeom>
          <a:solidFill>
            <a:srgbClr val="052957"/>
          </a:solidFill>
          <a:ln w="19050" cmpd="sng"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26" name="Rounded Rectangle 10">
            <a:extLst>
              <a:ext uri="{FF2B5EF4-FFF2-40B4-BE49-F238E27FC236}">
                <a16:creationId xmlns:a16="http://schemas.microsoft.com/office/drawing/2014/main" id="{D1E40743-978D-794B-9D67-04C3B18A3C96}"/>
              </a:ext>
            </a:extLst>
          </p:cNvPr>
          <p:cNvSpPr>
            <a:spLocks noSelect="1" noMove="1" noResize="1" noTextEdit="1"/>
          </p:cNvSpPr>
          <p:nvPr/>
        </p:nvSpPr>
        <p:spPr>
          <a:xfrm>
            <a:off x="3180013" y="3892082"/>
            <a:ext cx="6274009" cy="33984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45720" rIns="91440" bIns="45720" numCol="1" spcCol="1270" anchor="ctr" anchorCtr="0">
            <a:noAutofit/>
          </a:bodyPr>
          <a:lstStyle/>
          <a:p>
            <a:pPr algn="ctr" defTabSz="533400">
              <a:lnSpc>
                <a:spcPct val="95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Re-evaluate</a:t>
            </a:r>
          </a:p>
        </p:txBody>
      </p:sp>
      <p:sp>
        <p:nvSpPr>
          <p:cNvPr id="28" name="Rounded Rectangle 12">
            <a:extLst>
              <a:ext uri="{FF2B5EF4-FFF2-40B4-BE49-F238E27FC236}">
                <a16:creationId xmlns:a16="http://schemas.microsoft.com/office/drawing/2014/main" id="{1E57BD38-A3EE-934B-86C5-3566885F0CD6}"/>
              </a:ext>
            </a:extLst>
          </p:cNvPr>
          <p:cNvSpPr>
            <a:spLocks noSelect="1" noMove="1" noResize="1" noTextEdit="1"/>
          </p:cNvSpPr>
          <p:nvPr/>
        </p:nvSpPr>
        <p:spPr>
          <a:xfrm>
            <a:off x="2320382" y="4635643"/>
            <a:ext cx="3574123" cy="1210917"/>
          </a:xfrm>
          <a:prstGeom prst="rect">
            <a:avLst/>
          </a:prstGeom>
          <a:solidFill>
            <a:srgbClr val="052957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45720" rIns="91440" bIns="45720" numCol="1" spcCol="1270" anchor="ctr" anchorCtr="0">
            <a:noAutofit/>
          </a:bodyPr>
          <a:lstStyle/>
          <a:p>
            <a:pPr algn="ctr" defTabSz="533400">
              <a:lnSpc>
                <a:spcPct val="95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Infection resolving: continue treatment for at least two weeks, re-evaluate</a:t>
            </a:r>
          </a:p>
        </p:txBody>
      </p:sp>
      <p:sp>
        <p:nvSpPr>
          <p:cNvPr id="30" name="Rounded Rectangle 14">
            <a:extLst>
              <a:ext uri="{FF2B5EF4-FFF2-40B4-BE49-F238E27FC236}">
                <a16:creationId xmlns:a16="http://schemas.microsoft.com/office/drawing/2014/main" id="{4055AA9F-CC6C-6643-A29C-B66D374DD854}"/>
              </a:ext>
            </a:extLst>
          </p:cNvPr>
          <p:cNvSpPr>
            <a:spLocks noSelect="1" noMove="1" noResize="1" noTextEdit="1"/>
          </p:cNvSpPr>
          <p:nvPr/>
        </p:nvSpPr>
        <p:spPr>
          <a:xfrm>
            <a:off x="6233698" y="4649465"/>
            <a:ext cx="4026721" cy="1210912"/>
          </a:xfrm>
          <a:prstGeom prst="rect">
            <a:avLst/>
          </a:prstGeom>
          <a:solidFill>
            <a:srgbClr val="052957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45720" rIns="91440" bIns="45720" numCol="1" spcCol="1270" anchor="ctr" anchorCtr="0">
            <a:noAutofit/>
          </a:bodyPr>
          <a:lstStyle/>
          <a:p>
            <a:pPr algn="ctr" defTabSz="533400">
              <a:lnSpc>
                <a:spcPct val="95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Infection unresolved</a:t>
            </a:r>
            <a:b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(3-4 weeks): consider catheter revision, removal, or reinsertion at another site (may consider removal and reinsertion under same procedure) </a:t>
            </a:r>
          </a:p>
        </p:txBody>
      </p:sp>
      <p:sp>
        <p:nvSpPr>
          <p:cNvPr id="31" name="Down Arrow 30">
            <a:extLst>
              <a:ext uri="{FF2B5EF4-FFF2-40B4-BE49-F238E27FC236}">
                <a16:creationId xmlns:a16="http://schemas.microsoft.com/office/drawing/2014/main" id="{0D7F9F32-AE93-A744-8A69-6589F59EB80E}"/>
              </a:ext>
            </a:extLst>
          </p:cNvPr>
          <p:cNvSpPr>
            <a:spLocks noSelect="1" noMove="1" noResize="1" noTextEdit="1"/>
          </p:cNvSpPr>
          <p:nvPr/>
        </p:nvSpPr>
        <p:spPr bwMode="auto">
          <a:xfrm>
            <a:off x="6169870" y="1944187"/>
            <a:ext cx="294295" cy="1969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Down Arrow 31">
            <a:extLst>
              <a:ext uri="{FF2B5EF4-FFF2-40B4-BE49-F238E27FC236}">
                <a16:creationId xmlns:a16="http://schemas.microsoft.com/office/drawing/2014/main" id="{FFC3F18B-79D9-F64C-B333-E6558D4D48C6}"/>
              </a:ext>
            </a:extLst>
          </p:cNvPr>
          <p:cNvSpPr>
            <a:spLocks noSelect="1" noMove="1" noResize="1" noTextEdit="1"/>
          </p:cNvSpPr>
          <p:nvPr/>
        </p:nvSpPr>
        <p:spPr bwMode="auto">
          <a:xfrm>
            <a:off x="6169870" y="2755435"/>
            <a:ext cx="294295" cy="1969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410CDBEA-96DE-D44D-A25C-52F2D79301F2}"/>
              </a:ext>
            </a:extLst>
          </p:cNvPr>
          <p:cNvSpPr>
            <a:spLocks noSelect="1" noMove="1" noResize="1" noTextEdit="1"/>
          </p:cNvSpPr>
          <p:nvPr/>
        </p:nvSpPr>
        <p:spPr bwMode="auto">
          <a:xfrm>
            <a:off x="6169870" y="3578852"/>
            <a:ext cx="294295" cy="1969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139D5716-1D17-CC42-95EE-465A077F9B81}"/>
              </a:ext>
            </a:extLst>
          </p:cNvPr>
          <p:cNvSpPr>
            <a:spLocks noSelect="1" noMove="1" noResize="1" noTextEdit="1"/>
          </p:cNvSpPr>
          <p:nvPr/>
        </p:nvSpPr>
        <p:spPr bwMode="auto">
          <a:xfrm>
            <a:off x="7335728" y="4405907"/>
            <a:ext cx="294295" cy="1969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Down Arrow 34">
            <a:extLst>
              <a:ext uri="{FF2B5EF4-FFF2-40B4-BE49-F238E27FC236}">
                <a16:creationId xmlns:a16="http://schemas.microsoft.com/office/drawing/2014/main" id="{AEDABB0F-182D-6042-AB18-B127EF72C2D9}"/>
              </a:ext>
            </a:extLst>
          </p:cNvPr>
          <p:cNvSpPr>
            <a:spLocks noSelect="1" noMove="1" noResize="1" noTextEdit="1"/>
          </p:cNvSpPr>
          <p:nvPr/>
        </p:nvSpPr>
        <p:spPr bwMode="auto">
          <a:xfrm>
            <a:off x="4778222" y="4388986"/>
            <a:ext cx="294295" cy="1969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Subtitle 3">
            <a:extLst>
              <a:ext uri="{FF2B5EF4-FFF2-40B4-BE49-F238E27FC236}">
                <a16:creationId xmlns:a16="http://schemas.microsoft.com/office/drawing/2014/main" id="{5EC70643-8F5E-CC49-BD7E-F426D72912B8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TREATMENT OF ESI AND TUNNEL INFECTIONS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D34F4B-D5F2-460D-B4E8-F12AFBA792BD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449868753"/>
      </p:ext>
    </p:extLst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611E445A-C2F7-7A4E-9530-50080FB6235A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PERITONITIS: MICROBIOLOGY AND OUTCOMES </a:t>
            </a:r>
          </a:p>
        </p:txBody>
      </p:sp>
      <p:pic>
        <p:nvPicPr>
          <p:cNvPr id="9" name="Picture 6" descr="images-9">
            <a:extLst>
              <a:ext uri="{FF2B5EF4-FFF2-40B4-BE49-F238E27FC236}">
                <a16:creationId xmlns:a16="http://schemas.microsoft.com/office/drawing/2014/main" id="{EE95C7E9-A6EB-9940-879C-9AEF9455049E}"/>
              </a:ext>
            </a:extLst>
          </p:cNvPr>
          <p:cNvPicPr>
            <a:picLocks noSelect="1" noChangeAspect="1" noMove="1" noResize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6842" y="1840258"/>
            <a:ext cx="2106613" cy="2143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images-10">
            <a:extLst>
              <a:ext uri="{FF2B5EF4-FFF2-40B4-BE49-F238E27FC236}">
                <a16:creationId xmlns:a16="http://schemas.microsoft.com/office/drawing/2014/main" id="{04DB8148-499D-5E4D-A287-1277D819D092}"/>
              </a:ext>
            </a:extLst>
          </p:cNvPr>
          <p:cNvPicPr>
            <a:picLocks noSelect="1" noChangeAspect="1" noMove="1" noResize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8417" y="2271995"/>
            <a:ext cx="2103120" cy="167748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images-11">
            <a:extLst>
              <a:ext uri="{FF2B5EF4-FFF2-40B4-BE49-F238E27FC236}">
                <a16:creationId xmlns:a16="http://schemas.microsoft.com/office/drawing/2014/main" id="{67320468-48BF-0745-A2AD-41D360E6F81C}"/>
              </a:ext>
            </a:extLst>
          </p:cNvPr>
          <p:cNvPicPr>
            <a:picLocks noSelect="1" noChangeAspect="1" noMove="1" noResize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9583" y="2728178"/>
            <a:ext cx="1621971" cy="122130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images-12">
            <a:extLst>
              <a:ext uri="{FF2B5EF4-FFF2-40B4-BE49-F238E27FC236}">
                <a16:creationId xmlns:a16="http://schemas.microsoft.com/office/drawing/2014/main" id="{1B82A16E-13EC-E84C-A89A-B3524851D501}"/>
              </a:ext>
            </a:extLst>
          </p:cNvPr>
          <p:cNvPicPr>
            <a:picLocks noSelect="1" noChangeAspect="1" noMove="1" noResize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76428" y="3041458"/>
            <a:ext cx="1136576" cy="90802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EA84C22D-9CEC-F840-8868-3764124FC2BE}"/>
              </a:ext>
            </a:extLst>
          </p:cNvPr>
          <p:cNvSpPr txBox="1">
            <a:spLocks noSelect="1" noMove="1" noResize="1" noChangeArrowheads="1" noTextEdit="1"/>
          </p:cNvSpPr>
          <p:nvPr/>
        </p:nvSpPr>
        <p:spPr bwMode="auto">
          <a:xfrm>
            <a:off x="4004701" y="4019964"/>
            <a:ext cx="21305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Across Bowel Wall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51D23236-45E4-6B4D-86BE-0D1E256EB95C}"/>
              </a:ext>
            </a:extLst>
          </p:cNvPr>
          <p:cNvSpPr txBox="1">
            <a:spLocks noSelect="1" noMove="1" noResize="1" noChangeArrowheads="1" noTextEdit="1"/>
          </p:cNvSpPr>
          <p:nvPr/>
        </p:nvSpPr>
        <p:spPr bwMode="auto">
          <a:xfrm>
            <a:off x="6235292" y="4019964"/>
            <a:ext cx="21305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Hematogenous</a:t>
            </a:r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A0C69C38-9C32-F148-A3D7-8478CC136F62}"/>
              </a:ext>
            </a:extLst>
          </p:cNvPr>
          <p:cNvSpPr txBox="1">
            <a:spLocks noSelect="1" noMove="1" noResize="1" noChangeArrowheads="1" noTextEdit="1"/>
          </p:cNvSpPr>
          <p:nvPr/>
        </p:nvSpPr>
        <p:spPr bwMode="auto">
          <a:xfrm>
            <a:off x="1804872" y="4019964"/>
            <a:ext cx="21305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Skin, PD Catheter</a:t>
            </a: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628ADACC-EC3E-D646-B800-D009046724FF}"/>
              </a:ext>
            </a:extLst>
          </p:cNvPr>
          <p:cNvSpPr txBox="1">
            <a:spLocks noSelect="1" noMove="1" noResize="1" noChangeArrowheads="1" noTextEdit="1"/>
          </p:cNvSpPr>
          <p:nvPr/>
        </p:nvSpPr>
        <p:spPr bwMode="auto">
          <a:xfrm>
            <a:off x="8379440" y="4019964"/>
            <a:ext cx="21305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Transvaginal</a:t>
            </a:r>
          </a:p>
        </p:txBody>
      </p:sp>
      <p:sp>
        <p:nvSpPr>
          <p:cNvPr id="17" name="Line 16">
            <a:extLst>
              <a:ext uri="{FF2B5EF4-FFF2-40B4-BE49-F238E27FC236}">
                <a16:creationId xmlns:a16="http://schemas.microsoft.com/office/drawing/2014/main" id="{45C813FA-24BD-4847-AD01-263CC22D93AC}"/>
              </a:ext>
            </a:extLst>
          </p:cNvPr>
          <p:cNvSpPr>
            <a:spLocks noSelect="1" noMove="1" noResize="1" noChangeShapeType="1" noTextEdit="1"/>
          </p:cNvSpPr>
          <p:nvPr/>
        </p:nvSpPr>
        <p:spPr bwMode="auto">
          <a:xfrm>
            <a:off x="2851892" y="4459278"/>
            <a:ext cx="914400" cy="8382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7B10449A-D59A-E54B-8CD4-28B794BBED4C}"/>
              </a:ext>
            </a:extLst>
          </p:cNvPr>
          <p:cNvSpPr>
            <a:spLocks noSelect="1" noMove="1" noResize="1" noChangeShapeType="1" noTextEdit="1"/>
          </p:cNvSpPr>
          <p:nvPr/>
        </p:nvSpPr>
        <p:spPr bwMode="auto">
          <a:xfrm flipH="1">
            <a:off x="5031877" y="4402092"/>
            <a:ext cx="0" cy="9144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Line 18">
            <a:extLst>
              <a:ext uri="{FF2B5EF4-FFF2-40B4-BE49-F238E27FC236}">
                <a16:creationId xmlns:a16="http://schemas.microsoft.com/office/drawing/2014/main" id="{D4E67DCE-988D-B147-B77C-506C8A3A7020}"/>
              </a:ext>
            </a:extLst>
          </p:cNvPr>
          <p:cNvSpPr>
            <a:spLocks noSelect="1" noMove="1" noResize="1" noChangeShapeType="1" noTextEdit="1"/>
          </p:cNvSpPr>
          <p:nvPr/>
        </p:nvSpPr>
        <p:spPr bwMode="auto">
          <a:xfrm flipH="1">
            <a:off x="7262468" y="4402092"/>
            <a:ext cx="0" cy="9144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6ABCFF5E-DC20-2A46-B9F1-6175646101D6}"/>
              </a:ext>
            </a:extLst>
          </p:cNvPr>
          <p:cNvSpPr>
            <a:spLocks noSelect="1" noMove="1" noResize="1" noChangeShapeType="1" noTextEdit="1"/>
          </p:cNvSpPr>
          <p:nvPr/>
        </p:nvSpPr>
        <p:spPr bwMode="auto">
          <a:xfrm flipH="1">
            <a:off x="8490692" y="4456144"/>
            <a:ext cx="914400" cy="841248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0">
            <a:extLst>
              <a:ext uri="{FF2B5EF4-FFF2-40B4-BE49-F238E27FC236}">
                <a16:creationId xmlns:a16="http://schemas.microsoft.com/office/drawing/2014/main" id="{0CBBBC55-CEFD-5545-821C-0284041FDC42}"/>
              </a:ext>
            </a:extLst>
          </p:cNvPr>
          <p:cNvSpPr txBox="1">
            <a:spLocks noSelect="1" noMove="1" noResize="1" noChangeArrowheads="1" noTextEdit="1"/>
          </p:cNvSpPr>
          <p:nvPr/>
        </p:nvSpPr>
        <p:spPr bwMode="auto">
          <a:xfrm>
            <a:off x="3580224" y="5426178"/>
            <a:ext cx="5029200" cy="338554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 the Root Cause: History and Physical</a:t>
            </a:r>
          </a:p>
        </p:txBody>
      </p:sp>
      <p:sp>
        <p:nvSpPr>
          <p:cNvPr id="22" name="Line 21">
            <a:extLst>
              <a:ext uri="{FF2B5EF4-FFF2-40B4-BE49-F238E27FC236}">
                <a16:creationId xmlns:a16="http://schemas.microsoft.com/office/drawing/2014/main" id="{99177EF0-7823-A94D-AD28-3313E2FFD0FA}"/>
              </a:ext>
            </a:extLst>
          </p:cNvPr>
          <p:cNvSpPr>
            <a:spLocks noSelect="1" noMove="1" noResize="1" noChangeShapeType="1" noTextEdit="1"/>
          </p:cNvSpPr>
          <p:nvPr/>
        </p:nvSpPr>
        <p:spPr bwMode="auto">
          <a:xfrm>
            <a:off x="4032992" y="1771661"/>
            <a:ext cx="5715000" cy="1066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22">
            <a:extLst>
              <a:ext uri="{FF2B5EF4-FFF2-40B4-BE49-F238E27FC236}">
                <a16:creationId xmlns:a16="http://schemas.microsoft.com/office/drawing/2014/main" id="{A4871A3F-C35D-0146-A82E-428CF9D42B72}"/>
              </a:ext>
            </a:extLst>
          </p:cNvPr>
          <p:cNvSpPr txBox="1">
            <a:spLocks noSelect="1" noMove="1" noResize="1" noChangeArrowheads="1" noTextEdit="1"/>
          </p:cNvSpPr>
          <p:nvPr/>
        </p:nvSpPr>
        <p:spPr bwMode="auto">
          <a:xfrm>
            <a:off x="6106666" y="1837162"/>
            <a:ext cx="152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358AEA0-BEBD-4447-8525-6EEAA0127C13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3149" y="699217"/>
            <a:ext cx="10515600" cy="1078992"/>
          </a:xfrm>
        </p:spPr>
        <p:txBody>
          <a:bodyPr/>
          <a:lstStyle/>
          <a:p>
            <a:r>
              <a:rPr lang="en-US"/>
              <a:t>Peritonitis: Routes of Entry of Organisms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80E20B-9E47-43A2-9620-27066B373965}"/>
              </a:ext>
            </a:extLst>
          </p:cNvPr>
          <p:cNvSpPr>
            <a:spLocks noSelect="1" noMove="1" noResize="1" noTextEdit="1"/>
          </p:cNvSpPr>
          <p:nvPr/>
        </p:nvSpPr>
        <p:spPr>
          <a:xfrm>
            <a:off x="2412948" y="2271995"/>
            <a:ext cx="914400" cy="2396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2C1B0E-B44C-4FAB-90ED-B00E1AF1A728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3582293759"/>
      </p:ext>
    </p:extLst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3D1F6B0D-9B0C-0149-B61F-012AEC1353FF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PERITONITIS: MICROBIOLOGY AND OUTCOMES </a:t>
            </a:r>
          </a:p>
          <a:p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890F70D-5261-A54B-A896-468EC4FC8B67}"/>
              </a:ext>
            </a:extLst>
          </p:cNvPr>
          <p:cNvSpPr txBox="1">
            <a:spLocks noSelect="1" noMove="1" noResize="1" noChangeArrowheads="1" noTextEdit="1"/>
          </p:cNvSpPr>
          <p:nvPr/>
        </p:nvSpPr>
        <p:spPr>
          <a:xfrm>
            <a:off x="611883" y="705002"/>
            <a:ext cx="8636000" cy="1078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3"/>
                </a:solidFill>
                <a:latin typeface="Segoe"/>
                <a:ea typeface="+mj-ea"/>
                <a:cs typeface="Segoe"/>
              </a:defRPr>
            </a:lvl1pPr>
          </a:lstStyle>
          <a:p>
            <a:r>
              <a:rPr lang="en-US" altLang="en-US"/>
              <a:t>Peritonitis: Organisms 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9C70B55-7260-1640-BBFE-5D20AEEEBB1D}"/>
              </a:ext>
            </a:extLst>
          </p:cNvPr>
          <p:cNvSpPr txBox="1">
            <a:spLocks noSelect="1" noMove="1" noResize="1" noChangeArrowheads="1" noTextEdit="1"/>
          </p:cNvSpPr>
          <p:nvPr/>
        </p:nvSpPr>
        <p:spPr>
          <a:xfrm>
            <a:off x="616614" y="1610958"/>
            <a:ext cx="5479386" cy="4830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Gram-Positive 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Coagulase-negative </a:t>
            </a:r>
            <a:r>
              <a:rPr lang="en-US" altLang="en-US" i="1">
                <a:latin typeface="Arial" panose="020b0604020202020204" pitchFamily="34" charset="0"/>
                <a:cs typeface="Arial" panose="020b0604020202020204" pitchFamily="34" charset="0"/>
              </a:rPr>
              <a:t>Staph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altLang="en-US" i="1">
                <a:latin typeface="Arial" panose="020b0604020202020204" pitchFamily="34" charset="0"/>
                <a:cs typeface="Arial" panose="020b0604020202020204" pitchFamily="34" charset="0"/>
              </a:rPr>
              <a:t>Staph aureus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Alpha-hemolytic </a:t>
            </a:r>
            <a:r>
              <a:rPr lang="en-US" altLang="en-US" i="1">
                <a:latin typeface="Arial" panose="020b0604020202020204" pitchFamily="34" charset="0"/>
                <a:cs typeface="Arial" panose="020b0604020202020204" pitchFamily="34" charset="0"/>
              </a:rPr>
              <a:t>Strep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altLang="en-US" i="1">
                <a:latin typeface="Arial" panose="020b0604020202020204" pitchFamily="34" charset="0"/>
                <a:cs typeface="Arial" panose="020b0604020202020204" pitchFamily="34" charset="0"/>
              </a:rPr>
              <a:t>Enterococcus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Diphtheroid (don’t let the lab tell you it’s a contaminant)</a:t>
            </a:r>
          </a:p>
          <a:p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Gram-Negative 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altLang="en-US" i="1">
                <a:latin typeface="Arial" panose="020b0604020202020204" pitchFamily="34" charset="0"/>
                <a:cs typeface="Arial" panose="020b0604020202020204" pitchFamily="34" charset="0"/>
              </a:rPr>
              <a:t>Enterobacteria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altLang="en-US" i="1">
                <a:latin typeface="Arial" panose="020b0604020202020204" pitchFamily="34" charset="0"/>
                <a:cs typeface="Arial" panose="020b0604020202020204" pitchFamily="34" charset="0"/>
              </a:rPr>
              <a:t>Pseudomonas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altLang="en-US" i="1">
                <a:latin typeface="Arial" panose="020b0604020202020204" pitchFamily="34" charset="0"/>
                <a:cs typeface="Arial" panose="020b0604020202020204" pitchFamily="34" charset="0"/>
              </a:rPr>
              <a:t>Acinetobacter</a:t>
            </a:r>
          </a:p>
          <a:p>
            <a:pPr marL="457200" lvl="1" indent="0">
              <a:buNone/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7AFB34C-9127-F149-84E1-8D7F0410DFAA}"/>
              </a:ext>
            </a:extLst>
          </p:cNvPr>
          <p:cNvSpPr txBox="1">
            <a:spLocks noSelect="1" noMove="1" noResize="1" noChangeArrowheads="1" noTextEdit="1"/>
          </p:cNvSpPr>
          <p:nvPr/>
        </p:nvSpPr>
        <p:spPr>
          <a:xfrm>
            <a:off x="7022674" y="1614720"/>
            <a:ext cx="5169326" cy="4773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Anaerobes 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altLang="en-US" i="1">
                <a:latin typeface="Arial" panose="020b0604020202020204" pitchFamily="34" charset="0"/>
                <a:cs typeface="Arial" panose="020b0604020202020204" pitchFamily="34" charset="0"/>
              </a:rPr>
              <a:t>Clostridium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altLang="en-US" i="1">
                <a:latin typeface="Arial" panose="020b0604020202020204" pitchFamily="34" charset="0"/>
                <a:cs typeface="Arial" panose="020b0604020202020204" pitchFamily="34" charset="0"/>
              </a:rPr>
              <a:t>Bacteroides</a:t>
            </a:r>
          </a:p>
          <a:p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Mycobacterium 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altLang="en-US" i="1">
                <a:latin typeface="Arial" panose="020b0604020202020204" pitchFamily="34" charset="0"/>
                <a:cs typeface="Arial" panose="020b0604020202020204" pitchFamily="34" charset="0"/>
              </a:rPr>
              <a:t>M. tuberculosis</a:t>
            </a:r>
          </a:p>
          <a:p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Fungi/Yeasts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altLang="en-US" i="1">
                <a:latin typeface="Arial" panose="020b0604020202020204" pitchFamily="34" charset="0"/>
                <a:cs typeface="Arial" panose="020b0604020202020204" pitchFamily="34" charset="0"/>
              </a:rPr>
              <a:t>Candida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 species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altLang="en-US" i="1">
                <a:latin typeface="Arial" panose="020b0604020202020204" pitchFamily="34" charset="0"/>
                <a:cs typeface="Arial" panose="020b0604020202020204" pitchFamily="34" charset="0"/>
              </a:rPr>
              <a:t>Aspergillus</a:t>
            </a:r>
          </a:p>
          <a:p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95F470-FA7E-464D-8932-C1874108E88F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948158992"/>
      </p:ext>
    </p:extLst>
  </p:cSld>
  <p:clrMapOvr>
    <a:masterClrMapping/>
  </p:clrMapOvr>
  <p:transition/>
  <p:timing/>
</p:sld>
</file>

<file path=ppt/slides/slide3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6269A71-FEDC-184B-BD37-46DB75AC1EBA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PERITONITIS: MICROBIOLOGY AND OUTCOMES </a:t>
            </a:r>
          </a:p>
          <a:p>
            <a:endParaRPr lang="en-US"/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70F7FF9C-502F-794F-856B-DA209F031E2B}"/>
              </a:ext>
            </a:extLst>
          </p:cNvPr>
          <p:cNvGraphicFramePr>
            <a:graphicFrameLocks noGrp="1" noSelect="1" noMove="1" noResize="1"/>
          </p:cNvGraphicFramePr>
          <p:nvPr>
            <p:ph idx="1"/>
            <p:extLst>
              <p:ext uri="{D42A27DB-BD31-4B8C-83A1-F6EECF244321}">
                <p14:modId val="493092638"/>
              </p:ext>
            </p:extLst>
          </p:nvPr>
        </p:nvGraphicFramePr>
        <p:xfrm>
          <a:off x="143255" y="1148345"/>
          <a:ext cx="11782926" cy="4454979"/>
        </p:xfrm>
        <a:graphic>
          <a:graphicData uri="http://schemas.openxmlformats.org/drawingml/2006/chart">
            <c:chart xmlns:c="http://schemas.openxmlformats.org/drawingml/2006/chart" r:id="rId2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11A8AFBC-D63A-8A46-9FED-20413416836B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1628" y="701628"/>
            <a:ext cx="11580371" cy="1078992"/>
          </a:xfrm>
        </p:spPr>
        <p:txBody>
          <a:bodyPr>
            <a:noAutofit/>
          </a:bodyPr>
          <a:lstStyle/>
          <a:p>
            <a:r>
              <a:rPr lang="en-US"/>
              <a:t>Peritonitis Organism-Specific Rate, by Country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49D27E-5ED9-124D-8880-6ADCFF8BC808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5030" y="5815510"/>
            <a:ext cx="75806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ANZ: Australia, New Zealand; UK: United Kingdom; US: United States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5AC261-6761-4B34-8C15-1E502AD1151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8771869" y="5816675"/>
            <a:ext cx="342182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500" i="1">
                <a:latin typeface="Arial" panose="020b0604020202020204" pitchFamily="34" charset="0"/>
                <a:cs typeface="Arial" panose="020b0604020202020204" pitchFamily="34" charset="0"/>
              </a:rPr>
              <a:t>Perl et al AJKD 2020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AEE128-411E-44B6-B4EC-8254BAD4D9A8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93264557"/>
      </p:ext>
    </p:extLst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8E806D0-FD7F-7148-A56D-22437B407BC5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PERITONITIS: MICROBIOLOGY AND OUTCOMES </a:t>
            </a:r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408087-F118-AA49-98FB-5C48AF1C8F07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354810" y="3020594"/>
            <a:ext cx="3157201" cy="1464231"/>
          </a:xfrm>
          <a:prstGeom prst="roundRect">
            <a:avLst/>
          </a:prstGeom>
          <a:solidFill>
            <a:schemeClr val="accent2">
              <a:alpha val="50000"/>
            </a:schemeClr>
          </a:solidFill>
          <a:ln w="28575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Bacteremia</a:t>
            </a:r>
          </a:p>
          <a:p>
            <a:pPr algn="ctr"/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rved Down Arrow 5">
            <a:extLst>
              <a:ext uri="{FF2B5EF4-FFF2-40B4-BE49-F238E27FC236}">
                <a16:creationId xmlns:a16="http://schemas.microsoft.com/office/drawing/2014/main" id="{BF190C6F-CBCE-864E-844A-6DB9F32CFF08}"/>
              </a:ext>
            </a:extLst>
          </p:cNvPr>
          <p:cNvSpPr>
            <a:spLocks noSelect="1" noMove="1" noResize="1" noTextEdit="1"/>
          </p:cNvSpPr>
          <p:nvPr/>
        </p:nvSpPr>
        <p:spPr bwMode="auto">
          <a:xfrm>
            <a:off x="1485153" y="1955730"/>
            <a:ext cx="5334000" cy="804497"/>
          </a:xfrm>
          <a:prstGeom prst="curved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/>
            </a:endParaRPr>
          </a:p>
        </p:txBody>
      </p:sp>
      <p:sp>
        <p:nvSpPr>
          <p:cNvPr id="7" name="Curved Down Arrow 6">
            <a:extLst>
              <a:ext uri="{FF2B5EF4-FFF2-40B4-BE49-F238E27FC236}">
                <a16:creationId xmlns:a16="http://schemas.microsoft.com/office/drawing/2014/main" id="{EC55F2B3-5E6E-2D4F-A0F4-B7F8201C26BA}"/>
              </a:ext>
            </a:extLst>
          </p:cNvPr>
          <p:cNvSpPr>
            <a:spLocks noSelect="1" noMove="1" noResize="1" noTextEdit="1"/>
          </p:cNvSpPr>
          <p:nvPr/>
        </p:nvSpPr>
        <p:spPr bwMode="auto">
          <a:xfrm rot="10800000">
            <a:off x="1485154" y="4798711"/>
            <a:ext cx="5334000" cy="1240874"/>
          </a:xfrm>
          <a:prstGeom prst="curved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37258AD-3718-684E-B06F-310ED1E9851E}"/>
              </a:ext>
            </a:extLst>
          </p:cNvPr>
          <p:cNvGrpSpPr>
            <a:grpSpLocks noGrp="1" noSelect="1" noMove="1" noResize="1"/>
          </p:cNvGrpSpPr>
          <p:nvPr/>
        </p:nvGrpSpPr>
        <p:grpSpPr>
          <a:xfrm>
            <a:off x="3515071" y="5480869"/>
            <a:ext cx="1274164" cy="1117433"/>
            <a:chOff x="4038600" y="5445292"/>
            <a:chExt cx="1274164" cy="1117433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C502053-A8F2-D64E-8C1C-4D57DB669F39}"/>
                </a:ext>
              </a:extLst>
            </p:cNvPr>
            <p:cNvCxnSpPr/>
            <p:nvPr/>
          </p:nvCxnSpPr>
          <p:spPr bwMode="auto">
            <a:xfrm>
              <a:off x="4109178" y="5445292"/>
              <a:ext cx="1133008" cy="106270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7D16729-B26F-9D48-B3FE-390ABF14E5E0}"/>
                </a:ext>
              </a:extLst>
            </p:cNvPr>
            <p:cNvCxnSpPr/>
            <p:nvPr/>
          </p:nvCxnSpPr>
          <p:spPr bwMode="auto">
            <a:xfrm flipH="1">
              <a:off x="4038600" y="5445292"/>
              <a:ext cx="1274164" cy="111743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88A0547-5D39-624D-82A2-DA8FF3E608D8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5236843" y="3020594"/>
            <a:ext cx="2920335" cy="1532334"/>
          </a:xfrm>
          <a:prstGeom prst="roundRect">
            <a:avLst/>
          </a:prstGeom>
          <a:solidFill>
            <a:schemeClr val="accent4">
              <a:alpha val="5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none" rtlCol="0" anchor="ctr">
            <a:noAutofit/>
          </a:bodyPr>
          <a:lstStyle/>
          <a:p>
            <a:pPr algn="ctr"/>
            <a:endParaRPr lang="en-US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Peritonitis</a:t>
            </a:r>
          </a:p>
          <a:p>
            <a:pPr algn="ctr"/>
            <a:endParaRPr lang="en-US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F29B75C8-D1E1-A94E-94C1-69F734529BEB}"/>
              </a:ext>
            </a:extLst>
          </p:cNvPr>
          <p:cNvSpPr>
            <a:spLocks noSelect="1" noMove="1" noResize="1" noTextEdit="1"/>
          </p:cNvSpPr>
          <p:nvPr/>
        </p:nvSpPr>
        <p:spPr>
          <a:xfrm>
            <a:off x="7980629" y="1750601"/>
            <a:ext cx="1385123" cy="372743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47F11F-0C8D-D14F-B9C3-1F1B31E31AD7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9160767" y="2057117"/>
            <a:ext cx="2662637" cy="2862322"/>
          </a:xfrm>
          <a:prstGeom prst="rect">
            <a:avLst/>
          </a:prstGeom>
          <a:solidFill>
            <a:schemeClr val="bg2">
              <a:alpha val="33000"/>
            </a:schemeClr>
          </a:solidFill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Look for other source if PD fluid is growing the same organism as blood (i.e., endocarditis)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If an enteric organism, consider CT imaging to look for secondary cause (i.e. cholangitis)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F2A326D-6769-3942-AF15-E33C5826045C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9964" y="696764"/>
            <a:ext cx="8640994" cy="1158874"/>
          </a:xfrm>
        </p:spPr>
        <p:txBody>
          <a:bodyPr>
            <a:normAutofit/>
          </a:bodyPr>
          <a:lstStyle/>
          <a:p>
            <a:r>
              <a:rPr lang="en-US" sz="3500"/>
              <a:t>Peritonitis Rarely Leads to Bacteremia but Bacteremia May Lead to Peritonitis </a:t>
            </a:r>
          </a:p>
        </p:txBody>
      </p:sp>
    </p:spTree>
    <p:extLst>
      <p:ext uri="{BB962C8B-B14F-4D97-AF65-F5344CB8AC3E}">
        <p14:creationId val="3532683722"/>
      </p:ext>
    </p:extLst>
  </p:cSld>
  <p:clrMapOvr>
    <a:masterClrMapping/>
  </p:clrMapOvr>
  <p:transition/>
  <p:timing/>
</p:sld>
</file>

<file path=ppt/slides/slide3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0E7383EA-A368-4131-9362-C6E5B2676FB1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>
          <a:xfrm>
            <a:off x="6129537" y="352365"/>
            <a:ext cx="6062463" cy="366959"/>
          </a:xfrm>
        </p:spPr>
        <p:txBody>
          <a:bodyPr/>
          <a:lstStyle/>
          <a:p>
            <a:r>
              <a:rPr lang="en-US"/>
              <a:t>PERITONITIS: MICROBIOLOGY AND OUTCOMES </a:t>
            </a:r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A6BD7E-E0E2-4D31-ADC0-C96B9C12487B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9774129" y="5812913"/>
            <a:ext cx="24180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altLang="en-US" sz="1500" i="1">
                <a:latin typeface="Arial" panose="020b0604020202020204" pitchFamily="34" charset="0"/>
                <a:cs typeface="Arial" panose="020b0604020202020204" pitchFamily="34" charset="0"/>
              </a:rPr>
              <a:t>Mujais et al KI 2006</a:t>
            </a:r>
            <a:endParaRPr lang="en-US" sz="15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DB635C1-E5BE-EE42-B766-7D7A5DD3A38E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21950" y="701293"/>
            <a:ext cx="11570049" cy="1078992"/>
          </a:xfrm>
        </p:spPr>
        <p:txBody>
          <a:bodyPr>
            <a:noAutofit/>
          </a:bodyPr>
          <a:lstStyle/>
          <a:p>
            <a:br>
              <a:rPr lang="en-CA" altLang="en-US" sz="3500"/>
            </a:br>
            <a:r>
              <a:rPr lang="en-CA" altLang="en-US" sz="3500"/>
              <a:t>The Risk of Catheter Loss Varies, By Organism</a:t>
            </a:r>
            <a:br>
              <a:rPr lang="en-CA" altLang="en-US" sz="3500"/>
            </a:br>
            <a:endParaRPr lang="en-CA" altLang="en-US" sz="3500"/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40E43E2D-C1ED-0E4A-AB55-F1CA2481ADF2}"/>
              </a:ext>
            </a:extLst>
          </p:cNvPr>
          <p:cNvGraphicFramePr>
            <a:graphicFrameLocks noGrp="1" noSelect="1" noMove="1" noResize="1"/>
          </p:cNvGraphicFramePr>
          <p:nvPr>
            <p:ph idx="1"/>
            <p:extLst>
              <p:ext uri="{D42A27DB-BD31-4B8C-83A1-F6EECF244321}">
                <p14:modId val="3397589941"/>
              </p:ext>
            </p:extLst>
          </p:nvPr>
        </p:nvGraphicFramePr>
        <p:xfrm>
          <a:off x="1137355" y="1679995"/>
          <a:ext cx="9917291" cy="4137515"/>
        </p:xfrm>
        <a:graphic>
          <a:graphicData uri="http://schemas.openxmlformats.org/drawingml/2006/chart">
            <c:chart xmlns:c="http://schemas.openxmlformats.org/drawingml/2006/chart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E669C28-4948-40C9-9643-354409D5573C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4119716867"/>
      </p:ext>
    </p:extLst>
  </p:cSld>
  <p:clrMapOvr>
    <a:masterClrMapping/>
  </p:clrMapOvr>
  <p:transition/>
  <p:timing/>
</p:sld>
</file>

<file path=ppt/slides/slide3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1E4C5EC9-E828-9C48-8E8A-1DF53A8C68AC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PERITONITIS DIAGNOSIS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E2894B-BE65-E148-8A89-4844EDBA8822}"/>
              </a:ext>
            </a:extLst>
          </p:cNvPr>
          <p:cNvSpPr>
            <a:spLocks noSelect="1" noMove="1" noResize="1" noTextEdit="1"/>
          </p:cNvSpPr>
          <p:nvPr/>
        </p:nvSpPr>
        <p:spPr bwMode="auto">
          <a:xfrm>
            <a:off x="932553" y="1993387"/>
            <a:ext cx="5511236" cy="1753507"/>
          </a:xfrm>
          <a:prstGeom prst="rect">
            <a:avLst/>
          </a:prstGeom>
          <a:solidFill>
            <a:schemeClr val="accent4">
              <a:lumMod val="40000"/>
              <a:lumOff val="60000"/>
              <a:alpha val="29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E588441-A145-3E4C-9D11-5685EFDDA367}"/>
              </a:ext>
            </a:extLst>
          </p:cNvPr>
          <p:cNvSpPr>
            <a:spLocks noGrp="1" noSelect="1" noMove="1" noResize="1" noChangeArrowheads="1" noTextEdit="1"/>
          </p:cNvSpPr>
          <p:nvPr>
            <p:ph type="title"/>
          </p:nvPr>
        </p:nvSpPr>
        <p:spPr>
          <a:xfrm>
            <a:off x="617190" y="698272"/>
            <a:ext cx="8636000" cy="1078992"/>
          </a:xfrm>
        </p:spPr>
        <p:txBody>
          <a:bodyPr/>
          <a:lstStyle/>
          <a:p>
            <a:r>
              <a:rPr lang="en-US" altLang="en-US"/>
              <a:t>Peritonitis: Diagnosis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235A175-9BBE-814D-A7BC-CD69DEC59AAC}"/>
              </a:ext>
            </a:extLst>
          </p:cNvPr>
          <p:cNvSpPr>
            <a:spLocks noGrp="1" noSelect="1" noMove="1" noResize="1" noChangeArrowheads="1" noTextEdit="1"/>
          </p:cNvSpPr>
          <p:nvPr>
            <p:ph idx="1"/>
          </p:nvPr>
        </p:nvSpPr>
        <p:spPr>
          <a:xfrm>
            <a:off x="618724" y="1614103"/>
            <a:ext cx="10477099" cy="3833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2 of:</a:t>
            </a:r>
          </a:p>
          <a:p>
            <a:pPr marL="920755" lvl="1" indent="-514350">
              <a:buFont typeface="+mj-lt"/>
              <a:buAutoNum type="arabicParenR"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PD Fluid Cell count </a:t>
            </a:r>
          </a:p>
          <a:p>
            <a:pPr lvl="2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&gt;100/mm3</a:t>
            </a:r>
          </a:p>
          <a:p>
            <a:pPr lvl="2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at least 50% polymorphonuclear cells</a:t>
            </a:r>
          </a:p>
          <a:p>
            <a:pPr lvl="2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Dwell time (2-4 hours)</a:t>
            </a:r>
          </a:p>
          <a:p>
            <a:pPr marL="812810" lvl="2" indent="0"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3605" lvl="1" indent="-457200">
              <a:buFont typeface="+mj-lt"/>
              <a:buAutoNum type="arabicParenR"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Abdominal Pain</a:t>
            </a:r>
          </a:p>
          <a:p>
            <a:pPr marL="406405" lvl="1" indent="0">
              <a:buNone/>
            </a:pPr>
            <a:endParaRPr lang="en-US" altLang="en-US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3605" lvl="1" indent="-457200">
              <a:buFont typeface="+mj-lt"/>
              <a:buAutoNum type="arabicParenR" startAt="3"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Positive PD Effluent Culture (not known at time of presentation)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53589CEA-3424-8A46-B0CA-240F0205C88D}"/>
              </a:ext>
            </a:extLst>
          </p:cNvPr>
          <p:cNvSpPr>
            <a:spLocks noSelect="1" noMove="1" noResize="1" noChangeArrowheads="1" noTextEdit="1"/>
          </p:cNvSpPr>
          <p:nvPr/>
        </p:nvSpPr>
        <p:spPr bwMode="auto">
          <a:xfrm>
            <a:off x="5970389" y="3896199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5BC62B-0DF8-8A49-BC3B-2DAAAB8A96F0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6464337" y="5808481"/>
            <a:ext cx="57265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500" i="1">
                <a:latin typeface="Arial" panose="020b0604020202020204" pitchFamily="34" charset="0"/>
                <a:cs typeface="Arial" panose="020b0604020202020204" pitchFamily="34" charset="0"/>
              </a:rPr>
              <a:t>Li et al Peritoneal Dialysis International, 36:481–508 2016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455C37-931D-4F36-88BD-5A6F3D74536A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31178508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B2617BAA-18EA-DD4F-8277-56C5F155480A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PERITONITIS DIAGNOSIS</a:t>
            </a:r>
          </a:p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6FF1FD6-F1AE-4A4D-BB29-7442EB399A39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20463" y="705001"/>
            <a:ext cx="8636000" cy="1078992"/>
          </a:xfrm>
        </p:spPr>
        <p:txBody>
          <a:bodyPr/>
          <a:lstStyle/>
          <a:p>
            <a:r>
              <a:rPr lang="en-US"/>
              <a:t>A Word About the Cell Count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68FF5B0-08F5-7F4E-B55D-6B44335B83D5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2588" y="1614939"/>
            <a:ext cx="10958950" cy="417866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Cell count is dwell time dependent.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Long dwells, dry abdomen – monocyte predominant cell count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Short dwells: less time to mount a cell count (i.e., APD presenting at night)</a:t>
            </a:r>
          </a:p>
          <a:p>
            <a:pPr marL="796925" lvl="1" indent="-339725">
              <a:lnSpc>
                <a:spcPct val="11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Differential will be very helpful here.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An appropriate dwell time is usually 2 hours.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 cell count of 600 with 95% monocytes is less concerning for peritonitis than a cell count of 89 with 90% neutrophils.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264F2C-C9CA-4D5B-B348-5C2D90EE4A96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929987623"/>
      </p:ext>
    </p:extLst>
  </p:cSld>
  <p:clrMapOvr>
    <a:masterClrMapping/>
  </p:clrMapOvr>
  <p:transition/>
  <p:timing/>
</p:sld>
</file>

<file path=ppt/slides/slide3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1403D1DB-2E9C-47D5-B21B-2C158BBEB41D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PERITONITIS DIAGNOSIS</a:t>
            </a:r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9D9D1F-6D19-4039-809A-5DC21B3D6916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FAEDAB9-F1F9-D344-AD59-A5215AEFF03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20465" y="701150"/>
            <a:ext cx="8636000" cy="1078992"/>
          </a:xfrm>
        </p:spPr>
        <p:txBody>
          <a:bodyPr/>
          <a:lstStyle/>
          <a:p>
            <a:r>
              <a:rPr lang="en-US"/>
              <a:t>A Word About the Cell Count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1FD9F8-189B-4849-A36E-66C30D8CED70}"/>
              </a:ext>
            </a:extLst>
          </p:cNvPr>
          <p:cNvPicPr>
            <a:picLocks noSelect="1" noChangeAspect="1" noMove="1" noResize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903" y="1612704"/>
            <a:ext cx="4908883" cy="44951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C4A79F1-DD6C-4347-89C6-AFB7647C1F08}"/>
              </a:ext>
            </a:extLst>
          </p:cNvPr>
          <p:cNvSpPr>
            <a:spLocks noSelect="1" noMove="1" noResize="1" noTextEdit="1"/>
          </p:cNvSpPr>
          <p:nvPr/>
        </p:nvSpPr>
        <p:spPr bwMode="auto">
          <a:xfrm>
            <a:off x="2358396" y="2923961"/>
            <a:ext cx="4495800" cy="304800"/>
          </a:xfrm>
          <a:prstGeom prst="rect">
            <a:avLst/>
          </a:prstGeom>
          <a:solidFill>
            <a:schemeClr val="accent4">
              <a:lumMod val="40000"/>
              <a:lumOff val="60000"/>
              <a:alpha val="29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44DF13-6B4F-3449-BC75-11397DBEBD19}"/>
              </a:ext>
            </a:extLst>
          </p:cNvPr>
          <p:cNvSpPr>
            <a:spLocks noSelect="1" noMove="1" noResize="1" noTextEdit="1"/>
          </p:cNvSpPr>
          <p:nvPr/>
        </p:nvSpPr>
        <p:spPr bwMode="auto">
          <a:xfrm>
            <a:off x="2358396" y="5455496"/>
            <a:ext cx="4495800" cy="304800"/>
          </a:xfrm>
          <a:prstGeom prst="rect">
            <a:avLst/>
          </a:prstGeom>
          <a:solidFill>
            <a:schemeClr val="accent4">
              <a:lumMod val="40000"/>
              <a:lumOff val="60000"/>
              <a:alpha val="29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/>
            </a:endParaRP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AEEA7D09-4024-E64A-8D46-670D19B14521}"/>
              </a:ext>
            </a:extLst>
          </p:cNvPr>
          <p:cNvSpPr>
            <a:spLocks noSelect="1" noMove="1" noResize="1" noTextEdit="1"/>
          </p:cNvSpPr>
          <p:nvPr/>
        </p:nvSpPr>
        <p:spPr>
          <a:xfrm>
            <a:off x="7682911" y="1528829"/>
            <a:ext cx="1385123" cy="416186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006B7-54B2-3740-9499-FB33515DBED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9024034" y="3374842"/>
            <a:ext cx="2557990" cy="461665"/>
          </a:xfrm>
          <a:prstGeom prst="rect">
            <a:avLst/>
          </a:prstGeom>
          <a:solidFill>
            <a:schemeClr val="bg2">
              <a:alpha val="33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Not Peritonitis</a:t>
            </a:r>
          </a:p>
        </p:txBody>
      </p:sp>
    </p:spTree>
    <p:extLst>
      <p:ext uri="{BB962C8B-B14F-4D97-AF65-F5344CB8AC3E}">
        <p14:creationId val="33736030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30607-C614-4745-AB11-DD8E3C97C47C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3676BA9-6D71-47AF-8B98-A8CEBD7243BC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PERITONITIS DIAGNOSIS</a:t>
            </a:r>
          </a:p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228FBDE-F92E-9C43-B333-3D4F57A15930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617412" y="704873"/>
            <a:ext cx="8636000" cy="1078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3"/>
                </a:solidFill>
                <a:latin typeface="Segoe"/>
                <a:ea typeface="+mj-ea"/>
                <a:cs typeface="Segoe"/>
              </a:defRPr>
            </a:lvl1pPr>
          </a:lstStyle>
          <a:p>
            <a:r>
              <a:rPr lang="en-US"/>
              <a:t>The Drive-By PD Fluid Culture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88F62B-DC45-CB46-BDBC-9E23CDE52A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531088" y="2528149"/>
            <a:ext cx="9133367" cy="1384995"/>
          </a:xfrm>
          <a:prstGeom prst="rect">
            <a:avLst/>
          </a:prstGeom>
          <a:solidFill>
            <a:schemeClr val="bg2">
              <a:alpha val="3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If there are no symptoms, a positive culture in the absence of a positive cell count may not be peritonitis and may not warrant treatment.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847459-B325-4224-95E0-B55144C3C91E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3262113863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735A1-B5A3-3548-8FCC-001CE484AD66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5100" y="707032"/>
            <a:ext cx="10108163" cy="1082404"/>
          </a:xfrm>
        </p:spPr>
        <p:txBody>
          <a:bodyPr/>
          <a:lstStyle/>
          <a:p>
            <a:r>
              <a:rPr lang="en-US"/>
              <a:t>Case: Part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F1870-214F-5C4C-8413-76C0FF1D698B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5100" y="1619463"/>
            <a:ext cx="10961800" cy="3877570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36-year-old male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ESKD due to IGA nephropathy 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Seen for renal replacement therapies education and chooses PD while sister in workup for possible living kidney donation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PD catheter inserted 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Begins PD training and sent home on APD 2L × 4 cycles 85% tidal over 9 hours day dry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9EC28F-5295-48E3-807E-611304A0F013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1377527964"/>
      </p:ext>
    </p:extLst>
  </p:cSld>
  <p:clrMapOvr>
    <a:masterClrMapping/>
  </p:clrMapOvr>
  <p:transition/>
  <p:timing/>
</p:sld>
</file>

<file path=ppt/slides/slide4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6E19149-C9C0-7342-819A-C0089D0DA013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PERITONITIS DIAGNOSIS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C8A9588-F820-DE40-BF78-AD78B46BDDA9}"/>
              </a:ext>
            </a:extLst>
          </p:cNvPr>
          <p:cNvSpPr>
            <a:spLocks noGrp="1" noSelect="1" noMove="1" noResize="1" noChangeArrowheads="1" noTextEdit="1"/>
          </p:cNvSpPr>
          <p:nvPr>
            <p:ph type="title"/>
          </p:nvPr>
        </p:nvSpPr>
        <p:spPr>
          <a:xfrm>
            <a:off x="618922" y="700325"/>
            <a:ext cx="8636000" cy="1078992"/>
          </a:xfrm>
        </p:spPr>
        <p:txBody>
          <a:bodyPr>
            <a:normAutofit/>
          </a:bodyPr>
          <a:lstStyle/>
          <a:p>
            <a:r>
              <a:rPr lang="en-US" altLang="en-US" sz="3500"/>
              <a:t>Not All that Is Cloudy Is Peritonitis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12CEE4F-1C34-204F-81F3-B814A7B92390}"/>
              </a:ext>
            </a:extLst>
          </p:cNvPr>
          <p:cNvSpPr>
            <a:spLocks noGrp="1" noSelect="1" noMove="1" noResize="1" noChangeArrowheads="1" noTextEdit="1"/>
          </p:cNvSpPr>
          <p:nvPr>
            <p:ph idx="1"/>
          </p:nvPr>
        </p:nvSpPr>
        <p:spPr>
          <a:xfrm>
            <a:off x="619433" y="1614981"/>
            <a:ext cx="7291190" cy="4773036"/>
          </a:xfrm>
        </p:spPr>
        <p:txBody>
          <a:bodyPr>
            <a:normAutofit/>
          </a:bodyPr>
          <a:lstStyle/>
          <a:p>
            <a:r>
              <a:rPr lang="en-US" altLang="en-US" i="1">
                <a:latin typeface="Arial" panose="020b0604020202020204" pitchFamily="34" charset="0"/>
                <a:cs typeface="Arial" panose="020b0604020202020204" pitchFamily="34" charset="0"/>
              </a:rPr>
              <a:t>Clostridium Difficile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infection 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Encapsulating Peritoneal Sclerosis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Chyloperitoneum (rare)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Hemoperitoneum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Sample from dry abdomen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Eosinophilic peritonitis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Chemical Peritonitis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Malignancy</a:t>
            </a:r>
          </a:p>
        </p:txBody>
      </p:sp>
      <p:pic>
        <p:nvPicPr>
          <p:cNvPr id="7" name="Picture 6" descr="Screen Shot 2015-03-30 at 12.02.54 PM.png">
            <a:extLst>
              <a:ext uri="{FF2B5EF4-FFF2-40B4-BE49-F238E27FC236}">
                <a16:creationId xmlns:a16="http://schemas.microsoft.com/office/drawing/2014/main" id="{BFB4B373-305C-2C42-9DF9-454BA309228A}"/>
              </a:ext>
            </a:extLst>
          </p:cNvPr>
          <p:cNvPicPr>
            <a:picLocks noSelect="1" noChangeAspect="1" noMove="1" noResize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42" b="-1"/>
          <a:stretch>
            <a:fillRect/>
          </a:stretch>
        </p:blipFill>
        <p:spPr>
          <a:xfrm>
            <a:off x="8842069" y="3732432"/>
            <a:ext cx="2739028" cy="22750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3" descr="chyloperitoneum&#10;">
            <a:extLst>
              <a:ext uri="{FF2B5EF4-FFF2-40B4-BE49-F238E27FC236}">
                <a16:creationId xmlns:a16="http://schemas.microsoft.com/office/drawing/2014/main" id="{23CA8B63-4E1E-844F-AE77-8F469CF32AAB}"/>
              </a:ext>
            </a:extLst>
          </p:cNvPr>
          <p:cNvPicPr>
            <a:picLocks noSelect="1" noChangeAspect="1" noMove="1" noResize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2" b="2272"/>
          <a:stretch>
            <a:fillRect/>
          </a:stretch>
        </p:blipFill>
        <p:spPr bwMode="auto">
          <a:xfrm>
            <a:off x="8842069" y="1100766"/>
            <a:ext cx="2739028" cy="22750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9AF825-C24C-D84A-8F5A-9A457BFCB1CE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8842069" y="3019242"/>
            <a:ext cx="186769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Chyloperitonuem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2CB351-7A42-1C46-BD84-52CC671D890E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8842069" y="5650908"/>
            <a:ext cx="191366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Hemoperitoneum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2F91DC-6B04-904A-ADE9-397CC699D98E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4642" y="5818791"/>
            <a:ext cx="29937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>
                <a:latin typeface="Arial" panose="020b0604020202020204" pitchFamily="34" charset="0"/>
                <a:cs typeface="Arial" panose="020b0604020202020204" pitchFamily="34" charset="0"/>
              </a:rPr>
              <a:t>Pictures: Dr. Jeffrey Perl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AC0CB6-3D20-4B58-8BDB-6DD69EDD07AD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33081910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43A8B8C6-1C57-8C4A-AC0C-57661C3C8440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PERITONITIS DIAGNOSIS</a:t>
            </a:r>
          </a:p>
          <a:p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C8E503F-E2D0-2045-9940-BDB712FAB81F}"/>
              </a:ext>
            </a:extLst>
          </p:cNvPr>
          <p:cNvSpPr>
            <a:spLocks noGrp="1" noSelect="1" noMove="1" noResize="1" noChangeArrowheads="1" noTextEdit="1"/>
          </p:cNvSpPr>
          <p:nvPr>
            <p:ph type="title"/>
          </p:nvPr>
        </p:nvSpPr>
        <p:spPr>
          <a:xfrm>
            <a:off x="613963" y="701583"/>
            <a:ext cx="9756675" cy="1078992"/>
          </a:xfrm>
        </p:spPr>
        <p:txBody>
          <a:bodyPr/>
          <a:lstStyle/>
          <a:p>
            <a:r>
              <a:rPr lang="en-US" altLang="en-US"/>
              <a:t>Peritonitis: Differential Diagnosis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1ABEE628-1A13-7C49-897C-0C15B223463B}"/>
              </a:ext>
            </a:extLst>
          </p:cNvPr>
          <p:cNvSpPr>
            <a:spLocks noGrp="1" noSelect="1" noMove="1" noResize="1" noChangeArrowheads="1" noTextEdit="1"/>
          </p:cNvSpPr>
          <p:nvPr>
            <p:ph idx="1"/>
          </p:nvPr>
        </p:nvSpPr>
        <p:spPr>
          <a:xfrm>
            <a:off x="617749" y="1615906"/>
            <a:ext cx="10673324" cy="4017751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Eosinophilic peritonitis</a:t>
            </a:r>
          </a:p>
          <a:p>
            <a:pPr>
              <a:spcBef>
                <a:spcPts val="600"/>
              </a:spcBef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Ischemic colitis</a:t>
            </a:r>
          </a:p>
          <a:p>
            <a:pPr>
              <a:spcBef>
                <a:spcPts val="600"/>
              </a:spcBef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Pancreatitis</a:t>
            </a:r>
          </a:p>
          <a:p>
            <a:pPr>
              <a:spcBef>
                <a:spcPts val="600"/>
              </a:spcBef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Pyelonephritis</a:t>
            </a:r>
          </a:p>
          <a:p>
            <a:pPr>
              <a:spcBef>
                <a:spcPts val="600"/>
              </a:spcBef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Ruptured cyst (ovary, PCKD)</a:t>
            </a:r>
          </a:p>
          <a:p>
            <a:pPr>
              <a:spcBef>
                <a:spcPts val="600"/>
              </a:spcBef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Transplant kidney rejection</a:t>
            </a:r>
          </a:p>
          <a:p>
            <a:pPr>
              <a:spcBef>
                <a:spcPts val="600"/>
              </a:spcBef>
            </a:pPr>
            <a:r>
              <a:rPr lang="en-US" altLang="en-US" i="1">
                <a:latin typeface="Arial" panose="020b0604020202020204" pitchFamily="34" charset="0"/>
                <a:cs typeface="Arial" panose="020b0604020202020204" pitchFamily="34" charset="0"/>
              </a:rPr>
              <a:t>Clostridium difficile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infection</a:t>
            </a:r>
          </a:p>
          <a:p>
            <a:pPr>
              <a:spcBef>
                <a:spcPts val="600"/>
              </a:spcBef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Constipation</a:t>
            </a:r>
          </a:p>
          <a:p>
            <a:pPr>
              <a:spcBef>
                <a:spcPts val="600"/>
              </a:spcBef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Strangulated/incarcerated hernia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69618A-3AB1-40C0-9CC9-E8E386BE287F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327247485"/>
      </p:ext>
    </p:extLst>
  </p:cSld>
  <p:clrMapOvr>
    <a:masterClrMapping/>
  </p:clrMapOvr>
  <p:transition/>
  <p:timing/>
</p:sld>
</file>

<file path=ppt/slides/slide4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11E4CA28-3568-D24E-BD1B-4C052A376081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PERITONITIS: MICROBIOLOGY AND OUTCOMES </a:t>
            </a:r>
          </a:p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8DF9733-606F-1F46-8126-B59CDD499DE8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8458" y="697881"/>
            <a:ext cx="9142230" cy="1158874"/>
          </a:xfrm>
        </p:spPr>
        <p:txBody>
          <a:bodyPr>
            <a:normAutofit/>
          </a:bodyPr>
          <a:lstStyle/>
          <a:p>
            <a:r>
              <a:rPr lang="en-US" sz="3500"/>
              <a:t>Peritonitis Secondary to Strangulated Umbilical Hernia 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63E8DB93-B903-7D4A-96BC-2FD06D9D03D6}"/>
              </a:ext>
            </a:extLst>
          </p:cNvPr>
          <p:cNvPicPr>
            <a:picLocks noGrp="1" noSelect="1" noChangeAspect="1" noMove="1" noResize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41" y="2034363"/>
            <a:ext cx="5238473" cy="3704734"/>
          </a:xfrm>
          <a:ln>
            <a:solidFill>
              <a:schemeClr val="tx1"/>
            </a:solidFill>
          </a:ln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35733A9B-5B36-DB43-926F-828380B0B9D1}"/>
              </a:ext>
            </a:extLst>
          </p:cNvPr>
          <p:cNvSpPr>
            <a:spLocks noSelect="1" noMove="1" noResize="1" noTextEdit="1"/>
          </p:cNvSpPr>
          <p:nvPr/>
        </p:nvSpPr>
        <p:spPr>
          <a:xfrm>
            <a:off x="7071896" y="1813223"/>
            <a:ext cx="1385123" cy="416186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A35D9C-0E69-7649-B25A-51B6A0CE15F9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8457019" y="3389686"/>
            <a:ext cx="3143102" cy="1015663"/>
          </a:xfrm>
          <a:prstGeom prst="rect">
            <a:avLst/>
          </a:prstGeom>
          <a:solidFill>
            <a:schemeClr val="bg2">
              <a:alpha val="33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Think about particularly if peritonitis presents with localized pain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1FF1BF-D38F-8749-8F33-B66216463351}"/>
              </a:ext>
            </a:extLst>
          </p:cNvPr>
          <p:cNvSpPr>
            <a:spLocks noSelect="1" noMove="1" noResize="1" noTextEdit="1"/>
          </p:cNvSpPr>
          <p:nvPr/>
        </p:nvSpPr>
        <p:spPr>
          <a:xfrm>
            <a:off x="6633830" y="5207000"/>
            <a:ext cx="595884" cy="5320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6AECDF-4B97-4D0A-9E58-FE79D4AAE21E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3327639464"/>
      </p:ext>
    </p:extLst>
  </p:cSld>
  <p:clrMapOvr>
    <a:masterClrMapping/>
  </p:clrMapOvr>
  <p:transition/>
  <p:timing/>
</p:sld>
</file>

<file path=ppt/slides/slide4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6739F889-9D8B-B74A-B67D-4FFA76744DB6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PERITONITIS DIAGNOSIS</a:t>
            </a:r>
          </a:p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DE92D3F-6D48-7340-B2FD-3E06E68D4B5A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618100" y="702894"/>
            <a:ext cx="8631936" cy="1078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3"/>
                </a:solidFill>
                <a:latin typeface="Segoe"/>
                <a:ea typeface="+mj-ea"/>
                <a:cs typeface="Segoe"/>
              </a:defRPr>
            </a:lvl1pPr>
          </a:lstStyle>
          <a:p>
            <a:r>
              <a:rPr lang="en-US"/>
              <a:t>Cloudy Fluid: The Read Test </a:t>
            </a:r>
          </a:p>
        </p:txBody>
      </p:sp>
      <p:pic>
        <p:nvPicPr>
          <p:cNvPr id="6" name="Picture 4" descr="Peritonitis">
            <a:extLst>
              <a:ext uri="{FF2B5EF4-FFF2-40B4-BE49-F238E27FC236}">
                <a16:creationId xmlns:a16="http://schemas.microsoft.com/office/drawing/2014/main" id="{CFC118B0-228B-5149-8255-205B66A02C8B}"/>
              </a:ext>
            </a:extLst>
          </p:cNvPr>
          <p:cNvPicPr>
            <a:picLocks noSelect="1" noChangeAspect="1" noMove="1" noResize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12" y="1600200"/>
            <a:ext cx="2454765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FFEADAA-94D3-744C-A529-13838D09D1F6}"/>
              </a:ext>
            </a:extLst>
          </p:cNvPr>
          <p:cNvPicPr>
            <a:picLocks noSelect="1" noChangeAspect="1" noMove="1" noResize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2597" y="1596872"/>
            <a:ext cx="3396343" cy="3657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ADFB91-7087-FD48-B0E5-FC5FA769FF67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2448044" y="5269017"/>
            <a:ext cx="40575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read through bag: not cloudy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4E3745-2C1A-0340-9595-7318A980EBCB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7103613" y="5269017"/>
            <a:ext cx="3986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Cannot read through bag: cloudy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9B54B0-EC51-4556-A80B-5E4F582E4EBB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10DE8F-F4DE-4B20-9CE0-9D60B69C2F08}"/>
              </a:ext>
            </a:extLst>
          </p:cNvPr>
          <p:cNvSpPr txBox="1">
            <a:spLocks noSelect="1" noMove="1" noResize="1" noTextEdit="1"/>
          </p:cNvSpPr>
          <p:nvPr/>
        </p:nvSpPr>
        <p:spPr>
          <a:xfrm flipH="1">
            <a:off x="9150135" y="5814381"/>
            <a:ext cx="30476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i="1">
                <a:latin typeface="Arial" panose="020b0604020202020204" pitchFamily="34" charset="0"/>
                <a:cs typeface="Arial" panose="020b0604020202020204" pitchFamily="34" charset="0"/>
              </a:rPr>
              <a:t>Pictures: Dr. Jeffrey Perl </a:t>
            </a:r>
          </a:p>
        </p:txBody>
      </p:sp>
    </p:spTree>
    <p:extLst>
      <p:ext uri="{BB962C8B-B14F-4D97-AF65-F5344CB8AC3E}">
        <p14:creationId val="552229800"/>
      </p:ext>
    </p:extLst>
  </p:cSld>
  <p:clrMapOvr>
    <a:masterClrMapping/>
  </p:clrMapOvr>
  <p:transition/>
  <p:timing/>
</p:sld>
</file>

<file path=ppt/slides/slide4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15DF71B6-4A9E-E540-956A-16FD485AED76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PERITONITIS DIAGNOSIS</a:t>
            </a:r>
          </a:p>
          <a:p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61541CF-0F09-D642-B315-A93DE95D7428}"/>
              </a:ext>
            </a:extLst>
          </p:cNvPr>
          <p:cNvSpPr txBox="1">
            <a:spLocks noSelect="1" noMove="1" noResize="1" noChangeArrowheads="1" noTextEdit="1"/>
          </p:cNvSpPr>
          <p:nvPr/>
        </p:nvSpPr>
        <p:spPr>
          <a:xfrm>
            <a:off x="620685" y="703590"/>
            <a:ext cx="9848062" cy="1078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3"/>
                </a:solidFill>
                <a:latin typeface="Segoe"/>
                <a:ea typeface="+mj-ea"/>
                <a:cs typeface="Segoe"/>
              </a:defRPr>
            </a:lvl1pPr>
          </a:lstStyle>
          <a:p>
            <a:r>
              <a:rPr lang="en-US" altLang="en-US"/>
              <a:t>Peritonitis Classification: The Four ‘’R’’s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EB6941D-E338-A94B-A4D6-C076DE0E567B}"/>
              </a:ext>
            </a:extLst>
          </p:cNvPr>
          <p:cNvSpPr txBox="1">
            <a:spLocks noSelect="1" noMove="1" noResize="1" noChangeArrowheads="1" noTextEdit="1"/>
          </p:cNvSpPr>
          <p:nvPr/>
        </p:nvSpPr>
        <p:spPr>
          <a:xfrm>
            <a:off x="619023" y="1611817"/>
            <a:ext cx="10952291" cy="4092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Relapsing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within 4 weeks same organism</a:t>
            </a:r>
          </a:p>
          <a:p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Repeat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after 4 weeks same organism</a:t>
            </a:r>
          </a:p>
          <a:p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Recurrent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within 4 weeks different organism</a:t>
            </a:r>
          </a:p>
          <a:p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Refractory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failure of effluent count to normalize or organism persists to grow after 5 days of appropriate therapy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41FF35-4421-2147-BBAA-BCCEFD32698C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6978213" y="5810350"/>
            <a:ext cx="521969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sz="1500" i="1">
                <a:latin typeface="Arial" panose="020b0604020202020204" pitchFamily="34" charset="0"/>
                <a:cs typeface="Arial" panose="020b0604020202020204" pitchFamily="34" charset="0"/>
              </a:rPr>
              <a:t>Li et al Peritoneal Dialysis International, 36: 481–508 2016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B5A5DF-AFF7-4345-88D6-4B5F27D4BF3D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2904153072"/>
      </p:ext>
    </p:extLst>
  </p:cSld>
  <p:clrMapOvr>
    <a:masterClrMapping/>
  </p:clrMapOvr>
  <p:transition/>
  <p:timing/>
</p:sld>
</file>

<file path=ppt/slides/slide4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7F7F12D-5C49-5F4B-80CB-EB92B1ACD850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Peritonitis diagnosis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0A9F4DB-39A5-134C-AB0C-538A7A8B3089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3536" y="703427"/>
            <a:ext cx="11514667" cy="1078992"/>
          </a:xfrm>
        </p:spPr>
        <p:txBody>
          <a:bodyPr>
            <a:normAutofit/>
          </a:bodyPr>
          <a:lstStyle/>
          <a:p>
            <a:r>
              <a:rPr lang="en-US"/>
              <a:t>Microbiology of Repeat Peritonitis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D1CD54-CAA2-F049-9AC4-CFF374507D11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7864657" y="3569966"/>
            <a:ext cx="3331427" cy="830997"/>
          </a:xfrm>
          <a:prstGeom prst="rect">
            <a:avLst/>
          </a:prstGeom>
          <a:solidFill>
            <a:schemeClr val="bg2">
              <a:lumMod val="75000"/>
              <a:alpha val="28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1-year risk of repeat CNS: </a:t>
            </a:r>
          </a:p>
          <a:p>
            <a:pPr marL="627063" lvl="1" indent="-169863">
              <a:buFont typeface="Arial" panose="020b0604020202020204" pitchFamily="34" charset="0"/>
              <a:buChar char="•"/>
            </a:pPr>
            <a:r>
              <a:rPr lang="en-CA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2.1 (95% CI: 1.5 to 2.8)</a:t>
            </a:r>
          </a:p>
          <a:p>
            <a:pPr marL="627063" lvl="1" indent="-169863">
              <a:buFont typeface="Arial" panose="020b0604020202020204" pitchFamily="34" charset="0"/>
              <a:buChar char="•"/>
            </a:pPr>
            <a:r>
              <a:rPr lang="en-CA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48% within 6 months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5DFA57-7A84-4D44-A2A1-C90004FD6425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766981" y="1621416"/>
            <a:ext cx="6675418" cy="707886"/>
          </a:xfrm>
          <a:prstGeom prst="rect">
            <a:avLst/>
          </a:prstGeom>
          <a:solidFill>
            <a:schemeClr val="bg2">
              <a:lumMod val="75000"/>
              <a:alpha val="41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Baxter POET Database: 1996-2005 over 4000 peritonitis </a:t>
            </a:r>
          </a:p>
          <a:p>
            <a:pPr algn="ctr"/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episodes captured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694F50-EE33-1B40-8097-52F8C99E6835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0096594" y="5811754"/>
            <a:ext cx="210025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i="1" err="1">
                <a:latin typeface="Arial" panose="020b0604020202020204" pitchFamily="34" charset="0"/>
                <a:cs typeface="Arial" panose="020b0604020202020204" pitchFamily="34" charset="0"/>
              </a:rPr>
              <a:t>Nessim et al PDI 2012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DC92FF4-C1C4-8343-B3DA-4D32C998ACB4}"/>
              </a:ext>
            </a:extLst>
          </p:cNvPr>
          <p:cNvGraphicFramePr>
            <a:graphicFrameLocks noGrp="1" noSelect="1" noMove="1" noResize="1"/>
          </p:cNvGraphicFramePr>
          <p:nvPr>
            <p:extLst>
              <p:ext uri="{D42A27DB-BD31-4B8C-83A1-F6EECF244321}">
                <p14:modId val="3847782708"/>
              </p:ext>
            </p:extLst>
          </p:nvPr>
        </p:nvGraphicFramePr>
        <p:xfrm>
          <a:off x="1518149" y="2329302"/>
          <a:ext cx="6808424" cy="360680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5116567">
                  <a:extLst>
                    <a:ext uri="{9D8B030D-6E8A-4147-A177-3AD203B41FA5}">
                      <a16:colId xmlns:a16="http://schemas.microsoft.com/office/drawing/2014/main" val="3603513857"/>
                    </a:ext>
                  </a:extLst>
                </a:gridCol>
                <a:gridCol w="1691857">
                  <a:extLst>
                    <a:ext uri="{9D8B030D-6E8A-4147-A177-3AD203B41FA5}">
                      <a16:colId xmlns:a16="http://schemas.microsoft.com/office/drawing/2014/main" val="10236364"/>
                    </a:ext>
                  </a:extLst>
                </a:gridCol>
              </a:tblGrid>
              <a:tr h="370840">
                <a:tc gridSpan="2"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Microbial Profile in Patients Experiencing at Least Two Infections with the Same Organism</a:t>
                      </a:r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770817"/>
                  </a:ext>
                </a:extLst>
              </a:tr>
              <a:tr h="370840">
                <a:tc>
                  <a:txBody>
                    <a:bodyPr vert="horz" wrap="square"/>
                    <a:lstStyle/>
                    <a:p>
                      <a:r>
                        <a: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 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918666"/>
                  </a:ext>
                </a:extLst>
              </a:tr>
              <a:tr h="370840">
                <a:tc>
                  <a:txBody>
                    <a:bodyPr vert="horz" wrap="square"/>
                    <a:lstStyle/>
                    <a:p>
                      <a:r>
                        <a: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episodes</a:t>
                      </a:r>
                      <a:r>
                        <a:rPr lang="en-US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(n)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1278772"/>
                  </a:ext>
                </a:extLst>
              </a:tr>
              <a:tr h="370840">
                <a:tc>
                  <a:txBody>
                    <a:bodyPr vert="horz" wrap="square"/>
                    <a:lstStyle/>
                    <a:p>
                      <a:r>
                        <a: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Organisms involved (%)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endParaRPr lang="en-US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175074"/>
                  </a:ext>
                </a:extLst>
              </a:tr>
              <a:tr h="370840">
                <a:tc>
                  <a:txBody>
                    <a:bodyPr vert="horz" wrap="square"/>
                    <a:lstStyle/>
                    <a:p>
                      <a:r>
                        <a: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Coagulase-negative </a:t>
                      </a:r>
                      <a:r>
                        <a:rPr lang="en-US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Staphylococcus (CNS)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6540447"/>
                  </a:ext>
                </a:extLst>
              </a:tr>
              <a:tr h="370840">
                <a:tc>
                  <a:txBody>
                    <a:bodyPr vert="horz" wrap="square"/>
                    <a:lstStyle/>
                    <a:p>
                      <a:r>
                        <a:rPr lang="en-US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Staphylococcus aureus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2758066"/>
                  </a:ext>
                </a:extLst>
              </a:tr>
              <a:tr h="370840">
                <a:tc>
                  <a:txBody>
                    <a:bodyPr vert="horz" wrap="square"/>
                    <a:lstStyle/>
                    <a:p>
                      <a:r>
                        <a:rPr lang="en-US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Streptococcus viridans</a:t>
                      </a:r>
                      <a:endParaRPr lang="en-US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4970982"/>
                  </a:ext>
                </a:extLst>
              </a:tr>
              <a:tr h="370840"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Escherichia coli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0864935"/>
                  </a:ext>
                </a:extLst>
              </a:tr>
              <a:tr h="370840"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Others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829662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9FC4162-B57F-42A2-BDB3-29C24214F95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3605140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8E35F4F6-145D-4244-8225-85469C8F6C0B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Peritonitis diagnosis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9C73A5C-9B18-AD47-AC68-E9FB19EAF901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8956" y="705628"/>
            <a:ext cx="8263930" cy="1078992"/>
          </a:xfrm>
        </p:spPr>
        <p:txBody>
          <a:bodyPr/>
          <a:lstStyle/>
          <a:p>
            <a:r>
              <a:rPr lang="en-US"/>
              <a:t>What Is a Biofilm?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0CBFDE0-AAAD-104E-AB09-681071F5CCB9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8956" y="1618437"/>
            <a:ext cx="10954088" cy="4110856"/>
          </a:xfrm>
        </p:spPr>
        <p:txBody>
          <a:bodyPr>
            <a:noAutofit/>
          </a:bodyPr>
          <a:lstStyle/>
          <a:p>
            <a:r>
              <a:rPr lang="en-CA" sz="2400">
                <a:latin typeface="Arial" panose="020b0604020202020204" pitchFamily="34" charset="0"/>
                <a:cs typeface="Arial" panose="020b0604020202020204" pitchFamily="34" charset="0"/>
              </a:rPr>
              <a:t>Defence for bacteria to thrive </a:t>
            </a:r>
          </a:p>
          <a:p>
            <a:r>
              <a:rPr lang="en-CA" sz="2400">
                <a:latin typeface="Arial" panose="020b0604020202020204" pitchFamily="34" charset="0"/>
                <a:cs typeface="Arial" panose="020b0604020202020204" pitchFamily="34" charset="0"/>
              </a:rPr>
              <a:t>Aggregated communities enmeshed in an extracellular matrix of microbial and host-derived components;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demonstrated by microscopy and culture</a:t>
            </a:r>
          </a:p>
          <a:p>
            <a:r>
              <a:rPr lang="en-CA" sz="2400">
                <a:latin typeface="Arial" panose="020b0604020202020204" pitchFamily="34" charset="0"/>
                <a:cs typeface="Arial" panose="020b0604020202020204" pitchFamily="34" charset="0"/>
              </a:rPr>
              <a:t>DNA fragments demonstrated in “sterile’’ dialysis fluid </a:t>
            </a:r>
          </a:p>
          <a:p>
            <a:r>
              <a:rPr lang="en-CA" sz="2400">
                <a:latin typeface="Arial" panose="020b0604020202020204" pitchFamily="34" charset="0"/>
                <a:cs typeface="Arial" panose="020b0604020202020204" pitchFamily="34" charset="0"/>
              </a:rPr>
              <a:t>Repeat peritonitis may relate to development of biofilm on the surface of PD catheters that may not be treated with antibiotics alone </a:t>
            </a:r>
          </a:p>
          <a:p>
            <a:r>
              <a:rPr lang="en-CA" sz="2400">
                <a:latin typeface="Arial" panose="020b0604020202020204" pitchFamily="34" charset="0"/>
                <a:cs typeface="Arial" panose="020b0604020202020204" pitchFamily="34" charset="0"/>
              </a:rPr>
              <a:t>May require PD catheter removal if same organism grows with consecutive peritonitis episodes as antibiotics may not eradicate organisms on the biofilm</a:t>
            </a:r>
          </a:p>
          <a:p>
            <a:endParaRPr lang="en-CA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67B983-6659-1D40-B234-35FDE6F65A0C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7508591" y="5349833"/>
            <a:ext cx="468359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sz="1500" i="1">
                <a:latin typeface="Arial" panose="020b0604020202020204" pitchFamily="34" charset="0"/>
                <a:cs typeface="Arial" panose="020b0604020202020204" pitchFamily="34" charset="0"/>
              </a:rPr>
              <a:t>Szeto et al Clin J Am Soc Nephrol 2013; 8:1935–41 </a:t>
            </a:r>
          </a:p>
          <a:p>
            <a:pPr algn="r"/>
            <a:r>
              <a:rPr lang="en-CA" sz="1500" i="1">
                <a:latin typeface="Arial" panose="020b0604020202020204" pitchFamily="34" charset="0"/>
                <a:cs typeface="Arial" panose="020b0604020202020204" pitchFamily="34" charset="0"/>
              </a:rPr>
              <a:t>Sampaio et al PLOS One 2016; 11(6):e0157870</a:t>
            </a:r>
          </a:p>
          <a:p>
            <a:pPr algn="r"/>
            <a:r>
              <a:rPr lang="en-CA" sz="1500" i="1">
                <a:latin typeface="Arial" panose="020b0604020202020204" pitchFamily="34" charset="0"/>
                <a:cs typeface="Arial" panose="020b0604020202020204" pitchFamily="34" charset="0"/>
              </a:rPr>
              <a:t>Camargo et al </a:t>
            </a:r>
            <a:r>
              <a:rPr lang="pl" sz="1500" i="1">
                <a:latin typeface="Arial" panose="020b0604020202020204" pitchFamily="34" charset="0"/>
                <a:cs typeface="Arial" panose="020b0604020202020204" pitchFamily="34" charset="0"/>
              </a:rPr>
              <a:t>CJASN June 2014, 9 (6) 1074-1081</a:t>
            </a:r>
            <a:r>
              <a:rPr lang="en-CA" sz="15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974026-31B9-42D4-B900-CFB30D66F471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2387525445"/>
      </p:ext>
    </p:extLst>
  </p:cSld>
  <p:clrMapOvr>
    <a:masterClrMapping/>
  </p:clrMapOvr>
  <p:transition/>
  <p:timing/>
</p:sld>
</file>

<file path=ppt/slides/slide4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031E3FD4-0CAA-EF4A-B4E8-8DFCB71FB1F6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PERITONITIS DIAGNOSIS</a:t>
            </a:r>
          </a:p>
          <a:p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5AEB528-DA3F-154B-80FE-B9F558D93CA4}"/>
              </a:ext>
            </a:extLst>
          </p:cNvPr>
          <p:cNvSpPr txBox="1">
            <a:spLocks noSelect="1" noMove="1" noResize="1" noChangeArrowheads="1" noTextEdit="1"/>
          </p:cNvSpPr>
          <p:nvPr/>
        </p:nvSpPr>
        <p:spPr>
          <a:xfrm>
            <a:off x="620689" y="697397"/>
            <a:ext cx="8636000" cy="1078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3"/>
                </a:solidFill>
                <a:latin typeface="Segoe"/>
                <a:ea typeface="+mj-ea"/>
                <a:cs typeface="Segoe"/>
              </a:defRPr>
            </a:lvl1pPr>
          </a:lstStyle>
          <a:p>
            <a:r>
              <a:rPr lang="en-US" altLang="en-US"/>
              <a:t>Peritonitis: Secondary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7838FC9-E1E6-4049-ABC8-3567A885BD6B}"/>
              </a:ext>
            </a:extLst>
          </p:cNvPr>
          <p:cNvSpPr txBox="1">
            <a:spLocks noSelect="1" noMove="1" noResize="1" noChangeArrowheads="1" noTextEdit="1"/>
          </p:cNvSpPr>
          <p:nvPr/>
        </p:nvSpPr>
        <p:spPr>
          <a:xfrm>
            <a:off x="621045" y="1616108"/>
            <a:ext cx="8631936" cy="4773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Appendicitis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Perforated Viscus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Diverticulitis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Strangulated Hernia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Clues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Polymicrobial enteric organisms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Systemically unwell (hypotensive, fever) 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Non-resolving enteric organism peritonitis </a:t>
            </a:r>
          </a:p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IM000092">
            <a:extLst>
              <a:ext uri="{FF2B5EF4-FFF2-40B4-BE49-F238E27FC236}">
                <a16:creationId xmlns:a16="http://schemas.microsoft.com/office/drawing/2014/main" id="{356E49F7-A114-7945-A22E-79A15095EE14}"/>
              </a:ext>
            </a:extLst>
          </p:cNvPr>
          <p:cNvPicPr>
            <a:picLocks noSelect="1" noChangeAspect="1" noMove="1" noResize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2130" y="1706630"/>
            <a:ext cx="5239458" cy="22583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70A010-662B-490E-8F5A-78AC793CD781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10196146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2B6A235D-A7A3-B84A-BE31-7A44613331AB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PERITONITIS TREATMENT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95B175F-2A07-EA44-BC27-B2969696F8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5540" y="697565"/>
            <a:ext cx="11576460" cy="1078992"/>
          </a:xfrm>
        </p:spPr>
        <p:txBody>
          <a:bodyPr>
            <a:noAutofit/>
          </a:bodyPr>
          <a:lstStyle/>
          <a:p>
            <a:r>
              <a:rPr lang="en-US"/>
              <a:t>Antibiotics Administered: Advantage of IP</a:t>
            </a:r>
            <a:endParaRPr lang="en-GB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C0C9E81-2866-8249-B5D5-6AC0AC5D90AA}"/>
              </a:ext>
            </a:extLst>
          </p:cNvPr>
          <p:cNvSpPr>
            <a:spLocks noGrp="1" noSelect="1" noMove="1" noResize="1" noChangeArrowheads="1" noTextEdit="1"/>
          </p:cNvSpPr>
          <p:nvPr>
            <p:ph idx="1"/>
          </p:nvPr>
        </p:nvSpPr>
        <p:spPr>
          <a:xfrm>
            <a:off x="615540" y="1612430"/>
            <a:ext cx="10960920" cy="3958615"/>
          </a:xfrm>
        </p:spPr>
        <p:txBody>
          <a:bodyPr>
            <a:noAutofit/>
          </a:bodyPr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IP therapy results in very </a:t>
            </a:r>
            <a:r>
              <a:rPr lang="en-US" altLang="en-US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antibiotic concentrations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 at the site of infection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Precludes need for venous access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Poor IV access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Home therapy in remote locations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Can be given irrespective of GI symptoms (e.g., nausea/vomiting)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Not just for peritonitis; consider in prolonged outpatient antibiotic course </a:t>
            </a:r>
          </a:p>
          <a:p>
            <a:pPr marL="0" indent="0">
              <a:buNone/>
            </a:pPr>
            <a:endParaRPr lang="en-GB" sz="1500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500" i="1">
                <a:latin typeface="Arial" panose="020b0604020202020204" pitchFamily="34" charset="0"/>
                <a:cs typeface="Arial" panose="020b0604020202020204" pitchFamily="34" charset="0"/>
              </a:rPr>
              <a:t>IP: intraperitoneal; IV: intravenous; GI: gastrointestinal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BA6EAF-A32F-4A3A-9E10-843F122E2E2E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7243611" y="5812523"/>
            <a:ext cx="495152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500" i="1">
                <a:latin typeface="Arial" panose="020b0604020202020204" pitchFamily="34" charset="0"/>
                <a:cs typeface="Arial" panose="020b0604020202020204" pitchFamily="34" charset="0"/>
              </a:rPr>
              <a:t>Manley HJ, Bailie GR. Semin Dial 2004;15:418–421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C62394-D5C6-49CC-85EB-8950EA887793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4207518252"/>
      </p:ext>
    </p:extLst>
  </p:cSld>
  <p:clrMapOvr>
    <a:masterClrMapping/>
  </p:clrMapOvr>
  <p:transition/>
  <p:timing/>
</p:sld>
</file>

<file path=ppt/slides/slide4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30607-C614-4745-AB11-DD8E3C97C47C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6800" y="706252"/>
            <a:ext cx="8707953" cy="1078992"/>
          </a:xfrm>
        </p:spPr>
        <p:txBody>
          <a:bodyPr>
            <a:noAutofit/>
          </a:bodyPr>
          <a:lstStyle/>
          <a:p>
            <a:r>
              <a:rPr lang="en-US" sz="3500"/>
              <a:t>Don’t Delay Antibiotic Administration: PROMPT STUDY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3676BA9-6D71-47AF-8B98-A8CEBD7243BC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PERITONITIS TREATMENT</a:t>
            </a:r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690AEF-3920-8542-B3E3-0DAF84598EE5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2862" y="5813578"/>
            <a:ext cx="43701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err="1">
                <a:latin typeface="Arial" panose="020b0604020202020204" pitchFamily="34" charset="0"/>
                <a:cs typeface="Arial" panose="020b0604020202020204" pitchFamily="34" charset="0"/>
              </a:rPr>
              <a:t>Muthucumarana et al, Kidney Intl (2016) 1, 65-72</a:t>
            </a:r>
          </a:p>
        </p:txBody>
      </p:sp>
      <p:pic>
        <p:nvPicPr>
          <p:cNvPr id="7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5D39CBA-CC5A-4C4D-9BA4-9EA5EABDDA24}"/>
              </a:ext>
            </a:extLst>
          </p:cNvPr>
          <p:cNvPicPr>
            <a:picLocks noSelect="1" noChangeAspect="1" noMove="1" noResize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00" y="1821936"/>
            <a:ext cx="6458289" cy="37135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62A2DC-0BAB-094F-9BD3-0CC0DAF08B18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8814398" y="5816676"/>
            <a:ext cx="338537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i="1">
                <a:latin typeface="Arial" panose="020b0604020202020204" pitchFamily="34" charset="0"/>
                <a:cs typeface="Arial" panose="020b0604020202020204" pitchFamily="34" charset="0"/>
              </a:rPr>
              <a:t>Slide courtesy Joanne Bargman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6567E6F-B5DF-7A40-873D-71E69B453890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7023418" y="2027104"/>
            <a:ext cx="4204564" cy="3741692"/>
          </a:xfrm>
          <a:ln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en-CA" sz="1800">
                <a:latin typeface="Arial" panose="020b0604020202020204" pitchFamily="34" charset="0"/>
                <a:cs typeface="Arial" panose="020b0604020202020204" pitchFamily="34" charset="0"/>
              </a:rPr>
              <a:t>159 episodes of PD peritonitis </a:t>
            </a:r>
          </a:p>
          <a:p>
            <a:pPr>
              <a:spcBef>
                <a:spcPts val="600"/>
              </a:spcBef>
            </a:pPr>
            <a:r>
              <a:rPr lang="en-CA" sz="1800">
                <a:latin typeface="Arial" panose="020b0604020202020204" pitchFamily="34" charset="0"/>
                <a:cs typeface="Arial" panose="020b0604020202020204" pitchFamily="34" charset="0"/>
              </a:rPr>
              <a:t>116 patients in Western Australia</a:t>
            </a:r>
          </a:p>
          <a:p>
            <a:pPr>
              <a:spcBef>
                <a:spcPts val="600"/>
              </a:spcBef>
            </a:pPr>
            <a:r>
              <a:rPr lang="en-CA" sz="1800">
                <a:latin typeface="Arial" panose="020b0604020202020204" pitchFamily="34" charset="0"/>
                <a:cs typeface="Arial" panose="020b0604020202020204" pitchFamily="34" charset="0"/>
              </a:rPr>
              <a:t>Measured and looked at outcomes for</a:t>
            </a:r>
          </a:p>
          <a:p>
            <a:pPr marL="627063" lvl="1" indent="-169863">
              <a:lnSpc>
                <a:spcPct val="110000"/>
              </a:lnSpc>
              <a:spcBef>
                <a:spcPts val="600"/>
              </a:spcBef>
            </a:pPr>
            <a:r>
              <a:rPr lang="en-CA" sz="1600">
                <a:latin typeface="Arial" panose="020b0604020202020204" pitchFamily="34" charset="0"/>
                <a:cs typeface="Arial" panose="020b0604020202020204" pitchFamily="34" charset="0"/>
              </a:rPr>
              <a:t>symptom to contact time</a:t>
            </a:r>
          </a:p>
          <a:p>
            <a:pPr marL="627063" lvl="1" indent="-169863">
              <a:lnSpc>
                <a:spcPct val="110000"/>
              </a:lnSpc>
              <a:spcBef>
                <a:spcPts val="600"/>
              </a:spcBef>
            </a:pPr>
            <a:r>
              <a:rPr lang="en-CA" sz="1600">
                <a:latin typeface="Arial" panose="020b0604020202020204" pitchFamily="34" charset="0"/>
                <a:cs typeface="Arial" panose="020b0604020202020204" pitchFamily="34" charset="0"/>
              </a:rPr>
              <a:t>contact to treatment time</a:t>
            </a:r>
          </a:p>
          <a:p>
            <a:pPr marL="627063" lvl="1" indent="-169863">
              <a:lnSpc>
                <a:spcPct val="110000"/>
              </a:lnSpc>
              <a:spcBef>
                <a:spcPts val="600"/>
              </a:spcBef>
            </a:pPr>
            <a:r>
              <a:rPr lang="en-CA" sz="1600">
                <a:latin typeface="Arial" panose="020b0604020202020204" pitchFamily="34" charset="0"/>
                <a:cs typeface="Arial" panose="020b0604020202020204" pitchFamily="34" charset="0"/>
              </a:rPr>
              <a:t>symptom to treatment time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38 PD ’’failures’’</a:t>
            </a:r>
          </a:p>
          <a:p>
            <a:pPr marL="627063" lvl="1" indent="-169863">
              <a:lnSpc>
                <a:spcPct val="110000"/>
              </a:lnSpc>
              <a:spcBef>
                <a:spcPts val="600"/>
              </a:spcBef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28 catheter removals</a:t>
            </a:r>
          </a:p>
          <a:p>
            <a:pPr marL="627063" lvl="1" indent="-169863">
              <a:lnSpc>
                <a:spcPct val="110000"/>
              </a:lnSpc>
              <a:spcBef>
                <a:spcPts val="600"/>
              </a:spcBef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10 deaths</a:t>
            </a:r>
          </a:p>
          <a:p>
            <a:pPr marL="627063" lvl="1" indent="-169863">
              <a:lnSpc>
                <a:spcPct val="110000"/>
              </a:lnSpc>
              <a:spcBef>
                <a:spcPts val="600"/>
              </a:spcBef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Contact to treatment time and female sex were associated with failure.</a:t>
            </a:r>
          </a:p>
          <a:p>
            <a:pPr marL="627063" lvl="1" indent="-169863">
              <a:lnSpc>
                <a:spcPct val="110000"/>
              </a:lnSpc>
              <a:spcBef>
                <a:spcPts val="600"/>
              </a:spcBef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The risk of PD failure increased by 5.5% for each hour of delay of administration of antibiotics. 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8175D72B-6540-4441-9BB4-DD9FE652310F}"/>
              </a:ext>
            </a:extLst>
          </p:cNvPr>
          <p:cNvSpPr>
            <a:spLocks noSelect="1" noMove="1" noResize="1" noTextEdit="1"/>
          </p:cNvSpPr>
          <p:nvPr/>
        </p:nvSpPr>
        <p:spPr>
          <a:xfrm>
            <a:off x="6323682" y="2014221"/>
            <a:ext cx="713004" cy="372370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04FC26-6693-4ED9-A0F9-9356E536ED37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469170273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5FCF8-3CEA-EB4E-9DE5-F4A0E23F4C45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4912" y="702304"/>
            <a:ext cx="10963944" cy="1078992"/>
          </a:xfrm>
        </p:spPr>
        <p:txBody>
          <a:bodyPr>
            <a:normAutofit/>
          </a:bodyPr>
          <a:lstStyle/>
          <a:p>
            <a:r>
              <a:rPr lang="en-US"/>
              <a:t>Question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99FAC-EABD-BB49-9EE2-435AA09B6299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4912" y="1618910"/>
            <a:ext cx="10962175" cy="33884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b="1">
                <a:latin typeface="Arial" panose="020b0604020202020204" pitchFamily="34" charset="0"/>
                <a:cs typeface="Arial" panose="020b0604020202020204" pitchFamily="34" charset="0"/>
              </a:rPr>
              <a:t>All are prophylactic antimicrobial strategies to reduce his risk of developing PD peritonitis except:</a:t>
            </a:r>
          </a:p>
          <a:p>
            <a:pPr marL="514350" lvl="0" indent="-514350">
              <a:buFont typeface="+mj-lt"/>
              <a:buAutoNum type="alphaUcPeriod"/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Antibiotics at the time of PD catheter insertion</a:t>
            </a:r>
          </a:p>
          <a:p>
            <a:pPr marL="514350" lvl="0" indent="-514350">
              <a:buFont typeface="+mj-lt"/>
              <a:buAutoNum type="alphaUcPeriod"/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Antibiotics at the time of a wet PD catheter contamination </a:t>
            </a:r>
          </a:p>
          <a:p>
            <a:pPr marL="514350" lvl="0" indent="-514350">
              <a:buFont typeface="+mj-lt"/>
              <a:buAutoNum type="alphaUcPeriod"/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Antibiotics at the time of lower GI endoscopy</a:t>
            </a:r>
          </a:p>
          <a:p>
            <a:pPr marL="514350" lvl="0" indent="-514350">
              <a:buFont typeface="+mj-lt"/>
              <a:buAutoNum type="alphaUcPeriod"/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Antifungals for prolonged courses of antibiotic therapy</a:t>
            </a:r>
          </a:p>
          <a:p>
            <a:pPr marL="514350" lvl="0" indent="-514350">
              <a:buFont typeface="+mj-lt"/>
              <a:buAutoNum type="alphaUcPeriod"/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Antibiotics at the time of a dry PD catheter contamination 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302D6B-AD93-42FD-B33F-1546C69D8AC9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30947592"/>
      </p:ext>
    </p:extLst>
  </p:cSld>
  <p:clrMapOvr>
    <a:masterClrMapping/>
  </p:clrMapOvr>
  <p:transition/>
  <p:timing/>
</p:sld>
</file>

<file path=ppt/slides/slide5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E91516F4-FC89-BA47-80EE-5F5F88FED4DC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PERITONITIS TREATMENT</a:t>
            </a:r>
          </a:p>
          <a:p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B49BE4F-520D-CD43-8023-ABDD2B0245EA}"/>
              </a:ext>
            </a:extLst>
          </p:cNvPr>
          <p:cNvSpPr>
            <a:spLocks noGrp="1" noSelect="1" noMove="1" noResize="1" noChangeArrowheads="1" noTextEdit="1"/>
          </p:cNvSpPr>
          <p:nvPr>
            <p:ph type="title"/>
          </p:nvPr>
        </p:nvSpPr>
        <p:spPr>
          <a:xfrm>
            <a:off x="616045" y="698058"/>
            <a:ext cx="11023707" cy="1078992"/>
          </a:xfrm>
        </p:spPr>
        <p:txBody>
          <a:bodyPr/>
          <a:lstStyle/>
          <a:p>
            <a:r>
              <a:rPr lang="en-US" altLang="en-US"/>
              <a:t>Principles of Management: Antibiotics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E145442-5909-3B4A-8EEF-F3DB50E167B0}"/>
              </a:ext>
            </a:extLst>
          </p:cNvPr>
          <p:cNvSpPr>
            <a:spLocks noGrp="1" noSelect="1" noMove="1" noResize="1" noChangeArrowheads="1" noTextEdit="1"/>
          </p:cNvSpPr>
          <p:nvPr>
            <p:ph idx="1"/>
          </p:nvPr>
        </p:nvSpPr>
        <p:spPr>
          <a:xfrm>
            <a:off x="620946" y="1616681"/>
            <a:ext cx="10955009" cy="473095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Broad spectrum antibiotic coverage with IP antibiotics</a:t>
            </a:r>
          </a:p>
          <a:p>
            <a:pPr marL="796925" lvl="1" indent="-339725">
              <a:lnSpc>
                <a:spcPct val="11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Gram +ve- </a:t>
            </a:r>
          </a:p>
          <a:p>
            <a:pPr lvl="2">
              <a:lnSpc>
                <a:spcPct val="110000"/>
              </a:lnSpc>
              <a:spcBef>
                <a:spcPct val="0"/>
              </a:spcBef>
            </a:pP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1st generation cephalosporin or vancomycin</a:t>
            </a:r>
          </a:p>
          <a:p>
            <a:pPr marL="796925" lvl="1" indent="-339725">
              <a:lnSpc>
                <a:spcPct val="11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Gram –ve (includes anti-pseudomonal)</a:t>
            </a:r>
          </a:p>
          <a:p>
            <a:pPr lvl="2">
              <a:lnSpc>
                <a:spcPct val="110000"/>
              </a:lnSpc>
              <a:spcBef>
                <a:spcPct val="0"/>
              </a:spcBef>
            </a:pP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3rd generation cephalosporin or aminoglycoside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Your local resistance patterns </a:t>
            </a:r>
            <a:r>
              <a:rPr lang="en-US" altLang="en-US" i="1">
                <a:latin typeface="Arial" panose="020b0604020202020204" pitchFamily="34" charset="0"/>
                <a:cs typeface="Arial" panose="020b0604020202020204" pitchFamily="34" charset="0"/>
              </a:rPr>
              <a:t>(i.e., MR- methicillin resistance)</a:t>
            </a:r>
          </a:p>
          <a:p>
            <a:pPr marL="796925" lvl="1" indent="-339725">
              <a:lnSpc>
                <a:spcPct val="11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MRSA / MR-CNST should dictate vanco vs first generation cephalosporin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B8B0A1-5E04-42A6-875C-D27B9DFD7DD1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1564708531"/>
      </p:ext>
    </p:extLst>
  </p:cSld>
  <p:clrMapOvr>
    <a:masterClrMapping/>
  </p:clrMapOvr>
  <p:transition/>
  <p:timing/>
</p:sld>
</file>

<file path=ppt/slides/slide5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E91516F4-FC89-BA47-80EE-5F5F88FED4DC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PERITONITIS TREATMENT</a:t>
            </a:r>
          </a:p>
          <a:p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E145442-5909-3B4A-8EEF-F3DB50E167B0}"/>
              </a:ext>
            </a:extLst>
          </p:cNvPr>
          <p:cNvSpPr>
            <a:spLocks noGrp="1" noSelect="1" noMove="1" noResize="1" noChangeArrowheads="1" noTextEdit="1"/>
          </p:cNvSpPr>
          <p:nvPr>
            <p:ph idx="1"/>
          </p:nvPr>
        </p:nvSpPr>
        <p:spPr>
          <a:xfrm>
            <a:off x="616046" y="1618604"/>
            <a:ext cx="10959910" cy="3705856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Presence of residual kidney function 		</a:t>
            </a:r>
          </a:p>
          <a:p>
            <a:pPr marL="796925" lvl="1" indent="-339725">
              <a:lnSpc>
                <a:spcPct val="11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Avoid aminoglycoside and consider 3rd generation cephalosporin and increase dose of antibiotics 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Presence of drug allergy (i.e., penicillin)</a:t>
            </a:r>
          </a:p>
          <a:p>
            <a:pPr marL="796925" lvl="1" indent="-339725">
              <a:lnSpc>
                <a:spcPct val="11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May need to avoid cephalosporins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Cover for organism if recent peritonitis (within 4 weeks) (my advice)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Intermittent intraperitoneal antibiotics (one daytime exchange) must dwell for </a:t>
            </a: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at least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6 hours but longer is OK!!!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Can use antibiotic in every PD exchange </a:t>
            </a:r>
          </a:p>
          <a:p>
            <a:pPr marL="796925" lvl="1" indent="-339725">
              <a:lnSpc>
                <a:spcPct val="11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Superiority over once daily intermittent antibiotics unknown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E6FC42-23EA-C84B-BD0B-FBBB7CCE9E4B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7039732" y="5809633"/>
            <a:ext cx="516679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sz="1500" i="1">
                <a:latin typeface="Arial" panose="020b0604020202020204" pitchFamily="34" charset="0"/>
                <a:cs typeface="Arial" panose="020b0604020202020204" pitchFamily="34" charset="0"/>
              </a:rPr>
              <a:t>Li et al Peritoneal Dialysis International, 36:481–508, 2016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DFB796-B55B-404B-BA1A-8813A903A6BB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3A72D0C-D1CA-4741-B51D-17FA91E00002}"/>
              </a:ext>
            </a:extLst>
          </p:cNvPr>
          <p:cNvSpPr>
            <a:spLocks noGrp="1" noSelect="1" noMove="1" noResize="1" noChangeArrowheads="1" noTextEdit="1"/>
          </p:cNvSpPr>
          <p:nvPr>
            <p:ph type="title"/>
          </p:nvPr>
        </p:nvSpPr>
        <p:spPr>
          <a:xfrm>
            <a:off x="616045" y="698058"/>
            <a:ext cx="11023707" cy="1078992"/>
          </a:xfrm>
        </p:spPr>
        <p:txBody>
          <a:bodyPr/>
          <a:lstStyle/>
          <a:p>
            <a:r>
              <a:rPr lang="en-US" altLang="en-US"/>
              <a:t>Principles of Management: Antibiotics</a:t>
            </a:r>
          </a:p>
        </p:txBody>
      </p:sp>
    </p:spTree>
    <p:extLst>
      <p:ext uri="{BB962C8B-B14F-4D97-AF65-F5344CB8AC3E}">
        <p14:creationId val="3822601481"/>
      </p:ext>
    </p:extLst>
  </p:cSld>
  <p:clrMapOvr>
    <a:masterClrMapping/>
  </p:clrMapOvr>
  <p:transition/>
  <p:timing/>
</p:sld>
</file>

<file path=ppt/slides/slide5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Subtitle 3">
            <a:extLst>
              <a:ext uri="{FF2B5EF4-FFF2-40B4-BE49-F238E27FC236}">
                <a16:creationId xmlns:a16="http://schemas.microsoft.com/office/drawing/2014/main" id="{CA88CC05-CB39-2547-8A8D-BB60230F1F88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6087117" y="350269"/>
            <a:ext cx="6062463" cy="3669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 cap="all">
                <a:solidFill>
                  <a:schemeClr val="bg1"/>
                </a:solidFill>
                <a:latin typeface="Segoe"/>
                <a:ea typeface="+mn-ea"/>
                <a:cs typeface="Segoe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PERITONITIS TREATMENT</a:t>
            </a:r>
          </a:p>
          <a:p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011BF78-A5D6-EE47-8963-7085E4D32278}"/>
              </a:ext>
            </a:extLst>
          </p:cNvPr>
          <p:cNvSpPr txBox="1">
            <a:spLocks noSelect="1" noMove="1" noResize="1" noChangeArrowheads="1" noTextEdit="1"/>
          </p:cNvSpPr>
          <p:nvPr/>
        </p:nvSpPr>
        <p:spPr>
          <a:xfrm>
            <a:off x="611606" y="527937"/>
            <a:ext cx="11023707" cy="1078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3"/>
                </a:solidFill>
                <a:latin typeface="Segoe"/>
                <a:ea typeface="+mj-ea"/>
                <a:cs typeface="Segoe"/>
              </a:defRPr>
            </a:lvl1pPr>
          </a:lstStyle>
          <a:p>
            <a:r>
              <a:rPr lang="en-US" altLang="en-US"/>
              <a:t>Example of a Peritonitis Treatment Protocol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09BBDF21-99DD-EE46-87DB-3A3143A05669}"/>
              </a:ext>
            </a:extLst>
          </p:cNvPr>
          <p:cNvPicPr>
            <a:picLocks noSelect="1" noChangeAspect="1" noMove="1" noResize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5" y="1380642"/>
            <a:ext cx="9928229" cy="5477358"/>
          </a:xfrm>
          <a:prstGeom prst="rect">
            <a:avLst/>
          </a:prstGeom>
        </p:spPr>
      </p:pic>
    </p:spTree>
    <p:extLst>
      <p:ext uri="{BB962C8B-B14F-4D97-AF65-F5344CB8AC3E}">
        <p14:creationId val="3899598387"/>
      </p:ext>
    </p:extLst>
  </p:cSld>
  <p:clrMapOvr>
    <a:masterClrMapping/>
  </p:clrMapOvr>
  <p:transition/>
  <p:timing/>
</p:sld>
</file>

<file path=ppt/slides/slide5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EDDD8CB3-0B64-A24C-BD6B-FC8ED7689636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PERITONITIS TREATMENT</a:t>
            </a:r>
          </a:p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F162CF1-DCDE-154E-9308-00AAA0C7058D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620627" y="698058"/>
            <a:ext cx="10958229" cy="1078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3"/>
                </a:solidFill>
                <a:latin typeface="Segoe"/>
                <a:ea typeface="+mj-ea"/>
                <a:cs typeface="Segoe"/>
              </a:defRPr>
            </a:lvl1pPr>
          </a:lstStyle>
          <a:p>
            <a:r>
              <a:rPr lang="en-US" sz="3500"/>
              <a:t>Is Vancomycin or Cefazolin the Empiric Antibiotic of Choice for Gram-Positive Coverage?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A39CE8A-1ED9-4B4E-BF1A-DC0EB21C7932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620627" y="1847548"/>
            <a:ext cx="10958229" cy="3730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Meta analysis 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Glycopeptide (vanco or tecoplainin) achieved a higher cure rate compared compared to cefazolin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CA" sz="2000">
                <a:latin typeface="Arial" panose="020b0604020202020204" pitchFamily="34" charset="0"/>
                <a:cs typeface="Arial" panose="020b0604020202020204" pitchFamily="34" charset="0"/>
              </a:rPr>
              <a:t>1.66 [1.01, 2.72] 3 trials 28/189 vs 37/181</a:t>
            </a:r>
            <a:r>
              <a:rPr lang="en-CA" sz="2000" baseline="30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r>
              <a:rPr lang="en-CA" sz="2000">
                <a:latin typeface="Arial" panose="020b0604020202020204" pitchFamily="34" charset="0"/>
                <a:cs typeface="Arial" panose="020b0604020202020204" pitchFamily="34" charset="0"/>
              </a:rPr>
              <a:t>Driven by one study in which cefazolin was dosed lower than ISPD guideline recommendations</a:t>
            </a:r>
            <a:r>
              <a:rPr lang="en-CA" sz="2000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CA" sz="2000">
                <a:latin typeface="Arial" panose="020b0604020202020204" pitchFamily="34" charset="0"/>
                <a:cs typeface="Arial" panose="020b0604020202020204" pitchFamily="34" charset="0"/>
              </a:rPr>
              <a:t> (50 vs 125 mg/mL) </a:t>
            </a:r>
          </a:p>
          <a:p>
            <a:r>
              <a:rPr lang="en-CA" sz="2000">
                <a:latin typeface="Arial" panose="020b0604020202020204" pitchFamily="34" charset="0"/>
                <a:cs typeface="Arial" panose="020b0604020202020204" pitchFamily="34" charset="0"/>
              </a:rPr>
              <a:t>Both for HD (Catheter related bacteremia) and PD guidelines, empiric choice should be dictated by a “threshold level’’ of methicillin resistance and it is unclear what that is </a:t>
            </a:r>
            <a:r>
              <a:rPr lang="en-CA" sz="2000" baseline="30000">
                <a:latin typeface="Arial" panose="020b0604020202020204" pitchFamily="34" charset="0"/>
                <a:cs typeface="Arial" panose="020b0604020202020204" pitchFamily="34" charset="0"/>
              </a:rPr>
              <a:t>3,4</a:t>
            </a:r>
          </a:p>
          <a:p>
            <a:r>
              <a:rPr lang="en-CA" sz="2000">
                <a:latin typeface="Arial" panose="020b0604020202020204" pitchFamily="34" charset="0"/>
                <a:cs typeface="Arial" panose="020b0604020202020204" pitchFamily="34" charset="0"/>
              </a:rPr>
              <a:t>In HD, continuing empiric vancomycin in the context of methicillin sensitivity has a higher risk of treatment failure compared to switching to cefazolin.</a:t>
            </a:r>
            <a:r>
              <a:rPr lang="en-CA" sz="2000" baseline="3000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 marL="0" indent="0">
              <a:buFont typeface="Arial" panose="020b0604020202020204" pitchFamily="34" charset="0"/>
              <a:buNone/>
            </a:pPr>
            <a:br>
              <a:rPr lang="en-CA" sz="20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CA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36D022-9974-8940-81CA-A5C4610A838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576553" y="5581814"/>
            <a:ext cx="106154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r">
              <a:buFont typeface="+mj-lt"/>
              <a:buAutoNum type="arabicPeriod"/>
            </a:pPr>
            <a:r>
              <a:rPr lang="en-CA" sz="1500" b="0" i="1">
                <a:latin typeface="Arial" panose="020b0604020202020204" pitchFamily="34" charset="0"/>
                <a:cs typeface="Arial" panose="020b0604020202020204" pitchFamily="34" charset="0"/>
              </a:rPr>
              <a:t>Ballinger AE et al. Cochrane Database Syst Rev 2014; 2. Flanigan MJ, et al. Perit Dial Int 1991; 11:31–7;</a:t>
            </a:r>
          </a:p>
          <a:p>
            <a:pPr algn="r"/>
            <a:r>
              <a:rPr lang="en-CA" sz="1500" b="0" i="1">
                <a:latin typeface="Arial" panose="020b0604020202020204" pitchFamily="34" charset="0"/>
                <a:cs typeface="Arial" panose="020b0604020202020204" pitchFamily="34" charset="0"/>
              </a:rPr>
              <a:t>3. Allon et al. Am J Kidney Dis. 2009 Jul; 54(1): 13–17;</a:t>
            </a:r>
            <a:r>
              <a:rPr lang="en-CA" sz="1500" i="1"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CA" sz="1500" b="0" i="1">
                <a:latin typeface="Arial" panose="020b0604020202020204" pitchFamily="34" charset="0"/>
                <a:cs typeface="Arial" panose="020b0604020202020204" pitchFamily="34" charset="0"/>
              </a:rPr>
              <a:t>Li et al. PDI </a:t>
            </a:r>
            <a:r>
              <a:rPr lang="nl" sz="1500" b="0" i="1">
                <a:latin typeface="Arial" panose="020b0604020202020204" pitchFamily="34" charset="0"/>
                <a:cs typeface="Arial" panose="020b0604020202020204" pitchFamily="34" charset="0"/>
              </a:rPr>
              <a:t>2016 - VOL. 36, NO. 5; 5. </a:t>
            </a:r>
            <a:r>
              <a:rPr lang="en-CA" sz="1500" b="0" i="1" err="1">
                <a:latin typeface="Arial" panose="020b0604020202020204" pitchFamily="34" charset="0"/>
                <a:cs typeface="Arial" panose="020b0604020202020204" pitchFamily="34" charset="0"/>
              </a:rPr>
              <a:t>Stryjewski et al. CID 2007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72689A-021C-4328-8A1E-5F8DD702F6D9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49712575"/>
      </p:ext>
    </p:extLst>
  </p:cSld>
  <p:clrMapOvr>
    <a:masterClrMapping/>
  </p:clrMapOvr>
  <p:transition/>
  <p:timing/>
</p:sld>
</file>

<file path=ppt/slides/slide5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0051CF7A-6101-2844-8402-BF8710B5D3E4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PERITONITIS TREATMENT</a:t>
            </a:r>
          </a:p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B7A014-1436-324F-BFF0-B60055624BBB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621128" y="701163"/>
            <a:ext cx="9618025" cy="10789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3"/>
                </a:solidFill>
                <a:latin typeface="Segoe"/>
                <a:ea typeface="+mj-ea"/>
                <a:cs typeface="Segoe"/>
              </a:defRPr>
            </a:lvl1pPr>
          </a:lstStyle>
          <a:p>
            <a:r>
              <a:rPr lang="en-US" sz="3500"/>
              <a:t>Continuous (every exchange) vs. Intermittent (one daily exchange) Antibiotics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9146A98-9029-D444-ADF5-47A6A946D08D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611429" y="1842127"/>
            <a:ext cx="11013012" cy="40049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CAPD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Intermittent vancomycin and gent is equally effective, can follow levels 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Intermittent gent to reduce toxicity</a:t>
            </a: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APD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Intermittent vs continuous dosing is controversial each exchange as pharmacokinetic data largely studied among CAPD patients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Data insufficient to recommend switching to CAPD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Impact may be antibiotic and dose dependent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Most programs administer antibiotics in a single daily exchange out of convenience (exception: vancomycin can be administered every 2-4 days)</a:t>
            </a:r>
          </a:p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CEB558-0F73-40C7-B867-9862D20A9C77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1060596623"/>
      </p:ext>
    </p:extLst>
  </p:cSld>
  <p:clrMapOvr>
    <a:masterClrMapping/>
  </p:clrMapOvr>
  <p:transition/>
  <p:timing/>
</p:sld>
</file>

<file path=ppt/slides/slide5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B7741-8E50-CA4F-BCF9-5212646AB8A4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9856" y="2573584"/>
            <a:ext cx="7046218" cy="1082404"/>
          </a:xfrm>
        </p:spPr>
        <p:txBody>
          <a:bodyPr>
            <a:noAutofit/>
          </a:bodyPr>
          <a:lstStyle/>
          <a:p>
            <a:r>
              <a:rPr lang="en-US" sz="3500"/>
              <a:t>Dose of antibiotic may need to be increased in the setting of significant residual kidney function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9D8303A-DAE7-9F4D-AF0A-4AD27D810BF3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PERITONITIS TREATMENT</a:t>
            </a: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D1F289-A927-9241-A8B2-3EAFB5FE9866}"/>
              </a:ext>
            </a:extLst>
          </p:cNvPr>
          <p:cNvPicPr>
            <a:picLocks noSelect="1" noChangeAspect="1" noMove="1" noResize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6807" y="1617314"/>
            <a:ext cx="3313688" cy="33136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2AC151-409E-4071-BC92-B37C0E86E4C5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475080644"/>
      </p:ext>
    </p:extLst>
  </p:cSld>
  <p:clrMapOvr>
    <a:masterClrMapping/>
  </p:clrMapOvr>
  <p:transition/>
  <p:timing/>
</p:sld>
</file>

<file path=ppt/slides/slide5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3ACA5EEF-7B4E-0147-97D4-36AD3430627B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PERITONITIS TREATMENT</a:t>
            </a:r>
          </a:p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B694D96-33B8-BD4D-BA17-991B9704F5E3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620464" y="854685"/>
            <a:ext cx="10214114" cy="10789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3"/>
                </a:solidFill>
                <a:latin typeface="Segoe"/>
                <a:ea typeface="+mj-ea"/>
                <a:cs typeface="Segoe"/>
              </a:defRPr>
            </a:lvl1pPr>
          </a:lstStyle>
          <a:p>
            <a:r>
              <a:rPr lang="en-CA" sz="3000"/>
              <a:t>Risk of Peritonitis Treatment Failure for Gram-Positive and Culture-Negative Peritonitis by Level of Residual Kidney Function 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1F0B8A04-DCC5-994C-9839-586AB24641B7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-22825" y="2132567"/>
            <a:ext cx="8631936" cy="4773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Adjusted Odds of Treatment Failure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59B390-C4B3-7A48-B1C4-26E309D2F767}"/>
              </a:ext>
            </a:extLst>
          </p:cNvPr>
          <p:cNvPicPr>
            <a:picLocks noSelect="1" noChangeAspect="1" noMove="1" noResize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732" y="2529000"/>
            <a:ext cx="4514088" cy="33291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9EA823-459E-6149-8100-D5832A42C029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7015858" y="2530156"/>
            <a:ext cx="45590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Models adjusted for age, duration of </a:t>
            </a:r>
          </a:p>
          <a:p>
            <a:r>
              <a:rPr lang="en-CA" sz="20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PD, actual body weight, diabetes status, and PD modality (continuous ambulatory peritoneal dialysis [CAPD]</a:t>
            </a:r>
          </a:p>
          <a:p>
            <a:r>
              <a:rPr lang="en-CA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v</a:t>
            </a:r>
            <a:r>
              <a:rPr lang="en-CA" sz="20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s continuous cyclic PD)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AD4A2F-49E4-B247-BD78-11D127FE205D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9892556" y="5808776"/>
            <a:ext cx="230223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a-DK" sz="1500" i="1">
                <a:latin typeface="Arial" panose="020b0604020202020204" pitchFamily="34" charset="0"/>
                <a:cs typeface="Arial" panose="020b0604020202020204" pitchFamily="34" charset="0"/>
              </a:rPr>
              <a:t>Whitty et al CJASN 2017</a:t>
            </a:r>
            <a:endParaRPr lang="en-US" sz="15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67516B-098F-4751-BDCE-7215E165FDBA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3750202327"/>
      </p:ext>
    </p:extLst>
  </p:cSld>
  <p:clrMapOvr>
    <a:masterClrMapping/>
  </p:clrMapOvr>
  <p:transition/>
  <p:timing/>
</p:sld>
</file>

<file path=ppt/slides/slide5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95276-6331-B448-982F-255643922801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8258" y="704790"/>
            <a:ext cx="10938742" cy="1082404"/>
          </a:xfrm>
        </p:spPr>
        <p:txBody>
          <a:bodyPr>
            <a:normAutofit fontScale="90000"/>
          </a:bodyPr>
          <a:lstStyle/>
          <a:p>
            <a:r>
              <a:rPr lang="en-US"/>
              <a:t>Monitoring and Maintaining Higher Trough Vancomycin Levels May Reduce Relapse Risk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186EDA9-6839-8A4E-ABA1-5CFFE1F37992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PERITONITIS TREATMENT</a:t>
            </a:r>
          </a:p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5C3461-1043-6F4F-BC89-4FA8B79A99B5}"/>
              </a:ext>
            </a:extLst>
          </p:cNvPr>
          <p:cNvSpPr>
            <a:spLocks noSelect="1" noMove="1" noResize="1" noChangeArrowheads="1" noTextEdit="1"/>
          </p:cNvSpPr>
          <p:nvPr/>
        </p:nvSpPr>
        <p:spPr bwMode="auto">
          <a:xfrm>
            <a:off x="2725120" y="4194538"/>
            <a:ext cx="5089755" cy="546264"/>
          </a:xfrm>
          <a:prstGeom prst="rect">
            <a:avLst/>
          </a:prstGeom>
          <a:solidFill>
            <a:schemeClr val="accent4">
              <a:lumMod val="40000"/>
              <a:lumOff val="60000"/>
              <a:alpha val="27000"/>
            </a:schemeClr>
          </a:solidFill>
          <a:ln w="28575">
            <a:solidFill>
              <a:schemeClr val="accent1">
                <a:lumMod val="50000"/>
              </a:schemeClr>
            </a:solidFill>
            <a:round/>
          </a:ln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/>
                <a:ea typeface="ＭＳ Ｐゴシック" charset="-128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/>
                <a:ea typeface="ＭＳ Ｐゴシック" charset="-128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/>
                <a:ea typeface="ＭＳ Ｐゴシック" charset="-128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/>
                <a:ea typeface="ＭＳ Ｐゴシック" charset="-128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/>
                <a:ea typeface="ＭＳ Ｐゴシック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F45D43-52D9-964A-B12E-2E7F43240B9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0121169" y="5814656"/>
            <a:ext cx="206979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a-DK" altLang="en-US" sz="1500" i="1">
                <a:latin typeface="Arial" panose="020b0604020202020204" pitchFamily="34" charset="0"/>
                <a:cs typeface="Arial" panose="020b0604020202020204" pitchFamily="34" charset="0"/>
              </a:rPr>
              <a:t>Dahlan et al PDI 2007</a:t>
            </a:r>
            <a:endParaRPr lang="en-US" altLang="en-US" sz="15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93553A7C-D268-494A-8BE6-C398BA867C96}"/>
              </a:ext>
            </a:extLst>
          </p:cNvPr>
          <p:cNvGraphicFramePr>
            <a:graphicFrameLocks noGrp="1" noSelect="1" noMove="1" noResize="1"/>
          </p:cNvGraphicFramePr>
          <p:nvPr>
            <p:extLst>
              <p:ext uri="{D42A27DB-BD31-4B8C-83A1-F6EECF244321}">
                <p14:modId val="3854497606"/>
              </p:ext>
            </p:extLst>
          </p:nvPr>
        </p:nvGraphicFramePr>
        <p:xfrm>
          <a:off x="1155401" y="1986084"/>
          <a:ext cx="98806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1901">
                  <a:extLst>
                    <a:ext uri="{9D8B030D-6E8A-4147-A177-3AD203B41FA5}">
                      <a16:colId xmlns:a16="http://schemas.microsoft.com/office/drawing/2014/main" val="1648900677"/>
                    </a:ext>
                  </a:extLst>
                </a:gridCol>
                <a:gridCol w="2360428">
                  <a:extLst>
                    <a:ext uri="{9D8B030D-6E8A-4147-A177-3AD203B41FA5}">
                      <a16:colId xmlns:a16="http://schemas.microsoft.com/office/drawing/2014/main" val="3779667767"/>
                    </a:ext>
                  </a:extLst>
                </a:gridCol>
                <a:gridCol w="2009554">
                  <a:extLst>
                    <a:ext uri="{9D8B030D-6E8A-4147-A177-3AD203B41FA5}">
                      <a16:colId xmlns:a16="http://schemas.microsoft.com/office/drawing/2014/main" val="4123888896"/>
                    </a:ext>
                  </a:extLst>
                </a:gridCol>
                <a:gridCol w="1668717">
                  <a:extLst>
                    <a:ext uri="{9D8B030D-6E8A-4147-A177-3AD203B41FA5}">
                      <a16:colId xmlns:a16="http://schemas.microsoft.com/office/drawing/2014/main" val="3715614948"/>
                    </a:ext>
                  </a:extLst>
                </a:gridCol>
              </a:tblGrid>
              <a:tr h="370840">
                <a:tc>
                  <a:txBody>
                    <a:bodyPr vert="horz" wrap="square"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Relapse (%) 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Relapse (%)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</a:t>
                      </a:r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8235197"/>
                  </a:ext>
                </a:extLst>
              </a:tr>
              <a:tr h="370840">
                <a:tc>
                  <a:txBody>
                    <a:bodyPr vert="horz" wrap="square"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Patients (n) 26 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887366"/>
                  </a:ext>
                </a:extLst>
              </a:tr>
              <a:tr h="370840">
                <a:tc>
                  <a:txBody>
                    <a:bodyPr vert="horz" wrap="square"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Diabetes 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7(27)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5(56)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034511"/>
                  </a:ext>
                </a:extLst>
              </a:tr>
              <a:tr h="370840">
                <a:tc>
                  <a:txBody>
                    <a:bodyPr vert="horz" wrap="square"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Embedded PD access 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(77)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7(78)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189373"/>
                  </a:ext>
                </a:extLst>
              </a:tr>
              <a:tr h="370840">
                <a:tc>
                  <a:txBody>
                    <a:bodyPr vert="horz" wrap="square"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CCPD vs CAPD 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18(69)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5(56)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410788"/>
                  </a:ext>
                </a:extLst>
              </a:tr>
              <a:tr h="370840">
                <a:tc>
                  <a:txBody>
                    <a:bodyPr vert="horz" wrap="square"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 of Vancomycin 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15(58)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5(56)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5440669"/>
                  </a:ext>
                </a:extLst>
              </a:tr>
              <a:tr h="370840">
                <a:tc>
                  <a:txBody>
                    <a:bodyPr vert="horz" wrap="square"/>
                    <a:lstStyle/>
                    <a:p>
                      <a:r>
                        <a:rPr lang="en-US"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 Vanco level (mg/L)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18.2 +/-4.6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13.3 +/-2.2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097754"/>
                  </a:ext>
                </a:extLst>
              </a:tr>
              <a:tr h="370840">
                <a:tc>
                  <a:txBody>
                    <a:bodyPr vert="horz" wrap="square"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 Vanco doses (n)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 +/- 0.72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 +/- 0.44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787781"/>
                  </a:ext>
                </a:extLst>
              </a:tr>
              <a:tr h="370840">
                <a:tc>
                  <a:txBody>
                    <a:bodyPr vert="horz" wrap="square"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 antibiotic duration (days)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14.4 +/- 2.1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15.0 +/- 2.3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714167"/>
                  </a:ext>
                </a:extLst>
              </a:tr>
              <a:tr h="370840">
                <a:tc>
                  <a:txBody>
                    <a:bodyPr vert="horz" wrap="square"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 GFR (mL/min)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 +/- 3.1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 +/- 4.8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664537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6671C07-E555-4D39-993A-C6C8B70C38E3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5091693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403FAD6D-901E-7A46-B4CF-9526786A03A3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PERITONITIS TREATMENT</a:t>
            </a:r>
          </a:p>
          <a:p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B4E79D8-414D-9C41-9B4D-7AEB1F7C9C62}"/>
              </a:ext>
            </a:extLst>
          </p:cNvPr>
          <p:cNvSpPr txBox="1">
            <a:spLocks noSelect="1" noMove="1" noResize="1" noChangeArrowheads="1" noTextEdit="1"/>
          </p:cNvSpPr>
          <p:nvPr/>
        </p:nvSpPr>
        <p:spPr>
          <a:xfrm>
            <a:off x="618962" y="701315"/>
            <a:ext cx="8636000" cy="1078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3"/>
                </a:solidFill>
                <a:latin typeface="Segoe"/>
                <a:ea typeface="+mj-ea"/>
                <a:cs typeface="Segoe"/>
              </a:defRPr>
            </a:lvl1pPr>
          </a:lstStyle>
          <a:p>
            <a:r>
              <a:rPr lang="en-US" altLang="en-US"/>
              <a:t>Principles of Management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49BDAD1-6865-124E-BC9F-B1DE6F66C1DA}"/>
              </a:ext>
            </a:extLst>
          </p:cNvPr>
          <p:cNvSpPr txBox="1">
            <a:spLocks noSelect="1" noMove="1" noResize="1" noChangeArrowheads="1" noTextEdit="1"/>
          </p:cNvSpPr>
          <p:nvPr/>
        </p:nvSpPr>
        <p:spPr>
          <a:xfrm>
            <a:off x="618962" y="1614029"/>
            <a:ext cx="10954076" cy="4215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Assess response to therapy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Daily PD effluent cell count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Daily PD effluent culture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Status of abdominal pain</a:t>
            </a:r>
          </a:p>
          <a:p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Narrow antibiotics to culture results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NOT based on gram stain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Yeast is the only exception 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Wait for sensitivities before changing empiric therapy</a:t>
            </a:r>
          </a:p>
          <a:p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Root cause analysis</a:t>
            </a:r>
          </a:p>
          <a:p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Consider alternate diagnosis resistant organism if not responding to empiric therapy </a:t>
            </a:r>
          </a:p>
          <a:p>
            <a:pPr lvl="1"/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DFF1BF-E517-8449-A120-40268B74E1DA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6972288" y="5808203"/>
            <a:ext cx="521969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sz="1500" i="1">
                <a:latin typeface="Arial" panose="020b0604020202020204" pitchFamily="34" charset="0"/>
                <a:cs typeface="Arial" panose="020b0604020202020204" pitchFamily="34" charset="0"/>
              </a:rPr>
              <a:t>Li et al Peritoneal Dialysis International, 36: 481–508 2016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17F999-7F77-48E8-A6BE-417FDCDD6179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1254998178"/>
      </p:ext>
    </p:extLst>
  </p:cSld>
  <p:clrMapOvr>
    <a:masterClrMapping/>
  </p:clrMapOvr>
  <p:transition/>
  <p:timing/>
</p:sld>
</file>

<file path=ppt/slides/slide5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24CEA895-3059-9346-AAD7-970A596A4C9A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PERITONITIS TREATMENT</a:t>
            </a:r>
          </a:p>
          <a:p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64E1523-6AD1-AD4A-BD55-7A6461246A0E}"/>
              </a:ext>
            </a:extLst>
          </p:cNvPr>
          <p:cNvSpPr>
            <a:spLocks noGrp="1" noSelect="1" noMove="1" noResize="1" noChangeArrowheads="1" noTextEdit="1"/>
          </p:cNvSpPr>
          <p:nvPr>
            <p:ph type="title"/>
          </p:nvPr>
        </p:nvSpPr>
        <p:spPr>
          <a:xfrm>
            <a:off x="620689" y="699732"/>
            <a:ext cx="10936902" cy="1078992"/>
          </a:xfrm>
        </p:spPr>
        <p:txBody>
          <a:bodyPr>
            <a:normAutofit/>
          </a:bodyPr>
          <a:lstStyle/>
          <a:p>
            <a:r>
              <a:rPr lang="en-US" altLang="en-US" sz="3500"/>
              <a:t>Indications for Catheter Removal During Peritonitis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463E0C3-A084-A546-8CCE-68605D5A4009}"/>
              </a:ext>
            </a:extLst>
          </p:cNvPr>
          <p:cNvSpPr>
            <a:spLocks noGrp="1" noSelect="1" noMove="1" noResize="1" noChangeArrowheads="1" noTextEdit="1"/>
          </p:cNvSpPr>
          <p:nvPr>
            <p:ph idx="1"/>
          </p:nvPr>
        </p:nvSpPr>
        <p:spPr>
          <a:xfrm>
            <a:off x="619769" y="1612826"/>
            <a:ext cx="10951541" cy="4326886"/>
          </a:xfrm>
        </p:spPr>
        <p:txBody>
          <a:bodyPr>
            <a:normAutofit/>
          </a:bodyPr>
          <a:lstStyle/>
          <a:p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Urgent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Secondary peritonitis – i.e., bowel perforation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Fungal peritonitis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Refractory peritonitis (failure of effluent cell count to normalize after 5 days of appropriate therapy or persistent growth of the organism)</a:t>
            </a:r>
          </a:p>
          <a:p>
            <a:pPr marL="457200" lvl="1" indent="0">
              <a:buNone/>
            </a:pP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Semi-Elective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Relapsing / Repeating peritonitis 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(if responding to IP antibiotics)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Concomitant exit-site and tunnel infection</a:t>
            </a:r>
          </a:p>
          <a:p>
            <a:pPr lvl="1"/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F13F6B-C1BE-6E40-ABF6-C2DD3930B12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7015800" y="5816347"/>
            <a:ext cx="516679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sz="1500" i="1">
                <a:latin typeface="Arial" panose="020b0604020202020204" pitchFamily="34" charset="0"/>
                <a:cs typeface="Arial" panose="020b0604020202020204" pitchFamily="34" charset="0"/>
              </a:rPr>
              <a:t>Li et al Peritoneal Dialysis International, 36:481–508 2016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D0B5EC-092C-422B-8E93-2CBCDF8E0058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3458077267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735A1-B5A3-3548-8FCC-001CE484AD66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3140" y="700351"/>
            <a:ext cx="9930882" cy="1082404"/>
          </a:xfrm>
        </p:spPr>
        <p:txBody>
          <a:bodyPr/>
          <a:lstStyle/>
          <a:p>
            <a:r>
              <a:rPr lang="en-US"/>
              <a:t>Case: Part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F1870-214F-5C4C-8413-76C0FF1D698B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3140" y="1612345"/>
            <a:ext cx="10965720" cy="4637784"/>
          </a:xfrm>
        </p:spPr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Develops cloudy fluid 3 months after initiating PD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Cell count consistent with peritonitis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Cell count 46000 E6/L, 80% neutrophils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Admits to not washing hands prior to connecting to the cycler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Starts empiric peritonitis treatment with: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Vancomycin 1.5 g intraperitoneal 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Ceftazidime 1.5 g intraperitoneal 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Both in one daily 6-hour exchange per day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EABB55-BB26-4716-95F6-91D2150E875D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2278029967"/>
      </p:ext>
    </p:extLst>
  </p:cSld>
  <p:clrMapOvr>
    <a:masterClrMapping/>
  </p:clrMapOvr>
  <p:transition/>
  <p:timing/>
</p:sld>
</file>

<file path=ppt/slides/slide6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8F160-EC7A-6247-9D9E-C0B8125B1419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3142" y="698058"/>
            <a:ext cx="10515600" cy="1082404"/>
          </a:xfrm>
        </p:spPr>
        <p:txBody>
          <a:bodyPr>
            <a:normAutofit/>
          </a:bodyPr>
          <a:lstStyle/>
          <a:p>
            <a:r>
              <a:rPr lang="en-US" sz="3500"/>
              <a:t>Simultaneous PD Catheter Removal and Replacement (in one procedure)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6776314-8DB8-4F44-A25D-CE8F6C1864D4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Peritonitis treatment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6C14D8F-0A46-DD4E-A2AA-48613943F56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6831812" y="5637967"/>
            <a:ext cx="5363781" cy="50164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500" i="1" err="1">
                <a:latin typeface="Arial" panose="020b0604020202020204" pitchFamily="34" charset="0"/>
                <a:cs typeface="Arial" panose="020b0604020202020204" pitchFamily="34" charset="0"/>
              </a:rPr>
              <a:t>Viron et al PDI 2019 </a:t>
            </a:r>
          </a:p>
          <a:p>
            <a:pPr algn="r"/>
            <a:r>
              <a:rPr lang="en-US" sz="1500" i="1">
                <a:latin typeface="Arial" panose="020b0604020202020204" pitchFamily="34" charset="0"/>
                <a:cs typeface="Arial" panose="020b0604020202020204" pitchFamily="34" charset="0"/>
              </a:rPr>
              <a:t>Crabtree et al PDI 2016</a:t>
            </a:r>
            <a:endParaRPr lang="en-US" sz="1500" i="1" u="sng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98B7E89-5BDA-094E-B250-64A2FC783091}"/>
              </a:ext>
            </a:extLst>
          </p:cNvPr>
          <p:cNvSpPr>
            <a:spLocks noGrp="1" noSelect="1" noMove="1" noResize="1" noChangeArrowheads="1" noTextEdit="1"/>
          </p:cNvSpPr>
          <p:nvPr>
            <p:ph idx="1"/>
          </p:nvPr>
        </p:nvSpPr>
        <p:spPr>
          <a:xfrm>
            <a:off x="613142" y="1836754"/>
            <a:ext cx="10965714" cy="2807013"/>
          </a:xfrm>
        </p:spPr>
        <p:txBody>
          <a:bodyPr>
            <a:noAutofit/>
          </a:bodyPr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Minimizes the need for temporary HD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For relapse/repeat peritonitis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If the PD fluid has sterilized and continue antibiotic coverage for the procedure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For refractory exit site and tunnel infections (with no peritonitis)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Successful reports in United States and France </a:t>
            </a:r>
          </a:p>
          <a:p>
            <a:pPr marL="457200" lvl="1" indent="0">
              <a:buNone/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263C09-3961-4FF4-8931-43CC935B09D9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3799249858"/>
      </p:ext>
    </p:extLst>
  </p:cSld>
  <p:clrMapOvr>
    <a:masterClrMapping/>
  </p:clrMapOvr>
  <p:transition/>
  <p:timing/>
</p:sld>
</file>

<file path=ppt/slides/slide6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4E49D07B-F1E2-E744-98F3-AE2D6177A7BB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PERITONITIS TREATMENT</a:t>
            </a:r>
          </a:p>
          <a:p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2B59C8A-B14A-074A-97BB-2E1A2B728184}"/>
              </a:ext>
            </a:extLst>
          </p:cNvPr>
          <p:cNvSpPr>
            <a:spLocks noGrp="1" noSelect="1" noMove="1" noResize="1" noChangeArrowheads="1" noTextEdit="1"/>
          </p:cNvSpPr>
          <p:nvPr>
            <p:ph type="title"/>
          </p:nvPr>
        </p:nvSpPr>
        <p:spPr>
          <a:xfrm>
            <a:off x="619684" y="698058"/>
            <a:ext cx="10413506" cy="1078992"/>
          </a:xfrm>
        </p:spPr>
        <p:txBody>
          <a:bodyPr>
            <a:normAutofit fontScale="90000"/>
          </a:bodyPr>
          <a:lstStyle/>
          <a:p>
            <a:br>
              <a:rPr lang="en-US" altLang="en-US"/>
            </a:br>
            <a:br>
              <a:rPr lang="en-US" altLang="en-US"/>
            </a:br>
            <a:r>
              <a:rPr lang="en-US" altLang="en-US" sz="3800"/>
              <a:t>Principles of Management: </a:t>
            </a:r>
            <a:br>
              <a:rPr lang="en-US" altLang="en-US" sz="3800"/>
            </a:br>
            <a:r>
              <a:rPr lang="en-US" altLang="en-US" sz="3800"/>
              <a:t>When to Admit to Hospital</a:t>
            </a:r>
            <a:br>
              <a:rPr lang="en-US" altLang="en-US"/>
            </a:br>
            <a:br>
              <a:rPr lang="en-US" altLang="en-US"/>
            </a:br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D8B6C7A-E082-AD4D-B938-86260CC2FA43}"/>
              </a:ext>
            </a:extLst>
          </p:cNvPr>
          <p:cNvSpPr>
            <a:spLocks noGrp="1" noSelect="1" noMove="1" noResize="1" noChangeArrowheads="1" noTextEdit="1"/>
          </p:cNvSpPr>
          <p:nvPr>
            <p:ph idx="1"/>
          </p:nvPr>
        </p:nvSpPr>
        <p:spPr>
          <a:xfrm>
            <a:off x="619956" y="1842802"/>
            <a:ext cx="10958899" cy="3015449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sz="3300">
                <a:latin typeface="Arial" panose="020b0604020202020204" pitchFamily="34" charset="0"/>
                <a:cs typeface="Arial" panose="020b0604020202020204" pitchFamily="34" charset="0"/>
              </a:rPr>
              <a:t>Usually managed as an outpatient</a:t>
            </a:r>
          </a:p>
          <a:p>
            <a:r>
              <a:rPr lang="en-US" altLang="en-US" sz="3300">
                <a:latin typeface="Arial" panose="020b0604020202020204" pitchFamily="34" charset="0"/>
                <a:cs typeface="Arial" panose="020b0604020202020204" pitchFamily="34" charset="0"/>
              </a:rPr>
              <a:t>Unrelenting pain</a:t>
            </a:r>
          </a:p>
          <a:p>
            <a:r>
              <a:rPr lang="en-US" altLang="en-US" sz="3300">
                <a:latin typeface="Arial" panose="020b0604020202020204" pitchFamily="34" charset="0"/>
                <a:cs typeface="Arial" panose="020b0604020202020204" pitchFamily="34" charset="0"/>
              </a:rPr>
              <a:t>Frail patient</a:t>
            </a:r>
          </a:p>
          <a:p>
            <a:r>
              <a:rPr lang="en-US" altLang="en-US" sz="3300">
                <a:latin typeface="Arial" panose="020b0604020202020204" pitchFamily="34" charset="0"/>
                <a:cs typeface="Arial" panose="020b0604020202020204" pitchFamily="34" charset="0"/>
              </a:rPr>
              <a:t>Ongoing nausea vomiting</a:t>
            </a:r>
          </a:p>
          <a:p>
            <a:r>
              <a:rPr lang="en-US" altLang="en-US" sz="3300">
                <a:latin typeface="Arial" panose="020b0604020202020204" pitchFamily="34" charset="0"/>
                <a:cs typeface="Arial" panose="020b0604020202020204" pitchFamily="34" charset="0"/>
              </a:rPr>
              <a:t>Hemodynamic instability</a:t>
            </a:r>
          </a:p>
          <a:p>
            <a:r>
              <a:rPr lang="en-US" altLang="en-US" sz="3300">
                <a:latin typeface="Arial" panose="020b0604020202020204" pitchFamily="34" charset="0"/>
                <a:cs typeface="Arial" panose="020b0604020202020204" pitchFamily="34" charset="0"/>
              </a:rPr>
              <a:t>Suspect secondary peritonitis or something unusual in presentation</a:t>
            </a:r>
          </a:p>
          <a:p>
            <a:r>
              <a:rPr lang="en-US" altLang="en-US" sz="3300">
                <a:latin typeface="Arial" panose="020b0604020202020204" pitchFamily="34" charset="0"/>
                <a:cs typeface="Arial" panose="020b0604020202020204" pitchFamily="34" charset="0"/>
              </a:rPr>
              <a:t>Challenge in prompt and accurate delivery of IP antibiotics</a:t>
            </a:r>
          </a:p>
          <a:p>
            <a:pPr lvl="1"/>
            <a:endParaRPr lang="en-US" altLang="en-US"/>
          </a:p>
          <a:p>
            <a:pPr lvl="1"/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2B2281-2083-9649-8D93-9C202BBAD73B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8377953" y="5810354"/>
            <a:ext cx="382002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a-DK" altLang="en-US" sz="1500" i="1">
                <a:latin typeface="Arial" panose="020b0604020202020204" pitchFamily="34" charset="0"/>
                <a:cs typeface="Arial" panose="020b0604020202020204" pitchFamily="34" charset="0"/>
              </a:rPr>
              <a:t>Wong et al Perit Dial Int. 2007 27: 531-536</a:t>
            </a:r>
            <a:endParaRPr lang="en-US" sz="15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EDB269-E466-458D-B1C0-A867641B02D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1289046672"/>
      </p:ext>
    </p:extLst>
  </p:cSld>
  <p:clrMapOvr>
    <a:masterClrMapping/>
  </p:clrMapOvr>
  <p:transition/>
  <p:timing/>
</p:sld>
</file>

<file path=ppt/slides/slide6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6F165A25-CCFA-5744-BE24-9CC3E35AFD63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PERITONITIS TREATMENT</a:t>
            </a:r>
          </a:p>
          <a:p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83210DF-F5C7-3048-AEBF-C7D599C13799}"/>
              </a:ext>
            </a:extLst>
          </p:cNvPr>
          <p:cNvSpPr>
            <a:spLocks noGrp="1" noSelect="1" noMove="1" noResize="1" noChangeArrowheads="1" noTextEdit="1"/>
          </p:cNvSpPr>
          <p:nvPr>
            <p:ph type="title"/>
          </p:nvPr>
        </p:nvSpPr>
        <p:spPr>
          <a:xfrm>
            <a:off x="620689" y="698058"/>
            <a:ext cx="8636000" cy="1078992"/>
          </a:xfrm>
        </p:spPr>
        <p:txBody>
          <a:bodyPr/>
          <a:lstStyle/>
          <a:p>
            <a:r>
              <a:rPr lang="en-US" altLang="en-US"/>
              <a:t>Principles of Management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A30F47A-82CF-5545-A969-5608FF127ED8}"/>
              </a:ext>
            </a:extLst>
          </p:cNvPr>
          <p:cNvSpPr>
            <a:spLocks noGrp="1" noSelect="1" noMove="1" noResize="1" noChangeArrowheads="1" noTextEdit="1"/>
          </p:cNvSpPr>
          <p:nvPr>
            <p:ph idx="1"/>
          </p:nvPr>
        </p:nvSpPr>
        <p:spPr>
          <a:xfrm>
            <a:off x="617563" y="1615480"/>
            <a:ext cx="10953748" cy="4096474"/>
          </a:xfrm>
        </p:spPr>
        <p:txBody>
          <a:bodyPr>
            <a:noAutofit/>
          </a:bodyPr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IP Heparin – 1000 u/L (peritonitis generates fibrin) 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Conversion to CAPD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Facilitate continuous (in every exchange) IP antibiotics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i.e., may be relevant for ampicillin-sensitive </a:t>
            </a:r>
            <a:r>
              <a:rPr lang="en-US" altLang="en-US" i="1">
                <a:latin typeface="Arial" panose="020b0604020202020204" pitchFamily="34" charset="0"/>
                <a:cs typeface="Arial" panose="020b0604020202020204" pitchFamily="34" charset="0"/>
              </a:rPr>
              <a:t>Enterococcus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, as ampicillin can only be given continuously, not intermittently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+/- Bowel rest (hold PD with enteric peritonitis) 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+/- Peritoneal lavage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Patient retraining and home visit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Root cause analysis </a:t>
            </a:r>
          </a:p>
          <a:p>
            <a:pPr marL="457200" lvl="1" indent="0">
              <a:buNone/>
            </a:pPr>
            <a:endParaRPr lang="en-US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E4EC8E-5079-FE43-AD27-2E583267F37C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6018029" y="5809607"/>
            <a:ext cx="61739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i="1">
                <a:latin typeface="Arial" panose="020b0604020202020204" pitchFamily="34" charset="0"/>
                <a:cs typeface="Arial" panose="020b0604020202020204" pitchFamily="34" charset="0"/>
              </a:rPr>
              <a:t>Abrahams et al </a:t>
            </a:r>
            <a:r>
              <a:rPr lang="en-CA" sz="1500" i="1" err="1">
                <a:latin typeface="Arial" panose="020b0604020202020204" pitchFamily="34" charset="0"/>
                <a:cs typeface="Arial" panose="020b0604020202020204" pitchFamily="34" charset="0"/>
              </a:rPr>
              <a:t>Perit Dial Int. May-June 2017 37:298-306</a:t>
            </a:r>
            <a:endParaRPr lang="en-US" sz="15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7AB459-9161-411F-B6A9-E6858FF1E13E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2041412982"/>
      </p:ext>
    </p:extLst>
  </p:cSld>
  <p:clrMapOvr>
    <a:masterClrMapping/>
  </p:clrMapOvr>
  <p:transition/>
  <p:timing/>
</p:sld>
</file>

<file path=ppt/slides/slide6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96324ACA-BFC2-1A42-907D-932152FB4938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PERITONITIS TREATMENT</a:t>
            </a:r>
          </a:p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0830D6-8670-304C-AA12-50D4FC97C7BD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620068" y="700200"/>
            <a:ext cx="11571931" cy="10789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3"/>
                </a:solidFill>
                <a:latin typeface="Segoe"/>
                <a:ea typeface="+mj-ea"/>
                <a:cs typeface="Segoe"/>
              </a:defRPr>
            </a:lvl1pPr>
          </a:lstStyle>
          <a:p>
            <a:r>
              <a:rPr lang="en-US" sz="3000"/>
              <a:t>Treatment Duration and Organism Specific Considerations 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66D55B39-0082-364F-991E-8AA9389E1C19}"/>
              </a:ext>
            </a:extLst>
          </p:cNvPr>
          <p:cNvGraphicFramePr>
            <a:graphicFrameLocks noSelect="1" noMove="1" noResize="1"/>
          </p:cNvGraphicFramePr>
          <p:nvPr>
            <p:extLst>
              <p:ext uri="{D42A27DB-BD31-4B8C-83A1-F6EECF244321}">
                <p14:modId val="3213820799"/>
              </p:ext>
            </p:extLst>
          </p:nvPr>
        </p:nvGraphicFramePr>
        <p:xfrm>
          <a:off x="607861" y="1606222"/>
          <a:ext cx="11297404" cy="3911958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029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41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4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3695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Organism</a:t>
                      </a:r>
                      <a:endParaRPr lang="en-US" sz="16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7" marR="91457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Treatment</a:t>
                      </a:r>
                      <a:r>
                        <a:rPr lang="en-US" sz="16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Duration </a:t>
                      </a:r>
                      <a:endParaRPr lang="en-US" sz="16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7" marR="91457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Comments </a:t>
                      </a:r>
                      <a:endParaRPr lang="en-US" sz="16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7" marR="9145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786">
                <a:tc>
                  <a:txBody>
                    <a:bodyPr vert="horz" wrap="square"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US" sz="16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CNST</a:t>
                      </a:r>
                    </a:p>
                  </a:txBody>
                  <a:tcPr marL="91457" marR="91457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weeks </a:t>
                      </a:r>
                      <a:endParaRPr lang="en-US" sz="1600" b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7" marR="91457"/>
                </a:tc>
                <a:tc>
                  <a:txBody>
                    <a:bodyPr vert="horz" wrap="square"/>
                    <a:lstStyle/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Switch to vancomycin if methicillin resistant, use cephalosporin if not</a:t>
                      </a:r>
                      <a:endParaRPr lang="en-US" sz="1600" b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7" marR="9145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786">
                <a:tc>
                  <a:txBody>
                    <a:bodyPr vert="horz" wrap="square"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US" sz="1600" b="1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Staph. Aureus</a:t>
                      </a:r>
                    </a:p>
                  </a:txBody>
                  <a:tcPr marL="91457" marR="91457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weeks </a:t>
                      </a:r>
                      <a:endParaRPr lang="en-US" sz="1600" b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7" marR="91457"/>
                </a:tc>
                <a:tc>
                  <a:txBody>
                    <a:bodyPr vert="horz" wrap="square"/>
                    <a:lstStyle/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Consider</a:t>
                      </a:r>
                      <a:r>
                        <a:rPr lang="en-US" sz="1600" baseline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</a:t>
                      </a:r>
                      <a:r>
                        <a:rPr 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djuvant</a:t>
                      </a:r>
                      <a:r>
                        <a:rPr lang="en-US" sz="1600" baseline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rifampin </a:t>
                      </a:r>
                      <a:endParaRPr lang="en-US" sz="1600" b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7" marR="9145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786">
                <a:tc>
                  <a:txBody>
                    <a:bodyPr vert="horz" wrap="square"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US" sz="16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Streptococci</a:t>
                      </a:r>
                      <a:r>
                        <a:rPr lang="en-US" sz="1600" b="1" baseline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6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7" marR="91457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weeks</a:t>
                      </a:r>
                      <a:endParaRPr lang="en-US" sz="1600" b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7" marR="91457"/>
                </a:tc>
                <a:tc>
                  <a:txBody>
                    <a:bodyPr vert="horz" wrap="square"/>
                    <a:lstStyle/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 oral flora,</a:t>
                      </a:r>
                      <a:r>
                        <a:rPr lang="en-US" sz="1600" baseline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ensure no bacteremia</a:t>
                      </a:r>
                      <a:endParaRPr lang="en-US" sz="1600" b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7" marR="9145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3671">
                <a:tc>
                  <a:txBody>
                    <a:bodyPr vert="horz" wrap="square"/>
                    <a:lstStyle/>
                    <a:p>
                      <a:pPr marL="0" indent="0" algn="l">
                        <a:buFontTx/>
                        <a:buNone/>
                      </a:pPr>
                      <a:endParaRPr lang="en-US" sz="16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7" marR="91457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weeks </a:t>
                      </a:r>
                      <a:endParaRPr lang="en-US" sz="1600" b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7" marR="91457"/>
                </a:tc>
                <a:tc>
                  <a:txBody>
                    <a:bodyPr vert="horz" wrap="square"/>
                    <a:lstStyle/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Consider CAPD</a:t>
                      </a:r>
                      <a:r>
                        <a:rPr lang="en-US" sz="1600" baseline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 ampicillin q exchange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600" baseline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Vanco +/- oral amoxicillin </a:t>
                      </a:r>
                      <a:endParaRPr lang="en-US" sz="1600" b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7" marR="9145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3671">
                <a:tc>
                  <a:txBody>
                    <a:bodyPr vert="horz" wrap="square"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US" sz="16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Non-pseudomonal Gram-negative </a:t>
                      </a:r>
                    </a:p>
                  </a:txBody>
                  <a:tcPr marL="91457" marR="91457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600" baseline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weeks </a:t>
                      </a:r>
                      <a:endParaRPr lang="en-US" sz="1600" b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7" marR="91457"/>
                </a:tc>
                <a:tc>
                  <a:txBody>
                    <a:bodyPr vert="horz" wrap="square"/>
                    <a:lstStyle/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SPICE</a:t>
                      </a:r>
                      <a:r>
                        <a:rPr lang="en-US" sz="1600" baseline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/ESBL consider longer treatment time, two antibiotics to reduce relapse risk </a:t>
                      </a:r>
                      <a:endParaRPr lang="en-US" sz="1600" b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7" marR="9145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8402">
                <a:tc>
                  <a:txBody>
                    <a:bodyPr vert="horz" wrap="square"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US" sz="1600" b="1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Corynebacterium</a:t>
                      </a:r>
                      <a:r>
                        <a:rPr lang="en-US" sz="1600" b="1" baseline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Diphtheroid </a:t>
                      </a:r>
                      <a:endParaRPr lang="en-US" sz="16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7" marR="91457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weeks </a:t>
                      </a:r>
                      <a:endParaRPr lang="en-US" sz="1600" b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7" marR="91457"/>
                </a:tc>
                <a:tc>
                  <a:txBody>
                    <a:bodyPr vert="horz" wrap="square"/>
                    <a:lstStyle/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Labs</a:t>
                      </a:r>
                      <a:r>
                        <a:rPr lang="en-US" sz="1600" baseline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may not report sensitivities as they may treat as contaminant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600" baseline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Switch to vancomycin</a:t>
                      </a:r>
                      <a:endParaRPr lang="en-US" sz="1600" b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7" marR="9145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76672">
                <a:tc>
                  <a:txBody>
                    <a:bodyPr vert="horz" wrap="square"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US" sz="1600" b="1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Pseudomonas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sz="1600" b="1" i="1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Stenotrophonmas</a:t>
                      </a:r>
                      <a:endParaRPr lang="en-US" sz="1600" b="1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7" marR="91457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weeks </a:t>
                      </a:r>
                      <a:endParaRPr lang="en-US" sz="1600" b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7" marR="91457"/>
                </a:tc>
                <a:tc>
                  <a:txBody>
                    <a:bodyPr vert="horz" wrap="square"/>
                    <a:lstStyle/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Consider Double Coverage 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Close examination of Exit site and Tunnel 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 trimethoprim/sulfamethoxazole if sens</a:t>
                      </a:r>
                      <a:r>
                        <a:rPr lang="en-US" sz="1600" baseline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itive in </a:t>
                      </a:r>
                      <a:r>
                        <a:rPr lang="en-US" sz="1600" i="1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Stenotrophonomas</a:t>
                      </a:r>
                      <a:endParaRPr lang="en-US" sz="1600" b="0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7" marR="9145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5313823-F902-6F4B-841A-0D5D5ACFDED1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7030871" y="5812263"/>
            <a:ext cx="516679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sz="1500" i="1">
                <a:latin typeface="Arial" panose="020b0604020202020204" pitchFamily="34" charset="0"/>
                <a:cs typeface="Arial" panose="020b0604020202020204" pitchFamily="34" charset="0"/>
              </a:rPr>
              <a:t>Li et al Peritoneal Dialysis International, 36:481–508 2016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9173FE-4114-4533-AD43-68AFB1901969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618365372"/>
      </p:ext>
    </p:extLst>
  </p:cSld>
  <p:clrMapOvr>
    <a:masterClrMapping/>
  </p:clrMapOvr>
  <p:transition/>
  <p:timing/>
</p:sld>
</file>

<file path=ppt/slides/slide6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656D30AE-9830-5F48-9F1D-F43DEA5DC076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PERITONITIS TREATMENT</a:t>
            </a:r>
          </a:p>
          <a:p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38678DA-A2F5-9644-B2F5-C4FE053E6F73}"/>
              </a:ext>
            </a:extLst>
          </p:cNvPr>
          <p:cNvSpPr txBox="1">
            <a:spLocks noSelect="1" noMove="1" noResize="1" noChangeArrowheads="1" noTextEdit="1"/>
          </p:cNvSpPr>
          <p:nvPr/>
        </p:nvSpPr>
        <p:spPr>
          <a:xfrm>
            <a:off x="620292" y="698058"/>
            <a:ext cx="10958563" cy="1078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3"/>
                </a:solidFill>
                <a:latin typeface="Segoe"/>
                <a:ea typeface="+mj-ea"/>
                <a:cs typeface="Segoe"/>
              </a:defRPr>
            </a:lvl1pPr>
          </a:lstStyle>
          <a:p>
            <a:r>
              <a:rPr lang="en-US" sz="3500"/>
              <a:t>Multiple Gram-Negative </a:t>
            </a:r>
            <a:br>
              <a:rPr lang="en-US" sz="3500"/>
            </a:br>
            <a:r>
              <a:rPr lang="en-US" sz="3500"/>
              <a:t>Organisms +/- Anaerobes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65EDE35-3440-EF49-8BCC-96D839A339E2}"/>
              </a:ext>
            </a:extLst>
          </p:cNvPr>
          <p:cNvSpPr txBox="1">
            <a:spLocks noSelect="1" noMove="1" noResize="1" noChangeArrowheads="1" noTextEdit="1"/>
          </p:cNvSpPr>
          <p:nvPr/>
        </p:nvSpPr>
        <p:spPr>
          <a:xfrm>
            <a:off x="614559" y="1839025"/>
            <a:ext cx="10958563" cy="43209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Continue empiric treatment and add metronidazole 500 mg q8h po or IV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Consider surgical cause or ongoing bowel compromise - i.e., ischemia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CT Abdo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Bowel rest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Some data that may improve treatment success rate of enteric peritonitis 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Low threshold for PD catheter removal</a:t>
            </a:r>
          </a:p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2DF1BD-D964-4C42-BDC3-1BD9F8902D02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3880580013"/>
      </p:ext>
    </p:extLst>
  </p:cSld>
  <p:clrMapOvr>
    <a:masterClrMapping/>
  </p:clrMapOvr>
  <p:transition/>
  <p:timing/>
</p:sld>
</file>

<file path=ppt/slides/slide6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4E1C057A-7616-3248-B5FB-4623F799F691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PERITONITIS TREATMENT</a:t>
            </a:r>
          </a:p>
          <a:p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DE86A4B-DBC7-0841-84AA-137D57FF58AA}"/>
              </a:ext>
            </a:extLst>
          </p:cNvPr>
          <p:cNvSpPr txBox="1">
            <a:spLocks noSelect="1" noMove="1" noResize="1" noChangeArrowheads="1" noTextEdit="1"/>
          </p:cNvSpPr>
          <p:nvPr/>
        </p:nvSpPr>
        <p:spPr>
          <a:xfrm>
            <a:off x="611884" y="696824"/>
            <a:ext cx="8636000" cy="1078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3"/>
                </a:solidFill>
                <a:latin typeface="Segoe"/>
                <a:ea typeface="+mj-ea"/>
                <a:cs typeface="Segoe"/>
              </a:defRPr>
            </a:lvl1pPr>
          </a:lstStyle>
          <a:p>
            <a:r>
              <a:rPr lang="en-US"/>
              <a:t>Fungal Peritonitis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C8626F2-A577-4C41-BFDC-37019C8EA137}"/>
              </a:ext>
            </a:extLst>
          </p:cNvPr>
          <p:cNvSpPr txBox="1">
            <a:spLocks noSelect="1" noMove="1" noResize="1" noChangeArrowheads="1" noTextEdit="1"/>
          </p:cNvSpPr>
          <p:nvPr/>
        </p:nvSpPr>
        <p:spPr>
          <a:xfrm>
            <a:off x="611884" y="1616326"/>
            <a:ext cx="10968232" cy="2801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Stop antibiotics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Fluconazole 200 mg po IP q 48h or PO OD (although other antifungals increasingly used due to azole-resistance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Catheter removal - IMMEDIATE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Continue antifungal Rx for 7-14 days after catheter removal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3053BD-0471-444E-9B5D-668E232349CF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2310074615"/>
      </p:ext>
    </p:extLst>
  </p:cSld>
  <p:clrMapOvr>
    <a:masterClrMapping/>
  </p:clrMapOvr>
  <p:transition/>
  <p:timing/>
</p:sld>
</file>

<file path=ppt/slides/slide6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855E659C-A4B3-EC4E-AC5E-EBC86B9046EC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Peritonitis treatment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4F5010-A705-074C-886E-9A7AD77CFB61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618015" y="705030"/>
            <a:ext cx="9995961" cy="1078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3"/>
                </a:solidFill>
                <a:latin typeface="Segoe"/>
                <a:ea typeface="+mj-ea"/>
                <a:cs typeface="Segoe"/>
              </a:defRPr>
            </a:lvl1pPr>
          </a:lstStyle>
          <a:p>
            <a:r>
              <a:rPr lang="en-CA"/>
              <a:t>Reasons for Culture Negative Peritonitis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CB3A77D-ADB9-2143-8F03-03D667DC890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618015" y="1612366"/>
            <a:ext cx="109559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Inoculation of organisms not large enough to illicit positive culture results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Suboptimal/poor PD effluent culture techniques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Unusual, difficult to culture organism or requiring special culturing techniques (i.e., mycobacterial species) 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Antecedent antibiotic exposure prior to culture being taken 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If high rates at a center should prompt evaluation of culture techniques</a:t>
            </a:r>
          </a:p>
          <a:p>
            <a:pPr marL="796925" lvl="1" indent="-339725"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CA" sz="2800">
                <a:latin typeface="Arial" panose="020b0604020202020204" pitchFamily="34" charset="0"/>
                <a:cs typeface="Arial" panose="020b0604020202020204" pitchFamily="34" charset="0"/>
              </a:rPr>
              <a:t>Talk to your microbiology lab!!!</a:t>
            </a:r>
            <a:endParaRPr lang="en-CA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C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5C53C0-D20F-3B4F-9042-36F7B9D80138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5914710" y="5793581"/>
            <a:ext cx="6283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sz="1600" i="1">
                <a:latin typeface="Arial" panose="020b0604020202020204" pitchFamily="34" charset="0"/>
                <a:cs typeface="Arial" panose="020b0604020202020204" pitchFamily="34" charset="0"/>
              </a:rPr>
              <a:t>Li et al Peritoneal Dialysis International, Vol. 36, pp. 481–508 2016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652F0F-5575-4120-9BC8-828D123C45A3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4277365961"/>
      </p:ext>
    </p:extLst>
  </p:cSld>
  <p:clrMapOvr>
    <a:masterClrMapping/>
  </p:clrMapOvr>
  <p:transition/>
  <p:timing/>
</p:sld>
</file>

<file path=ppt/slides/slide6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303EDACF-CB9E-5640-9285-FB40A2DFD087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>
          <a:xfrm>
            <a:off x="6129537" y="352365"/>
            <a:ext cx="6062463" cy="366959"/>
          </a:xfrm>
        </p:spPr>
        <p:txBody>
          <a:bodyPr/>
          <a:lstStyle/>
          <a:p>
            <a:r>
              <a:rPr lang="en-US"/>
              <a:t>Peritonitis treatment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8E1CD75-A884-AC49-9E92-CB7DC932C76F}"/>
              </a:ext>
            </a:extLst>
          </p:cNvPr>
          <p:cNvSpPr txBox="1">
            <a:spLocks noSelect="1" noMove="1" noResize="1" noChangeArrowheads="1" noTextEdit="1"/>
          </p:cNvSpPr>
          <p:nvPr/>
        </p:nvSpPr>
        <p:spPr>
          <a:xfrm>
            <a:off x="615229" y="704999"/>
            <a:ext cx="8636000" cy="1078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3"/>
                </a:solidFill>
                <a:latin typeface="Segoe"/>
                <a:ea typeface="+mj-ea"/>
                <a:cs typeface="Segoe"/>
              </a:defRPr>
            </a:lvl1pPr>
          </a:lstStyle>
          <a:p>
            <a:r>
              <a:rPr lang="en-US"/>
              <a:t>Culture Negative Peritonitis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830F162-DAF7-1B4B-B5B5-62AD726B3FCA}"/>
              </a:ext>
            </a:extLst>
          </p:cNvPr>
          <p:cNvSpPr txBox="1">
            <a:spLocks noSelect="1" noMove="1" noResize="1" noChangeArrowheads="1" noTextEdit="1"/>
          </p:cNvSpPr>
          <p:nvPr/>
        </p:nvSpPr>
        <p:spPr>
          <a:xfrm>
            <a:off x="615235" y="1613303"/>
            <a:ext cx="10961536" cy="4539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If patient </a:t>
            </a:r>
            <a:r>
              <a:rPr lang="en-US" altLang="en-US" sz="2000" b="1" i="1">
                <a:latin typeface="Arial" panose="020b0604020202020204" pitchFamily="34" charset="0"/>
                <a:cs typeface="Arial" panose="020b0604020202020204" pitchFamily="34" charset="0"/>
              </a:rPr>
              <a:t>is improving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on empiric treatment:</a:t>
            </a:r>
          </a:p>
          <a:p>
            <a:pPr marL="796925" lvl="1" indent="-339725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Usually CNS or </a:t>
            </a:r>
            <a:r>
              <a:rPr lang="en-US" altLang="en-US" sz="2000" i="1">
                <a:latin typeface="Arial" panose="020b0604020202020204" pitchFamily="34" charset="0"/>
                <a:cs typeface="Arial" panose="020b0604020202020204" pitchFamily="34" charset="0"/>
              </a:rPr>
              <a:t>Corynebacterium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 diphtheroid</a:t>
            </a:r>
          </a:p>
          <a:p>
            <a:pPr marL="796925" lvl="1" indent="-339725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Continue gram-positive coverage</a:t>
            </a:r>
          </a:p>
          <a:p>
            <a:pPr marL="796925" lvl="1" indent="-339725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Stop gram-negative coverage (questionable)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Especially if antibiotics were given prior to the first sample, I would continue both gram-positive and gram-negative coverage</a:t>
            </a:r>
          </a:p>
          <a:p>
            <a:pPr marL="796925" lvl="1" indent="-339725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Treat for 14 days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If patient </a:t>
            </a:r>
            <a:r>
              <a:rPr lang="en-US" altLang="en-US" sz="2000" b="1" i="1">
                <a:latin typeface="Arial" panose="020b0604020202020204" pitchFamily="34" charset="0"/>
                <a:cs typeface="Arial" panose="020b0604020202020204" pitchFamily="34" charset="0"/>
              </a:rPr>
              <a:t>is not improving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96925" lvl="1" indent="-339725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Re-culture and talk to the lab</a:t>
            </a:r>
          </a:p>
          <a:p>
            <a:pPr marL="796925" lvl="1" indent="-339725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Consider unusual peritonitis (e.g., typical and atypical Tb)</a:t>
            </a:r>
          </a:p>
          <a:p>
            <a:pPr marL="796925" lvl="1" indent="-339725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Consider other diagnoses (e.g., Chyloperitoneum, EPS, malignancy)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E70EF9-407C-4953-AAD3-EC1163D3C941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1945903396"/>
      </p:ext>
    </p:extLst>
  </p:cSld>
  <p:clrMapOvr>
    <a:masterClrMapping/>
  </p:clrMapOvr>
  <p:transition/>
  <p:timing/>
</p:sld>
</file>

<file path=ppt/slides/slide6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C7E7C895-455A-7F42-8BF1-475AE1E1248B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PERITONITIS TREATMENT</a:t>
            </a:r>
          </a:p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BBA207F-FF77-814B-9066-3444EAC8AE4E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621322" y="701575"/>
            <a:ext cx="8636000" cy="1078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3"/>
                </a:solidFill>
                <a:latin typeface="Segoe"/>
                <a:ea typeface="+mj-ea"/>
                <a:cs typeface="Segoe"/>
              </a:defRPr>
            </a:lvl1pPr>
          </a:lstStyle>
          <a:p>
            <a:r>
              <a:rPr lang="en-US"/>
              <a:t>Spice Organisms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C146E2-29E2-614D-A1E8-B749769C5080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621322" y="1619421"/>
            <a:ext cx="109493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</a:pPr>
            <a:r>
              <a:rPr lang="en-US" sz="24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Denotes a family of several unique gram-negative bacteria with inducible chromosomally mediated beta-lactamases </a:t>
            </a:r>
          </a:p>
          <a:p>
            <a:pPr marL="796925" lvl="1" indent="-339725"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400"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erratia</a:t>
            </a:r>
          </a:p>
          <a:p>
            <a:pPr marL="796925" lvl="1" indent="-339725"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400"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b="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seudomonas</a:t>
            </a:r>
            <a:r>
              <a:rPr lang="en-US" sz="24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b="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Providencia</a:t>
            </a:r>
          </a:p>
          <a:p>
            <a:pPr marL="796925" lvl="1" indent="-339725"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ndole-positive </a:t>
            </a:r>
            <a:r>
              <a:rPr lang="en-US" sz="2400" b="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Proteus</a:t>
            </a:r>
            <a:r>
              <a:rPr lang="en-US" sz="24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b="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Acinetobacter</a:t>
            </a:r>
            <a:r>
              <a:rPr lang="en-US" sz="24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b="0" i="1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Morganella</a:t>
            </a:r>
            <a:endParaRPr lang="en-US" sz="2400" b="0" i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6925" lvl="1" indent="-339725"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400"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itrobacter</a:t>
            </a:r>
          </a:p>
          <a:p>
            <a:pPr marL="796925" lvl="1" indent="-339725"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400"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b="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nterobacter</a:t>
            </a:r>
            <a:r>
              <a:rPr lang="en-US" sz="24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400" b="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Hafnia</a:t>
            </a:r>
            <a:r>
              <a:rPr lang="en-US" sz="24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96925" lvl="1" indent="-339725"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Others emerging </a:t>
            </a:r>
            <a:endParaRPr lang="en-US" sz="2400" b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indent="-233363"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Usually treated with carbapenem</a:t>
            </a:r>
          </a:p>
          <a:p>
            <a:pPr marL="233363" indent="-233363"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reports of response with oral fluoroquinolone and aminoglycoside</a:t>
            </a:r>
          </a:p>
          <a:p>
            <a:pPr indent="-201168">
              <a:buClr>
                <a:schemeClr val="accent1"/>
              </a:buClr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CFCBFF-5CF8-46DE-AF29-C8AD66BF758E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3862559308"/>
      </p:ext>
    </p:extLst>
  </p:cSld>
  <p:clrMapOvr>
    <a:masterClrMapping/>
  </p:clrMapOvr>
  <p:transition/>
  <p:timing/>
</p:sld>
</file>

<file path=ppt/slides/slide6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9B39C212-192E-C643-BDB8-BEEB356209FD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Conclusion</a:t>
            </a:r>
          </a:p>
          <a:p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CFA7FFE-2DB1-E245-9DC2-E073C21C2D73}"/>
              </a:ext>
            </a:extLst>
          </p:cNvPr>
          <p:cNvSpPr>
            <a:spLocks noGrp="1" noSelect="1" noMove="1" noResize="1" noChangeArrowheads="1" noTextEdit="1"/>
          </p:cNvSpPr>
          <p:nvPr>
            <p:ph type="title"/>
          </p:nvPr>
        </p:nvSpPr>
        <p:spPr>
          <a:xfrm>
            <a:off x="616712" y="698058"/>
            <a:ext cx="9806983" cy="1078992"/>
          </a:xfrm>
        </p:spPr>
        <p:txBody>
          <a:bodyPr/>
          <a:lstStyle/>
          <a:p>
            <a:r>
              <a:rPr lang="en-US" altLang="en-US"/>
              <a:t>PD Infections: Key Summary Points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1C4CE61-BA24-DC45-BBB2-B8BF7B0E8676}"/>
              </a:ext>
            </a:extLst>
          </p:cNvPr>
          <p:cNvSpPr>
            <a:spLocks noGrp="1" noSelect="1" noMove="1" noResize="1" noChangeArrowheads="1" noTextEdit="1"/>
          </p:cNvSpPr>
          <p:nvPr>
            <p:ph idx="1"/>
          </p:nvPr>
        </p:nvSpPr>
        <p:spPr>
          <a:xfrm>
            <a:off x="613438" y="1620086"/>
            <a:ext cx="10961850" cy="3881077"/>
          </a:xfrm>
        </p:spPr>
        <p:txBody>
          <a:bodyPr>
            <a:noAutofit/>
          </a:bodyPr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Prevention is key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Prompt treatment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Be responsive to culture results and cater therapy appropriately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Root cause analysis will help prevent the next episode!!!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Keep an open mind of other causes of abdominal pain in a PD patient</a:t>
            </a:r>
          </a:p>
          <a:p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“Patient, please don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t die”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Save the patient, not the catheter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Recognize surgical peritonitis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41A6B3-9F8C-4789-8608-BD0D13CFD1E5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2472844027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C2CCC81-28F0-44E5-ABD8-3739A8D6F926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620208" y="705849"/>
            <a:ext cx="10515600" cy="1078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3"/>
                </a:solidFill>
                <a:latin typeface="Segoe"/>
                <a:ea typeface="+mj-ea"/>
                <a:cs typeface="Segoe"/>
              </a:defRPr>
            </a:lvl1pPr>
          </a:lstStyle>
          <a:p>
            <a:r>
              <a:rPr lang="en-US"/>
              <a:t>Question 2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EE5A975-D0DB-4FB7-B98A-D8763A651C6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620208" y="1611822"/>
            <a:ext cx="10951584" cy="5012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sz="2000" b="1">
                <a:latin typeface="Arial" panose="020b0604020202020204" pitchFamily="34" charset="0"/>
                <a:cs typeface="Arial" panose="020b0604020202020204" pitchFamily="34" charset="0"/>
              </a:rPr>
              <a:t>All be indications for PD catheter removal during the course of his peritonitis treatment except:</a:t>
            </a:r>
          </a:p>
          <a:p>
            <a:pPr marL="457200" indent="-457200">
              <a:buFont typeface="+mj-lt"/>
              <a:buAutoNum type="alphaUcPeriod"/>
            </a:pPr>
            <a:r>
              <a:rPr lang="en-CA" sz="2000">
                <a:latin typeface="Arial" panose="020b0604020202020204" pitchFamily="34" charset="0"/>
                <a:cs typeface="Arial" panose="020b0604020202020204" pitchFamily="34" charset="0"/>
              </a:rPr>
              <a:t>Culture of the PD fluid grows </a:t>
            </a:r>
            <a:r>
              <a:rPr lang="en-CA" sz="2000" i="1">
                <a:latin typeface="Arial" panose="020b0604020202020204" pitchFamily="34" charset="0"/>
                <a:cs typeface="Arial" panose="020b0604020202020204" pitchFamily="34" charset="0"/>
              </a:rPr>
              <a:t>Candida parapsilosis</a:t>
            </a:r>
            <a:r>
              <a:rPr lang="en-CA" sz="2000">
                <a:latin typeface="Arial" panose="020b0604020202020204" pitchFamily="34" charset="0"/>
                <a:cs typeface="Arial" panose="020b0604020202020204" pitchFamily="34" charset="0"/>
              </a:rPr>
              <a:t> and cell count is improved following IP fluconazole</a:t>
            </a:r>
          </a:p>
          <a:p>
            <a:pPr marL="457200" indent="-457200">
              <a:buFont typeface="+mj-lt"/>
              <a:buAutoNum type="alphaUcPeriod"/>
            </a:pPr>
            <a:r>
              <a:rPr lang="en-CA" sz="2000">
                <a:latin typeface="Arial" panose="020b0604020202020204" pitchFamily="34" charset="0"/>
                <a:cs typeface="Arial" panose="020b0604020202020204" pitchFamily="34" charset="0"/>
              </a:rPr>
              <a:t>Culture of the PD fluid grows gentamicin-sensitive </a:t>
            </a:r>
            <a:r>
              <a:rPr lang="en-CA" sz="2000" i="1">
                <a:latin typeface="Arial" panose="020b0604020202020204" pitchFamily="34" charset="0"/>
                <a:cs typeface="Arial" panose="020b0604020202020204" pitchFamily="34" charset="0"/>
              </a:rPr>
              <a:t>Pseudomonas aureginosa</a:t>
            </a:r>
            <a:r>
              <a:rPr lang="en-CA" sz="2000">
                <a:latin typeface="Arial" panose="020b0604020202020204" pitchFamily="34" charset="0"/>
                <a:cs typeface="Arial" panose="020b0604020202020204" pitchFamily="34" charset="0"/>
              </a:rPr>
              <a:t> and the patient and cell count are improving on IP gentamicin and oral ciprofloxacin</a:t>
            </a:r>
          </a:p>
          <a:p>
            <a:pPr marL="457200" indent="-457200">
              <a:buFont typeface="+mj-lt"/>
              <a:buAutoNum type="alphaUcPeriod"/>
            </a:pPr>
            <a:r>
              <a:rPr lang="en-CA" sz="2000">
                <a:latin typeface="Arial" panose="020b0604020202020204" pitchFamily="34" charset="0"/>
                <a:cs typeface="Arial" panose="020b0604020202020204" pitchFamily="34" charset="0"/>
              </a:rPr>
              <a:t>Culture of the PD fluid and PD catheter exit site grows gentamicin-sensitive </a:t>
            </a:r>
            <a:r>
              <a:rPr lang="en-CA" sz="2000" i="1">
                <a:latin typeface="Arial" panose="020b0604020202020204" pitchFamily="34" charset="0"/>
                <a:cs typeface="Arial" panose="020b0604020202020204" pitchFamily="34" charset="0"/>
              </a:rPr>
              <a:t>Pseudomonas aureginosa </a:t>
            </a:r>
            <a:r>
              <a:rPr lang="en-CA" sz="2000">
                <a:latin typeface="Arial" panose="020b0604020202020204" pitchFamily="34" charset="0"/>
                <a:cs typeface="Arial" panose="020b0604020202020204" pitchFamily="34" charset="0"/>
              </a:rPr>
              <a:t>and the patient and cell count are improving on IP gentamicin and oral ciprofloxacin</a:t>
            </a:r>
          </a:p>
          <a:p>
            <a:pPr marL="457200" indent="-457200">
              <a:buFont typeface="+mj-lt"/>
              <a:buAutoNum type="alphaUcPeriod"/>
            </a:pPr>
            <a:r>
              <a:rPr lang="en-CA" sz="2000">
                <a:latin typeface="Arial" panose="020b0604020202020204" pitchFamily="34" charset="0"/>
                <a:cs typeface="Arial" panose="020b0604020202020204" pitchFamily="34" charset="0"/>
              </a:rPr>
              <a:t>The PD fluid cell count of a methicillin-sensitive </a:t>
            </a:r>
            <a:r>
              <a:rPr lang="en-CA" sz="2000" i="1">
                <a:latin typeface="Arial" panose="020b0604020202020204" pitchFamily="34" charset="0"/>
                <a:cs typeface="Arial" panose="020b0604020202020204" pitchFamily="34" charset="0"/>
              </a:rPr>
              <a:t>Staphylococcus aureus </a:t>
            </a:r>
            <a:r>
              <a:rPr lang="en-CA" sz="2000">
                <a:latin typeface="Arial" panose="020b0604020202020204" pitchFamily="34" charset="0"/>
                <a:cs typeface="Arial" panose="020b0604020202020204" pitchFamily="34" charset="0"/>
              </a:rPr>
              <a:t>peritonitis being treated with IP ancef is 895 cells/ uL on day 10 with 75 percent neutrophils</a:t>
            </a:r>
          </a:p>
          <a:p>
            <a:pPr marL="457200" indent="-457200">
              <a:buFont typeface="+mj-lt"/>
              <a:buAutoNum type="alphaUcPeriod"/>
            </a:pPr>
            <a:r>
              <a:rPr lang="en-CA" sz="2000">
                <a:latin typeface="Arial" panose="020b0604020202020204" pitchFamily="34" charset="0"/>
                <a:cs typeface="Arial" panose="020b0604020202020204" pitchFamily="34" charset="0"/>
              </a:rPr>
              <a:t>B and C</a:t>
            </a:r>
          </a:p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9FF41E-ECFA-49C8-9947-0A1FFE1C711D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1118457591"/>
      </p:ext>
    </p:extLst>
  </p:cSld>
  <p:clrMapOvr>
    <a:masterClrMapping/>
  </p:clrMapOvr>
  <p:transition/>
  <p:timing/>
</p:sld>
</file>

<file path=ppt/slides/slide7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735A1-B5A3-3548-8FCC-001CE484AD66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3142" y="699898"/>
            <a:ext cx="9417698" cy="1082404"/>
          </a:xfrm>
        </p:spPr>
        <p:txBody>
          <a:bodyPr/>
          <a:lstStyle/>
          <a:p>
            <a:r>
              <a:rPr lang="en-US"/>
              <a:t>Case: Part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F1870-214F-5C4C-8413-76C0FF1D698B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3142" y="1619463"/>
            <a:ext cx="10965716" cy="3388471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36-year-old male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ESKD due to IgA nephropathy 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Seen for renal replacement therapies education and chooses PD while sister in workup for possible living kidney donation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PD catheter inserted begins PD training and sent home on APD 2L x 4 cycles over 9 hours day dry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B47892-F069-44EA-98CD-503A1E931636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2953310232"/>
      </p:ext>
    </p:extLst>
  </p:cSld>
  <p:clrMapOvr>
    <a:masterClrMapping/>
  </p:clrMapOvr>
  <p:transition/>
  <p:timing/>
</p:sld>
</file>

<file path=ppt/slides/slide7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5FCF8-3CEA-EB4E-9DE5-F4A0E23F4C45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6667" y="698058"/>
            <a:ext cx="10515600" cy="1082404"/>
          </a:xfrm>
        </p:spPr>
        <p:txBody>
          <a:bodyPr>
            <a:normAutofit/>
          </a:bodyPr>
          <a:lstStyle/>
          <a:p>
            <a:r>
              <a:rPr lang="en-US"/>
              <a:t>Question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99FAC-EABD-BB49-9EE2-435AA09B6299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6667" y="1620972"/>
            <a:ext cx="10958666" cy="45389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b="1">
                <a:latin typeface="Arial" panose="020b0604020202020204" pitchFamily="34" charset="0"/>
                <a:cs typeface="Arial" panose="020b0604020202020204" pitchFamily="34" charset="0"/>
              </a:rPr>
              <a:t>All are prophylactic antimicrobial strategies to reduce his risk of developing PD peritonitis except:</a:t>
            </a:r>
          </a:p>
          <a:p>
            <a:pPr marL="514350" lvl="0" indent="-514350">
              <a:buFont typeface="+mj-lt"/>
              <a:buAutoNum type="alphaUcPeriod"/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Antibiotics at the time of PD catheter insertion</a:t>
            </a:r>
          </a:p>
          <a:p>
            <a:pPr marL="514350" lvl="0" indent="-514350">
              <a:buFont typeface="+mj-lt"/>
              <a:buAutoNum type="alphaUcPeriod"/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Antibiotics at the time of a wet PD catheter contamination </a:t>
            </a:r>
          </a:p>
          <a:p>
            <a:pPr marL="514350" lvl="0" indent="-514350">
              <a:buFont typeface="+mj-lt"/>
              <a:buAutoNum type="alphaUcPeriod"/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Antibiotics at the time of lower GI endoscopy</a:t>
            </a:r>
          </a:p>
          <a:p>
            <a:pPr marL="514350" lvl="0" indent="-514350">
              <a:buFont typeface="+mj-lt"/>
              <a:buAutoNum type="alphaUcPeriod"/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Antifungals for prolonged courses of antibiotic therapy</a:t>
            </a:r>
          </a:p>
          <a:p>
            <a:pPr marL="514350" lvl="0" indent="-514350">
              <a:buFont typeface="+mj-lt"/>
              <a:buAutoNum type="alphaUcPeriod"/>
            </a:pPr>
            <a:r>
              <a:rPr lang="en-CA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Antibiotics at the time of a dry PD catheter contamination 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B8A70ED-39D7-B041-A908-E7428243A1AC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MCQ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DC5979-5782-4ADA-B061-5660A6474183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4170342410"/>
      </p:ext>
    </p:extLst>
  </p:cSld>
  <p:clrMapOvr>
    <a:masterClrMapping/>
  </p:clrMapOvr>
  <p:transition/>
  <p:timing/>
</p:sld>
</file>

<file path=ppt/slides/slide7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735A1-B5A3-3548-8FCC-001CE484AD66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3274" y="701835"/>
            <a:ext cx="10515600" cy="1082404"/>
          </a:xfrm>
        </p:spPr>
        <p:txBody>
          <a:bodyPr/>
          <a:lstStyle/>
          <a:p>
            <a:r>
              <a:rPr lang="en-US"/>
              <a:t>Case: Part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F1870-214F-5C4C-8413-76C0FF1D698B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4914" y="1614637"/>
            <a:ext cx="10963811" cy="3388471"/>
          </a:xfrm>
        </p:spPr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Develops cloudy fluid 3 months after training 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Cell count consistent with peritonitis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Cell count 46000 E6/L, 80% neutrophils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Admits to not washing hands prior to connecting on the cycler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Starts treatment with vancomycin 1.5 g intraperitoneal and ceftazdime 1.5 g intraperitoneal in one daily 6-hour exchange per day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B837C36-18CC-6E41-BADE-540D8CE67E1A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08D17A-7408-4DA9-8FA3-79BC40D82B95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518873062"/>
      </p:ext>
    </p:extLst>
  </p:cSld>
  <p:clrMapOvr>
    <a:masterClrMapping/>
  </p:clrMapOvr>
  <p:transition/>
  <p:timing/>
</p:sld>
</file>

<file path=ppt/slides/slide7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5FCF8-3CEA-EB4E-9DE5-F4A0E23F4C45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6665" y="698058"/>
            <a:ext cx="10515600" cy="1082404"/>
          </a:xfrm>
        </p:spPr>
        <p:txBody>
          <a:bodyPr>
            <a:normAutofit/>
          </a:bodyPr>
          <a:lstStyle/>
          <a:p>
            <a:r>
              <a:rPr lang="en-US"/>
              <a:t>Question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99FAC-EABD-BB49-9EE2-435AA09B6299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6665" y="1614638"/>
            <a:ext cx="10958670" cy="4428810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CA" sz="2400">
                <a:latin typeface="Arial" panose="020b0604020202020204" pitchFamily="34" charset="0"/>
                <a:cs typeface="Arial" panose="020b0604020202020204" pitchFamily="34" charset="0"/>
              </a:rPr>
              <a:t>All would be indications for PD catheter removal during the course of his peritonitis treatment except:</a:t>
            </a:r>
            <a:endParaRPr lang="en-CA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0" indent="-514350">
              <a:spcBef>
                <a:spcPts val="600"/>
              </a:spcBef>
              <a:buFont typeface="+mj-lt"/>
              <a:buAutoNum type="alphaUcPeriod"/>
            </a:pPr>
            <a:r>
              <a:rPr lang="en-CA" sz="2400">
                <a:latin typeface="Arial" panose="020b0604020202020204" pitchFamily="34" charset="0"/>
                <a:cs typeface="Arial" panose="020b0604020202020204" pitchFamily="34" charset="0"/>
              </a:rPr>
              <a:t>Culture of the PD fluid grows </a:t>
            </a:r>
            <a:r>
              <a:rPr lang="en-CA" sz="2400" i="1">
                <a:latin typeface="Arial" panose="020b0604020202020204" pitchFamily="34" charset="0"/>
                <a:cs typeface="Arial" panose="020b0604020202020204" pitchFamily="34" charset="0"/>
              </a:rPr>
              <a:t>Candida parapsilosis</a:t>
            </a:r>
            <a:r>
              <a:rPr lang="en-CA" sz="2400">
                <a:latin typeface="Arial" panose="020b0604020202020204" pitchFamily="34" charset="0"/>
                <a:cs typeface="Arial" panose="020b0604020202020204" pitchFamily="34" charset="0"/>
              </a:rPr>
              <a:t> and cell count is improved following IP fluconazole</a:t>
            </a:r>
          </a:p>
          <a:p>
            <a:pPr marL="514350" lvl="0" indent="-514350">
              <a:spcBef>
                <a:spcPts val="600"/>
              </a:spcBef>
              <a:buFont typeface="+mj-lt"/>
              <a:buAutoNum type="alphaUcPeriod"/>
            </a:pPr>
            <a:r>
              <a:rPr lang="en-CA" sz="240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Culture of the PD fluid grows </a:t>
            </a:r>
            <a:r>
              <a:rPr lang="en-CA" sz="2400" i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Pseudomonas aureginosa</a:t>
            </a:r>
            <a:r>
              <a:rPr lang="en-CA" sz="240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and the patient and cell count are improving on IP gentamicin and oral ciprofloxacin</a:t>
            </a:r>
          </a:p>
          <a:p>
            <a:pPr marL="514350" lvl="0" indent="-514350">
              <a:spcBef>
                <a:spcPts val="600"/>
              </a:spcBef>
              <a:buFont typeface="+mj-lt"/>
              <a:buAutoNum type="alphaUcPeriod"/>
            </a:pPr>
            <a:r>
              <a:rPr lang="en-CA" sz="2400">
                <a:latin typeface="Arial" panose="020b0604020202020204" pitchFamily="34" charset="0"/>
                <a:cs typeface="Arial" panose="020b0604020202020204" pitchFamily="34" charset="0"/>
              </a:rPr>
              <a:t>Culture of the PD fluid and PD catheter exit site grow </a:t>
            </a:r>
            <a:r>
              <a:rPr lang="en-CA" sz="2400" i="1">
                <a:latin typeface="Arial" panose="020b0604020202020204" pitchFamily="34" charset="0"/>
                <a:cs typeface="Arial" panose="020b0604020202020204" pitchFamily="34" charset="0"/>
              </a:rPr>
              <a:t>Pseudomonas aureginosa </a:t>
            </a:r>
            <a:r>
              <a:rPr lang="en-CA" sz="2400">
                <a:latin typeface="Arial" panose="020b0604020202020204" pitchFamily="34" charset="0"/>
                <a:cs typeface="Arial" panose="020b0604020202020204" pitchFamily="34" charset="0"/>
              </a:rPr>
              <a:t>and the patient and cell count are improving on IP gentamicin and oral ciprofloxacin</a:t>
            </a:r>
          </a:p>
          <a:p>
            <a:pPr marL="514350" lvl="0" indent="-514350">
              <a:spcBef>
                <a:spcPts val="600"/>
              </a:spcBef>
              <a:buFont typeface="+mj-lt"/>
              <a:buAutoNum type="alphaUcPeriod"/>
            </a:pPr>
            <a:r>
              <a:rPr lang="en-CA" sz="2400">
                <a:latin typeface="Arial" panose="020b0604020202020204" pitchFamily="34" charset="0"/>
                <a:cs typeface="Arial" panose="020b0604020202020204" pitchFamily="34" charset="0"/>
              </a:rPr>
              <a:t>The PD fluid cell count of a methicillin-sensitive </a:t>
            </a:r>
            <a:r>
              <a:rPr lang="en-CA" sz="2400" i="1">
                <a:latin typeface="Arial" panose="020b0604020202020204" pitchFamily="34" charset="0"/>
                <a:cs typeface="Arial" panose="020b0604020202020204" pitchFamily="34" charset="0"/>
              </a:rPr>
              <a:t>Staph aureus </a:t>
            </a:r>
            <a:r>
              <a:rPr lang="en-CA" sz="2400">
                <a:latin typeface="Arial" panose="020b0604020202020204" pitchFamily="34" charset="0"/>
                <a:cs typeface="Arial" panose="020b0604020202020204" pitchFamily="34" charset="0"/>
              </a:rPr>
              <a:t>peritonitis is 895 cells/ uL on day 10 with 75 percent neutrophils</a:t>
            </a:r>
          </a:p>
          <a:p>
            <a:pPr marL="514350" lvl="0" indent="-514350">
              <a:spcBef>
                <a:spcPts val="600"/>
              </a:spcBef>
              <a:buFont typeface="+mj-lt"/>
              <a:buAutoNum type="alphaUcPeriod"/>
            </a:pPr>
            <a:r>
              <a:rPr lang="en-CA" sz="2400">
                <a:latin typeface="Arial" panose="020b0604020202020204" pitchFamily="34" charset="0"/>
                <a:cs typeface="Arial" panose="020b0604020202020204" pitchFamily="34" charset="0"/>
              </a:rPr>
              <a:t>B and C</a:t>
            </a:r>
          </a:p>
          <a:p>
            <a:pPr>
              <a:spcBef>
                <a:spcPts val="600"/>
              </a:spcBef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B8A70ED-39D7-B041-A908-E7428243A1AC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MCQ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F69B6C-6C77-4F42-BB16-4A4BA7455385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2326780551"/>
      </p:ext>
    </p:extLst>
  </p:cSld>
  <p:clrMapOvr>
    <a:masterClrMapping/>
  </p:clrMapOvr>
  <p:transition/>
  <p:timing/>
</p:sld>
</file>

<file path=ppt/slides/slide7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D81461-6820-D140-9DC3-3F41A2F2C91A}"/>
              </a:ext>
            </a:extLst>
          </p:cNvPr>
          <p:cNvPicPr>
            <a:picLocks noSelect="1" noChangeAspect="1" noMove="1" noResize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6697" y="4154553"/>
            <a:ext cx="3563684" cy="12768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DE3FB8-6B69-1A46-AE78-BE59D8945C40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1518" y="865587"/>
            <a:ext cx="9393719" cy="1078992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sz="3000"/>
              <a:t>Important Resource: International Society for Peritoneal Dialysis Clinical Practice </a:t>
            </a:r>
            <a:r>
              <a:rPr lang="en-US" sz="3000">
                <a:solidFill>
                  <a:srgbClr val="008EAA"/>
                </a:solidFill>
              </a:rPr>
              <a:t>Guidelines </a:t>
            </a:r>
            <a:br>
              <a:rPr lang="en-US" sz="3000">
                <a:solidFill>
                  <a:srgbClr val="008EAA"/>
                </a:solidFill>
              </a:rPr>
            </a:br>
            <a:r>
              <a:rPr lang="en-US" sz="3000">
                <a:solidFill>
                  <a:srgbClr val="008EAA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https://ispd.org/ispd-guidelines/</a:t>
            </a:r>
            <a:r>
              <a:rPr lang="en-US" sz="3000">
                <a:solidFill>
                  <a:srgbClr val="008EAA"/>
                </a:solidFill>
              </a:rPr>
              <a:t>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338076F-D0B7-5948-9C18-B47E0D71E465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7D3C1-68F6-204B-BE9E-31C572CE8812}"/>
              </a:ext>
            </a:extLst>
          </p:cNvPr>
          <p:cNvPicPr>
            <a:picLocks noSelect="1" noChangeAspect="1" noMove="1" noResize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8204" y="2799478"/>
            <a:ext cx="3037374" cy="9120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187F77-1BE0-CC47-9674-5795044F4FD4}"/>
              </a:ext>
            </a:extLst>
          </p:cNvPr>
          <p:cNvPicPr>
            <a:picLocks noSelect="1" noChangeAspect="1" noMove="1" noResize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9568" y="4076306"/>
            <a:ext cx="3445763" cy="1355075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1E7BE8A-8863-504A-8633-B9003F12B45F}"/>
              </a:ext>
            </a:extLst>
          </p:cNvPr>
          <p:cNvPicPr>
            <a:picLocks noSelect="1" noChangeAspect="1" noMove="1" noResize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127" y="2527064"/>
            <a:ext cx="2409076" cy="30248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829690-ADCA-344E-B247-AABD55FF80DA}"/>
              </a:ext>
            </a:extLst>
          </p:cNvPr>
          <p:cNvPicPr>
            <a:picLocks noSelect="1" noChangeAspect="1" noMove="1" noResize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240" y="2799477"/>
            <a:ext cx="3008419" cy="12768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9443C8-3AC7-4FEF-9232-BD92BAF613D9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1390220019"/>
      </p:ext>
    </p:extLst>
  </p:cSld>
  <p:clrMapOvr>
    <a:masterClrMapping/>
  </p:clrMapOvr>
  <p:transition/>
  <p:timing/>
</p:sld>
</file>

<file path=ppt/slides/slide7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ACA1E-38EE-495A-82EB-2A2914A2AB9B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21792" y="768096"/>
            <a:ext cx="10972800" cy="3388471"/>
          </a:xfrm>
        </p:spPr>
        <p:txBody>
          <a:bodyPr>
            <a:noAutofit/>
          </a:bodyPr>
          <a:lstStyle/>
          <a:p>
            <a:pPr marL="342900" marR="0" lvl="0" indent="-342900">
              <a:spcAft>
                <a:spcPct val="0"/>
              </a:spcAft>
              <a:buFont typeface="+mj-lt"/>
              <a:buAutoNum type="arabicPeriod"/>
            </a:pPr>
            <a:r>
              <a:rPr lang="en-US" sz="150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Gadallah MF, Ramdeen G, Mignone J, et al: Role of preoperative antibiotic prophylaxis in preventing postoperative peritonitis in newly placed peritoneal dialysis catheters. </a:t>
            </a:r>
            <a:r>
              <a:rPr lang="en-US" sz="1500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 J Kidney Dis </a:t>
            </a:r>
            <a:r>
              <a:rPr lang="en-US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36(5):1014-1019, 2000</a:t>
            </a:r>
          </a:p>
          <a:p>
            <a:pPr marL="342900" marR="0" lvl="0" indent="-342900">
              <a:spcAft>
                <a:spcPct val="0"/>
              </a:spcAft>
              <a:buFont typeface="+mj-lt"/>
              <a:buAutoNum type="arabicPeriod"/>
            </a:pPr>
            <a:r>
              <a:rPr lang="en-US" sz="150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Boudville N, Johnson DW, Zhao J, et al: Regional variation in the treatment and prevention of peritoneal dialysis-related infections in the Peritoneal Dialysis Outcomes and Practice Patterns Study. </a:t>
            </a:r>
            <a:r>
              <a:rPr lang="en-US" sz="1500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Nephrol Dial Transplant </a:t>
            </a:r>
            <a:r>
              <a:rPr lang="en-US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34(12):2118-2126, 2019</a:t>
            </a:r>
          </a:p>
          <a:p>
            <a:pPr marL="342900" marR="0" lvl="0" indent="-342900">
              <a:spcAft>
                <a:spcPct val="0"/>
              </a:spcAft>
              <a:buFont typeface="+mj-lt"/>
              <a:buAutoNum type="arabicPeriod"/>
            </a:pPr>
            <a:r>
              <a:rPr lang="en-US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Yip T, Tse KC, Lam MF, et al: Risks and outcomes of peritonitis after flexible colonoscopy in CAPD patients. </a:t>
            </a:r>
            <a:r>
              <a:rPr lang="en-US" sz="1500" i="1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Perit Dial Int. </a:t>
            </a:r>
            <a:r>
              <a:rPr lang="en-US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27(5):560-564, 2007</a:t>
            </a:r>
          </a:p>
          <a:p>
            <a:pPr marL="342900" marR="0" lvl="0" indent="-342900">
              <a:spcAft>
                <a:spcPct val="0"/>
              </a:spcAft>
              <a:buFont typeface="+mj-lt"/>
              <a:buAutoNum type="arabicPeriod"/>
            </a:pPr>
            <a:r>
              <a:rPr lang="en-US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 PK, Szeto CC, Piraino B, et al: ISPD Peritonitis Recommendations: 2016 Update on Prevention and Treatment. </a:t>
            </a:r>
            <a:r>
              <a:rPr lang="en-US" sz="1500" i="1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Perit Dial Int. </a:t>
            </a:r>
            <a:r>
              <a:rPr lang="en-US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36(5):481-508, 2016</a:t>
            </a:r>
          </a:p>
          <a:p>
            <a:pPr marL="342900" marR="0" lvl="0" indent="-342900">
              <a:spcAft>
                <a:spcPct val="0"/>
              </a:spcAft>
              <a:buFont typeface="+mj-lt"/>
              <a:buAutoNum type="arabicPeriod"/>
            </a:pPr>
            <a:r>
              <a:rPr lang="en-US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 Sahlawi M, Bargman JM, Perl J: Peritoneal Dialysis-Associated Peritonitis: Suggestions for Management and Mistakes to Avoid. </a:t>
            </a:r>
            <a:r>
              <a:rPr lang="en-US" sz="1500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Kidney Med </a:t>
            </a:r>
            <a:r>
              <a:rPr lang="en-US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2(4):467-475, 2020</a:t>
            </a:r>
          </a:p>
          <a:p>
            <a:pPr marL="342900" marR="0" lvl="0" indent="-342900">
              <a:spcAft>
                <a:spcPct val="0"/>
              </a:spcAft>
              <a:buFont typeface="+mj-lt"/>
              <a:buAutoNum type="arabicPeriod"/>
            </a:pPr>
            <a:r>
              <a:rPr lang="en-US" sz="150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Tacconelli E, Carmeli Y, Aizer A, et al: Mupirocin prophylaxis to prevent Staphylococcus aureus infection in patients undergoing dialysis: a meta-analysis. </a:t>
            </a:r>
            <a:r>
              <a:rPr lang="en-US" sz="1500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Clin Infect Dis </a:t>
            </a:r>
            <a:r>
              <a:rPr lang="en-US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37(12):1629-1638, 2003</a:t>
            </a:r>
          </a:p>
          <a:p>
            <a:pPr marL="342900" marR="0" lvl="0" indent="-342900">
              <a:spcAft>
                <a:spcPct val="0"/>
              </a:spcAft>
              <a:buFont typeface="+mj-lt"/>
              <a:buAutoNum type="arabicPeriod"/>
            </a:pPr>
            <a:r>
              <a:rPr lang="en-US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Bernardini J, Piraino B, Holley J, et al: A randomized trial of Staphylococcus aureus prophylaxis in peritoneal dialysis patients: mupirocin calcium ointment 2% applied to the exit site versus cyclic oral rifampin. </a:t>
            </a:r>
            <a:r>
              <a:rPr lang="en-US" sz="1500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 J Kidney Dis </a:t>
            </a:r>
            <a:r>
              <a:rPr lang="en-US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27(5):695-700, 1996</a:t>
            </a:r>
          </a:p>
          <a:p>
            <a:pPr marL="342900" marR="0" lvl="0" indent="-342900">
              <a:spcAft>
                <a:spcPct val="0"/>
              </a:spcAft>
              <a:buFont typeface="+mj-lt"/>
              <a:buAutoNum type="arabicPeriod"/>
            </a:pPr>
            <a:r>
              <a:rPr lang="en-US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Crabtree JH, Shrestha BM, Chow KM, et al: Creating and Maintaining Optimal Peritoneal Dialysis Access in the Adult Patient: 2019 Update. </a:t>
            </a:r>
            <a:r>
              <a:rPr lang="en-US" sz="1500" i="1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Perit Dial Int </a:t>
            </a:r>
            <a:r>
              <a:rPr lang="en-US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39(5):414-436, 2019</a:t>
            </a:r>
          </a:p>
          <a:p>
            <a:pPr marL="342900" marR="0" lvl="0" indent="-342900">
              <a:spcAft>
                <a:spcPct val="0"/>
              </a:spcAft>
              <a:buFont typeface="+mj-lt"/>
              <a:buAutoNum type="arabicPeriod"/>
            </a:pPr>
            <a:r>
              <a:rPr lang="en-US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Chow KM, Szeto CC, Law MC, et al: Influence of peritoneal dialysis training nurses' experience on peritonitis rates. </a:t>
            </a:r>
            <a:r>
              <a:rPr lang="en-US" sz="1500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Clin J Am Soc Nephrol </a:t>
            </a:r>
            <a:r>
              <a:rPr lang="en-US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2(4):647-652, 2007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A07118B-6EAC-4D31-BDC7-28C3874F5DCD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C17C14-6B63-4FF4-8733-216C9EC3C2A9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1020300069"/>
      </p:ext>
    </p:extLst>
  </p:cSld>
  <p:clrMapOvr>
    <a:masterClrMapping/>
  </p:clrMapOvr>
  <p:transition/>
  <p:timing/>
</p:sld>
</file>

<file path=ppt/slides/slide7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ACA1E-38EE-495A-82EB-2A2914A2AB9B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21792" y="768096"/>
            <a:ext cx="10972800" cy="3388471"/>
          </a:xfrm>
        </p:spPr>
        <p:txBody>
          <a:bodyPr>
            <a:noAutofit/>
          </a:bodyPr>
          <a:lstStyle/>
          <a:p>
            <a:pPr marL="342900" marR="0" lvl="0" indent="-342900">
              <a:spcAft>
                <a:spcPct val="0"/>
              </a:spcAft>
              <a:buFont typeface="+mj-lt"/>
              <a:buAutoNum type="arabicPeriod" startAt="10"/>
            </a:pPr>
            <a:r>
              <a:rPr lang="en-US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Lloyd A, Tangri N, Shafer LA, et al: The risk of peritonitis after an exit site infection: a time-matched, case-control study. </a:t>
            </a:r>
            <a:r>
              <a:rPr lang="en-US" sz="1500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Nephrol Dial Transplant </a:t>
            </a:r>
            <a:r>
              <a:rPr lang="en-US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28(7):1915-1921, 2013</a:t>
            </a:r>
            <a:endParaRPr lang="en-US" sz="1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Aft>
                <a:spcPct val="0"/>
              </a:spcAft>
              <a:buFont typeface="+mj-lt"/>
              <a:buAutoNum type="arabicPeriod" startAt="10"/>
            </a:pPr>
            <a:r>
              <a:rPr lang="en-US" sz="150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Viron C, Lobbedez T, Lanot A, et al: Simultaneous Removal And Reinsertion of the PD Catheter in Relapsing Peritonitis. </a:t>
            </a:r>
            <a:r>
              <a:rPr lang="en-US" sz="1500" i="1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Perit Dial Int</a:t>
            </a:r>
            <a:r>
              <a:rPr lang="en-US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39(3):282-288, 2019</a:t>
            </a:r>
          </a:p>
          <a:p>
            <a:pPr marL="342900" marR="0" lvl="0" indent="-342900">
              <a:spcAft>
                <a:spcPct val="0"/>
              </a:spcAft>
              <a:buFont typeface="+mj-lt"/>
              <a:buAutoNum type="arabicPeriod" startAt="10"/>
            </a:pPr>
            <a:r>
              <a:rPr lang="en-US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Crabtree JH, Siddiqi RA. Simultaneous Catheter Replacement for Infectious and Mechanical Complications Without Interruption of Peritoneal Dialysis. </a:t>
            </a:r>
            <a:r>
              <a:rPr lang="en-US" sz="1500" i="1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Perit Dial Int </a:t>
            </a:r>
            <a:r>
              <a:rPr lang="en-US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36(2):182-187, 2016</a:t>
            </a:r>
          </a:p>
          <a:p>
            <a:pPr marL="342900" marR="0" lvl="0" indent="-342900">
              <a:spcAft>
                <a:spcPct val="0"/>
              </a:spcAft>
              <a:buFont typeface="+mj-lt"/>
              <a:buAutoNum type="arabicPeriod" startAt="10"/>
            </a:pPr>
            <a:r>
              <a:rPr lang="en-US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Perl J, Fuller DS, Bieber BA, et al: Peritoneal Dialysis-Related Infection Rates and Outcomes: Results From the Peritoneal Dialysis Outcomes and Practice Patterns Study (PDOPPS). </a:t>
            </a:r>
            <a:r>
              <a:rPr lang="en-US" sz="1500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 J Kidney Dis</a:t>
            </a:r>
            <a:r>
              <a:rPr lang="en-US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76(1):42-53, 2020</a:t>
            </a:r>
          </a:p>
          <a:p>
            <a:pPr marL="342900" marR="0" lvl="0" indent="-342900">
              <a:spcAft>
                <a:spcPct val="0"/>
              </a:spcAft>
              <a:buFont typeface="+mj-lt"/>
              <a:buAutoNum type="arabicPeriod" startAt="10"/>
            </a:pPr>
            <a:r>
              <a:rPr lang="en-US" sz="150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Mujais S: Microbiology and outcomes of peritonitis in North America. </a:t>
            </a:r>
            <a:r>
              <a:rPr lang="en-US" sz="1500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Kidney Int Suppl </a:t>
            </a:r>
            <a:r>
              <a:rPr lang="en-US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(103):S55-62, 2006</a:t>
            </a:r>
          </a:p>
          <a:p>
            <a:pPr marL="342900" marR="0" lvl="0" indent="-342900">
              <a:spcAft>
                <a:spcPct val="0"/>
              </a:spcAft>
              <a:buFont typeface="+mj-lt"/>
              <a:buAutoNum type="arabicPeriod" startAt="10"/>
            </a:pPr>
            <a:r>
              <a:rPr lang="en-US" sz="150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Nessim SJ, Nisenbaum R, Bargman JM, et al: Microbiology of peritonitis in peritoneal dialysis patients with multiple episodes. </a:t>
            </a:r>
            <a:r>
              <a:rPr lang="en-US" sz="1500" i="1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Perit Dial Int</a:t>
            </a:r>
            <a:r>
              <a:rPr lang="en-US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32(3):316-321, 2012</a:t>
            </a:r>
          </a:p>
          <a:p>
            <a:pPr marL="342900" marR="0" lvl="0" indent="-342900">
              <a:spcAft>
                <a:spcPct val="0"/>
              </a:spcAft>
              <a:buFont typeface="+mj-lt"/>
              <a:buAutoNum type="arabicPeriod" startAt="10"/>
            </a:pPr>
            <a:r>
              <a:rPr lang="en-US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Sampaio J, Machado D, Gomes AM, et al: Deciphering the Contribution of Biofilm to the Pathogenesis of Peritoneal Dialysis Infections: Characterization and Microbial Behaviour on Dialysis Fluids. </a:t>
            </a:r>
            <a:r>
              <a:rPr lang="en-US" sz="1500" i="1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PLoS One </a:t>
            </a:r>
            <a:r>
              <a:rPr lang="en-US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11(6):e0157870, 2016</a:t>
            </a:r>
          </a:p>
          <a:p>
            <a:pPr marL="342900" marR="0" lvl="0" indent="-342900">
              <a:spcAft>
                <a:spcPct val="0"/>
              </a:spcAft>
              <a:buFont typeface="+mj-lt"/>
              <a:buAutoNum type="arabicPeriod" startAt="10"/>
            </a:pPr>
            <a:r>
              <a:rPr lang="en-US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Camargo CH, Cunha Mde L, Caramori JC, et al: Peritoneal dialysis-related peritonitis due to coagulase-negative Staphylococcus: a review of 115 cases in a Brazilian center. </a:t>
            </a:r>
            <a:r>
              <a:rPr lang="en-US" sz="1500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Clin J Am Soc Nephrol </a:t>
            </a:r>
            <a:r>
              <a:rPr lang="en-US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9(6):1074-1081, 2014</a:t>
            </a:r>
          </a:p>
          <a:p>
            <a:pPr marL="342900" marR="0" lvl="0" indent="-342900">
              <a:spcAft>
                <a:spcPct val="0"/>
              </a:spcAft>
              <a:buFont typeface="+mj-lt"/>
              <a:buAutoNum type="arabicPeriod" startAt="10"/>
            </a:pPr>
            <a:r>
              <a:rPr lang="en-US" sz="150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Muthucumarana K, Howson P, Crawford D, et al: The Relationship Between Presentation and the Time of Initial Administration of Antibiotics With Outcomes of Peritonitis in Peritoneal Dialysis Patients: The PROMPT Study. </a:t>
            </a:r>
            <a:r>
              <a:rPr lang="en-US" sz="1500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Kidney Int Rep </a:t>
            </a:r>
            <a:r>
              <a:rPr lang="en-US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1(2):65-72, 2016</a:t>
            </a:r>
          </a:p>
          <a:p>
            <a:pPr marL="342900" marR="0" lvl="0" indent="-342900">
              <a:spcAft>
                <a:spcPct val="0"/>
              </a:spcAft>
              <a:buFont typeface="+mj-lt"/>
              <a:buAutoNum type="arabicPeriod" startAt="10"/>
            </a:pPr>
            <a:r>
              <a:rPr lang="en-US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Ballinger AE, Palmer SC, Wiggins KJ, et al: Treatment for peritoneal dialysis-associated peritonitis. </a:t>
            </a:r>
            <a:r>
              <a:rPr lang="en-US" sz="1500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Cochrane Database Syst Rev </a:t>
            </a:r>
            <a:r>
              <a:rPr lang="en-US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4:CD005284, 2014</a:t>
            </a:r>
          </a:p>
          <a:p>
            <a:pPr marL="342900" marR="0" lvl="0" indent="-342900">
              <a:spcAft>
                <a:spcPct val="0"/>
              </a:spcAft>
              <a:buFont typeface="+mj-lt"/>
              <a:buAutoNum type="arabicPeriod" startAt="10"/>
            </a:pPr>
            <a:endParaRPr lang="en-US" sz="1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43D64A0-604C-4D64-987A-E358729DD9D4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C17C14-6B63-4FF4-8733-216C9EC3C2A9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2155365776"/>
      </p:ext>
    </p:extLst>
  </p:cSld>
  <p:clrMapOvr>
    <a:masterClrMapping/>
  </p:clrMapOvr>
  <p:transition/>
  <p:timing/>
</p:sld>
</file>

<file path=ppt/slides/slide7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B15E13A1-53B9-46A2-B35A-C99A5C7F2F14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C17C14-6B63-4FF4-8733-216C9EC3C2A9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BFFAEE-D1F6-4C81-9906-278320856277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617501" y="768096"/>
            <a:ext cx="10959582" cy="4465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 startAt="20"/>
            </a:pPr>
            <a:r>
              <a:rPr lang="en-US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Allon M: Treatment guidelines for dialysis catheter-related bacteremia: an update. </a:t>
            </a:r>
            <a:r>
              <a:rPr lang="en-US" sz="1500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 J Kidney Dis </a:t>
            </a:r>
            <a:r>
              <a:rPr lang="en-US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54(1):13-17, 2009</a:t>
            </a:r>
          </a:p>
          <a:p>
            <a:pPr marL="342900" indent="-342900">
              <a:buFont typeface="+mj-lt"/>
              <a:buAutoNum type="arabicPeriod" startAt="20"/>
            </a:pPr>
            <a:r>
              <a:rPr lang="en-US" sz="15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Whitty R, Bargman JM, Kiss A, et al: Residual Kidney Function and Peritoneal Dialysis-Associated Peritonitis Treatment Outcomes. </a:t>
            </a:r>
            <a:r>
              <a:rPr lang="en-US" sz="15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Clin J</a:t>
            </a:r>
            <a:r>
              <a:rPr lang="en-US" sz="15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5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 Soc Nephrol </a:t>
            </a:r>
            <a:r>
              <a:rPr lang="en-US" sz="15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12(12):2016-2022, 2017</a:t>
            </a:r>
          </a:p>
          <a:p>
            <a:pPr marL="342900" indent="-342900">
              <a:buFont typeface="+mj-lt"/>
              <a:buAutoNum type="arabicPeriod" startAt="20"/>
            </a:pPr>
            <a:r>
              <a:rPr lang="en-US" sz="150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Dahlan R, Lavoie S, Biyani M, et al: A high serum vancomycin level is associated with lower relapse rates in coagulase-negative staphylococcal peritonitis. </a:t>
            </a:r>
            <a:r>
              <a:rPr lang="en-US" sz="1500" i="1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Perit Dial Int </a:t>
            </a:r>
            <a:r>
              <a:rPr lang="en-US" sz="15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34(2):232-235, 2014</a:t>
            </a:r>
          </a:p>
          <a:p>
            <a:pPr marL="342900" indent="-342900">
              <a:buFont typeface="+mj-lt"/>
              <a:buAutoNum type="arabicPeriod" startAt="20"/>
            </a:pPr>
            <a:r>
              <a:rPr lang="en-US" sz="15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Abrahams AC, Ruger W, Ter Wee PM, et al: Improved Outcome of Enteric Peritonitis in Peritoneal Dialysis Patients Aged 50 Years and Older with Temporary Discontinuation of Peritoneal Dialysis and Intravenous Meropenem. </a:t>
            </a:r>
            <a:r>
              <a:rPr lang="en-US" sz="1500" i="1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Perit Dial Int </a:t>
            </a:r>
            <a:r>
              <a:rPr lang="en-US" sz="15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37(3):298-306, 2017</a:t>
            </a:r>
          </a:p>
          <a:p>
            <a:pPr marL="342900" indent="-342900">
              <a:buFont typeface="+mj-lt"/>
              <a:buAutoNum type="arabicPeriod" startAt="20"/>
            </a:pPr>
            <a:r>
              <a:rPr lang="en-US" sz="15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Yip T, Tse KC, Lam MF, et al. Risk factors and outcomes of extended-spectrum beta-lactamase-producing E. coli peritonitis in CAPD patients. </a:t>
            </a:r>
            <a:r>
              <a:rPr lang="en-US" sz="1500" i="1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Perit Dial Int </a:t>
            </a:r>
            <a:r>
              <a:rPr lang="en-US" sz="15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26(2):191-197, 2006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 startAt="20"/>
            </a:pPr>
            <a:r>
              <a:rPr lang="en-US" sz="15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Jarvis EM, Hawley CM, McDonald SP, et al: Predictors, treatment, and outcomes of non-Pseudomonas Gram-negative peritonitis. </a:t>
            </a:r>
            <a:r>
              <a:rPr lang="en-US" sz="15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Kidney Int</a:t>
            </a:r>
            <a:r>
              <a:rPr lang="en-US" sz="15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78(4):408-414, 2010</a:t>
            </a:r>
          </a:p>
          <a:p>
            <a:pPr marL="342900" indent="-342900">
              <a:buFont typeface="+mj-lt"/>
              <a:buAutoNum type="arabicPeriod" startAt="20"/>
            </a:pPr>
            <a:endParaRPr lang="en-US" sz="15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val="1680655619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5485" y="697222"/>
            <a:ext cx="10985571" cy="1078992"/>
          </a:xfrm>
        </p:spPr>
        <p:txBody>
          <a:bodyPr>
            <a:normAutofit fontScale="90000"/>
          </a:bodyPr>
          <a:lstStyle/>
          <a:p>
            <a:r>
              <a:rPr lang="en-US"/>
              <a:t>What Are the Infectious Complications of PD?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F432294-39A3-4433-99B2-5F5B450A2C51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PD INFECTIONS AND THEIR IMPORTANCE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  <p:sp>
        <p:nvSpPr>
          <p:cNvPr id="6" name="_s372743">
            <a:extLst>
              <a:ext uri="{FF2B5EF4-FFF2-40B4-BE49-F238E27FC236}">
                <a16:creationId xmlns:a16="http://schemas.microsoft.com/office/drawing/2014/main" id="{F352D7AD-7E19-E54C-BC1E-1A721B4F274F}"/>
              </a:ext>
            </a:extLst>
          </p:cNvPr>
          <p:cNvSpPr>
            <a:spLocks noSelect="1" noMove="1" noResize="1" noChangeArrowheads="1" noTextEdit="1"/>
          </p:cNvSpPr>
          <p:nvPr/>
        </p:nvSpPr>
        <p:spPr bwMode="auto">
          <a:xfrm>
            <a:off x="5033122" y="2507938"/>
            <a:ext cx="2137010" cy="2137517"/>
          </a:xfrm>
          <a:prstGeom prst="ellipse">
            <a:avLst/>
          </a:prstGeom>
          <a:solidFill>
            <a:schemeClr val="accent2">
              <a:alpha val="50195"/>
            </a:schemeClr>
          </a:solidFill>
          <a:ln w="4699">
            <a:solidFill>
              <a:schemeClr val="accent2"/>
            </a:solidFill>
            <a:rou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7" name="_s372744">
            <a:extLst>
              <a:ext uri="{FF2B5EF4-FFF2-40B4-BE49-F238E27FC236}">
                <a16:creationId xmlns:a16="http://schemas.microsoft.com/office/drawing/2014/main" id="{46F4792E-B409-004B-B305-A661DE1FA4A8}"/>
              </a:ext>
            </a:extLst>
          </p:cNvPr>
          <p:cNvSpPr>
            <a:spLocks noSelect="1" noMove="1" noResize="1" noChangeArrowheads="1" noTextEdit="1"/>
          </p:cNvSpPr>
          <p:nvPr/>
        </p:nvSpPr>
        <p:spPr bwMode="auto">
          <a:xfrm>
            <a:off x="5033122" y="1760107"/>
            <a:ext cx="2137010" cy="53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Peritonitis</a:t>
            </a:r>
          </a:p>
        </p:txBody>
      </p:sp>
      <p:sp>
        <p:nvSpPr>
          <p:cNvPr id="8" name="_s372745">
            <a:extLst>
              <a:ext uri="{FF2B5EF4-FFF2-40B4-BE49-F238E27FC236}">
                <a16:creationId xmlns:a16="http://schemas.microsoft.com/office/drawing/2014/main" id="{7928809F-E8F7-8140-9552-4C1B74763895}"/>
              </a:ext>
            </a:extLst>
          </p:cNvPr>
          <p:cNvSpPr>
            <a:spLocks noSelect="1" noMove="1" noResize="1" noChangeArrowheads="1" noTextEdit="1"/>
          </p:cNvSpPr>
          <p:nvPr/>
        </p:nvSpPr>
        <p:spPr bwMode="auto">
          <a:xfrm>
            <a:off x="5736797" y="3727663"/>
            <a:ext cx="2137010" cy="2137517"/>
          </a:xfrm>
          <a:prstGeom prst="ellipse">
            <a:avLst/>
          </a:prstGeom>
          <a:solidFill>
            <a:schemeClr val="hlink">
              <a:alpha val="50195"/>
            </a:schemeClr>
          </a:solidFill>
          <a:ln w="4670">
            <a:solidFill>
              <a:schemeClr val="hlink"/>
            </a:solidFill>
            <a:rou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9" name="_s372746">
            <a:extLst>
              <a:ext uri="{FF2B5EF4-FFF2-40B4-BE49-F238E27FC236}">
                <a16:creationId xmlns:a16="http://schemas.microsoft.com/office/drawing/2014/main" id="{B5FB5A6E-474A-FA48-8AE1-78DD5716EB16}"/>
              </a:ext>
            </a:extLst>
          </p:cNvPr>
          <p:cNvSpPr>
            <a:spLocks noSelect="1" noMove="1" noResize="1" noChangeArrowheads="1" noTextEdit="1"/>
          </p:cNvSpPr>
          <p:nvPr/>
        </p:nvSpPr>
        <p:spPr bwMode="auto">
          <a:xfrm>
            <a:off x="7913788" y="5435277"/>
            <a:ext cx="2137010" cy="53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 Site Infection</a:t>
            </a:r>
          </a:p>
        </p:txBody>
      </p:sp>
      <p:sp>
        <p:nvSpPr>
          <p:cNvPr id="10" name="_s372747">
            <a:extLst>
              <a:ext uri="{FF2B5EF4-FFF2-40B4-BE49-F238E27FC236}">
                <a16:creationId xmlns:a16="http://schemas.microsoft.com/office/drawing/2014/main" id="{B95590F4-FC7B-074C-93C8-0F2225D38A71}"/>
              </a:ext>
            </a:extLst>
          </p:cNvPr>
          <p:cNvSpPr>
            <a:spLocks noSelect="1" noMove="1" noResize="1" noChangeArrowheads="1" noTextEdit="1"/>
          </p:cNvSpPr>
          <p:nvPr/>
        </p:nvSpPr>
        <p:spPr bwMode="auto">
          <a:xfrm>
            <a:off x="4329448" y="3727663"/>
            <a:ext cx="2137010" cy="2137517"/>
          </a:xfrm>
          <a:prstGeom prst="ellipse">
            <a:avLst/>
          </a:prstGeom>
          <a:solidFill>
            <a:schemeClr val="folHlink">
              <a:alpha val="50195"/>
            </a:schemeClr>
          </a:solidFill>
          <a:ln w="4699">
            <a:solidFill>
              <a:schemeClr val="tx2"/>
            </a:solidFill>
            <a:rou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1" name="_s372748">
            <a:extLst>
              <a:ext uri="{FF2B5EF4-FFF2-40B4-BE49-F238E27FC236}">
                <a16:creationId xmlns:a16="http://schemas.microsoft.com/office/drawing/2014/main" id="{8CA0CBC3-9F31-B943-920B-093A3C987849}"/>
              </a:ext>
            </a:extLst>
          </p:cNvPr>
          <p:cNvSpPr>
            <a:spLocks noSelect="1" noMove="1" noResize="1" noChangeArrowheads="1" noTextEdit="1"/>
          </p:cNvSpPr>
          <p:nvPr/>
        </p:nvSpPr>
        <p:spPr bwMode="auto">
          <a:xfrm>
            <a:off x="2150458" y="5435277"/>
            <a:ext cx="2137010" cy="53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Tunnel Infection</a:t>
            </a:r>
          </a:p>
        </p:txBody>
      </p:sp>
    </p:spTree>
    <p:extLst>
      <p:ext uri="{BB962C8B-B14F-4D97-AF65-F5344CB8AC3E}">
        <p14:creationId val="3729232997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33154ABA-55AA-3148-A6A3-E1AE093EB4EE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PD INFECTIONS AND THEIR IMPORTANCE</a:t>
            </a:r>
          </a:p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D99945-2424-AF4D-AF10-EDBE3BD9FF92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615637" y="702993"/>
            <a:ext cx="11186503" cy="1078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3"/>
                </a:solidFill>
                <a:latin typeface="Segoe"/>
                <a:ea typeface="+mj-ea"/>
                <a:cs typeface="Segoe"/>
              </a:defRPr>
            </a:lvl1pPr>
          </a:lstStyle>
          <a:p>
            <a:r>
              <a:rPr lang="en-US"/>
              <a:t>Clinical Consequences of Peritonitis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6F311A-FDEF-D345-962A-922DC6EF26A9}"/>
              </a:ext>
            </a:extLst>
          </p:cNvPr>
          <p:cNvSpPr txBox="1">
            <a:spLocks noSelect="1" noMove="1" noResize="1" noChangeArrowheads="1" noTextEdit="1"/>
          </p:cNvSpPr>
          <p:nvPr/>
        </p:nvSpPr>
        <p:spPr bwMode="auto">
          <a:xfrm>
            <a:off x="5357764" y="2070323"/>
            <a:ext cx="1659724" cy="461963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Mortality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5F0BF8-1C7A-2749-A165-5560AA82275E}"/>
              </a:ext>
            </a:extLst>
          </p:cNvPr>
          <p:cNvSpPr txBox="1">
            <a:spLocks noSelect="1" noMove="1" noResize="1" noChangeArrowheads="1" noTextEdit="1"/>
          </p:cNvSpPr>
          <p:nvPr/>
        </p:nvSpPr>
        <p:spPr bwMode="auto">
          <a:xfrm>
            <a:off x="5357764" y="2782090"/>
            <a:ext cx="3966989" cy="461665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 to Hemodialysis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30F786-DDD7-4A43-B511-51BF066B8420}"/>
              </a:ext>
            </a:extLst>
          </p:cNvPr>
          <p:cNvSpPr txBox="1">
            <a:spLocks noSelect="1" noMove="1" noResize="1" noChangeArrowheads="1" noTextEdit="1"/>
          </p:cNvSpPr>
          <p:nvPr/>
        </p:nvSpPr>
        <p:spPr bwMode="auto">
          <a:xfrm>
            <a:off x="5357764" y="3586609"/>
            <a:ext cx="3243976" cy="461963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 and Discomfort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49B263-3EA7-F343-A095-B8F4DCF5979F}"/>
              </a:ext>
            </a:extLst>
          </p:cNvPr>
          <p:cNvSpPr txBox="1">
            <a:spLocks noSelect="1" noMove="1" noResize="1" noChangeArrowheads="1" noTextEdit="1"/>
          </p:cNvSpPr>
          <p:nvPr/>
        </p:nvSpPr>
        <p:spPr bwMode="auto">
          <a:xfrm>
            <a:off x="5357764" y="4308279"/>
            <a:ext cx="5943601" cy="461665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Alterations To The Peritoneal Membrane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66DF48-70DB-1948-BA3B-25814DB2C03E}"/>
              </a:ext>
            </a:extLst>
          </p:cNvPr>
          <p:cNvSpPr txBox="1">
            <a:spLocks noSelect="1" noMove="1" noResize="1" noChangeArrowheads="1" noTextEdit="1"/>
          </p:cNvSpPr>
          <p:nvPr/>
        </p:nvSpPr>
        <p:spPr bwMode="auto">
          <a:xfrm>
            <a:off x="5410972" y="5132735"/>
            <a:ext cx="5890394" cy="461665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Hospitalization / Added Treatment Costs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E2A992E4-FAC7-AB47-9012-6392F9217E42}"/>
              </a:ext>
            </a:extLst>
          </p:cNvPr>
          <p:cNvSpPr>
            <a:spLocks noSelect="1" noMove="1" noResize="1" noChangeArrowheads="1" noTextEdit="1"/>
          </p:cNvSpPr>
          <p:nvPr/>
        </p:nvSpPr>
        <p:spPr bwMode="auto">
          <a:xfrm>
            <a:off x="3990049" y="2746223"/>
            <a:ext cx="1066800" cy="5334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2800">
              <a:solidFill>
                <a:schemeClr val="bg1"/>
              </a:solidFill>
            </a:endParaRPr>
          </a:p>
        </p:txBody>
      </p:sp>
      <p:pic>
        <p:nvPicPr>
          <p:cNvPr id="12" name="Picture 4" descr="IMG00004-20100120-1900">
            <a:extLst>
              <a:ext uri="{FF2B5EF4-FFF2-40B4-BE49-F238E27FC236}">
                <a16:creationId xmlns:a16="http://schemas.microsoft.com/office/drawing/2014/main" id="{1B4C58A5-91D5-C344-A1C9-E941043DE4C2}"/>
              </a:ext>
            </a:extLst>
          </p:cNvPr>
          <p:cNvPicPr>
            <a:picLocks noSelect="1" noChangeAspect="1" noMove="1" noResize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66" y="2017560"/>
            <a:ext cx="2614068" cy="3543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645574C8-8D62-BA48-8133-632A7D127290}"/>
              </a:ext>
            </a:extLst>
          </p:cNvPr>
          <p:cNvSpPr>
            <a:spLocks noSelect="1" noMove="1" noResize="1" noChangeArrowheads="1" noTextEdit="1"/>
          </p:cNvSpPr>
          <p:nvPr/>
        </p:nvSpPr>
        <p:spPr bwMode="auto">
          <a:xfrm>
            <a:off x="3990049" y="2017560"/>
            <a:ext cx="1066800" cy="5334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2800">
              <a:solidFill>
                <a:schemeClr val="bg1"/>
              </a:solidFill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D7F79A68-CD05-A44E-A410-6C689EDA990B}"/>
              </a:ext>
            </a:extLst>
          </p:cNvPr>
          <p:cNvSpPr>
            <a:spLocks noSelect="1" noMove="1" noResize="1" noChangeArrowheads="1" noTextEdit="1"/>
          </p:cNvSpPr>
          <p:nvPr/>
        </p:nvSpPr>
        <p:spPr bwMode="auto">
          <a:xfrm>
            <a:off x="3990049" y="3511117"/>
            <a:ext cx="1066800" cy="5334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2800">
              <a:solidFill>
                <a:schemeClr val="bg1"/>
              </a:solidFill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8ABF2609-3090-154E-A049-7B6992C3B931}"/>
              </a:ext>
            </a:extLst>
          </p:cNvPr>
          <p:cNvSpPr>
            <a:spLocks noSelect="1" noMove="1" noResize="1" noChangeArrowheads="1" noTextEdit="1"/>
          </p:cNvSpPr>
          <p:nvPr/>
        </p:nvSpPr>
        <p:spPr bwMode="auto">
          <a:xfrm>
            <a:off x="3990049" y="4276012"/>
            <a:ext cx="1066800" cy="5334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2800">
              <a:solidFill>
                <a:schemeClr val="bg1"/>
              </a:solidFill>
            </a:endParaRP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A215D691-A428-FD44-8266-04431D5094E4}"/>
              </a:ext>
            </a:extLst>
          </p:cNvPr>
          <p:cNvSpPr>
            <a:spLocks noSelect="1" noMove="1" noResize="1" noChangeArrowheads="1" noTextEdit="1"/>
          </p:cNvSpPr>
          <p:nvPr/>
        </p:nvSpPr>
        <p:spPr bwMode="auto">
          <a:xfrm>
            <a:off x="3990049" y="5096868"/>
            <a:ext cx="1066800" cy="5334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280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6DFEBB-1358-4AA7-A393-0103EFF1A5F2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22126273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tags/tag1.xml><?xml version="1.0" encoding="utf-8"?>
<p:tagLst xmlns:p="http://schemas.openxmlformats.org/presentationml/2006/main">
  <p:tag name="AS_NET" val="4.0.30319.42000"/>
  <p:tag name="AS_OS" val="Microsoft Windows NT 10.0.17763.0"/>
  <p:tag name="AS_RELEASE_DATE" val="2024.06.14"/>
  <p:tag name="AS_TITLE" val="Aspose.Slides for .NET 4.0 Client Profile"/>
  <p:tag name="AS_VERSION" val="24.6"/>
</p:tagLst>
</file>

<file path=ppt/theme/theme1.xml><?xml version="1.0" encoding="utf-8"?>
<a:theme xmlns:r="http://schemas.openxmlformats.org/officeDocument/2006/relationships" xmlns:a="http://schemas.openxmlformats.org/drawingml/2006/main" name="Office Theme">
  <a:themeElements>
    <a:clrScheme name="ASN THEME COLORS">
      <a:dk1>
        <a:sysClr val="windowText" lastClr="000000"/>
      </a:dk1>
      <a:lt1>
        <a:sysClr val="window" lastClr="FFFFFF"/>
      </a:lt1>
      <a:dk2>
        <a:srgbClr val="3F2A7D"/>
      </a:dk2>
      <a:lt2>
        <a:srgbClr val="96C4D4"/>
      </a:lt2>
      <a:accent1>
        <a:srgbClr val="00468B"/>
      </a:accent1>
      <a:accent2>
        <a:srgbClr val="FF8200"/>
      </a:accent2>
      <a:accent3>
        <a:srgbClr val="008EAA"/>
      </a:accent3>
      <a:accent4>
        <a:srgbClr val="319B42"/>
      </a:accent4>
      <a:accent5>
        <a:srgbClr val="3F2A56"/>
      </a:accent5>
      <a:accent6>
        <a:srgbClr val="FFB500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Calibri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Calibri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Widescreen</PresentationFormat>
  <Paragraphs>670</Paragraphs>
  <Slides>77</Slides>
  <Notes>8</Notes>
  <TotalTime>9768</TotalTime>
  <HiddenSlides>0</HiddenSlides>
  <MMClips>0</MMClips>
  <ScaleCrop>0</ScaleCrop>
  <HeadingPairs>
    <vt:vector baseType="variant" size="6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baseType="lpstr" size="86">
      <vt:lpstr>Arial</vt:lpstr>
      <vt:lpstr>Calibri Light</vt:lpstr>
      <vt:lpstr>Calibri</vt:lpstr>
      <vt:lpstr>Segoe</vt:lpstr>
      <vt:lpstr>Gotham Black</vt:lpstr>
      <vt:lpstr>Gotham</vt:lpstr>
      <vt:lpstr>Courier New</vt:lpstr>
      <vt:lpstr>ＭＳ Ｐゴシック</vt:lpstr>
      <vt:lpstr>Office Theme</vt:lpstr>
      <vt:lpstr>Complications of Peritoneal Dialysis Prevention and Management of Infectious Complications of PD </vt:lpstr>
      <vt:lpstr>Jeffrey Perl</vt:lpstr>
      <vt:lpstr>Learning Objectives</vt:lpstr>
      <vt:lpstr>Case: Part I</vt:lpstr>
      <vt:lpstr>Question 1</vt:lpstr>
      <vt:lpstr>Case: Part II</vt:lpstr>
      <vt:lpstr>PowerPoint Presentation</vt:lpstr>
      <vt:lpstr>What Are the Infectious Complications of PD?</vt:lpstr>
      <vt:lpstr>PowerPoint Presentation</vt:lpstr>
      <vt:lpstr>Infection Is the Leading Cause of Transfer to HD in the PDOPPS</vt:lpstr>
      <vt:lpstr>Flush Before Fill Principle </vt:lpstr>
      <vt:lpstr>Antibiotics at the Time of PD Catheter Insertion</vt:lpstr>
      <vt:lpstr>Medical Directors Surveyed Who Reported that Their Program Routinely Administers Antibiotics at the Time of PD Catheter Insertion</vt:lpstr>
      <vt:lpstr>Use of Antibiotics Peri-Colonoscopy </vt:lpstr>
      <vt:lpstr>Wet Contamination: Possible Scenarios </vt:lpstr>
      <vt:lpstr>PowerPoint Presentation</vt:lpstr>
      <vt:lpstr>Prophylactic Antifungals During Antibiotic Therapy</vt:lpstr>
      <vt:lpstr>Gentamicin v.s. Mupirocin at the Exit Site Results of a Randomized Controlled Trial </vt:lpstr>
      <vt:lpstr>What Exit Site Strategy Is Used in Programs?</vt:lpstr>
      <vt:lpstr>Extended Two-Piece Catheters</vt:lpstr>
      <vt:lpstr>Extended Two-Piece Catheters Such as Upper Abdominal Catheter Allow Optimal Placement of Exit Site in Obese Individuals</vt:lpstr>
      <vt:lpstr>PowerPoint Presentation</vt:lpstr>
      <vt:lpstr>Trainer’s Experience and the Risk of Peritonitis </vt:lpstr>
      <vt:lpstr>PowerPoint Presentation</vt:lpstr>
      <vt:lpstr>PowerPoint Presentation</vt:lpstr>
      <vt:lpstr>Prevention of Exit Site Infection</vt:lpstr>
      <vt:lpstr>Prevention of Exit Site Infections: Summary</vt:lpstr>
      <vt:lpstr>PowerPoint Presentation</vt:lpstr>
      <vt:lpstr>PowerPoint Presentation</vt:lpstr>
      <vt:lpstr>PowerPoint Presentation</vt:lpstr>
      <vt:lpstr>Peritonitis: Routes of Entry of Organisms</vt:lpstr>
      <vt:lpstr>PowerPoint Presentation</vt:lpstr>
      <vt:lpstr>Peritonitis Organism-Specific Rate, by Country</vt:lpstr>
      <vt:lpstr>Peritonitis Rarely Leads to Bacteremia but Bacteremia May Lead to Peritonitis </vt:lpstr>
      <vt:lpstr>The Risk of Catheter Loss Varies, By Organism</vt:lpstr>
      <vt:lpstr>Peritonitis: Diagnosis</vt:lpstr>
      <vt:lpstr>A Word About the Cell Count</vt:lpstr>
      <vt:lpstr>A Word About the Cell Count</vt:lpstr>
      <vt:lpstr> </vt:lpstr>
      <vt:lpstr>Not All that Is Cloudy Is Peritonitis</vt:lpstr>
      <vt:lpstr>Peritonitis: Differential Diagnosis</vt:lpstr>
      <vt:lpstr>Peritonitis Secondary to Strangulated Umbilical Hernia </vt:lpstr>
      <vt:lpstr>PowerPoint Presentation</vt:lpstr>
      <vt:lpstr>PowerPoint Presentation</vt:lpstr>
      <vt:lpstr>Microbiology of Repeat Peritonitis</vt:lpstr>
      <vt:lpstr>What Is a Biofilm? </vt:lpstr>
      <vt:lpstr>PowerPoint Presentation</vt:lpstr>
      <vt:lpstr>Antibiotics Administered: Advantage of IP</vt:lpstr>
      <vt:lpstr>Don’t Delay Antibiotic Administration: PROMPT STUDY</vt:lpstr>
      <vt:lpstr>Principles of Management: Antibiotics</vt:lpstr>
      <vt:lpstr>Principles of Management: Antibiotics</vt:lpstr>
      <vt:lpstr>PowerPoint Presentation</vt:lpstr>
      <vt:lpstr>PowerPoint Presentation</vt:lpstr>
      <vt:lpstr>PowerPoint Presentation</vt:lpstr>
      <vt:lpstr>Dose of antibiotic may need to be increased in the setting of significant residual kidney function </vt:lpstr>
      <vt:lpstr>PowerPoint Presentation</vt:lpstr>
      <vt:lpstr>Monitoring and Maintaining Higher Trough Vancomycin Levels May Reduce Relapse Risk </vt:lpstr>
      <vt:lpstr>PowerPoint Presentation</vt:lpstr>
      <vt:lpstr>Indications for Catheter Removal During Peritonitis</vt:lpstr>
      <vt:lpstr>Simultaneous PD Catheter Removal and Replacement (in one procedure)</vt:lpstr>
      <vt:lpstr>Principles of Management: When to Admit to Hospital</vt:lpstr>
      <vt:lpstr>Principles of 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PD Infections: Key Summary Points</vt:lpstr>
      <vt:lpstr>Case: Part I</vt:lpstr>
      <vt:lpstr>Question 1</vt:lpstr>
      <vt:lpstr>Case: Part II</vt:lpstr>
      <vt:lpstr>Question 2</vt:lpstr>
      <vt:lpstr>Important Resource: International Society for Peritoneal Dialysis Clinical Practice Guidelines https://ispd.org/ispd-guidelines/ 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24.0600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PowerPoint Presentation</dc:title>
  <dc:creator>Crystal Anderson</dc:creator>
  <cp:lastModifiedBy>Jin Soo Kim</cp:lastModifiedBy>
  <cp:revision>203</cp:revision>
  <dcterms:created xsi:type="dcterms:W3CDTF">2017-04-24T15:47:09Z</dcterms:created>
  <dcterms:modified xsi:type="dcterms:W3CDTF">2024-07-18T00:17:23Z</dcterms:modified>
</cp:coreProperties>
</file>