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6-->
<p:presentation xmlns:r="http://schemas.openxmlformats.org/officeDocument/2006/relationships" xmlns:a="http://schemas.openxmlformats.org/drawingml/2006/main" xmlns:p="http://schemas.openxmlformats.org/presentationml/2006/main" saveSubsetFonts="1">
  <p:sldMasterIdLst>
    <p:sldMasterId id="2147483648" r:id="rId5"/>
  </p:sldMasterIdLst>
  <p:notesMasterIdLst>
    <p:notesMasterId r:id="rId6"/>
  </p:notesMasterIdLst>
  <p:sldIdLst>
    <p:sldId id="406" r:id="rId7"/>
    <p:sldId id="273" r:id="rId8"/>
    <p:sldId id="264" r:id="rId9"/>
    <p:sldId id="436" r:id="rId10"/>
    <p:sldId id="434" r:id="rId11"/>
    <p:sldId id="392" r:id="rId12"/>
    <p:sldId id="258" r:id="rId13"/>
    <p:sldId id="361" r:id="rId14"/>
    <p:sldId id="366" r:id="rId15"/>
    <p:sldId id="398" r:id="rId16"/>
    <p:sldId id="421" r:id="rId17"/>
    <p:sldId id="396" r:id="rId18"/>
    <p:sldId id="409" r:id="rId19"/>
    <p:sldId id="422" r:id="rId20"/>
    <p:sldId id="369" r:id="rId21"/>
    <p:sldId id="370" r:id="rId22"/>
    <p:sldId id="371" r:id="rId23"/>
    <p:sldId id="372" r:id="rId24"/>
    <p:sldId id="386" r:id="rId25"/>
    <p:sldId id="373" r:id="rId26"/>
    <p:sldId id="391" r:id="rId27"/>
    <p:sldId id="389" r:id="rId28"/>
    <p:sldId id="374" r:id="rId29"/>
    <p:sldId id="375" r:id="rId30"/>
    <p:sldId id="376" r:id="rId31"/>
    <p:sldId id="377" r:id="rId32"/>
    <p:sldId id="378" r:id="rId33"/>
    <p:sldId id="379" r:id="rId34"/>
    <p:sldId id="380" r:id="rId35"/>
    <p:sldId id="433" r:id="rId36"/>
    <p:sldId id="381" r:id="rId37"/>
    <p:sldId id="385" r:id="rId38"/>
    <p:sldId id="437" r:id="rId39"/>
    <p:sldId id="439" r:id="rId40"/>
    <p:sldId id="440" r:id="rId41"/>
    <p:sldId id="423" r:id="rId42"/>
    <p:sldId id="424" r:id="rId43"/>
    <p:sldId id="425" r:id="rId44"/>
    <p:sldId id="426" r:id="rId45"/>
    <p:sldId id="427" r:id="rId46"/>
    <p:sldId id="428" r:id="rId47"/>
    <p:sldId id="262" r:id="rId48"/>
    <p:sldId id="429" r:id="rId49"/>
    <p:sldId id="556" r:id="rId50"/>
    <p:sldId id="557" r:id="rId51"/>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kKMjwWilrtr73r7rcShp0Q==" hashData="dGHpf70UGENiJ/+UdPuZ2wyLvVw="/>
  <p:extLst>
    <p:ext uri="{521415D9-36F7-43E2-AB2F-B90AF26B5E84}">
      <p14:sectionLst xmlns:p14="http://schemas.microsoft.com/office/powerpoint/2010/main">
        <p14:section name="Default Section" id="{9C3D5B8C-2B30-4BAB-9D4C-D2A7B2D5F223}">
          <p14:sldIdLst>
            <p14:sldId id="406"/>
            <p14:sldId id="273"/>
            <p14:sldId id="264"/>
            <p14:sldId id="436"/>
            <p14:sldId id="434"/>
            <p14:sldId id="392"/>
            <p14:sldId id="258"/>
            <p14:sldId id="361"/>
            <p14:sldId id="366"/>
            <p14:sldId id="398"/>
            <p14:sldId id="421"/>
            <p14:sldId id="396"/>
            <p14:sldId id="409"/>
            <p14:sldId id="422"/>
            <p14:sldId id="369"/>
            <p14:sldId id="370"/>
            <p14:sldId id="371"/>
            <p14:sldId id="372"/>
            <p14:sldId id="386"/>
            <p14:sldId id="373"/>
            <p14:sldId id="391"/>
            <p14:sldId id="389"/>
            <p14:sldId id="374"/>
            <p14:sldId id="375"/>
            <p14:sldId id="376"/>
            <p14:sldId id="377"/>
            <p14:sldId id="378"/>
            <p14:sldId id="379"/>
            <p14:sldId id="380"/>
            <p14:sldId id="433"/>
            <p14:sldId id="381"/>
            <p14:sldId id="385"/>
            <p14:sldId id="437"/>
            <p14:sldId id="439"/>
            <p14:sldId id="440"/>
            <p14:sldId id="423"/>
            <p14:sldId id="424"/>
            <p14:sldId id="425"/>
            <p14:sldId id="426"/>
            <p14:sldId id="427"/>
            <p14:sldId id="428"/>
            <p14:sldId id="262"/>
            <p14:sldId id="429"/>
            <p14:sldId id="556"/>
            <p14:sldId id="557"/>
          </p14:sldIdLst>
        </p14:section>
        <p14:section name="Untitled Section" id="{1E32AF86-A6E1-422F-8936-171779A32B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p="http://schemas.openxmlformats.org/presentationml/2006/main">
  <p:cmAuthor id="1" name="Lisa Netha Xayavong" initials="LNX" lastIdx="0" clrIdx="0"/>
  <p:cmAuthor id="2" name="Liz Larabell" initials="LL" lastIdx="0" clrIdx="1">
    <p:extLst>
      <p:ext uri="{19B8F6BF-5375-455C-9EA6-DF929625EA0E}">
        <p15:presenceInfo xmlns:p15="http://schemas.microsoft.com/office/powerpoint/2012/main" userId="S::llarabell@asn-online.org::39804378-6794-465b-97b0-23bf43aedd5e" providerId="AD"/>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fontRef idx="minor">
          <a:prstClr val="black"/>
        </a:fontRef>
        <a:schemeClr val="lt1"/>
      </a:tcTxStyle>
      <a:tcStyle>
        <a:fill>
          <a:solidFill>
            <a:schemeClr val="dk1"/>
          </a:solidFill>
        </a:fill>
      </a:tcStyle>
    </a:lastCol>
    <a:firstCol>
      <a:tcTxStyle b="on">
        <a:fontRef idx="minor">
          <a:prstClr val="black"/>
        </a:fontRef>
        <a:schemeClr val="lt1"/>
      </a:tcTxStyle>
      <a:tcStyle>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9" autoAdjust="0"/>
    <p:restoredTop sz="87551" autoAdjust="0"/>
  </p:normalViewPr>
  <p:slideViewPr>
    <p:cSldViewPr snapToGrid="0">
      <p:cViewPr varScale="1">
        <p:scale>
          <a:sx n="98" d="100"/>
          <a:sy n="98" d="100"/>
        </p:scale>
        <p:origin x="908" y="24"/>
      </p:cViewPr>
      <p:guideLst>
        <p:guide orient="horz" pos="2160"/>
        <p:guide pos="3840"/>
      </p:guideLst>
    </p:cSldViewPr>
  </p:slideViewPr>
  <p:notesTextViewPr>
    <p:cViewPr>
      <p:scale>
        <a:sx n="1" d="1"/>
        <a:sy n="1" d="1"/>
      </p:scale>
      <p:origin x="0" y="0"/>
    </p:cViewPr>
  </p:notesTextViewPr>
  <p:sorterViewPr>
    <p:cViewPr>
      <p:scale>
        <a:sx n="100" d="100"/>
        <a:sy n="100" d="100"/>
      </p:scale>
      <p:origin x="0" y="-16776"/>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customXml" Target="../customXml/item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commentAuthors" Target="commentAuthors.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 Type="http://schemas.openxmlformats.org/officeDocument/2006/relationships/slideMaster" Target="slideMasters/slideMaster1.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tags" Target="tags/tag2.xml" /><Relationship Id="rId53" Type="http://schemas.openxmlformats.org/officeDocument/2006/relationships/presProps" Target="presProps.xml" /><Relationship Id="rId54" Type="http://schemas.openxmlformats.org/officeDocument/2006/relationships/viewProps" Target="viewProps.xml" /><Relationship Id="rId55" Type="http://schemas.openxmlformats.org/officeDocument/2006/relationships/theme" Target="theme/theme1.xml" /><Relationship Id="rId56" Type="http://schemas.openxmlformats.org/officeDocument/2006/relationships/tableStyles" Target="tableStyles.xml" /><Relationship Id="rId6" Type="http://schemas.openxmlformats.org/officeDocument/2006/relationships/notesMaster" Target="notesMasters/notes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ink/ink1.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0-09-11T22:40:08.4900000"/>
    </inkml:context>
    <inkml:brush xml:id="br0">
      <inkml:brushProperty name="width" value="0.34286" units="cm"/>
      <inkml:brushProperty name="height" value="0.34286" units="cm"/>
      <inkml:brushProperty name="color" value="#66CC00"/>
    </inkml:brush>
  </inkml:definitions>
  <inkml:trace contextRef="#ctx0" brushRef="#br0">1 4910 5737,'8'-8'0,"-2"-5"0,-6 11 83,0-4-27,0-1-10,0 6 0,0-13 4,0 13 229,0-6-226,0 1 207,0 4-179,0-11-23,0 11-8,0-4-38,0-1 1,0 6-22,0-12-10,0 11 65,7-11-9,-6 5-2,13-7-23,-6 0 1,6 1-14,1-1 0,0 0 1,-1 1 1,1-1 1,0 0 0,0-4-4,-1-1 41,1 7-36,0-7 4,-1 11 35,1-13-35,0 1 6,-1 5-20,1-6 17,0 8-8,-7-1 1,5 5 4,-3 0 0,-2 1-3,2-6-7,0 7-2,4-12-4,1 10 99,0-17-80,-1 10 75,-5-4-70,4 6 0,-10 6 23,7-1-19,-7 7 1,4-11-38,-1 6 25,2-6-87,7-1 82,0 0-33,-1-6 35,1-2 1,0 0 3,-1 4 0,-4 2 6,0 3 1,-5 4 4,5 0 0,-5 0-16,4-4 1,-4 4 13,5 0-31,-7 0 25,10-5-6,-4 1 1,0 4-33,1 0 24,-6 0-2,9-4 0,-5-1 3,6 0 1,-4 5 0,0 1 0,-5 4 1,5-5 1,-5 5-1,4-5 1,-5 0-1,9-4 0,-5-1 1,7 0-2,-1 1 1,-4 4-2,0 0 2,0 0 0,0-4-1,-1-1 1,-4 5 0,5 0 0,-5 0-1,5-4 1,-5 4 1,4 0-1,-5 0 0,9-4 0,-5-1 0,7 0 0,-7 1 0,5-1 0,-5 7 68,7-5-66,-7 4 1,0 0 47,-3-1-36,-3 0-23,11 2 12,-5-12-4,0 10 0,5-11 3,-3 7 1,-2 4-2,2 0-12,-7 0 3,10-5 29,-5-6 12,7 5 6,0-5-34,-1-1-3,1 6 1,-5-5-10,0 6 15,-7 7-10,10-5 1,-10 5 8,7-7 56,-7 7-60,10-12-6,-11 17 3,11-17 0,-5 12 0,7-6 1,-5-1 0,0 0-14,-1 0 17,6 1 1,0-6 6,-1 1 1,-4-1-9,0 5 81,0 7-59,5-11 5,-1 2-23,1-6 1,0-4-19,-7 10 0,5-4 21,-3 6 1,-2 5-17,2 1 16,-7 5 43,10-9-54,-5 5 0,2-7 3,0 1 6,-7-1 0,10 0-8,-11 1-5,11-1 84,-5 0-73,0 1 1,-1 5 29,-1-4 1,-3 5-27,7-6 1,-5 4-23,5 0 15,-7 0-6,10-5 12,-5 1-6,7-8-35,0 6 25,0-5-15,-1 6 20,1-6 0,-5 5 1,0-4 1,-6 9 0,6 1 0,-5 5 0,5-5 0,-5 5 0,5-5 0,-7 1 1,17-6-1,-11 0 0,13-4 2,-8-1-2,-6 7 0,5 0 0,-9 5 0,6-7 0,-1 5-1,6 0 0,-5 1-1,0-6 1,-5 5 1,4 0 0,1 1 16,5-6-15,0 0 37,-1-6-34,1 11-2,0-9 1,-6 10-1,1-5 0,-6 5 0,9-4-5,-5 5-6,6-6 9,1-8 0,0 6-46,0-4 34,-1 4 1,1 1-2,0 1 0,-1-1 10,1 0 0,-5 5-6,0 1 24,-1-1 1,6-5 4,0 0 0,0 1 2,-1-1-23,-6 7 3,5-5 0,-4 5 4,5-7 1,-5 0 1,8 1-21,-2-1 18,3 0-34,-3 0 29,0 1 1,-6-1-6,1 0-2,0 7 5,5-11 1,-1 9 6,1-11-5,0 6 2,-1 0-1,1 0 1,0 1-2,0-1 0,-1 0 0,1 1 0,0-1 0,-1 0 0,1 1 0,0-1 0,-7 0 0,10 0 0,-3 1 0,-2 4 0,-4 0 0,1 0 0,5-4 0,-5 4 0,0 0 0,-1 7 0,6-17 0,6 10 0,-4-11 0,2 6-14,-2 1 13,-3 6 1,-4-5-19,0 3 1,0 2-25,4-2 37,1 0 1,0-5-6,-1 1 23,1-1-26,0 0 43,-1 1-19,1-1 5,0 7-9,0-5-4,-1 4 1,1-5-27,0-1 26,-1 0-31,1 1 28,6-1-1,-4 0 1,-1 1 0,-6-1 1,0 5 8,4 0-2,1 0 0,0-4 16,-1-1-9,1 7 0,0-5-5,-1 3 0,-4 2 1,0-2 0,-5 5-9,5-5 1,-5 5 5,4-4 0,-4 4-20,5-5 15,0 7 1,5-10-12,-1 3 9,1-3 0,0-2-2,-1 0 0,1 1 2,0-1 0,-5 5-1,-1 0 2,1 7 0,5-10 62,0 5-58,-7-7-3,5 7 3,-11-5-21,11 11-2,-12-11 23,12 12-18,-5-12 14,1 11-5,4-5-1,-5 1 8,0-2-4,5-1 2,-5-4 2,0 12 3,-1-12-8,-1 11-151,-4-4 142,5-1 3,-7 5 46,0-11 9,0 12 119,0-6-160,0 1-3,0 4-19,0-11-9,0 11-81,0-11 91,0 5-34,0-7 44,6 1 2,-4-1 16,4-6 10,-6 4-1,0-10-20,0 10-4,0-10-35,0 10-5,0-11 29,7 12-6,-5-5 16,4 6-1,-6 0 25,7 1-26,-6-1-2,6 7 6,-7 1-5,0 1 2,0 4 1,0-11 2,0 11 1,0-4-77,6-1 66,-4 6 12,4-12-15,-6 11-3,0-4 20,0-1-9,0 5 7,7-4-51,-5-1 15,4 6 47,-6-12-35,0 11 0,0-5 27,0 1-5,0 4-162,7-4 160,1-1 1,0 6 76,-1-6-84,-1 7 44,-4 0-21,11 0 14,-12 0 11,12 0-33,-4-6 1,12 4 3,3-3 4,-2-3-32,5 0 28,-4 0-26,0-6 24,11 13-18,-9-12-25,11 11-1,-13-4-55,-2 6 1,-6 1-389,-1 4 481,-6 3 0,6 7 0,-6 0 0</inkml:trace>
</inkml:ink>
</file>

<file path=ppt/ink/ink2.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0-09-11T22:41:37.0820000"/>
    </inkml:context>
    <inkml:brush xml:id="br0">
      <inkml:brushProperty name="width" value="0.34286" units="cm"/>
      <inkml:brushProperty name="height" value="0.34286" units="cm"/>
      <inkml:brushProperty name="color" value="#00A0D7"/>
    </inkml:brush>
  </inkml:definitions>
  <inkml:trace contextRef="#ctx0" brushRef="#br0">36 3866 5892,'-16'8'0,"3"-1"0,13-7 563,-7 0-550,19-7 8,-16-1 1,24-7 27,-10 1-33,-4 6 16,7-6 0,-9 11 6,5-7 1,-4 5 0,5-4 1,-5 4 46,5-5-47,-7 0-40,10-5 23,-5 1 0,2 4-72,0 0 101,0 7-68,4-17 20,1 11-12,0-13 39,-1 8-4,1-1-1,0 0 0,0 5-2,-1 1 4,-6 5 9,5-9-67,-4 5 41,5-13-7,1 5 0,0-6-9,-1 8 0,-4 4-4,0 0 1,-5 5 4,5-5 1,0 0-1,4-4 1,-4 4 21,0 0-16,0 0-2,-2-4 1,5-1 1,-3 0-1,3 7 0,1-10 0,1 3 0,0-2 1,0 2 0,-1 0-1,1 0 1,-5 1-3,0-1 1,-1 0-1,6 1 0,0-1 1,-1-5 1,1 1 0,0-1 0,0 5 0,-7 1 0,11-1 0,-9-6 0,11 4 0,-6-4 1,0 7-1,-1 5 15,1-4-14,0-1 5,0-3-5,-1-4 7,-6 6 1,1 6 12,-5-1-19,5 0 0,5-5-10,1 1 11,0-8 0,-1 6-7,1-4 0,-5 4 5,0 1 1,-5 1 9,4-1-10,1 7 0,5-10 2,0 3-3,-1-3 0,1-1 0,0-1 1,-1-5-3,1 6 1,-5-1 2,0 6 1,0-1-4,4 0 0,1-4 6,0-1 0,-1 0 0,1 6 1,-5-6-5,0 0 1,-1 1 0,6 4 0,0 0-1,-1 1 1,1-3-1,0-2 1,0 2-3,-1-2 1,1 3 2,0 1 0,-1-1-5,1-4 5,0 4-2,-1-6 0,1 8 0,0-6 1,0 0 0,-1 1 0,1 4 0,-5 0 5,0 1 1,-1-1-5,6 0 1,0 1-12,-1-1-7,1 0-3,0 7 5,0-5-4,-1 5 10,1-7-3,0 0 9,-1 1-3,1-7 1,0 4 7,-1-2-1,1 2 1,0 3 1,0-1 0,-6 0-1,1 0 0,0 1 0,5-1-3,-1 0 22,1 1-21,-7-1 0,5 0 6,-3 1 0,-2-1-4,2 0 0,0 5-4,5 1 3,-1-1 0,1-10-1,0 1 1,-1-1 0,1 5-2,-7 1 0,10-1 0,-3 0-1,-4 1 0,7-1 1,-3 0 1,-2 0 0,-3 1 0,0 6 0,4-12 0,1 10 0,-5-6 0,0 6 0,-1 0 0,6-11 0,0 5 0,0-4-9,-1 4 9,-6 8 0,5-6 0,-3 5-1,-3-4 1,12-2 1,-9-5-3,10 1 3,-4-1 0,-1 5-1,0 1 0,-6-1 1,1 0-1,0 1 0,5-1 0,-1 0 0,-4 1 0,0-1 0,-5 5 0,5 0 0,-1 0 0,6-4 0,0-1 0,0-6 11,-7 11-5,5-10 0,-5 12-6,7-6 1,-6 4 0,1 0-4,0 0 5,5-5-1,-1 1 0,-4-1-1,0 0-1,0 7 0,5-11 0,-1 9 0,1-10 1,0 4-1,-1 1 0,-4 5 1,0 1 0,-5 4 0,5-5 0,-5 5 3,4-5 1,-4 5-4,5-5 1,-5 6 18,5-6-13,-7 7 1,10-11 5,-11 6 1,11-6-12,-5-1 1,7 7-29,-1-5 26,-6 4 0,6 0-7,-5-1 5,-2 7 2,-1-10-2,1 11 2,1-11 2,7 11 2,-1-11 0,1 5-3,0-7-16,0 1 15,-1 5 1,1-4-1,0 5 1,-1-7 1,1 1-3,0-1 5,-1 0-2,1 7 0,0-5-2,0 5 0,-6-7-1,1 1 2,-7 5 0,11-4 13,-6 5 2,6-7-17,1 7 4,-7-5 1,5 5-22,-11 0-11,11-5-6,-5 11 32,0-11 0,5 12 0,-9-8 1,5 4 1,-5 4 15,9-6-20,-12 1-5,13 4-4,-6-11 1,6 11 8,-5-11 2,4 5 1,-5-2 2,6 1 1,-4 4 0,0-5 1,-5 5 5,5-5 1,-5 5-13,4-4 19,-5 5-14,9-9 6,-12 5-1,12 0-3,-11-5 1,11 11-1,-5-11 0,1 11-14,-3-4 12,1 6-102,-6 0 101,12 0-3,-11 0-10,4 0 35,1 0-8,-5 0 19,11-7 4,-12 6-20,6-6 2,-1 7 21,-4 0-1,11 0-27,-11 0 4,4 0 0,1 0 7,-6 0-5,12 0-12,-4 0 2,12 0-55,2 0 0,6 0-289,1 0 339,-8 0 0,13 7 0,-4 1 0</inkml:trace>
</inkml:ink>
</file>

<file path=ppt/ink/ink3.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0-09-11T22:41:58.3610000"/>
    </inkml:context>
    <inkml:brush xml:id="br0">
      <inkml:brushProperty name="width" value="0.34286" units="cm"/>
      <inkml:brushProperty name="height" value="0.34286" units="cm"/>
      <inkml:brushProperty name="color" value="#66CC00"/>
    </inkml:brush>
  </inkml:definitions>
  <inkml:trace contextRef="#ctx0" brushRef="#br0">0 4116 5883,'0'-16'-18,"0"3"15,0 13-6,0-7 17,0-1-18,0 0 3,0 1 4,0 1 19,0 4-15,7-11 37,-5 12-8,4-6 4,-6 0 28,7 6 10,-6-12 5,6 11-38,-1-11 93,-4 11-73,11-11 29,-11 5-81,11-7 0,-10 1 2,7-1-14,-7 0 0,10 1-6,-3-1 1,-2 0-48,2 1 65,0-1 0,4-5-16,1 1 0,-5-6 4,0 6 0,-1-1-3,6 5 0,-5 1 27,0-1 0,0-5 4,4 1 0,-4-1 31,0 5-22,0 1 0,4-8-17,1-2 14,0 9-42,-1-11 0,1 11 18,0-9 0,-5 3-1,-1 6-10,1 7 0,5-10-10,0 3 9,-7-3 1,10 4 1,-4-1 1,0 0-4,-5 0 0,1 6 7,5-1-4,-7 0 4,12-5 1,-11 1 0,11-1 0,-9 5 0,-1 0 0,0 1 1,5-6-2,-1 0 1,-4 5 0,0 1 0,0-1-28,5-5 0,-6 0 26,1 1 0,0 4-3,5 0 1,-6 0-7,1-4 1,0-1 0,5 0 6,-1 0 0,-4 1-3,0-1-2,0 7 4,5-12 1,-1 10 6,1-9 1,-5 7-8,0 3 14,-1-1-7,6-5 1,0 0-14,-1 1 6,1-7 0,0 4 5,0-2 0,-6 7 0,1 2 3,0 1-5,5-6 1,-1-5 1,1 1 0,-7 6 0,5-5 1,-3 3 0,-2 2 0,2 3 1,-5 0-1,5-4 0,-5 4-1,4 0 0,-4 0 0,5-5 0,-5 6 0,5-1 0,-7 0 0,17-5 0,-11-6 0,13 5 0,-8-5 0,1-1 0,0 6 0,-1-12 0,1 12 0,0-12 0,0 12 16,-1-5 0,-4 6 1,0 0 1,-5 5 5,5 1 3,-7-1-18,10-5 1,-10 0 0,7 1 0,-5 4-21,5 0-3,-7 0-7,10-4 16,-5-1-7,7-6 8,0 4-1,-1-4 8,-6 0-6,6 5 6,-6-6-4,6 8 5,1-8 1,-5 6-3,0-4 0,-5 9-1,4 1 0,-5 0 0,9-4 29,-5-1-13,7 0 0,-6 1-17,1-1 5,-7 0 1,10 1-5,-3-1 1,-2 5-2,2 0 1,-5 5 0,5-4-3,0 5-3,4-15 3,1 9 0,0-11 0,0 6 3,-1 7 0,1-12 0,5 10 0,-1-9 0,-4 7 0,-5 3 0,-1-1 0,6-5 0,0 0 0,4 1 0,1-1 0,-5 5 0,-5 0 0,-1 1 0,11-6-2,0 0 2,-7 0-5,6 1 1,-9-1 2,10 0 1,-11 1 0,9-1-4,-3 0 1,-2 5-6,-3 1-10,0-1 17,11-5 0,-5 0-26,4 1 1,-4 4 15,-1 0 20,-7 0-11,12-4 0,-11-1 12,11 0-7,-4 1 0,-1-1 2,0 0 0,-5 5 2,-1 1 1,1 4-6,5-5 0,-5 5 4,0-5-3,-1 7 0,6-10-1,0 3 0,-5 2 0,-1-2 0,-4 5 0,5-5 11,0 7 1,5-10-11,-7 5 2,5-7-5,-5 0 5,7 1-3,-1-1 0,1 5 0,0 0 0,-5 6-2,-1-6 1,-5 7-2,9-11 8,-5 13-2,7-12 1,-6 5 33,1-7 1,-5 5-28,5 0 10,-7 7-18,10-10 0,-5 5 5,7-7-1,6 0-26,-4 1 23,4-1-40,-7 0 37,8 1-5,-6-1 3,5 0 1,-6 0 1,0 1 0,-6 4 0,1 0 0,-5 5 0,5-5 1,0 1-3,4-6-13,8 0 0,-6 1 14,4-1 1,-4 5-11,-1 0 0,-6 5 10,1-4 0,0 4-1,5-5 3,-7 0-1,12-5-22,-11 1 20,19-1 1,-12 0 1,4 1 0,-4 4-2,-1 0 2,0 7-15,-1-10-1,1 5 15,6-7 0,-4 7 10,4-5-13,-6 4 8,-7 1-4,-2 2 37,1-1-33,-5 6 2,4-6-24,1 0-1,-6 6-8,6-6 24,-1 7-13,-4-6 13,11 4 1,-11-11 1,11 11 4,-5-11-3,0 5 4,5-6 9,-5-1 1,7 7 40,-7-5-45,5 4-12,-11 1 4,11-5-2,-11 12 41,11-13-35,-12 13 0,7-7 46,-3 3-33,-3 3-31,4-11 12,-6 11-4,0-4 1,0-1 25,0 6-18,0-12 2,0 11 13,0-4-17,0-1 0,0 5-1,0-11-3,0 12-12,0-6 15,0 1-4,0 4 2,0-11 1,0 11 1,0-4 0,0-1-47,0 6-7,0-12 25,0 11 11,7-5 10,-5 1-12,11 4 39,-12-11-18,12 5 0,-9-2 6,5 0-4,-5 7-1,9-10 7,-12 11-9,12-11-41,-11 12 39,11-6 0,-11 7 5,4-6 1,1 4 72,-5-5-91,4 21-5,-6-11 17,0 16-5,0-17 10,0 5 0,0-1 3,0-4-6,7 4 2,7-6 0,4 0 4,7 0-56,-7-6 6,16 4 1,-10-9-218,11 6 262,-11 0 0,4-2 0,-5-1 0</inkml:trace>
</inkml:ink>
</file>

<file path=ppt/ink/ink4.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0-09-11T22:41:52.8580000"/>
    </inkml:context>
    <inkml:brush xml:id="br0">
      <inkml:brushProperty name="width" value="0.34286" units="cm"/>
      <inkml:brushProperty name="height" value="0.34286" units="cm"/>
      <inkml:brushProperty name="color" value="#00A0D7"/>
    </inkml:brush>
  </inkml:definitions>
  <inkml:trace contextRef="#ctx0" brushRef="#br0">1 3367 6103,'0'-16'131,"0"2"149,0 14-251,6-6-10,-4 4 18,4-11-7,1 5-21,1-7-11,7 1 0,-6-1 98,1 0-68,-6 1-21,9-1 22,-5 0-30,6-6-2,1 5-6,0-6 9,0 1-6,-1 5 1,-4-5 35,0 6 0,-5 5-23,5 0 103,-7 0-101,10-4 1,-10-1 7,7 0-12,-7 1 0,10-1-3,-5 0 1,2 1-16,0-1-10,-7 0 15,10 1-12,-11-1 14,11 0 6,-5 0 0,7 1 0,-5-1 0,0 0 0,-6 6 0,6-1 0,-5 5 0,5-5 0,-7 0 0,10-4 0,-5-1 0,7 0 0,-5 5 0,0 1 0,-7 5 0,10-9 0,-5 5 0,7-7 0,-7 1 0,5-1 0,-5 0 0,7 1 0,0 5 0,-1-10 0,1 9-15,0-11-3,0 6 22,-1 0-8,1 1 5,0-1-3,-1 0 16,1 1-12,6-1-1,-4 0 0,4 0-1,-6 1 0,-1-1-1,1 0 1,0 1 1,-1-1-1,1 7 9,0-12 1,-1 10 6,1-11-6,0 6 1,0 1-10,-1-1 0,-4 5 1,0 0-5,-7 1 4,17-6 0,-11 0-6,11 1 1,-8 4 5,-3 0 1,1 0-6,5-5 0,-5 6 10,-1-1-2,1 0 1,5-5 9,0 1-6,-7-1 1,5 0 11,-3 1 1,-2 4-16,2 0 0,-6 5 3,6-5 7,-6 0-22,9-4 1,-5 4 15,6 0-1,-5 7 26,4-10 2,-5 5-24,0-7 1,5 0-26,-5 7 20,0-5 11,6 5-28,-13 0 19,12-5-5,-11 11-2,11-11-2,-11 5-6,11-7 11,-12 0-5,12 7 6,-5-5-16,1 5 8,4 0-1,-5-5 1,7 5 1,-7-7-24,11 0 24,-9 0 0,11 1-1,-6-1 1,-5 5-1,0 0-1,-1 1 3,6-6 0,0 0 0,0 1 1,-1 5 1,1-10 3,0 9-5,6-11 0,-5 6 0,4 0 1,-9 6-1,-1-1 0,0 0 0,5-5 0,-1 1 0,1 5 0,0-10 0,-1 9 0,1-10 0,0 9 0,-1 1 0,-5 0 0,10-4 0,-9-1 0,10 0 0,-4 1 0,-1-1 7,-1 0 1,-4 5 9,0 1-17,0-1 1,4-5 0,1 0 1,0 6-2,0-1 0,-6 5 4,1-5-9,0 0 8,5-4 10,-1 5-6,1-4-3,0 5 0,-1-6-3,1-1 0,-7 7 0,5-5-4,-3 3 1,-2 2 4,2-2 1,-5 5-5,5-5 4,-7 7 30,10-10-26,-5 5-2,7-7 0,-5 5-3,0 0 0,-5 5 0,4-4 1,-4 4-6,5-5 0,-5 5 7,5-5 1,-5 5-12,4-4 10,1 5-4,5-15 0,0 9-24,-1-10 12,1 10 1,0-3 11,-1 4-2,-5-4 9,10-2-8,-2 0 0,5 0 6,-2 1 1,-4-1-6,-1 0 0,0 6 6,-1-1 0,1 0-3,0-5 1,0 5-1,-1 1-1,1-1 0,5-5 0,-1 0 0,-4 6 0,-5-1 0,-1 0 0,6 0 0,0 0 0,-7 7 0,5-10 0,-5 5 0,7 0 0,-7-5 0,5 9 0,-3-5 0,-4 5 0,8-4 0,-5 3-42,-2 4 38,6-12-34,-5 11 30,7-11-1,-1 5 20,-5 0-23,4-5 66,-12 4-56,12 1 35,-11 2-22,11-1-8,-11 5-1,11-4-2,-5-1 16,0 6-2,5-6-10,-5 1-2,1-2 1,4-2-5,-4 0 1,0 5 9,0-5-8,-5 7 9,9-10-6,1 5 0,3-2-4,2 0 0,-7 5-5,-2-5 1,-1 7 8,6-10-4,0 5 0,-1-2 3,1 0-5,-7 7 2,5-3 1,-4-1 0,-1 5 0,-2-4-3,1 6 3,-6 0 0,13 0 0,-13 0 0,12 0 0,-11-7 0,11 6 0,-5-6 0,7 7 0,-7-6 0,5 4 0,-5-11 0,0 11 1,5-4-1,-11-1 0,11 6 0,-10-8 0,7 5 0,-7 2 0,4-5 0,-1 7 0,3-6 0,-1 4 0,-2-4 0,1-1 0,-5 6 0,4-6 0,1 7 0,-6 0 0,12 0 0,-11-7 0,11 6 0,-11-6 0,11 7 0,-12 0 0,12-6 0,-11 4-7,11-4 6,-11 6 1,11-2 0,-3-3 0,-4 3 0,7-4-1,-5 6 0,7-7 3,0 6-3,-7-12 3,5 11-2,-5-5 0,0 1-11,5 4-2,-11-4 12,11 6 0,-11 0 0,11 0-3,-12 0 16,6 0-58,-1 0-1,3 0-48,-1 0-192,5 0-174,-5 0 264,0 0 197,5 6 0,-5-4 0,7 4 0</inkml:trace>
</inkml:ink>
</file>

<file path=ppt/ink/ink5.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0-09-11T22:42:17.9090000"/>
    </inkml:context>
    <inkml:brush xml:id="br0">
      <inkml:brushProperty name="width" value="0.34286" units="cm"/>
      <inkml:brushProperty name="height" value="0.34286" units="cm"/>
      <inkml:brushProperty name="color" value="#66CC00"/>
    </inkml:brush>
  </inkml:definitions>
  <inkml:trace contextRef="#ctx0" brushRef="#br0">0 3896 5735,'17'0'387,"-4"0"-342,-7-7 28,-4 6-165,4-12 89,-6 11-9,0-11 44,0 11-14,7-4-33,-6-1-3,6 6 31,-7-12-29,0 11 23,7-5-10,1 1 0,0 4 0,5-6 16,-3 3 1,-2 2-12,2-7 0,-5 5-1,4-5 0,-4 5 6,5-4 5,0 5 0,5-14-12,-1 4 0,1 1 0,0 3 1,-1 0-2,1-5 0,0 1 0,-1-1-25,1 0 0,0 1 24,0-1 1,-1 0-1,1 0 1,-5 6-3,0-1 0,-1 0 3,6-5 1,-5 1 0,0-1 0,-1 7 1,6-10 33,0 3-15,-7-3 1,5 4-9,-3-1-1,3 7 11,2-12-6,-1 10-5,1-11 1,-5 6 7,0 1 0,-7 5-14,10-4 1,-10 5 7,7-6-9,-7 5 1,5-4 11,-3 3-34,-3 4 32,5-7-31,-1 5 16,2 0 0,2-6-2,0 5 7,-7 2 1,10-6-4,-5-2 0,7-1 1,0-4 0,-5 4-1,-1 1 0,1 4 1,5-4 0,0 7-2,-1-11 0,-4 9-12,0-10 0,1 7-1,9-7 0,-9 4 13,4 1 1,-4 1-4,4-1 1,0 0 8,0 1-12,-1-1 7,1-6 1,0 4-7,-1-2 47,-6 2-22,6 3 3,-6-1-16,6 0 1,-5 1-11,4-1 0,-10 0 11,7 1-15,-7-1 1,5 0 9,-3 0-6,-3 7 2,11-11 1,-10 9-2,7-10 2,-7 4 1,10 1 1,-5-6-1,7 5 0,0-12 0,-1 12 0,1-4 0,-5 9 0,0 1 0,-7 0 0,17-5 0,-11-6 0,13 5 0,-8-4 0,-6 4 0,12 1 0,-10-6 0,11 5 0,-6-4 0,0 4 0,-1 1 0,1 0 0,-7 0 0,12 1 0,-11-1 0,13-6 0,-8 5 0,1-4 0,-5 8 0,0 3 0,-1-1 0,6-5 9,0 0 0,-5 6-8,-1-1-1,1 0 1,5-5-1,0 1 0,-1 6-104,1-12 101,6 10 0,-4-11-17,2 6 1,-2 5 1,-3 1 9,-6-1 1,10-5 4,-3 0 4,3 1 0,-3-1 12,-1 0 1,1 6-27,0-1 37,0 0-23,-1-11 10,8 4-9,-6-10-1,12 10 0,-12-4 0,4 6 0,-11 1 0,11-1 0,-10 0 0,9 1 0,-2 5 0,-3-4 0,1 3 21,0-3 0,-1-1-19,1-1 0,0 5-2,0 0 1,-1 7 0,1-16 2,0 9 0,6-11-11,-5 6 10,5 7-9,-6-5 4,0 4 3,0-5 0,-1 4 0,1 0 0,-5 5 0,0-5 0,-6 6 0,6-6 0,0 6 0,5-9 0,-1 4 0,-4 0 0,0 0 0,0 4 0,5-5 0,-7 0 0,5-5 0,1 1 0,3-1 0,2 0 0,-7 6 0,-2-1 0,-1 6 0,6-15 0,0 9 0,0-11 0,-1 6 0,1 0 4,-7 7 19,5-5-10,-11 5 0,6-2-13,-3 0 6,-4 7-42,13-3 42,-13-1-50,12-1 41,-5 0-2,7-5-2,-7 5 0,5-1 49,-11-4-46,11 5 24,-5 0-13,0-5-6,5 5 0,-4 0-2,5-5 1,1 11-3,0-11 2,-7 5 0,5-2-1,-3 0 1,-4 7 1,7-10 0,-4 5 13,-1-1 3,5-4-17,-12 5 4,12-7-2,-4 7 3,5-5-4,1 12 8,-7-12-1,12 4-8,-17 1 1,17-5 0,-12 10 0,7-7 0,-7 7-1,11-4 0,-9 1-2,11 4 2,-6-11 1,6 11 8,-4-11 1,10 12 14,-10-6 2,10 1 0,-4 4-15,7-11-16,-1 11 13,0-11 1,-1 10-24,-3-7 16,-11 7-3,6-10 1,-10 10 2,9-7 0,-7 5-3,-2-5-2,-7 7 4,10-10 1,-5 11 0,0-11 0,5 11-1,-11-4-1,11-1 2,-11 6 0,4-6 0,-19 7 0,10 0 0,-10 0 79,13-6-46,0-3 7,0 1-18,0 2 3,0-1-2,6-1-10,-4 0 1,6-5-30,-3 3 22,-3-3-33,4-2 31,1-6 0,-6-2-41,4-6 37,4 6 1,-6-10-33,7 4 1,-6 1 11,6 4 1,-6 4-6,0-4 1,3 4 36,-2-5-21,6 7 1,-7-8 13,5 7-19,-5-1 36,2-1-30,1 11 1,-6-10-2,6 19-3,-7-12 15,0 11-42,0-4 33,13 12 21,-3-4-17,11 4 13,0-6-22,2 0 1,6 0-2,1 0 1,-6 0 10,1 0 1,-1 0 0,6-6 0,-1-2 0</inkml:trace>
</inkml:ink>
</file>

<file path=ppt/ink/ink6.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0-09-11T22:42:07.4680000"/>
    </inkml:context>
    <inkml:brush xml:id="br0">
      <inkml:brushProperty name="width" value="0.34286" units="cm"/>
      <inkml:brushProperty name="height" value="0.34286" units="cm"/>
      <inkml:brushProperty name="color" value="#00A0D7"/>
    </inkml:brush>
  </inkml:definitions>
  <inkml:trace contextRef="#ctx0" brushRef="#br0">30 3132 6110,'-17'0'46,"4"0"122,13 0-152,0-13-14,13 9-9,-3-22 7,11 16 0,-6-11 7,0 6-17,0 7 1,-1-10 14,1 4-21,0-4 14,6 3 1,-5-5-1,4 1 0,-4 4 2,-1 5 0,-5 0-1,-1-4 1,-4 4 24,5 0 0,0 0-20,5-4 9,-7-1 1,5 0-10,-3 1 1,-2 4 16,2 0 1,-5 5-14,4-5 1,-4 5-16,5-4 1,-5 4-53,5-5 23,0 7 1,-1-6 23,1 5 1,-5 0-22,5-5 38,-7 5-27,10-9 21,-5 5-17,7-7 50,-7 1-24,5-1 7,-11-6-12,11 4 0,-11 3-3,11 1 0,-12 4 0,12 1 0,-4-5 0,5 5 0,-4-2 0,0 0 0,-5 6 0,5-6 0,-7 6 0,10-9 0,-11 5 0,11-6 36,-12-1-32,12 7-1,-11-5-2,4 4-1,1 1-40,-5 2 42,4-1-53,1 6 36,-6-6-27,6 0 15,-1 6-5,-4-12 31,11 11 2,-11-11 21,11 5-28,-5-7 1,7 1-17,-1-1 0,-4 5 12,0 0-2,0 0 14,4-4-2,1-1 4,6 0-2,-4 1 0,4 4 33,-6 0-33,-1 7 0,1-10 2,0 3 0,-5 2 2,-1-2-5,1 0 0,5 0 1,0 1 0,-1 5 1,1-9-1,0 3 0,-6 2 1,1-2 21,-7 7-19,17-10-6,-10 11 0,11-11 7,-6 4 4,-7 2-8,12-6 0,-11 5 0,11-7-3,-4 7 1,-1-5-2,0 3-1,-7-3 1,5-2 1,-3 1 4,-4 5 1,7-4-2,-3 4 31,-3 2-28,6-6-7,1 5-6,3-7-2,4 0 3,0 1-4,-4-1-9,4 0 0,-6 1 8,-1-1 17,1 7-6,0-5 2,-1 5 1,1-14 3,0 6 12,-1-5-15,1 6 7,0 0-7,-7 1-3,5-1 2,-5 7-1,7 1 2,-7 1-1,5 4 0,-10-6 2,7 3-2,-7 3 0,6-6-3,-4 3 4,-4 4-2,12-12-16,-11 4-3,11-5 9,-5 6-6,7-5 20,-1 4-12,1-5 2,0-1-1,0-6-18,-1 4 0,1 1 25,0 6 0,-6 5 0,1-4 0,-5 4 6,5-5 0,-5 5 0,5-5 0,-5 5 9,4-5 1,-4 6-15,5-6 1,-5 5 2,5-5 1,-5 5 3,4-5-8,1 7 3,5-10-4,0-2 0,-1 4 7,1-4 1,-5 9-6,0-4 0,-5 5 13,4-5-9,-5 7 103,9-10-91,-5 5-1,7 0 20,-1-6 139,1 6-175,-7-6 1,5-1-26,-5 0 0,7 5 49,0 1-60,-7 5 32,5-9-25,-5 5 24,7 0 3,0-5 0,-6 5 3,1-7 0,-5 5 0,5 0 1,-5 6 2,5-6 1,-6 5-5,6-5 0,-5 5 2,5-5 0,0 7-2,4-10 0,1 5-22,0-7-3,-7 0 20,12 1 1,-11-1-9,11 0 12,-4 1 0,-1-1 1,0 0 9,-7 1-14,12-1 23,-11 0-14,6 0-3,-2 1 0,-5 6 0,7 1-2,-7 0 1,5 4 1,-3-7-39,-3 7 36,6-10-1,-5 5 2,6 0 0,1-5 6,0 5-9,-7-1 5,5-4-2,-5 12 8,0-12-6,5 11-1,-4-5-12,5 7-1,1-6 1,0 4 0,-1-6-16,1 3 22,-7 4 1,5-8-7,-3 5 10,-3 2-5,12-5 0,-14 6 21,10-4-18,-4 3 4,-3-4 0,6 4 0,-5-3 2,-2 3 2,6-4-6,-5-1 4,7 6-4,0-12 3,-1 11-5,1-11-1,0 5 6,-1-7-1,-6 0 2,6 1-4,-13-1 25,12 0-22,-11 1 1,11 5 0,-11-4-2,4 5 2,1-6-1,-6 5-5,6-4 5,-1 12-4,-4-12 1,5 11 2,-1-11-18,-4 5-4,4 0 4,-6-5 7,7 4 1,-4 0-1,7-1-1,-7 6 3,4-9-6,-1 12 31,-4-12-14,11 5 5,-12-1-5,6-4 4,0 12-2,-6-12-3,6 11-16,-1-5 13,-4 1-11,4 4 12,1-4 6,-5 6-7,11 0 6,-12 0-3,12 0-1,-5 0 0,7 0 0,0 0 0,0-7 0,6 6 0,-5-6 0,5 1-8,-6 4 7,0-5-10,-1 7 1,1-1 10,0-4-1,-7 3-2,12-4 2,-11 6 0,8-2 6,-7-3-7,-7 4 7,10-6-5,-11 7-23,11 0 22,-5 0-1,0-7 2,5 6 1,-5-12-1,0 11-3,5-11 9,-4 11-5,5-4 1,1-1-2,-7 6 0,5-6 0,-5 1 0,1 4 29,4-5-27,-12 1 1,12 4 1,-11-4-5,11 6-58,-11 0-5,11 0 64,-12 0 0,12 6 0,-4 2 0</inkml:trace>
</inkml:ink>
</file>

<file path=ppt/ink/ink7.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0-09-11T22:42:43.9490000"/>
    </inkml:context>
    <inkml:brush xml:id="br0">
      <inkml:brushProperty name="width" value="0.34286" units="cm"/>
      <inkml:brushProperty name="height" value="0.34286" units="cm"/>
      <inkml:brushProperty name="color" value="#66CC00"/>
    </inkml:brush>
  </inkml:definitions>
  <inkml:trace contextRef="#ctx0" brushRef="#br0">1 4733 6203,'5'-14'76,"-2"6"-55,18-5-21,-6 4 22,-1-5-37,8-1 19,-6-6 0,10 4 77,-6-2 1,-1 2-58,-4 3 1,0-1 3,-1 0 0,1 1-24,0-1 1,0 0-4,-1 1-27,1-1 1,0 0 65,-1 0-101,1 1 69,0-7-33,-1 4 0,1-4 17,0 6 5,-7 1 1,5-1 5,-3 0 1,-2 1-5,2-1 0,-5 0 2,5 0 1,-6 6-1,6-1 1,-5 0-2,5-5 1,-5 6-1,5-1 55,-7 0-51,10-11 4,-5 4-6,7-4-1,0 0-6,-7 5 1,5-6 12,-3 8-13,-4-1 0,7 0 6,-3 1 0,-2-1 10,2 0-11,0 0 0,4-4 0,1-1 1,-5 1 0,0 4-1,0 0 0,4-6 0,1-2 107,0 0-103,-7-4 0,5 10 74,-3-2-54,-4 9-31,7-3 0,-9 5 10,5-7 1,-4 5 0,5 0-21,-7 0 0,10-4 23,-3-1 1,-2 0-68,2 1 55,-7-1 1,10 0 1,-3 1 1,-2-1 2,2 0 2,-7 0 0,11 1 2,-6-7-36,6 4 31,1-4-99,0 0 92,0 4 0,-1-4 10,1 6 1,-5 1-3,0-1 0,-1 0 1,6 1-14,0-1 9,-1 0 0,1 1 25,0-1-25,0 0 11,-1 0-9,1 1 9,0-1-5,-1 0 2,8 1-9,-6-1 0,5 0 6,-6 1-1,0-1 3,-1 0-4,1 0 1,0 6-4,-1-1 0,-4 5 4,0-5 1,-5 5-1,5-5 4,-7 1-5,10-6 2,-5 0 1,7 5-3,-1 1 1,-5 5 0,4-9 0,-10 10 85,7-7-92,-7 7-5,10-4 14,-5 1-2,7-2 1,-5-2-12,0 0 11,-7 7 19,10-10-22,-11 11 9,11-11-3,-12 5 0,12 0 0,-11-5-2,11 5 9,-11-7-7,11 0 41,-5 0-38,0 1 32,5-1-30,-5 7 0,2-5 1,0 3 27,-7-3-15,10-2 0,-10 1-29,7-1 0,-5 5 25,5 0-20,-7 1 15,10-6-32,-5-6 25,7 4 1,0-4-15,0 6 1,-6 1 6,1-1 0,-5 5 0,5 0 0,-5 1 67,5-6-62,-7 0 0,10 0 28,-3 1 1,-2 4-13,2 0-28,-1 0 19,6-4 1,0-6-12,0 0 1,-6 6-17,1 4 0,-5 0-7,5-5 1,0 6 16,4-1 0,-4 0-15,0-5 24,-7 1 0,15-1-7,-3 0 0,-2 1 20,-3-1-1,0 7 0,4-10 3,1 3 0,-5 2-8,0 3-4,-7 0 0,10-4-6,-3-1 10,3 0-25,1 1 23,1-1-17,0-6 9,0 4-3,-1-4-12,-6 6 2,5 1-9,-4-1 18,5 0 8,1 1-10,0-1 16,-1 0-17,1 0 21,0-6-19,0 5 1,-1-5 9,1 6-5,0 7 2,-7-5-4,5 11 7,-11-11-24,11 11-2,-12-4-22,12 6-7,-11 0 58,4 0-25,1 0 34,-5 0-4,11 0 4,-12-7 10,12 6 12,-4-12 7,-1 11 1,-2-11-56,1 11 32,-6-11-42,6 12 36,-7-6 46,6 7-52,-4-6 101,5 4-130,-7-11 48,0 11-3,0-11-3,0 12-51,0-13 35,0 6-2,-7 0 6,5-5 0,-4 5-12,6-7 8,0-6-19,0-2 19,0-6-11,6-1 0,-2 3 4,6 2-3,-7 4 3,10 0 0,-10-1-1,7-2-56,-7 3 55,10-1-43,-11 6 35,11 1-25,-11 2 33,11 12 0,-12-12 0,12 11 11,-4-5 14,-1 1-20,5-2 8,-5 0-8,0-6-2,5 6-1,-5 0 0,0-5-23,6 11 9,-6-11 1,2 10-2,-1-7 6,-5 7 8,9-3-9,-5-1 16,0 5-4,5-4 3,-5-1-4,7 6 1,0-8-1,-1 5 6,-6 2-6,12-11 2,-10 11-1,11-11-1,0 12 6,-4-13 0,4 6 24,-6 0 4,6 2-6,-5-1-15,5 5-18,-6-4 22,6 6-33,-4 0-7,10-7-8,-10 6-9,4-6 32,0 7-64,-4 0 54,10 0 9,-4 0-14,0-6 45,-2 4-38,1-4 102,-6 6-74,5 0 3,-13-7-9,5 5 6,-11-4-22,11 6 18,-11 0-19,4-7 9,1 6-3,-6-6 4,6 1 1,-7 4 0,6-5 0,-4 1 0,5 4 0,-1-4 2,-4 6-1,11 0-1,-12-7 0,6 6 9,0-6-8,-6 7-1,6-7 0,-1 6 1,-4-6-23,11 7-3,-11-6 21,11 4-2,-12-4 8,12 6-11,-11-7 18,11 5 20,-11-4 5,4-1-5,1 6 72,-6-6-80,12 7-15,-11-6 36,5 4-20,-7-11 51,0 11-55,0-4-23,0-1 31,-7-1-52,5-7 52,-11 1-59,12-8 35,-6 0-8,1-1-10,4-5 13,-5 5 2,7-6 1,0-1 12,0 1 0,0 0 2,0-1-14,0 1 1,-1 1 1,-4 3 1,3 4 1,-4 0-49,6-2 41,0 0-4,0-4 0,0 10 1,6-11 6,-4 12 1,4-12 2,-6 12 1,0-5-13,0 6 8,0 7-65,0-5 64,0 5-3,0-7-29,0 7-5,0-5 27,0 5 0,2-7-16,3 0-80,-3 7 82,4-5 0,-6 5-6,0 0-4,7 1 34,-6 1 14,6 4-18,-1-5-13,-4 7 49,11 0-36,-11 0-120,11 0 28,-5 0-181,13 0 280,2 7 0,13-5 0,2 4 0</inkml:trace>
</inkml:ink>
</file>

<file path=ppt/ink/ink8.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20-09-11T22:42:31.6100000"/>
    </inkml:context>
    <inkml:brush xml:id="br0">
      <inkml:brushProperty name="width" value="0.34286" units="cm"/>
      <inkml:brushProperty name="height" value="0.34286" units="cm"/>
      <inkml:brushProperty name="color" value="#00A0D7"/>
    </inkml:brush>
  </inkml:definitions>
  <inkml:trace contextRef="#ctx0" brushRef="#br0">30 4043 5853,'-8'8'97,"-5"-8"-115,11-1 37,-4-6 6,6 1 34,0 4 40,0-11-72,0 11 45,0-4-17,6-1 4,-4-1-50,11 0 1,-10-5 2,7 3 20,-7 4-5,10-8-80,-11 0 65,11-3 1,-5-4-37,7 6 33,-7 7-36,5-5 22,-5 5 1,7-7-4,0 1 10,-1-8-3,1 6 1,0-5 0,0 6-3,-1 0 2,-6 1 1,6-1 0,0 0 0,3 1 0,4-1 0,-7 7 0,1-5 0,0 5 0,0-1 0,-7-4 0,5 5 0,-5 0 0,0-5-2,5 5 0,-10-2-2,7 0 4,-6 7-1,2-10 79,1 11-72,-6-11-5,12 5 5,-11-7 2,11 7-18,-11-5-8,11 5 2,-5-7 14,7 1-35,-1-1 28,1 0-22,0 0 44,-7-6 2,5 5 9,-5-5 6,7 6 23,-7 0-42,5 1-9,-11 5 3,11-4-5,-12 5-1,12 0-4,-11-5 0,6 5 0,-3-7-3,-3 7 6,4-5 1,1 5 1,1-1 25,0-4 3,5 5-26,-11-6 1,11-1-9,-5 7 13,0-5-15,5 4 10,-5 1 0,2-5-6,0 3 25,-7 4-10,10-7 0,-9 10 27,5-7 7,-5 6-35,9-9-2,-5 5 1,2-2 32,0 1-20,-7 5 59,10-9-53,-5 12 93,7-12-107,-1 11 1,-4-11 24,0 3-79,-7 4 61,10-7 1,-4 9-71,5-6 70,1 7-67,0-10 48,-1 5 46,1 0-5,-7-5 12,5 5-41,-5-7 4,7 7-40,0-5 48,0 4-113,-1-5 92,1-1-28,0 0 26,-1 1 2,1-1-3,0 0 5,-1-6-1,1 5-2,6-6 1,-4 8-18,2-1 0,-7 0-7,-2 1 8,-1-1 0,6 0 10,0 1 0,-5 4-7,-1 0 19,1 0-19,5-5 22,0 1-17,-1-1 11,1 0-15,0 1 1,-6-1-2,1 0 0,-5 5-13,5 1 1,-5 4-6,5-5 1,-6 5 15,6-5 0,-5 5-9,5-4 21,-7 5-23,10-9 50,-5 5-35,7-7 5,0 1-33,0-1-3,-1 0 29,1 1 1,0-1-5,-1 0 0,-4 5-14,0 1 3,-7-1 36,10-5 1,-5 5-35,7 0 100,-7 7-53,5-10-8,-4 5 0,0-2-8,1 0 12,-7 7-30,11-10 16,-6 11 0,1-11-21,1 4 20,-6 2-21,9-6 14,-5 5 1,2-2-1,-1 0 1,-4 5 26,5-5-23,-7 7 0,10-10 1,-4 5-3,5-7 1,-4 1 0,0-1-1,-7 7 5,10-5-1,-5 5-9,7-7 6,0 0-3,-1 0 3,1 1 14,0-1-1,0 0 2,-1 1-19,1-1 6,0 0 1,-1 1-8,1-1 1,-5 5 6,0 0 0,-5 5 17,4-4 0,-4 4-16,5-5-6,-7 0-32,17-5-2,-10 1 16,4-1 17,6 0-16,-17 1 5,17-1 19,-12 0 0,7 0 0,-5 1 14,-1-1-10,-5 7 1,4-5 16,-3 3-23,-4 3 4,6-6-5,-1 5 7,-4-6-15,11 5 0,-10-4 3,7 4-1,-7 2-4,10-6 0,-9 5-9,6-7 17,-7 7-4,10-12 7,-11 10-7,11-11 14,-5 7-9,6-1 2,1 0-2,0 0 2,-7 1-2,5-1-1,-5 0 0,2 6-2,0-1 3,-7 6 5,10-9-6,-11 5 0,11-6 1,-5 5-1,7-4 0,-1 5-1,1-7 0,-7 1 1,5-1-1,-4 7 1,5-5 0,-6 11-6,5-11 0,-11 11-32,11-4-4,-11 6-28,11-7 53,-12 6 23,13-6-32,-13 7 50,6 0-23,-1 0 5,-4 0 1,11 0 5,-11 0-6,11 0-4,-5 0-2,0 0 1,5 0-1,-5 0 0,7 0 0,-7 0 0,5 0 0,-5 0 22,7 0-21,0 0 1,-1 0 2,-5 0-5,4 0-28,-5 0-4,0 0 106,5 0-75,-11 0 219,4 0-198,1 0-18,-6-6 46,6 4-57,-7-11-15,0 11-7,-7-4 35,6-1 25,-6 6 9,1-6 4,4 1-34,-4 4 5,6-11-23,0 11 26,0-11-90,0 5 83,0 0-30,0-5 12,0 5 2,0 0 8,0-6 1,0 6-2,0-6 4,0-1 4,6 0-6,-4 7-1,4-5 0,-6 5 0,2-2 0,3 0 0,-4 7 0,6-10-72,-7 11 67,0-4-4,0-1 0,2 4-3,2-7 16,-2 7-25,5-4-1,-1 1 23,-4-2 1,11-7 16,-5 0-23,0 0 27,5 1-24,-5-1 8,7 0-3,0 1 0,0-1-3,-1 7 0,-4-5-1,0 3 1,-7 3 1,5-1-1,-3 3-4,-3 4 4,4-12 0,1 4 0,-4 0 0,7-1 0,-7 7 0,4-10 0,-6 9 0,4-6 14,-3 7-5,4-10-7,-6 12-1,7-13 3,-5 13-23,4-12-2,-6 5-30,0-1-8,7-4-27,-6 12 57,6-12-7,-7 5-6,6-1 79,-4-4-33,4 5 12,1 0 33,-5-5-53,11 5 22,-12-7-14,12 7-13,-11-5 11,11 5-6,-11-1 3,4-4 0,1 5 0,-6 0-1,6 2-35,0 6 34,-6-7-11,6 5 7,-1-4 11,-4 6 11,11 0 3,-11 0 2,11 0 8,-12 0-23,12 0 9,-5 0-72,7 0 65,0 0-23,0-7 93,-7 6 6,5-6-11,-12 7 15,13 0-81,-13 0-177,6-6 88,-7-3 54,0 1-21,0 2 83,0-1-63,0 6 72,0-13-45,-7 13 114,6-6-93,-6 1-14,7 4-39,0-11-7,0 11 13,0-11-13,0 12 36,0-12-5,0 5 1,2-2 6,3 0 25,-4 7 6,6-4-20,-7 1 8,6 4-10,-4-5 2,11 1-12,-5 4 8,7-11-7,-1 12 0,1-8 3,0 4 67,0 4-62,-1-12 3,8 11-9,0-11 12,8 11-135,-1-4 127,1 6-2,-1 0 0,0 0 0,1 0 0</inkml:trace>
</inkml:ink>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9B321-329B-F34A-B590-D8742A472EDA}" type="datetimeFigureOut">
              <a:rPr lang="en-US" smtClean="0"/>
              <a:t>11/17/2021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2DACD-BB36-F445-A070-9F1BBA6F95DB}" type="slidenum">
              <a:rPr lang="en-US" smtClean="0"/>
              <a:t>‹#›</a:t>
            </a:fld>
            <a:endParaRPr lang="en-US"/>
          </a:p>
        </p:txBody>
      </p:sp>
    </p:spTree>
    <p:extLst>
      <p:ext uri="{BB962C8B-B14F-4D97-AF65-F5344CB8AC3E}">
        <p14:creationId val="2468740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55F2DACD-BB36-F445-A070-9F1BBA6F95DB}" type="slidenum">
              <a:rPr lang="en-US" smtClean="0"/>
              <a:t>3</a:t>
            </a:fld>
            <a:endParaRPr lang="en-US"/>
          </a:p>
        </p:txBody>
      </p:sp>
    </p:spTree>
    <p:extLst>
      <p:ext uri="{BB962C8B-B14F-4D97-AF65-F5344CB8AC3E}">
        <p14:creationId val="428149936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55F2DACD-BB36-F445-A070-9F1BBA6F95DB}" type="slidenum">
              <a:rPr lang="en-US" smtClean="0"/>
              <a:t>24</a:t>
            </a:fld>
            <a:endParaRPr lang="en-US"/>
          </a:p>
        </p:txBody>
      </p:sp>
    </p:spTree>
    <p:extLst>
      <p:ext uri="{BB962C8B-B14F-4D97-AF65-F5344CB8AC3E}">
        <p14:creationId val="385907557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25</a:t>
            </a:fld>
            <a:endParaRPr lang="en-US"/>
          </a:p>
        </p:txBody>
      </p:sp>
    </p:spTree>
    <p:extLst>
      <p:ext uri="{BB962C8B-B14F-4D97-AF65-F5344CB8AC3E}">
        <p14:creationId val="194454265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 FHN trial group (2010,</a:t>
            </a:r>
            <a:r>
              <a:rPr lang="en-US" sz="1200" kern="1200" baseline="0">
                <a:solidFill>
                  <a:schemeClr val="tx1"/>
                </a:solidFill>
                <a:effectLst/>
                <a:latin typeface="+mn-lt"/>
                <a:ea typeface="+mn-ea"/>
                <a:cs typeface="+mn-cs"/>
              </a:rPr>
              <a:t> 2013) </a:t>
            </a:r>
            <a:r>
              <a:rPr lang="en-US" sz="1200" kern="1200">
                <a:solidFill>
                  <a:schemeClr val="tx1"/>
                </a:solidFill>
                <a:effectLst/>
                <a:latin typeface="+mn-lt"/>
                <a:ea typeface="+mn-ea"/>
                <a:cs typeface="+mn-cs"/>
              </a:rPr>
              <a:t>Patients receiving (in-center) SDHD had a significantly shorter time to first vascular event compared with the conventional HD group. </a:t>
            </a:r>
          </a:p>
          <a:p>
            <a:pPr marL="0" indent="0">
              <a:buFont typeface="Arial" panose="020b0604020202020204" pitchFamily="34" charset="0"/>
              <a:buNone/>
            </a:pPr>
            <a:r>
              <a:rPr lang="en-US" sz="1200" kern="1200">
                <a:solidFill>
                  <a:schemeClr val="tx1"/>
                </a:solidFill>
                <a:effectLst/>
                <a:latin typeface="+mn-lt"/>
                <a:ea typeface="+mn-ea"/>
                <a:cs typeface="+mn-cs"/>
              </a:rPr>
              <a:t>• FHN trial group (2011, 2013) A similar trend was observed in the NHD cohort, although the time to first access-related event did not reach statistical significance. </a:t>
            </a:r>
          </a:p>
          <a:p>
            <a:pPr marL="0" indent="0">
              <a:buFont typeface="Arial" panose="020b0604020202020204" pitchFamily="34" charset="0"/>
              <a:buNone/>
            </a:pPr>
            <a:r>
              <a:rPr lang="en-US" sz="1200" kern="1200">
                <a:solidFill>
                  <a:schemeClr val="tx1"/>
                </a:solidFill>
                <a:effectLst/>
                <a:latin typeface="+mn-lt"/>
                <a:ea typeface="+mn-ea"/>
                <a:cs typeface="+mn-cs"/>
              </a:rPr>
              <a:t>• An association between dialysis frequency and vascular access-related events was reported in an observational Australian study by Jun</a:t>
            </a:r>
            <a:r>
              <a:rPr lang="en-US" sz="1200" kern="1200" baseline="0">
                <a:solidFill>
                  <a:schemeClr val="tx1"/>
                </a:solidFill>
                <a:effectLst/>
                <a:latin typeface="+mn-lt"/>
                <a:ea typeface="+mn-ea"/>
                <a:cs typeface="+mn-cs"/>
              </a:rPr>
              <a:t> et al</a:t>
            </a:r>
            <a:r>
              <a:rPr lang="en-US" sz="1200" kern="1200">
                <a:solidFill>
                  <a:schemeClr val="tx1"/>
                </a:solidFill>
                <a:effectLst/>
                <a:latin typeface="+mn-lt"/>
                <a:ea typeface="+mn-ea"/>
                <a:cs typeface="+mn-cs"/>
              </a:rPr>
              <a:t>. Those with &gt;3.5 sessions per week of HD</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had a lower cumulative vascular access survival compared with patients with fewer sessions. In this</a:t>
            </a:r>
            <a:r>
              <a:rPr lang="en-US" sz="1200" kern="1200" baseline="0">
                <a:solidFill>
                  <a:schemeClr val="tx1"/>
                </a:solidFill>
                <a:effectLst/>
                <a:latin typeface="+mn-lt"/>
                <a:ea typeface="+mn-ea"/>
                <a:cs typeface="+mn-cs"/>
              </a:rPr>
              <a:t> study, m</a:t>
            </a:r>
            <a:r>
              <a:rPr lang="en-US" sz="1200" kern="1200">
                <a:solidFill>
                  <a:schemeClr val="tx1"/>
                </a:solidFill>
                <a:effectLst/>
                <a:latin typeface="+mn-lt"/>
                <a:ea typeface="+mn-ea"/>
                <a:cs typeface="+mn-cs"/>
              </a:rPr>
              <a:t>ost events were infections (60%).</a:t>
            </a:r>
            <a:endParaRPr lang="en-US"/>
          </a:p>
        </p:txBody>
      </p:sp>
      <p:sp>
        <p:nvSpPr>
          <p:cNvPr id="4" name="Slide Number Placeholder 3"/>
          <p:cNvSpPr>
            <a:spLocks noGrp="1"/>
          </p:cNvSpPr>
          <p:nvPr>
            <p:ph type="sldNum" sz="quarter" idx="10"/>
          </p:nvPr>
        </p:nvSpPr>
        <p:spPr/>
        <p:txBody>
          <a:bodyPr/>
          <a:lstStyle/>
          <a:p>
            <a:fld id="{55F2DACD-BB36-F445-A070-9F1BBA6F95DB}" type="slidenum">
              <a:rPr lang="en-US" smtClean="0"/>
              <a:t>26</a:t>
            </a:fld>
            <a:endParaRPr lang="en-US"/>
          </a:p>
        </p:txBody>
      </p:sp>
    </p:spTree>
    <p:extLst>
      <p:ext uri="{BB962C8B-B14F-4D97-AF65-F5344CB8AC3E}">
        <p14:creationId val="1958337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a:pPr>
            <a:r>
              <a:rPr lang="en-US" sz="1200" kern="1200">
                <a:solidFill>
                  <a:schemeClr val="tx1"/>
                </a:solidFill>
                <a:effectLst/>
                <a:latin typeface="+mn-lt"/>
                <a:ea typeface="+mn-ea"/>
                <a:cs typeface="+mn-cs"/>
              </a:rPr>
              <a:t>• In a</a:t>
            </a:r>
            <a:r>
              <a:rPr lang="en-US" sz="1200" kern="1200" baseline="0">
                <a:solidFill>
                  <a:schemeClr val="tx1"/>
                </a:solidFill>
                <a:effectLst/>
                <a:latin typeface="+mn-lt"/>
                <a:ea typeface="+mn-ea"/>
                <a:cs typeface="+mn-cs"/>
              </a:rPr>
              <a:t> retrospective </a:t>
            </a:r>
            <a:r>
              <a:rPr lang="en-US" sz="1200" kern="1200">
                <a:solidFill>
                  <a:schemeClr val="tx1"/>
                </a:solidFill>
                <a:effectLst/>
                <a:latin typeface="+mn-lt"/>
                <a:ea typeface="+mn-ea"/>
                <a:cs typeface="+mn-cs"/>
              </a:rPr>
              <a:t>observational Australian cohort study (Van Eps</a:t>
            </a:r>
            <a:r>
              <a:rPr lang="en-US" sz="1200" kern="1200" baseline="0">
                <a:solidFill>
                  <a:schemeClr val="tx1"/>
                </a:solidFill>
                <a:effectLst/>
                <a:latin typeface="+mn-lt"/>
                <a:ea typeface="+mn-ea"/>
                <a:cs typeface="+mn-cs"/>
              </a:rPr>
              <a:t> et al.)</a:t>
            </a:r>
            <a:r>
              <a:rPr lang="en-US" sz="1200" kern="1200">
                <a:solidFill>
                  <a:schemeClr val="tx1"/>
                </a:solidFill>
                <a:effectLst/>
                <a:latin typeface="+mn-lt"/>
                <a:ea typeface="+mn-ea"/>
                <a:cs typeface="+mn-cs"/>
              </a:rPr>
              <a:t> of</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NHD and CHD patients, buttonhole cannulation was used in 94% of NHD patients and 10% of CHD patients. Those using buttonhole technique with NHD had an increased risk of septic dialysis-related events compared with the CHD.</a:t>
            </a:r>
          </a:p>
          <a:p>
            <a: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a:pPr>
            <a:r>
              <a:rPr lang="en-US" sz="1200" kern="1200">
                <a:solidFill>
                  <a:schemeClr val="tx1"/>
                </a:solidFill>
                <a:effectLst/>
                <a:latin typeface="+mn-lt"/>
                <a:ea typeface="+mn-ea"/>
                <a:cs typeface="+mn-cs"/>
              </a:rPr>
              <a:t>• In</a:t>
            </a:r>
            <a:r>
              <a:rPr lang="en-US" sz="1200" kern="1200" baseline="0">
                <a:solidFill>
                  <a:schemeClr val="tx1"/>
                </a:solidFill>
                <a:effectLst/>
                <a:latin typeface="+mn-lt"/>
                <a:ea typeface="+mn-ea"/>
                <a:cs typeface="+mn-cs"/>
              </a:rPr>
              <a:t> a </a:t>
            </a:r>
            <a:r>
              <a:rPr lang="en-US" sz="1200" kern="1200">
                <a:solidFill>
                  <a:schemeClr val="tx1"/>
                </a:solidFill>
                <a:effectLst/>
                <a:latin typeface="+mn-lt"/>
                <a:ea typeface="+mn-ea"/>
                <a:cs typeface="+mn-cs"/>
              </a:rPr>
              <a:t>retrospective Canadian study (Nesrallah</a:t>
            </a:r>
            <a:r>
              <a:rPr lang="en-US" sz="1200" kern="1200" baseline="0">
                <a:solidFill>
                  <a:schemeClr val="tx1"/>
                </a:solidFill>
                <a:effectLst/>
                <a:latin typeface="+mn-lt"/>
                <a:ea typeface="+mn-ea"/>
                <a:cs typeface="+mn-cs"/>
              </a:rPr>
              <a:t> et al.)</a:t>
            </a:r>
            <a:r>
              <a:rPr lang="en-US" sz="1200" kern="1200">
                <a:solidFill>
                  <a:schemeClr val="tx1"/>
                </a:solidFill>
                <a:effectLst/>
                <a:latin typeface="+mn-lt"/>
                <a:ea typeface="+mn-ea"/>
                <a:cs typeface="+mn-cs"/>
              </a:rPr>
              <a:t> of NHD patients</a:t>
            </a:r>
            <a:r>
              <a:rPr lang="en-US" sz="1200" kern="1200" baseline="0">
                <a:solidFill>
                  <a:schemeClr val="tx1"/>
                </a:solidFill>
                <a:effectLst/>
                <a:latin typeface="+mn-lt"/>
                <a:ea typeface="+mn-ea"/>
                <a:cs typeface="+mn-cs"/>
              </a:rPr>
              <a:t> using the buttonhole technique, </a:t>
            </a:r>
            <a:r>
              <a:rPr lang="en-US" sz="1200" kern="1200">
                <a:solidFill>
                  <a:schemeClr val="tx1"/>
                </a:solidFill>
                <a:effectLst/>
                <a:latin typeface="+mn-lt"/>
                <a:ea typeface="+mn-ea"/>
                <a:cs typeface="+mn-cs"/>
              </a:rPr>
              <a:t>rates of </a:t>
            </a:r>
            <a:r>
              <a:rPr lang="en-US" sz="1200" i="1" kern="1200">
                <a:solidFill>
                  <a:schemeClr val="tx1"/>
                </a:solidFill>
                <a:effectLst/>
                <a:latin typeface="+mn-lt"/>
                <a:ea typeface="+mn-ea"/>
                <a:cs typeface="+mn-cs"/>
              </a:rPr>
              <a:t>S. aureus </a:t>
            </a:r>
            <a:r>
              <a:rPr lang="en-US" sz="1200" kern="1200">
                <a:solidFill>
                  <a:schemeClr val="tx1"/>
                </a:solidFill>
                <a:effectLst/>
                <a:latin typeface="+mn-lt"/>
                <a:ea typeface="+mn-ea"/>
                <a:cs typeface="+mn-cs"/>
              </a:rPr>
              <a:t>bacteremia was</a:t>
            </a:r>
            <a:r>
              <a:rPr lang="en-US" sz="1200" kern="1200" baseline="0">
                <a:solidFill>
                  <a:schemeClr val="tx1"/>
                </a:solidFill>
                <a:effectLst/>
                <a:latin typeface="+mn-lt"/>
                <a:ea typeface="+mn-ea"/>
                <a:cs typeface="+mn-cs"/>
              </a:rPr>
              <a:t> followed </a:t>
            </a:r>
            <a:r>
              <a:rPr lang="en-US" sz="1200" kern="1200">
                <a:solidFill>
                  <a:schemeClr val="tx1"/>
                </a:solidFill>
                <a:effectLst/>
                <a:latin typeface="+mn-lt"/>
                <a:ea typeface="+mn-ea"/>
                <a:cs typeface="+mn-cs"/>
              </a:rPr>
              <a:t>before and after the</a:t>
            </a:r>
            <a:r>
              <a:rPr lang="en-US" sz="1200" kern="1200" baseline="0">
                <a:solidFill>
                  <a:schemeClr val="tx1"/>
                </a:solidFill>
                <a:effectLst/>
                <a:latin typeface="+mn-lt"/>
                <a:ea typeface="+mn-ea"/>
                <a:cs typeface="+mn-cs"/>
              </a:rPr>
              <a:t> use of </a:t>
            </a:r>
            <a:r>
              <a:rPr lang="en-US" sz="1200" kern="1200">
                <a:solidFill>
                  <a:schemeClr val="tx1"/>
                </a:solidFill>
                <a:effectLst/>
                <a:latin typeface="+mn-lt"/>
                <a:ea typeface="+mn-ea"/>
                <a:cs typeface="+mn-cs"/>
              </a:rPr>
              <a:t>prophylactic topical mupirocin. The infection rate decreased from 0.23 to 0.03 with the topical antibiotic. Despite this significant reduction in the infection rate with topical mupirocin, it still remained higher compared with CHD.</a:t>
            </a:r>
            <a:endParaRPr lang="en-US"/>
          </a:p>
          <a:p>
            <a:pPr marL="0" marR="0" indent="0" algn="l" defTabSz="4572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55F2DACD-BB36-F445-A070-9F1BBA6F95DB}" type="slidenum">
              <a:rPr lang="en-US" smtClean="0"/>
              <a:t>27</a:t>
            </a:fld>
            <a:endParaRPr lang="en-US"/>
          </a:p>
        </p:txBody>
      </p:sp>
    </p:spTree>
    <p:extLst>
      <p:ext uri="{BB962C8B-B14F-4D97-AF65-F5344CB8AC3E}">
        <p14:creationId val="380572684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35</a:t>
            </a:fld>
            <a:endParaRPr lang="en-US"/>
          </a:p>
        </p:txBody>
      </p:sp>
    </p:spTree>
    <p:extLst>
      <p:ext uri="{BB962C8B-B14F-4D97-AF65-F5344CB8AC3E}">
        <p14:creationId val="421341314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55F2DACD-BB36-F445-A070-9F1BBA6F95DB}" type="slidenum">
              <a:rPr lang="en-US" smtClean="0"/>
              <a:t>38</a:t>
            </a:fld>
            <a:endParaRPr lang="en-US"/>
          </a:p>
        </p:txBody>
      </p:sp>
    </p:spTree>
    <p:extLst>
      <p:ext uri="{BB962C8B-B14F-4D97-AF65-F5344CB8AC3E}">
        <p14:creationId val="112244983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55F2DACD-BB36-F445-A070-9F1BBA6F95DB}" type="slidenum">
              <a:rPr lang="en-US" smtClean="0"/>
              <a:t>42</a:t>
            </a:fld>
            <a:endParaRPr lang="en-US"/>
          </a:p>
        </p:txBody>
      </p:sp>
    </p:spTree>
    <p:extLst>
      <p:ext uri="{BB962C8B-B14F-4D97-AF65-F5344CB8AC3E}">
        <p14:creationId val="416653961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44</a:t>
            </a:fld>
            <a:endParaRPr lang="en-US"/>
          </a:p>
        </p:txBody>
      </p:sp>
    </p:spTree>
    <p:extLst>
      <p:ext uri="{BB962C8B-B14F-4D97-AF65-F5344CB8AC3E}">
        <p14:creationId val="148028568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9</a:t>
            </a:fld>
            <a:endParaRPr lang="en-US"/>
          </a:p>
        </p:txBody>
      </p:sp>
    </p:spTree>
    <p:extLst>
      <p:ext uri="{BB962C8B-B14F-4D97-AF65-F5344CB8AC3E}">
        <p14:creationId val="306021209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12</a:t>
            </a:fld>
            <a:endParaRPr lang="en-US"/>
          </a:p>
        </p:txBody>
      </p:sp>
    </p:spTree>
    <p:extLst>
      <p:ext uri="{BB962C8B-B14F-4D97-AF65-F5344CB8AC3E}">
        <p14:creationId val="10904434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13</a:t>
            </a:fld>
            <a:endParaRPr lang="en-US"/>
          </a:p>
        </p:txBody>
      </p:sp>
    </p:spTree>
    <p:extLst>
      <p:ext uri="{BB962C8B-B14F-4D97-AF65-F5344CB8AC3E}">
        <p14:creationId val="396975564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55F2DACD-BB36-F445-A070-9F1BBA6F95DB}" type="slidenum">
              <a:rPr lang="en-US" smtClean="0"/>
              <a:t>14</a:t>
            </a:fld>
            <a:endParaRPr lang="en-US"/>
          </a:p>
        </p:txBody>
      </p:sp>
    </p:spTree>
    <p:extLst>
      <p:ext uri="{BB962C8B-B14F-4D97-AF65-F5344CB8AC3E}">
        <p14:creationId val="216406488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55F2DACD-BB36-F445-A070-9F1BBA6F95DB}" type="slidenum">
              <a:rPr lang="en-US" smtClean="0"/>
              <a:t>16</a:t>
            </a:fld>
            <a:endParaRPr lang="en-US"/>
          </a:p>
        </p:txBody>
      </p:sp>
    </p:spTree>
    <p:extLst>
      <p:ext uri="{BB962C8B-B14F-4D97-AF65-F5344CB8AC3E}">
        <p14:creationId val="258002815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F2DACD-BB36-F445-A070-9F1BBA6F95DB}" type="slidenum">
              <a:rPr lang="en-US" smtClean="0"/>
              <a:t>17</a:t>
            </a:fld>
            <a:endParaRPr lang="en-US"/>
          </a:p>
        </p:txBody>
      </p:sp>
    </p:spTree>
    <p:extLst>
      <p:ext uri="{BB962C8B-B14F-4D97-AF65-F5344CB8AC3E}">
        <p14:creationId val="409427716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57200">
              <a:lnSpc>
                <a:spcPct val="100000"/>
              </a:lnSpc>
              <a:spcBef>
                <a:spcPct val="0"/>
              </a:spcBef>
              <a:buFontTx/>
              <a:buChar char="-"/>
              <a:defRPr/>
            </a:pPr>
            <a:r>
              <a:rPr lang="en-US">
                <a:solidFill>
                  <a:schemeClr val="tx1"/>
                </a:solidFill>
              </a:rPr>
              <a:t>FHN Daily Trial: (N=245)</a:t>
            </a:r>
          </a:p>
          <a:p>
            <a:pPr marL="628650" lvl="1" indent="-171450" defTabSz="457200">
              <a:lnSpc>
                <a:spcPct val="100000"/>
              </a:lnSpc>
              <a:spcBef>
                <a:spcPct val="0"/>
              </a:spcBef>
              <a:buFontTx/>
              <a:buChar char="-"/>
              <a:defRPr/>
            </a:pPr>
            <a:r>
              <a:rPr lang="en-US">
                <a:solidFill>
                  <a:schemeClr val="tx1"/>
                </a:solidFill>
              </a:rPr>
              <a:t>Retrospective</a:t>
            </a:r>
          </a:p>
          <a:p>
            <a:pPr marL="628650" lvl="1" indent="-171450" defTabSz="457200">
              <a:lnSpc>
                <a:spcPct val="100000"/>
              </a:lnSpc>
              <a:spcBef>
                <a:spcPct val="0"/>
              </a:spcBef>
              <a:buFontTx/>
              <a:buChar char="-"/>
              <a:defRPr/>
            </a:pPr>
            <a:r>
              <a:rPr lang="en-US">
                <a:solidFill>
                  <a:schemeClr val="tx1"/>
                </a:solidFill>
              </a:rPr>
              <a:t>Physical component score </a:t>
            </a:r>
            <a:r>
              <a:rPr lang="mr-IN">
                <a:solidFill>
                  <a:schemeClr val="tx1"/>
                </a:solidFill>
              </a:rPr>
              <a:t>–</a:t>
            </a:r>
            <a:r>
              <a:rPr lang="en-US">
                <a:solidFill>
                  <a:schemeClr val="tx1"/>
                </a:solidFill>
              </a:rPr>
              <a:t> RAND 36</a:t>
            </a:r>
          </a:p>
          <a:p>
            <a:pPr marL="628650" lvl="1" indent="-171450" defTabSz="457200">
              <a:lnSpc>
                <a:spcPct val="100000"/>
              </a:lnSpc>
              <a:spcBef>
                <a:spcPct val="0"/>
              </a:spcBef>
              <a:buFontTx/>
              <a:buChar char="-"/>
              <a:defRPr/>
            </a:pPr>
            <a:r>
              <a:rPr lang="en-US">
                <a:solidFill>
                  <a:schemeClr val="tx1"/>
                </a:solidFill>
              </a:rPr>
              <a:t>Patients on SDHD experienced significant improvement in self-reported physical health relative to those on CHD</a:t>
            </a:r>
          </a:p>
          <a:p>
            <a:pPr marL="628650" lvl="1" indent="-171450" defTabSz="457200">
              <a:lnSpc>
                <a:spcPct val="100000"/>
              </a:lnSpc>
              <a:spcBef>
                <a:spcPct val="0"/>
              </a:spcBef>
              <a:buFontTx/>
              <a:buChar char="-"/>
              <a:defRPr/>
            </a:pPr>
            <a:r>
              <a:rPr lang="en-US">
                <a:solidFill>
                  <a:schemeClr val="tx1"/>
                </a:solidFill>
              </a:rPr>
              <a:t>There was also a large change in self-reported physical functioning that did not reach statistical significance in the SDHD patients relative to patients on CHD </a:t>
            </a:r>
          </a:p>
          <a:p>
            <a:pPr marL="628650" lvl="1" indent="-171450" defTabSz="457200">
              <a:lnSpc>
                <a:spcPct val="100000"/>
              </a:lnSpc>
              <a:spcBef>
                <a:spcPct val="0"/>
              </a:spcBef>
              <a:buFontTx/>
              <a:buChar char="-"/>
              <a:defRPr/>
            </a:pPr>
            <a:r>
              <a:rPr lang="en-US">
                <a:solidFill>
                  <a:schemeClr val="tx1"/>
                </a:solidFill>
              </a:rPr>
              <a:t>2.9 (CI 0.8-5.1)</a:t>
            </a:r>
          </a:p>
          <a:p>
            <a:pPr marL="171450" indent="-171450" defTabSz="457200">
              <a:lnSpc>
                <a:spcPct val="100000"/>
              </a:lnSpc>
              <a:spcBef>
                <a:spcPct val="0"/>
              </a:spcBef>
              <a:buFontTx/>
              <a:buChar char="-"/>
              <a:defRPr/>
            </a:pPr>
            <a:r>
              <a:rPr lang="en-US">
                <a:solidFill>
                  <a:schemeClr val="tx1"/>
                </a:solidFill>
              </a:rPr>
              <a:t>FHN Nocturnal Trial: (N=87)</a:t>
            </a:r>
          </a:p>
          <a:p>
            <a:pPr marL="628650" lvl="1" indent="-171450" defTabSz="457200">
              <a:lnSpc>
                <a:spcPct val="100000"/>
              </a:lnSpc>
              <a:spcBef>
                <a:spcPct val="0"/>
              </a:spcBef>
              <a:buFontTx/>
              <a:buChar char="-"/>
              <a:defRPr/>
            </a:pPr>
            <a:r>
              <a:rPr lang="en-US">
                <a:solidFill>
                  <a:schemeClr val="tx1"/>
                </a:solidFill>
              </a:rPr>
              <a:t>Retrospective</a:t>
            </a:r>
          </a:p>
          <a:p>
            <a:pPr marL="628650" lvl="1" indent="-171450" defTabSz="457200">
              <a:lnSpc>
                <a:spcPct val="100000"/>
              </a:lnSpc>
              <a:spcBef>
                <a:spcPct val="0"/>
              </a:spcBef>
              <a:buFontTx/>
              <a:buChar char="-"/>
              <a:defRPr/>
            </a:pPr>
            <a:r>
              <a:rPr lang="en-US">
                <a:solidFill>
                  <a:schemeClr val="tx1"/>
                </a:solidFill>
              </a:rPr>
              <a:t>Physical component score </a:t>
            </a:r>
            <a:r>
              <a:rPr lang="mr-IN">
                <a:solidFill>
                  <a:schemeClr val="tx1"/>
                </a:solidFill>
              </a:rPr>
              <a:t>–</a:t>
            </a:r>
            <a:r>
              <a:rPr lang="en-US">
                <a:solidFill>
                  <a:schemeClr val="tx1"/>
                </a:solidFill>
              </a:rPr>
              <a:t> RAND 36</a:t>
            </a:r>
          </a:p>
          <a:p>
            <a:pPr marL="628650" lvl="1" indent="-171450" defTabSz="457200">
              <a:lnSpc>
                <a:spcPct val="100000"/>
              </a:lnSpc>
              <a:spcBef>
                <a:spcPct val="0"/>
              </a:spcBef>
              <a:buFontTx/>
              <a:buChar char="-"/>
              <a:defRPr/>
            </a:pPr>
            <a:r>
              <a:rPr lang="en-US">
                <a:solidFill>
                  <a:schemeClr val="tx1"/>
                </a:solidFill>
              </a:rPr>
              <a:t>There were no significant changes in self-reported physical health and functioning in subjects randomized to frequent NHD relative to patients on CHD.</a:t>
            </a:r>
          </a:p>
          <a:p>
            <a:pPr marL="628650" lvl="1" indent="-171450" defTabSz="457200">
              <a:lnSpc>
                <a:spcPct val="100000"/>
              </a:lnSpc>
              <a:spcBef>
                <a:spcPct val="0"/>
              </a:spcBef>
              <a:buFontTx/>
              <a:buChar char="-"/>
              <a:defRPr/>
            </a:pPr>
            <a:r>
              <a:rPr lang="en-US">
                <a:solidFill>
                  <a:schemeClr val="tx1"/>
                </a:solidFill>
              </a:rPr>
              <a:t>0.6 (CI -3.4-4.7)</a:t>
            </a:r>
          </a:p>
          <a:p>
            <a:pPr marL="171450" indent="-171450" defTabSz="457200">
              <a:lnSpc>
                <a:spcPct val="100000"/>
              </a:lnSpc>
              <a:spcBef>
                <a:spcPct val="0"/>
              </a:spcBef>
              <a:buFontTx/>
              <a:buChar char="-"/>
              <a:defRPr/>
            </a:pPr>
            <a:r>
              <a:rPr lang="en-US" err="1">
                <a:solidFill>
                  <a:schemeClr val="tx1"/>
                </a:solidFill>
              </a:rPr>
              <a:t>Culleton et al. </a:t>
            </a:r>
          </a:p>
          <a:p>
            <a:pPr marL="628650" lvl="1" indent="-171450" defTabSz="457200">
              <a:lnSpc>
                <a:spcPct val="100000"/>
              </a:lnSpc>
              <a:spcBef>
                <a:spcPct val="0"/>
              </a:spcBef>
              <a:buFontTx/>
              <a:buChar char="-"/>
              <a:defRPr/>
            </a:pPr>
            <a:r>
              <a:rPr lang="en-US">
                <a:solidFill>
                  <a:schemeClr val="tx1"/>
                </a:solidFill>
              </a:rPr>
              <a:t>RCT</a:t>
            </a:r>
          </a:p>
          <a:p>
            <a:pPr marL="628650" lvl="1" indent="-171450" defTabSz="457200">
              <a:lnSpc>
                <a:spcPct val="100000"/>
              </a:lnSpc>
              <a:spcBef>
                <a:spcPct val="0"/>
              </a:spcBef>
              <a:buFontTx/>
              <a:buChar char="-"/>
              <a:defRPr/>
            </a:pPr>
            <a:r>
              <a:rPr lang="en-US" err="1">
                <a:solidFill>
                  <a:schemeClr val="tx1"/>
                </a:solidFill>
              </a:rPr>
              <a:t>EuroQol 5-D </a:t>
            </a:r>
          </a:p>
          <a:p>
            <a:pPr marL="628650" lvl="1" indent="-171450" defTabSz="457200">
              <a:lnSpc>
                <a:spcPct val="100000"/>
              </a:lnSpc>
              <a:spcBef>
                <a:spcPct val="0"/>
              </a:spcBef>
              <a:buFontTx/>
              <a:buChar char="-"/>
              <a:defRPr/>
            </a:pPr>
            <a:r>
              <a:rPr lang="en-US">
                <a:solidFill>
                  <a:schemeClr val="tx1"/>
                </a:solidFill>
              </a:rPr>
              <a:t>Frequent NHD did not significantly improve quality of life relative to CHD.</a:t>
            </a:r>
          </a:p>
          <a:p>
            <a:pPr marL="628650" lvl="1" indent="-171450" defTabSz="457200">
              <a:lnSpc>
                <a:spcPct val="100000"/>
              </a:lnSpc>
              <a:spcBef>
                <a:spcPct val="0"/>
              </a:spcBef>
              <a:buFontTx/>
              <a:buChar char="-"/>
              <a:defRPr/>
            </a:pPr>
            <a:r>
              <a:rPr lang="en-US">
                <a:solidFill>
                  <a:schemeClr val="tx1"/>
                </a:solidFill>
              </a:rPr>
              <a:t>0.5</a:t>
            </a:r>
            <a:r>
              <a:rPr lang="en-US" baseline="0">
                <a:solidFill>
                  <a:schemeClr val="tx1"/>
                </a:solidFill>
              </a:rPr>
              <a:t> (CI 0.07-0.17)</a:t>
            </a:r>
          </a:p>
          <a:p>
            <a:pPr marL="628650" lvl="1" indent="-171450" defTabSz="457200">
              <a:lnSpc>
                <a:spcPct val="100000"/>
              </a:lnSpc>
              <a:spcBef>
                <a:spcPct val="0"/>
              </a:spcBef>
              <a:buFontTx/>
              <a:buChar char="-"/>
              <a:defRPr/>
            </a:pPr>
            <a:r>
              <a:rPr lang="en-US" baseline="0">
                <a:solidFill>
                  <a:schemeClr val="tx1"/>
                </a:solidFill>
              </a:rPr>
              <a:t>Kidney related quality of life outcomes; effects of kidney disease and burden of kidney disease were significantly improved in NHD cohort (p=0.01, p=0.02 respectively).</a:t>
            </a:r>
          </a:p>
        </p:txBody>
      </p:sp>
      <p:sp>
        <p:nvSpPr>
          <p:cNvPr id="4" name="Slide Number Placeholder 3"/>
          <p:cNvSpPr>
            <a:spLocks noGrp="1"/>
          </p:cNvSpPr>
          <p:nvPr>
            <p:ph type="sldNum" sz="quarter" idx="10"/>
          </p:nvPr>
        </p:nvSpPr>
        <p:spPr/>
        <p:txBody>
          <a:bodyPr/>
          <a:lstStyle/>
          <a:p>
            <a:fld id="{55F2DACD-BB36-F445-A070-9F1BBA6F95DB}" type="slidenum">
              <a:rPr lang="en-US" smtClean="0"/>
              <a:t>20</a:t>
            </a:fld>
            <a:endParaRPr lang="en-US"/>
          </a:p>
        </p:txBody>
      </p:sp>
    </p:spTree>
    <p:extLst>
      <p:ext uri="{BB962C8B-B14F-4D97-AF65-F5344CB8AC3E}">
        <p14:creationId val="44708987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55F2DACD-BB36-F445-A070-9F1BBA6F95DB}" type="slidenum">
              <a:rPr lang="en-US" smtClean="0"/>
              <a:t>21</a:t>
            </a:fld>
            <a:endParaRPr lang="en-US"/>
          </a:p>
        </p:txBody>
      </p:sp>
    </p:spTree>
    <p:extLst>
      <p:ext uri="{BB962C8B-B14F-4D97-AF65-F5344CB8AC3E}">
        <p14:creationId val="192739322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emf"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2.emf"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bg>
      <p:bgRef idx="1003">
        <a:schemeClr val="bg2"/>
      </p:bgRef>
    </p:bg>
    <p:spTree>
      <p:nvGrpSpPr>
        <p:cNvPr id="1" name=""/>
        <p:cNvGrpSpPr/>
        <p:nvPr/>
      </p:nvGrpSpPr>
      <p:grpSpPr>
        <a:xfrm>
          <a:off x="0" y="0"/>
          <a:ext cx="0" cy="0"/>
        </a:xfrm>
      </p:grpSpPr>
      <p:sp>
        <p:nvSpPr>
          <p:cNvPr id="2" name="Title 1"/>
          <p:cNvSpPr>
            <a:spLocks noGrp="1"/>
          </p:cNvSpPr>
          <p:nvPr>
            <p:ph type="ctrTitle" hasCustomPrompt="1"/>
          </p:nvPr>
        </p:nvSpPr>
        <p:spPr>
          <a:xfrm>
            <a:off x="5071656" y="2079107"/>
            <a:ext cx="6252184" cy="1806416"/>
          </a:xfrm>
        </p:spPr>
        <p:txBody>
          <a:bodyPr anchor="t">
            <a:normAutofit/>
          </a:bodyPr>
          <a:lstStyle>
            <a:lvl1pPr algn="l">
              <a:defRPr sz="4800" b="1" i="0">
                <a:solidFill>
                  <a:schemeClr val="accent1"/>
                </a:solidFill>
                <a:latin typeface="Segoe"/>
                <a:cs typeface="Segoe"/>
              </a:defRPr>
            </a:lvl1pPr>
          </a:lstStyle>
          <a:p>
            <a:r>
              <a:rPr lang="en-US"/>
              <a:t>CLICK TO EDIT MASTER TITLE STYLE</a:t>
            </a:r>
          </a:p>
        </p:txBody>
      </p:sp>
      <p:sp>
        <p:nvSpPr>
          <p:cNvPr id="3" name="Subtitle 2"/>
          <p:cNvSpPr>
            <a:spLocks noGrp="1"/>
          </p:cNvSpPr>
          <p:nvPr>
            <p:ph type="subTitle" idx="1"/>
          </p:nvPr>
        </p:nvSpPr>
        <p:spPr>
          <a:xfrm>
            <a:off x="5063760" y="3886825"/>
            <a:ext cx="6277841" cy="1655762"/>
          </a:xfrm>
        </p:spPr>
        <p:txBody>
          <a:bodyPr>
            <a:normAutofit/>
          </a:bodyPr>
          <a:lstStyle>
            <a:lvl1pPr marL="0" indent="0" algn="l">
              <a:buNone/>
              <a:defRPr sz="3200" b="0" i="1">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p:cNvSpPr/>
          <p:nvPr userDrawn="1"/>
        </p:nvSpPr>
        <p:spPr>
          <a:xfrm>
            <a:off x="0" y="5621384"/>
            <a:ext cx="12192000" cy="12366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8840413" y="5472611"/>
            <a:ext cx="3005648" cy="1534161"/>
          </a:xfrm>
          <a:prstGeom prst="rect">
            <a:avLst/>
          </a:prstGeom>
        </p:spPr>
      </p:pic>
      <p:pic>
        <p:nvPicPr>
          <p:cNvPr id="6" name="Picture 5" descr="ASN_CLOVER_CROPPED.eps"/>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0" y="0"/>
            <a:ext cx="4559300" cy="3937000"/>
          </a:xfrm>
          <a:prstGeom prst="rect">
            <a:avLst/>
          </a:prstGeom>
        </p:spPr>
      </p:pic>
    </p:spTree>
    <p:extLst>
      <p:ext uri="{BB962C8B-B14F-4D97-AF65-F5344CB8AC3E}">
        <p14:creationId val="2663316753"/>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ntent with Caption">
    <p:spTree>
      <p:nvGrpSpPr>
        <p:cNvPr id="1" name=""/>
        <p:cNvGrpSpPr/>
        <p:nvPr/>
      </p:nvGrpSpPr>
      <p:grpSpPr>
        <a:xfrm>
          <a:off x="0" y="0"/>
          <a:ext cx="0" cy="0"/>
        </a:xfrm>
      </p:grpSpPr>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75066371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ntent with Caption">
    <p:spTree>
      <p:nvGrpSpPr>
        <p:cNvPr id="1" name=""/>
        <p:cNvGrpSpPr/>
        <p:nvPr/>
      </p:nvGrpSpPr>
      <p:grpSpPr>
        <a:xfrm>
          <a:off x="0" y="0"/>
          <a:ext cx="0" cy="0"/>
        </a:xfrm>
      </p:grpSpPr>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416199996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2_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p:txBody>
          <a:bodyPr/>
          <a:lstStyle>
            <a:lvl1pPr>
              <a:defRPr/>
            </a:lvl1pPr>
          </a:lstStyle>
          <a:p>
            <a:pPr>
              <a:defRPr/>
            </a:pPr>
            <a:fld id="{A605D419-F467-415D-BC62-0A52BC4FE3DB}" type="slidenum">
              <a:rPr lang="en-US"/>
              <a:pPr>
                <a:defRPr/>
              </a:pPr>
              <a:t>‹#›</a:t>
            </a:fld>
            <a:endParaRPr lang="en-US"/>
          </a:p>
        </p:txBody>
      </p:sp>
    </p:spTree>
    <p:extLst>
      <p:ext uri="{BB962C8B-B14F-4D97-AF65-F5344CB8AC3E}">
        <p14:creationId val="203696949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cSld name="2_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27F5913-372B-4523-8595-B9B69635D89E}"/>
              </a:ext>
            </a:extLst>
          </p:cNvPr>
          <p:cNvSpPr>
            <a:spLocks noGrp="1" noChangeArrowheads="1"/>
          </p:cNvSpPr>
          <p:nvPr>
            <p:ph type="ftr" sz="quarter" idx="10"/>
          </p:nvPr>
        </p:nvSpPr>
        <p:spPr/>
        <p:txBody>
          <a:bodyPr/>
          <a:lstStyle>
            <a:lvl1pPr>
              <a:defRPr/>
            </a:lvl1pPr>
          </a:lstStyle>
          <a:p>
            <a:pPr>
              <a:defRPr/>
            </a:pPr>
            <a:endParaRPr lang="en-CA"/>
          </a:p>
        </p:txBody>
      </p:sp>
      <p:sp>
        <p:nvSpPr>
          <p:cNvPr id="4" name="Rectangle 5">
            <a:extLst>
              <a:ext uri="{FF2B5EF4-FFF2-40B4-BE49-F238E27FC236}">
                <a16:creationId xmlns:a16="http://schemas.microsoft.com/office/drawing/2014/main" id="{812AD6EB-DF59-4E48-91CE-67984FA56E58}"/>
              </a:ext>
            </a:extLst>
          </p:cNvPr>
          <p:cNvSpPr>
            <a:spLocks noGrp="1" noChangeArrowheads="1"/>
          </p:cNvSpPr>
          <p:nvPr>
            <p:ph type="sldNum" sz="quarter" idx="11"/>
          </p:nvPr>
        </p:nvSpPr>
        <p:spPr/>
        <p:txBody>
          <a:bodyPr/>
          <a:lstStyle>
            <a:lvl1pPr>
              <a:defRPr/>
            </a:lvl1pPr>
          </a:lstStyle>
          <a:p>
            <a:pPr>
              <a:defRPr/>
            </a:pPr>
            <a:fld id="{5E599099-CD36-41A9-996A-57E75CBABD6E}" type="slidenum">
              <a:rPr lang="en-CA" altLang="en-US"/>
              <a:pPr>
                <a:defRPr/>
              </a:pPr>
              <a:t>‹#›</a:t>
            </a:fld>
            <a:endParaRPr lang="en-CA" altLang="en-US"/>
          </a:p>
        </p:txBody>
      </p:sp>
      <p:sp>
        <p:nvSpPr>
          <p:cNvPr id="5" name="Rectangle 22">
            <a:extLst>
              <a:ext uri="{FF2B5EF4-FFF2-40B4-BE49-F238E27FC236}">
                <a16:creationId xmlns:a16="http://schemas.microsoft.com/office/drawing/2014/main" id="{D5E8C011-A988-47D4-BC61-135B4D05C7ED}"/>
              </a:ext>
            </a:extLst>
          </p:cNvPr>
          <p:cNvSpPr>
            <a:spLocks noGrp="1" noChangeArrowheads="1"/>
          </p:cNvSpPr>
          <p:nvPr>
            <p:ph type="dt" sz="half" idx="12"/>
          </p:nvPr>
        </p:nvSpPr>
        <p:spPr/>
        <p:txBody>
          <a:bodyPr/>
          <a:lstStyle>
            <a:lvl1pPr>
              <a:defRPr/>
            </a:lvl1pPr>
          </a:lstStyle>
          <a:p>
            <a:pPr>
              <a:defRPr/>
            </a:pPr>
            <a:fld id="{287F5F1C-AA20-4A33-A034-3117522D8FC1}" type="datetimeFigureOut">
              <a:rPr lang="en-US"/>
              <a:pPr>
                <a:defRPr/>
              </a:pPr>
              <a:t>11/17/2021</a:t>
            </a:fld>
            <a:endParaRPr lang="en-CA"/>
          </a:p>
        </p:txBody>
      </p:sp>
    </p:spTree>
    <p:extLst>
      <p:ext uri="{BB962C8B-B14F-4D97-AF65-F5344CB8AC3E}">
        <p14:creationId val="2316916295"/>
      </p:ext>
    </p:extLst>
  </p:cSld>
  <p:clrMapOvr>
    <a:masterClrMapping/>
  </p:clrMapOvr>
  <p:transition>
    <p:fad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cSld name="Blank">
    <p:spTree>
      <p:nvGrpSpPr>
        <p:cNvPr id="1" name=""/>
        <p:cNvGrpSpPr/>
        <p:nvPr/>
      </p:nvGrpSpPr>
      <p:grpSpPr>
        <a:xfrm>
          <a:off x="0" y="0"/>
          <a:ext cx="0" cy="0"/>
        </a:xfrm>
      </p:grpSpPr>
      <p:sp>
        <p:nvSpPr>
          <p:cNvPr id="2" name="Rectangle 4"/>
          <p:cNvSpPr>
            <a:spLocks noGrp="1" noChangeArrowheads="1"/>
          </p:cNvSpPr>
          <p:nvPr>
            <p:ph type="ftr" sz="quarter" idx="10"/>
          </p:nvPr>
        </p:nvSpPr>
        <p:spPr/>
        <p:txBody>
          <a:bodyPr/>
          <a:lstStyle>
            <a:lvl1pPr>
              <a:defRPr/>
            </a:lvl1pPr>
          </a:lstStyle>
          <a:p>
            <a:pPr>
              <a:defRPr/>
            </a:pPr>
            <a:endParaRPr lang="en-CA"/>
          </a:p>
        </p:txBody>
      </p:sp>
      <p:sp>
        <p:nvSpPr>
          <p:cNvPr id="3" name="Rectangle 5"/>
          <p:cNvSpPr>
            <a:spLocks noGrp="1" noChangeArrowheads="1"/>
          </p:cNvSpPr>
          <p:nvPr>
            <p:ph type="sldNum" sz="quarter" idx="11"/>
          </p:nvPr>
        </p:nvSpPr>
        <p:spPr/>
        <p:txBody>
          <a:bodyPr/>
          <a:lstStyle>
            <a:lvl1pPr>
              <a:defRPr/>
            </a:lvl1pPr>
          </a:lstStyle>
          <a:p>
            <a:pPr>
              <a:defRPr/>
            </a:pPr>
            <a:fld id="{3AB19C4C-1630-48E6-90EF-A92EE9B01C0B}" type="slidenum">
              <a:rPr lang="en-CA" altLang="en-US"/>
              <a:pPr>
                <a:defRPr/>
              </a:pPr>
              <a:t>‹#›</a:t>
            </a:fld>
            <a:endParaRPr lang="en-CA" altLang="en-US"/>
          </a:p>
        </p:txBody>
      </p:sp>
      <p:sp>
        <p:nvSpPr>
          <p:cNvPr id="4" name="Rectangle 22"/>
          <p:cNvSpPr>
            <a:spLocks noGrp="1" noChangeArrowheads="1"/>
          </p:cNvSpPr>
          <p:nvPr>
            <p:ph type="dt" sz="half" idx="12"/>
          </p:nvPr>
        </p:nvSpPr>
        <p:spPr/>
        <p:txBody>
          <a:bodyPr/>
          <a:lstStyle>
            <a:lvl1pPr>
              <a:defRPr/>
            </a:lvl1pPr>
          </a:lstStyle>
          <a:p>
            <a:pPr>
              <a:defRPr/>
            </a:pPr>
            <a:fld id="{DF6B8373-3DEB-4178-B404-2A8018BAE016}" type="datetimeFigureOut">
              <a:rPr lang="en-US"/>
              <a:pPr>
                <a:defRPr/>
              </a:pPr>
              <a:t>11/17/2021</a:t>
            </a:fld>
            <a:endParaRPr lang="en-CA"/>
          </a:p>
        </p:txBody>
      </p:sp>
    </p:spTree>
    <p:extLst>
      <p:ext uri="{BB962C8B-B14F-4D97-AF65-F5344CB8AC3E}">
        <p14:creationId val="3460623995"/>
      </p:ext>
    </p:extLst>
  </p:cSld>
  <p:clrMapOvr>
    <a:masterClrMapping/>
  </p:clrMapOvr>
  <p:transition>
    <p:fad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C8BF4-0286-A848-A20F-A2BDADAC877E}"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827F4-6A9B-834C-931C-313AE737857A}" type="slidenum">
              <a:rPr lang="en-US" smtClean="0"/>
              <a:t>‹#›</a:t>
            </a:fld>
            <a:endParaRPr lang="en-US"/>
          </a:p>
        </p:txBody>
      </p:sp>
    </p:spTree>
    <p:extLst>
      <p:ext uri="{BB962C8B-B14F-4D97-AF65-F5344CB8AC3E}">
        <p14:creationId val="34078168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cSld name="2_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35200" y="19812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9812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49BDA49-BDFB-4667-8D80-966D09327F89}"/>
              </a:ext>
            </a:extLst>
          </p:cNvPr>
          <p:cNvSpPr>
            <a:spLocks noGrp="1" noChangeArrowheads="1"/>
          </p:cNvSpPr>
          <p:nvPr>
            <p:ph type="ftr" sz="quarter" idx="10"/>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77D1999-D611-4134-90DE-F58867AFDBB6}"/>
              </a:ext>
            </a:extLst>
          </p:cNvPr>
          <p:cNvSpPr>
            <a:spLocks noGrp="1" noChangeArrowheads="1"/>
          </p:cNvSpPr>
          <p:nvPr>
            <p:ph type="sldNum" sz="quarter" idx="11"/>
          </p:nvPr>
        </p:nvSpPr>
        <p:spPr/>
        <p:txBody>
          <a:bodyPr/>
          <a:lstStyle>
            <a:lvl1pPr>
              <a:defRPr/>
            </a:lvl1pPr>
          </a:lstStyle>
          <a:p>
            <a:pPr>
              <a:defRPr/>
            </a:pPr>
            <a:fld id="{8DA53880-94CA-4133-800A-0C7F86BE7A73}" type="slidenum">
              <a:rPr lang="en-CA" altLang="en-US"/>
              <a:pPr>
                <a:defRPr/>
              </a:pPr>
              <a:t>‹#›</a:t>
            </a:fld>
            <a:endParaRPr lang="en-CA" altLang="en-US"/>
          </a:p>
        </p:txBody>
      </p:sp>
      <p:sp>
        <p:nvSpPr>
          <p:cNvPr id="7" name="Rectangle 22">
            <a:extLst>
              <a:ext uri="{FF2B5EF4-FFF2-40B4-BE49-F238E27FC236}">
                <a16:creationId xmlns:a16="http://schemas.microsoft.com/office/drawing/2014/main" id="{4338120A-9AC3-4A50-903B-4E0A36F64927}"/>
              </a:ext>
            </a:extLst>
          </p:cNvPr>
          <p:cNvSpPr>
            <a:spLocks noGrp="1" noChangeArrowheads="1"/>
          </p:cNvSpPr>
          <p:nvPr>
            <p:ph type="dt" sz="half" idx="12"/>
          </p:nvPr>
        </p:nvSpPr>
        <p:spPr/>
        <p:txBody>
          <a:bodyPr/>
          <a:lstStyle>
            <a:lvl1pPr>
              <a:defRPr/>
            </a:lvl1pPr>
          </a:lstStyle>
          <a:p>
            <a:pPr>
              <a:defRPr/>
            </a:pPr>
            <a:fld id="{ED3B8D0D-A30C-4D1A-82AE-63C5BB3FD5D5}" type="datetimeFigureOut">
              <a:rPr lang="en-US"/>
              <a:pPr>
                <a:defRPr/>
              </a:pPr>
              <a:t>11/17/2021</a:t>
            </a:fld>
            <a:endParaRPr lang="en-CA"/>
          </a:p>
        </p:txBody>
      </p:sp>
    </p:spTree>
    <p:extLst>
      <p:ext uri="{BB962C8B-B14F-4D97-AF65-F5344CB8AC3E}">
        <p14:creationId val="3114864155"/>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
        <p:nvSpPr>
          <p:cNvPr id="3" name="Text Placeholder 2"/>
          <p:cNvSpPr>
            <a:spLocks noGrp="1"/>
          </p:cNvSpPr>
          <p:nvPr>
            <p:ph type="body" idx="1"/>
          </p:nvPr>
        </p:nvSpPr>
        <p:spPr>
          <a:xfrm>
            <a:off x="4751571" y="3925200"/>
            <a:ext cx="6542590" cy="1007584"/>
          </a:xfrm>
        </p:spPr>
        <p:txBody>
          <a:bodyPr>
            <a:normAutofit/>
          </a:bodyPr>
          <a:lstStyle>
            <a:lvl1pPr marL="0" indent="0">
              <a:buNone/>
              <a:defRPr sz="32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4724927" y="2451028"/>
            <a:ext cx="7467073" cy="830997"/>
          </a:xfrm>
          <a:prstGeom prst="rect">
            <a:avLst/>
          </a:prstGeom>
          <a:solidFill>
            <a:schemeClr val="accent3"/>
          </a:solidFill>
        </p:spPr>
        <p:txBody>
          <a:bodyPr wrap="square" rtlCol="0">
            <a:spAutoFit/>
          </a:bodyPr>
          <a:lstStyle/>
          <a:p>
            <a:endParaRPr lang="en-US" sz="4800"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4559300" cy="3937000"/>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0" name="Subtitle 2"/>
          <p:cNvSpPr>
            <a:spLocks noGrp="1"/>
          </p:cNvSpPr>
          <p:nvPr>
            <p:ph type="subTitle" idx="10" hasCustomPrompt="1"/>
          </p:nvPr>
        </p:nvSpPr>
        <p:spPr>
          <a:xfrm>
            <a:off x="4850606" y="2519219"/>
            <a:ext cx="7228155" cy="775460"/>
          </a:xfrm>
        </p:spPr>
        <p:txBody>
          <a:bodyPr>
            <a:noAutofit/>
          </a:bodyPr>
          <a:lstStyle>
            <a:lvl1pPr marL="0" indent="0" algn="l">
              <a:buNone/>
              <a:defRPr sz="48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B66F2423-F400-49C6-AA94-7838DE5DAE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409306876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2" name="Title 1"/>
          <p:cNvSpPr>
            <a:spLocks noGrp="1"/>
          </p:cNvSpPr>
          <p:nvPr>
            <p:ph type="title"/>
          </p:nvPr>
        </p:nvSpPr>
        <p:spPr>
          <a:xfrm>
            <a:off x="829318" y="1457433"/>
            <a:ext cx="10515600" cy="1082404"/>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838200" y="2788491"/>
            <a:ext cx="10515600" cy="33884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9" name="Picture 8"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0"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1" name="Picture 10">
            <a:extLst>
              <a:ext uri="{FF2B5EF4-FFF2-40B4-BE49-F238E27FC236}">
                <a16:creationId xmlns:a16="http://schemas.microsoft.com/office/drawing/2014/main" id="{EC050D15-1E24-444E-A723-6D75A9DC8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15036041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p:cNvSpPr>
            <a:spLocks noGrp="1"/>
          </p:cNvSpPr>
          <p:nvPr>
            <p:ph type="title"/>
          </p:nvPr>
        </p:nvSpPr>
        <p:spPr>
          <a:xfrm>
            <a:off x="829318" y="1457433"/>
            <a:ext cx="10515600" cy="1082404"/>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838200" y="2788491"/>
            <a:ext cx="10515600" cy="33884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1" name="Picture 10">
            <a:extLst>
              <a:ext uri="{FF2B5EF4-FFF2-40B4-BE49-F238E27FC236}">
                <a16:creationId xmlns:a16="http://schemas.microsoft.com/office/drawing/2014/main" id="{EC050D15-1E24-444E-A723-6D75A9DC8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91260800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
        <p:nvSpPr>
          <p:cNvPr id="2" name="Title 1"/>
          <p:cNvSpPr>
            <a:spLocks noGrp="1"/>
          </p:cNvSpPr>
          <p:nvPr>
            <p:ph type="title"/>
          </p:nvPr>
        </p:nvSpPr>
        <p:spPr>
          <a:xfrm>
            <a:off x="838200" y="1420887"/>
            <a:ext cx="10515600" cy="944723"/>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sz="half" idx="1"/>
          </p:nvPr>
        </p:nvSpPr>
        <p:spPr>
          <a:xfrm>
            <a:off x="838200" y="2806252"/>
            <a:ext cx="5181600" cy="3370710"/>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841773"/>
            <a:ext cx="5181600" cy="3335189"/>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5"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D1BFCCBF-2E7B-4C54-B079-37525BF70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116704130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p:spTree>
      <p:nvGrpSpPr>
        <p:cNvPr id="1" name=""/>
        <p:cNvGrpSpPr/>
        <p:nvPr/>
      </p:nvGrpSpPr>
      <p:grpSpPr>
        <a:xfrm>
          <a:off x="0" y="0"/>
          <a:ext cx="0" cy="0"/>
        </a:xfrm>
      </p:grpSpPr>
      <p:sp>
        <p:nvSpPr>
          <p:cNvPr id="2" name="Title 1"/>
          <p:cNvSpPr>
            <a:spLocks noGrp="1"/>
          </p:cNvSpPr>
          <p:nvPr>
            <p:ph type="title"/>
          </p:nvPr>
        </p:nvSpPr>
        <p:spPr>
          <a:xfrm>
            <a:off x="838200" y="1420887"/>
            <a:ext cx="10515600" cy="944723"/>
          </a:xfrm>
        </p:spPr>
        <p:txBody>
          <a:bodyPr>
            <a:normAutofit/>
          </a:bodyPr>
          <a:lstStyle>
            <a:lvl1pPr>
              <a:defRPr sz="4000" b="1" i="0">
                <a:solidFill>
                  <a:schemeClr val="accent3"/>
                </a:solidFill>
                <a:latin typeface="Segoe"/>
                <a:cs typeface="Segoe"/>
              </a:defRPr>
            </a:lvl1pPr>
          </a:lstStyle>
          <a:p>
            <a:r>
              <a:rPr lang="en-US"/>
              <a:t>Click to edit Master title style</a:t>
            </a:r>
          </a:p>
        </p:txBody>
      </p:sp>
      <p:sp>
        <p:nvSpPr>
          <p:cNvPr id="3" name="Content Placeholder 2"/>
          <p:cNvSpPr>
            <a:spLocks noGrp="1"/>
          </p:cNvSpPr>
          <p:nvPr>
            <p:ph sz="half" idx="1"/>
          </p:nvPr>
        </p:nvSpPr>
        <p:spPr>
          <a:xfrm>
            <a:off x="838200" y="2806252"/>
            <a:ext cx="5181600" cy="3370710"/>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841773"/>
            <a:ext cx="5181600" cy="3335189"/>
          </a:xfrm>
        </p:spPr>
        <p:txBody>
          <a:bodyPr/>
          <a:lstStyle>
            <a:lvl1pPr>
              <a:defRPr>
                <a:solidFill>
                  <a:schemeClr val="tx1">
                    <a:lumMod val="65000"/>
                    <a:lumOff val="35000"/>
                  </a:schemeClr>
                </a:solidFill>
                <a:latin typeface="Segoe"/>
                <a:cs typeface="Segoe"/>
              </a:defRPr>
            </a:lvl1pPr>
            <a:lvl2pPr>
              <a:defRPr>
                <a:solidFill>
                  <a:schemeClr val="tx1">
                    <a:lumMod val="65000"/>
                    <a:lumOff val="35000"/>
                  </a:schemeClr>
                </a:solidFill>
                <a:latin typeface="Segoe"/>
                <a:cs typeface="Segoe"/>
              </a:defRPr>
            </a:lvl2pPr>
            <a:lvl3pPr>
              <a:defRPr>
                <a:solidFill>
                  <a:schemeClr val="tx1">
                    <a:lumMod val="65000"/>
                    <a:lumOff val="35000"/>
                  </a:schemeClr>
                </a:solidFill>
                <a:latin typeface="Segoe"/>
                <a:cs typeface="Segoe"/>
              </a:defRPr>
            </a:lvl3pPr>
            <a:lvl4pPr>
              <a:defRPr>
                <a:solidFill>
                  <a:schemeClr val="tx1">
                    <a:lumMod val="65000"/>
                    <a:lumOff val="35000"/>
                  </a:schemeClr>
                </a:solidFill>
                <a:latin typeface="Segoe"/>
                <a:cs typeface="Segoe"/>
              </a:defRPr>
            </a:lvl4pPr>
            <a:lvl5pPr>
              <a:defRPr>
                <a:solidFill>
                  <a:schemeClr val="tx1">
                    <a:lumMod val="65000"/>
                    <a:lumOff val="35000"/>
                  </a:schemeClr>
                </a:solidFill>
                <a:latin typeface="Segoe"/>
                <a:cs typeface="Sego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3" name="Picture 12">
            <a:extLst>
              <a:ext uri="{FF2B5EF4-FFF2-40B4-BE49-F238E27FC236}">
                <a16:creationId xmlns:a16="http://schemas.microsoft.com/office/drawing/2014/main" id="{D1BFCCBF-2E7B-4C54-B079-37525BF70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261964136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2" name="Title 1"/>
          <p:cNvSpPr>
            <a:spLocks noGrp="1"/>
          </p:cNvSpPr>
          <p:nvPr>
            <p:ph type="title" hasCustomPrompt="1"/>
          </p:nvPr>
        </p:nvSpPr>
        <p:spPr>
          <a:xfrm>
            <a:off x="1264510" y="1234396"/>
            <a:ext cx="10515600" cy="722708"/>
          </a:xfrm>
        </p:spPr>
        <p:txBody>
          <a:bodyPr>
            <a:normAutofit/>
          </a:bodyPr>
          <a:lstStyle>
            <a:lvl1pPr>
              <a:defRPr sz="2400" b="1" i="0">
                <a:solidFill>
                  <a:schemeClr val="accent2"/>
                </a:solidFill>
                <a:latin typeface="Segoe"/>
                <a:cs typeface="Segoe"/>
              </a:defRPr>
            </a:lvl1pPr>
          </a:lstStyle>
          <a:p>
            <a:r>
              <a:rPr lang="en-US"/>
              <a:t>CLICK TO EDIT MASTER TITLE STYLE</a:t>
            </a:r>
          </a:p>
        </p:txBody>
      </p:sp>
      <p:sp>
        <p:nvSpPr>
          <p:cNvPr id="5" name="Chart Placeholder 4"/>
          <p:cNvSpPr>
            <a:spLocks noGrp="1"/>
          </p:cNvSpPr>
          <p:nvPr>
            <p:ph type="chart" sz="quarter" idx="10"/>
          </p:nvPr>
        </p:nvSpPr>
        <p:spPr>
          <a:xfrm>
            <a:off x="1260734" y="1998427"/>
            <a:ext cx="9583738" cy="3906837"/>
          </a:xfrm>
        </p:spPr>
        <p:txBody>
          <a:bodyPr/>
          <a:lstStyle/>
          <a:p>
            <a:endParaRPr lang="en-US"/>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0" name="Picture 9"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1"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2" name="Subtitle 2"/>
          <p:cNvSpPr>
            <a:spLocks noGrp="1"/>
          </p:cNvSpPr>
          <p:nvPr>
            <p:ph type="subTitle" idx="11" hasCustomPrompt="1"/>
          </p:nvPr>
        </p:nvSpPr>
        <p:spPr>
          <a:xfrm>
            <a:off x="6129537" y="352365"/>
            <a:ext cx="6062463" cy="366959"/>
          </a:xfrm>
        </p:spPr>
        <p:txBody>
          <a:bodyPr>
            <a:noAutofit/>
          </a:bodyPr>
          <a:lstStyle>
            <a:lvl1pPr marL="0" indent="0" algn="l">
              <a:buNone/>
              <a:defRPr sz="2000" b="1" i="0" cap="all">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3" name="Picture 12">
            <a:extLst>
              <a:ext uri="{FF2B5EF4-FFF2-40B4-BE49-F238E27FC236}">
                <a16:creationId xmlns:a16="http://schemas.microsoft.com/office/drawing/2014/main" id="{A718824C-707F-414C-9461-7697E7078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59746551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Only">
    <p:spTree>
      <p:nvGrpSpPr>
        <p:cNvPr id="1" name=""/>
        <p:cNvGrpSpPr/>
        <p:nvPr/>
      </p:nvGrpSpPr>
      <p:grpSpPr>
        <a:xfrm>
          <a:off x="0" y="0"/>
          <a:ext cx="0" cy="0"/>
        </a:xfrm>
      </p:grpSpPr>
      <p:sp>
        <p:nvSpPr>
          <p:cNvPr id="2" name="Title 1"/>
          <p:cNvSpPr>
            <a:spLocks noGrp="1"/>
          </p:cNvSpPr>
          <p:nvPr>
            <p:ph type="title" hasCustomPrompt="1"/>
          </p:nvPr>
        </p:nvSpPr>
        <p:spPr>
          <a:xfrm>
            <a:off x="1264510" y="1234396"/>
            <a:ext cx="10515600" cy="722708"/>
          </a:xfrm>
        </p:spPr>
        <p:txBody>
          <a:bodyPr>
            <a:normAutofit/>
          </a:bodyPr>
          <a:lstStyle>
            <a:lvl1pPr>
              <a:defRPr sz="2400" b="1" i="0">
                <a:solidFill>
                  <a:schemeClr val="accent2"/>
                </a:solidFill>
                <a:latin typeface="Segoe"/>
                <a:cs typeface="Segoe"/>
              </a:defRPr>
            </a:lvl1pPr>
          </a:lstStyle>
          <a:p>
            <a:r>
              <a:rPr lang="en-US"/>
              <a:t>CLICK TO EDIT MASTER TITLE STYLE</a:t>
            </a:r>
          </a:p>
        </p:txBody>
      </p:sp>
      <p:sp>
        <p:nvSpPr>
          <p:cNvPr id="5" name="Chart Placeholder 4"/>
          <p:cNvSpPr>
            <a:spLocks noGrp="1"/>
          </p:cNvSpPr>
          <p:nvPr>
            <p:ph type="chart" sz="quarter" idx="10"/>
          </p:nvPr>
        </p:nvSpPr>
        <p:spPr>
          <a:xfrm>
            <a:off x="1260734" y="1998427"/>
            <a:ext cx="9583738" cy="3906837"/>
          </a:xfrm>
        </p:spPr>
        <p:txBody>
          <a:bodyPr/>
          <a:lstStyle/>
          <a:p>
            <a:endParaRPr lang="en-US"/>
          </a:p>
        </p:txBody>
      </p:sp>
      <p:sp>
        <p:nvSpPr>
          <p:cNvPr id="7" name="Rectangle 6"/>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1"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pic>
        <p:nvPicPr>
          <p:cNvPr id="13" name="Picture 12">
            <a:extLst>
              <a:ext uri="{FF2B5EF4-FFF2-40B4-BE49-F238E27FC236}">
                <a16:creationId xmlns:a16="http://schemas.microsoft.com/office/drawing/2014/main" id="{A718824C-707F-414C-9461-7697E7078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371044481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
        <p:nvSpPr>
          <p:cNvPr id="2" name="Title 1"/>
          <p:cNvSpPr>
            <a:spLocks noGrp="1"/>
          </p:cNvSpPr>
          <p:nvPr>
            <p:ph type="title"/>
          </p:nvPr>
        </p:nvSpPr>
        <p:spPr>
          <a:xfrm>
            <a:off x="875313" y="1327492"/>
            <a:ext cx="3932237" cy="1088015"/>
          </a:xfrm>
        </p:spPr>
        <p:txBody>
          <a:bodyPr anchor="t">
            <a:normAutofit/>
          </a:bodyPr>
          <a:lstStyle>
            <a:lvl1pPr>
              <a:defRPr sz="3600" b="1" i="0">
                <a:solidFill>
                  <a:schemeClr val="accent2"/>
                </a:solidFill>
                <a:latin typeface="Segoe"/>
                <a:cs typeface="Segoe"/>
              </a:defRPr>
            </a:lvl1pPr>
          </a:lstStyle>
          <a:p>
            <a:r>
              <a:rPr lang="en-US"/>
              <a:t>Click to edit Master title style</a:t>
            </a:r>
          </a:p>
        </p:txBody>
      </p:sp>
      <p:sp>
        <p:nvSpPr>
          <p:cNvPr id="3" name="Content Placeholder 2"/>
          <p:cNvSpPr>
            <a:spLocks noGrp="1"/>
          </p:cNvSpPr>
          <p:nvPr>
            <p:ph idx="1"/>
          </p:nvPr>
        </p:nvSpPr>
        <p:spPr>
          <a:xfrm>
            <a:off x="5183188" y="1314320"/>
            <a:ext cx="6172200" cy="4546730"/>
          </a:xfrm>
        </p:spPr>
        <p:txBody>
          <a:bodyPr>
            <a:normAutofit/>
          </a:bodyPr>
          <a:lstStyle>
            <a:lvl1pPr>
              <a:defRPr sz="2400">
                <a:solidFill>
                  <a:schemeClr val="tx1">
                    <a:lumMod val="65000"/>
                    <a:lumOff val="35000"/>
                  </a:schemeClr>
                </a:solidFill>
                <a:latin typeface="Segoe"/>
                <a:cs typeface="Segoe"/>
              </a:defRPr>
            </a:lvl1pPr>
            <a:lvl2pPr>
              <a:defRPr sz="2000">
                <a:solidFill>
                  <a:schemeClr val="tx1">
                    <a:lumMod val="65000"/>
                    <a:lumOff val="35000"/>
                  </a:schemeClr>
                </a:solidFill>
                <a:latin typeface="Segoe"/>
                <a:cs typeface="Segoe"/>
              </a:defRPr>
            </a:lvl2pPr>
            <a:lvl3pPr>
              <a:defRPr sz="1800">
                <a:solidFill>
                  <a:schemeClr val="tx1">
                    <a:lumMod val="65000"/>
                    <a:lumOff val="35000"/>
                  </a:schemeClr>
                </a:solidFill>
                <a:latin typeface="Segoe"/>
                <a:cs typeface="Segoe"/>
              </a:defRPr>
            </a:lvl3pPr>
            <a:lvl4pPr>
              <a:defRPr sz="1600">
                <a:solidFill>
                  <a:schemeClr val="tx1">
                    <a:lumMod val="65000"/>
                    <a:lumOff val="35000"/>
                  </a:schemeClr>
                </a:solidFill>
                <a:latin typeface="Segoe"/>
                <a:cs typeface="Segoe"/>
              </a:defRPr>
            </a:lvl4pPr>
            <a:lvl5pPr>
              <a:defRPr sz="1600">
                <a:solidFill>
                  <a:schemeClr val="tx1">
                    <a:lumMod val="65000"/>
                    <a:lumOff val="35000"/>
                  </a:schemeClr>
                </a:solidFill>
                <a:latin typeface="Segoe"/>
                <a:cs typeface="Segoe"/>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0381" y="2655282"/>
            <a:ext cx="3901644" cy="3213705"/>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6136456"/>
            <a:ext cx="12192000" cy="7215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6108212" y="337460"/>
            <a:ext cx="6083788" cy="369332"/>
          </a:xfrm>
          <a:prstGeom prst="rect">
            <a:avLst/>
          </a:prstGeom>
          <a:solidFill>
            <a:schemeClr val="accent3"/>
          </a:solidFill>
        </p:spPr>
        <p:txBody>
          <a:bodyPr wrap="square" rtlCol="0">
            <a:spAutoFit/>
          </a:bodyPr>
          <a:lstStyle/>
          <a:p>
            <a:endParaRPr lang="en-US" b="1" i="0">
              <a:solidFill>
                <a:schemeClr val="bg1"/>
              </a:solidFill>
              <a:latin typeface="Segoe"/>
              <a:cs typeface="Segoe"/>
            </a:endParaRPr>
          </a:p>
        </p:txBody>
      </p:sp>
      <p:pic>
        <p:nvPicPr>
          <p:cNvPr id="11" name="Picture 10" descr="ASN_CLOVER_CROPPED.eps"/>
          <p:cNvPicPr>
            <a:picLocks noChangeAspect="1"/>
          </p:cNvPicPr>
          <p:nvPr userDrawn="1"/>
        </p:nvPicPr>
        <p:blipFill>
          <a:blip r:embed="rId1">
            <a:alphaModFix amt="27000"/>
            <a:extLst>
              <a:ext uri="{28A0092B-C50C-407E-A947-70E740481C1C}">
                <a14:useLocalDpi xmlns:a14="http://schemas.microsoft.com/office/drawing/2010/main" val="0"/>
              </a:ext>
            </a:extLst>
          </a:blip>
          <a:stretch>
            <a:fillRect/>
          </a:stretch>
        </p:blipFill>
        <p:spPr>
          <a:xfrm>
            <a:off x="0" y="0"/>
            <a:ext cx="1611799" cy="1391804"/>
          </a:xfrm>
          <a:prstGeom prst="rect">
            <a:avLst/>
          </a:prstGeom>
        </p:spPr>
      </p:pic>
      <p:sp>
        <p:nvSpPr>
          <p:cNvPr id="12" name="Slide Number Placeholder 4"/>
          <p:cNvSpPr>
            <a:spLocks noGrp="1"/>
          </p:cNvSpPr>
          <p:nvPr>
            <p:ph type="sldNum" sz="quarter" idx="4"/>
          </p:nvPr>
        </p:nvSpPr>
        <p:spPr>
          <a:xfrm>
            <a:off x="161667" y="6330695"/>
            <a:ext cx="640122" cy="365125"/>
          </a:xfrm>
          <a:prstGeom prst="rect">
            <a:avLst/>
          </a:prstGeom>
        </p:spPr>
        <p:txBody>
          <a:bodyPr vert="horz" lIns="91440" tIns="45720" rIns="91440" bIns="45720" rtlCol="0" anchor="ctr"/>
          <a:lstStyle>
            <a:lvl1pPr algn="l">
              <a:defRPr sz="1200" b="1" i="0">
                <a:solidFill>
                  <a:schemeClr val="bg1"/>
                </a:solidFill>
                <a:latin typeface="Segoe"/>
                <a:cs typeface="Segoe"/>
              </a:defRPr>
            </a:lvl1pPr>
          </a:lstStyle>
          <a:p>
            <a:fld id="{2062FEF5-9C0C-7644-AFB8-36CEBEB72585}" type="slidenum">
              <a:rPr lang="en-US" smtClean="0"/>
              <a:t>‹#›</a:t>
            </a:fld>
            <a:endParaRPr lang="en-US"/>
          </a:p>
        </p:txBody>
      </p:sp>
      <p:sp>
        <p:nvSpPr>
          <p:cNvPr id="13" name="Subtitle 2"/>
          <p:cNvSpPr>
            <a:spLocks noGrp="1"/>
          </p:cNvSpPr>
          <p:nvPr>
            <p:ph type="subTitle" idx="10" hasCustomPrompt="1"/>
          </p:nvPr>
        </p:nvSpPr>
        <p:spPr>
          <a:xfrm>
            <a:off x="6129537" y="352365"/>
            <a:ext cx="6062463" cy="366959"/>
          </a:xfrm>
        </p:spPr>
        <p:txBody>
          <a:bodyPr>
            <a:noAutofit/>
          </a:bodyPr>
          <a:lstStyle>
            <a:lvl1pPr marL="0" indent="0" algn="l">
              <a:buNone/>
              <a:defRPr sz="2000" b="1" i="0" cap="none">
                <a:solidFill>
                  <a:schemeClr val="bg1"/>
                </a:solidFill>
                <a:latin typeface="Segoe"/>
                <a:cs typeface="Sego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pic>
        <p:nvPicPr>
          <p:cNvPr id="14" name="Picture 13">
            <a:extLst>
              <a:ext uri="{FF2B5EF4-FFF2-40B4-BE49-F238E27FC236}">
                <a16:creationId xmlns:a16="http://schemas.microsoft.com/office/drawing/2014/main" id="{A31C1D66-BD34-4C6E-8747-BD438EAE9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5999" y="5997464"/>
            <a:ext cx="1940061" cy="990258"/>
          </a:xfrm>
          <a:prstGeom prst="rect">
            <a:avLst/>
          </a:prstGeom>
        </p:spPr>
      </p:pic>
    </p:spTree>
    <p:extLst>
      <p:ext uri="{BB962C8B-B14F-4D97-AF65-F5344CB8AC3E}">
        <p14:creationId val="282053857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84695" y="6394833"/>
            <a:ext cx="2844800" cy="365125"/>
          </a:xfrm>
          <a:prstGeom prst="rect">
            <a:avLst/>
          </a:prstGeom>
        </p:spPr>
        <p:txBody>
          <a:bodyPr vert="horz" lIns="91440" tIns="45720" rIns="91440" bIns="45720" rtlCol="0" anchor="ctr"/>
          <a:lstStyle>
            <a:lvl1pPr algn="l">
              <a:defRPr sz="1200" b="1" i="0">
                <a:solidFill>
                  <a:schemeClr val="tx1">
                    <a:tint val="75000"/>
                  </a:schemeClr>
                </a:solidFill>
                <a:latin typeface="Segoe"/>
                <a:cs typeface="Segoe"/>
              </a:defRPr>
            </a:lvl1pPr>
          </a:lstStyle>
          <a:p>
            <a:fld id="{2062FEF5-9C0C-7644-AFB8-36CEBEB72585}" type="slidenum">
              <a:rPr lang="en-US" smtClean="0"/>
              <a:t>‹#›</a:t>
            </a:fld>
            <a:endParaRPr lang="en-US"/>
          </a:p>
        </p:txBody>
      </p:sp>
    </p:spTree>
    <p:extLst>
      <p:ext uri="{BB962C8B-B14F-4D97-AF65-F5344CB8AC3E}">
        <p14:creationId val="134372411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2" r:id="rId5"/>
    <p:sldLayoutId id="2147483658" r:id="rId6"/>
    <p:sldLayoutId id="2147483654" r:id="rId7"/>
    <p:sldLayoutId id="2147483659" r:id="rId8"/>
    <p:sldLayoutId id="2147483656" r:id="rId9"/>
    <p:sldLayoutId id="2147483660" r:id="rId10"/>
    <p:sldLayoutId id="2147483661" r:id="rId11"/>
    <p:sldLayoutId id="2147483662" r:id="rId12"/>
    <p:sldLayoutId id="2147483663" r:id="rId13"/>
    <p:sldLayoutId id="2147483664" r:id="rId14"/>
    <p:sldLayoutId id="2147483665" r:id="rId15"/>
    <p:sldLayoutId id="2147483666"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 Id="rId3" Type="http://schemas.openxmlformats.org/officeDocument/2006/relationships/image" Target="../media/image7.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customXml" Target="../ink/ink7.xml" /><Relationship Id="rId11" Type="http://schemas.openxmlformats.org/officeDocument/2006/relationships/customXml" Target="../ink/ink8.xml" /><Relationship Id="rId2" Type="http://schemas.openxmlformats.org/officeDocument/2006/relationships/notesSlide" Target="../notesSlides/notesSlide3.xml" /><Relationship Id="rId3" Type="http://schemas.openxmlformats.org/officeDocument/2006/relationships/image" Target="../media/image8.png" /><Relationship Id="rId4" Type="http://schemas.openxmlformats.org/officeDocument/2006/relationships/customXml" Target="../ink/ink1.xml" /><Relationship Id="rId5" Type="http://schemas.openxmlformats.org/officeDocument/2006/relationships/customXml" Target="../ink/ink2.xml" /><Relationship Id="rId6" Type="http://schemas.openxmlformats.org/officeDocument/2006/relationships/customXml" Target="../ink/ink3.xml" /><Relationship Id="rId7" Type="http://schemas.openxmlformats.org/officeDocument/2006/relationships/customXml" Target="../ink/ink4.xml" /><Relationship Id="rId8" Type="http://schemas.openxmlformats.org/officeDocument/2006/relationships/customXml" Target="../ink/ink5.xml" /><Relationship Id="rId9" Type="http://schemas.openxmlformats.org/officeDocument/2006/relationships/customXml" Target="../ink/ink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9.jpeg" /><Relationship Id="rId4" Type="http://schemas.openxmlformats.org/officeDocument/2006/relationships/image" Target="../media/image10.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xml" /><Relationship Id="rId3" Type="http://schemas.openxmlformats.org/officeDocument/2006/relationships/image" Target="../media/image1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image" Target="../media/image1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13.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14.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emf"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6.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 Id="rId3"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e 4"/>
          <p:cNvSpPr>
            <a:spLocks noGrp="1" noSelect="1" noMove="1" noResize="1" noTextEdit="1"/>
          </p:cNvSpPr>
          <p:nvPr>
            <p:ph type="ctrTitle"/>
          </p:nvPr>
        </p:nvSpPr>
        <p:spPr>
          <a:xfrm>
            <a:off x="2447728" y="1612645"/>
            <a:ext cx="7259798" cy="1806416"/>
          </a:xfrm>
        </p:spPr>
        <p:txBody>
          <a:bodyPr>
            <a:normAutofit/>
          </a:bodyPr>
          <a:lstStyle/>
          <a:p>
            <a:r>
              <a:rPr lang="en-US" sz="3500" b="0"/>
              <a:t>Home Hemodialysis</a:t>
            </a:r>
            <a:br>
              <a:rPr lang="en-US" sz="4000"/>
            </a:br>
            <a:r>
              <a:rPr lang="en-US" sz="4000"/>
              <a:t>Home HD: Outcomes and Patient Selection</a:t>
            </a:r>
          </a:p>
        </p:txBody>
      </p:sp>
      <p:sp>
        <p:nvSpPr>
          <p:cNvPr id="6" name="Subtitle 5"/>
          <p:cNvSpPr>
            <a:spLocks noGrp="1" noSelect="1" noMove="1" noResize="1" noTextEdit="1"/>
          </p:cNvSpPr>
          <p:nvPr>
            <p:ph type="subTitle" idx="1"/>
          </p:nvPr>
        </p:nvSpPr>
        <p:spPr>
          <a:xfrm>
            <a:off x="2447728" y="3449571"/>
            <a:ext cx="10592411" cy="2594113"/>
          </a:xfrm>
        </p:spPr>
        <p:txBody>
          <a:bodyPr>
            <a:normAutofit/>
          </a:bodyPr>
          <a:lstStyle/>
          <a:p>
            <a:pPr>
              <a:spcBef>
                <a:spcPts val="600"/>
              </a:spcBef>
            </a:pPr>
            <a:r>
              <a:rPr lang="en-US" sz="3000" b="1"/>
              <a:t>Sophia L. Ambruso, DO</a:t>
            </a:r>
          </a:p>
          <a:p>
            <a:pPr>
              <a:spcBef>
                <a:spcPts val="600"/>
              </a:spcBef>
            </a:pPr>
            <a:r>
              <a:rPr lang="en-US" sz="3000"/>
              <a:t>University of Colorado</a:t>
            </a:r>
          </a:p>
          <a:p>
            <a:pPr>
              <a:spcBef>
                <a:spcPts val="600"/>
              </a:spcBef>
            </a:pPr>
            <a:r>
              <a:rPr lang="en-US" sz="3000" b="1"/>
              <a:t>Christopher T. Chan, MD</a:t>
            </a:r>
          </a:p>
          <a:p>
            <a:pPr>
              <a:spcBef>
                <a:spcPts val="600"/>
              </a:spcBef>
            </a:pPr>
            <a:r>
              <a:rPr lang="en-US" sz="3000"/>
              <a:t>Toronto General Hospital</a:t>
            </a:r>
          </a:p>
        </p:txBody>
      </p:sp>
      <p:sp>
        <p:nvSpPr>
          <p:cNvPr id="7" name="TextBox 6">
            <a:extLst>
              <a:ext uri="{FF2B5EF4-FFF2-40B4-BE49-F238E27FC236}">
                <a16:creationId xmlns:a16="http://schemas.microsoft.com/office/drawing/2014/main" id="{3917ACD8-E712-43D1-8854-B1317A375E24}"/>
              </a:ext>
            </a:extLst>
          </p:cNvPr>
          <p:cNvSpPr txBox="1">
            <a:spLocks noSelect="1" noMove="1" noResize="1" noTextEdit="1"/>
          </p:cNvSpPr>
          <p:nvPr/>
        </p:nvSpPr>
        <p:spPr>
          <a:xfrm>
            <a:off x="1528757" y="700090"/>
            <a:ext cx="9291637" cy="707886"/>
          </a:xfrm>
          <a:prstGeom prst="rect">
            <a:avLst/>
          </a:prstGeom>
          <a:noFill/>
        </p:spPr>
        <p:txBody>
          <a:bodyPr wrap="square" rtlCol="0">
            <a:spAutoFit/>
          </a:bodyPr>
          <a:lstStyle/>
          <a:p>
            <a:r>
              <a:rPr lang="en-US" sz="4000">
                <a:solidFill>
                  <a:schemeClr val="bg1"/>
                </a:solidFill>
                <a:latin typeface="Gotham Black" pitchFamily="50" charset="0"/>
              </a:rPr>
              <a:t>Dialysis Core Curriculum 2021</a:t>
            </a:r>
          </a:p>
        </p:txBody>
      </p:sp>
    </p:spTree>
    <p:extLst>
      <p:ext uri="{BB962C8B-B14F-4D97-AF65-F5344CB8AC3E}">
        <p14:creationId val="3192085808"/>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Content Placeholder 4">
            <a:extLst>
              <a:ext uri="{FF2B5EF4-FFF2-40B4-BE49-F238E27FC236}">
                <a16:creationId xmlns:a16="http://schemas.microsoft.com/office/drawing/2014/main" id="{9B15FCA2-F3AE-4AD4-BAF0-55BA32B06D72}"/>
              </a:ext>
            </a:extLst>
          </p:cNvPr>
          <p:cNvPicPr>
            <a:picLocks noGrp="1" noSelect="1" noChangeAspect="1" noMove="1" noResize="1"/>
          </p:cNvPicPr>
          <p:nvPr>
            <p:ph idx="1"/>
          </p:nvPr>
        </p:nvPicPr>
        <p:blipFill>
          <a:blip r:embed="rId2"/>
          <a:stretch>
            <a:fillRect/>
          </a:stretch>
        </p:blipFill>
        <p:spPr>
          <a:xfrm>
            <a:off x="320343" y="701061"/>
            <a:ext cx="6632246" cy="6093201"/>
          </a:xfrm>
          <a:prstGeom prst="rect">
            <a:avLst/>
          </a:prstGeom>
        </p:spPr>
      </p:pic>
      <p:sp>
        <p:nvSpPr>
          <p:cNvPr id="4" name="Subtitle 3">
            <a:extLst>
              <a:ext uri="{FF2B5EF4-FFF2-40B4-BE49-F238E27FC236}">
                <a16:creationId xmlns:a16="http://schemas.microsoft.com/office/drawing/2014/main" id="{B1DB37C8-3B37-4BCD-9244-852F280F1E17}"/>
              </a:ext>
            </a:extLst>
          </p:cNvPr>
          <p:cNvSpPr>
            <a:spLocks noGrp="1" noSelect="1" noMove="1" noResize="1" noTextEdit="1"/>
          </p:cNvSpPr>
          <p:nvPr>
            <p:ph type="subTitle" idx="10"/>
          </p:nvPr>
        </p:nvSpPr>
        <p:spPr/>
        <p:txBody>
          <a:bodyPr/>
          <a:lstStyle/>
          <a:p>
            <a:r>
              <a:rPr lang="en-US"/>
              <a:t>Hospitalization Outcomes</a:t>
            </a:r>
          </a:p>
        </p:txBody>
      </p:sp>
      <p:sp>
        <p:nvSpPr>
          <p:cNvPr id="6" name="Rectangle 5">
            <a:extLst>
              <a:ext uri="{FF2B5EF4-FFF2-40B4-BE49-F238E27FC236}">
                <a16:creationId xmlns:a16="http://schemas.microsoft.com/office/drawing/2014/main" id="{301D3B54-325E-4D3B-AD00-A53D28C05C2A}"/>
              </a:ext>
            </a:extLst>
          </p:cNvPr>
          <p:cNvSpPr>
            <a:spLocks noSelect="1" noMove="1" noResize="1" noTextEdit="1"/>
          </p:cNvSpPr>
          <p:nvPr/>
        </p:nvSpPr>
        <p:spPr>
          <a:xfrm>
            <a:off x="7288792" y="4361272"/>
            <a:ext cx="4290064" cy="1708160"/>
          </a:xfrm>
          <a:prstGeom prst="rect">
            <a:avLst/>
          </a:prstGeom>
        </p:spPr>
        <p:txBody>
          <a:bodyPr wrap="square">
            <a:spAutoFit/>
          </a:bodyPr>
          <a:lstStyle/>
          <a:p>
            <a:r>
              <a:rPr lang="en-US" sz="1500">
                <a:latin typeface="Arial" panose="020b0604020202020204" pitchFamily="34" charset="0"/>
                <a:cs typeface="Arial" panose="020b0604020202020204" pitchFamily="34" charset="0"/>
              </a:rPr>
              <a:t>Figure 1. Pooled relative hazards of all-cause and cause-specific admission for daily home hemodialysis (referent: matched thrice-weekly in-center hemodialysis patients). Abbreviation: VA, vascular access.</a:t>
            </a:r>
          </a:p>
          <a:p>
            <a:endParaRPr lang="en-US" sz="1500">
              <a:latin typeface="Arial" panose="020b0604020202020204" pitchFamily="34" charset="0"/>
              <a:cs typeface="Arial" panose="020b0604020202020204" pitchFamily="34" charset="0"/>
            </a:endParaRPr>
          </a:p>
          <a:p>
            <a:pPr algn="r"/>
            <a:r>
              <a:rPr lang="en-US" sz="1500" i="1">
                <a:latin typeface="Arial" panose="020b0604020202020204" pitchFamily="34" charset="0"/>
                <a:cs typeface="Arial" panose="020b0604020202020204" pitchFamily="34" charset="0"/>
              </a:rPr>
              <a:t>Modified Weinhandl et al. AJKD 2015</a:t>
            </a:r>
          </a:p>
        </p:txBody>
      </p:sp>
      <p:sp>
        <p:nvSpPr>
          <p:cNvPr id="3" name="TextBox 2">
            <a:extLst>
              <a:ext uri="{FF2B5EF4-FFF2-40B4-BE49-F238E27FC236}">
                <a16:creationId xmlns:a16="http://schemas.microsoft.com/office/drawing/2014/main" id="{1BC81968-8714-4F45-B3E9-2A960256C836}"/>
              </a:ext>
            </a:extLst>
          </p:cNvPr>
          <p:cNvSpPr txBox="1">
            <a:spLocks noSelect="1" noMove="1" noResize="1" noTextEdit="1"/>
          </p:cNvSpPr>
          <p:nvPr/>
        </p:nvSpPr>
        <p:spPr>
          <a:xfrm>
            <a:off x="6965866" y="1073757"/>
            <a:ext cx="5072265" cy="2862322"/>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All-cause hospitalization risks were similar between HHD and 3x weekly HD.</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CVD-related admissions were lower in HHD.</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First admission risk was higher in HHD, however this was accounted for by the infection-related risk of first admission in HHD (likely due self-cannulation technique of new HHD patients).</a:t>
            </a:r>
          </a:p>
        </p:txBody>
      </p:sp>
      <p:sp>
        <p:nvSpPr>
          <p:cNvPr id="22" name="Rectangle 21">
            <a:extLst>
              <a:ext uri="{FF2B5EF4-FFF2-40B4-BE49-F238E27FC236}">
                <a16:creationId xmlns:a16="http://schemas.microsoft.com/office/drawing/2014/main" id="{34CED8BE-57BE-46AE-8404-F276DB8CA0E0}"/>
              </a:ext>
            </a:extLst>
          </p:cNvPr>
          <p:cNvSpPr>
            <a:spLocks noSelect="1" noMove="1" noResize="1" noTextEdit="1"/>
          </p:cNvSpPr>
          <p:nvPr/>
        </p:nvSpPr>
        <p:spPr>
          <a:xfrm>
            <a:off x="238944" y="2359785"/>
            <a:ext cx="6766560" cy="959147"/>
          </a:xfrm>
          <a:prstGeom prst="rect">
            <a:avLst/>
          </a:prstGeom>
          <a:solidFill>
            <a:schemeClr val="bg1">
              <a:alpha val="5000"/>
            </a:schemeClr>
          </a:solidFill>
          <a:ln w="6171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66CC00"/>
              </a:solidFill>
            </a:endParaRPr>
          </a:p>
        </p:txBody>
      </p:sp>
      <p:sp>
        <p:nvSpPr>
          <p:cNvPr id="11" name="Rectangle 10">
            <a:extLst>
              <a:ext uri="{FF2B5EF4-FFF2-40B4-BE49-F238E27FC236}">
                <a16:creationId xmlns:a16="http://schemas.microsoft.com/office/drawing/2014/main" id="{9999FE28-A617-4A42-B773-BEE47D5834B0}"/>
              </a:ext>
            </a:extLst>
          </p:cNvPr>
          <p:cNvSpPr>
            <a:spLocks noSelect="1" noMove="1" noResize="1" noTextEdit="1"/>
          </p:cNvSpPr>
          <p:nvPr/>
        </p:nvSpPr>
        <p:spPr>
          <a:xfrm>
            <a:off x="232599" y="5023191"/>
            <a:ext cx="6766560" cy="268471"/>
          </a:xfrm>
          <a:prstGeom prst="rect">
            <a:avLst/>
          </a:prstGeom>
          <a:solidFill>
            <a:schemeClr val="bg1">
              <a:alpha val="5000"/>
            </a:schemeClr>
          </a:solidFill>
          <a:ln w="6171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66CC00"/>
              </a:solidFill>
            </a:endParaRPr>
          </a:p>
        </p:txBody>
      </p:sp>
      <p:sp>
        <p:nvSpPr>
          <p:cNvPr id="15" name="Rectangle 14">
            <a:extLst>
              <a:ext uri="{FF2B5EF4-FFF2-40B4-BE49-F238E27FC236}">
                <a16:creationId xmlns:a16="http://schemas.microsoft.com/office/drawing/2014/main" id="{85BD991D-24DC-7A45-8D07-589F9DEFA3B6}"/>
              </a:ext>
            </a:extLst>
          </p:cNvPr>
          <p:cNvSpPr>
            <a:spLocks noSelect="1" noMove="1" noResize="1" noTextEdit="1"/>
          </p:cNvSpPr>
          <p:nvPr/>
        </p:nvSpPr>
        <p:spPr>
          <a:xfrm>
            <a:off x="222013" y="1602020"/>
            <a:ext cx="6766560" cy="268471"/>
          </a:xfrm>
          <a:prstGeom prst="rect">
            <a:avLst/>
          </a:prstGeom>
          <a:solidFill>
            <a:schemeClr val="bg1">
              <a:alpha val="5000"/>
            </a:schemeClr>
          </a:solidFill>
          <a:ln w="6171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66CC00"/>
              </a:solidFill>
            </a:endParaRPr>
          </a:p>
        </p:txBody>
      </p:sp>
    </p:spTree>
    <p:extLst>
      <p:ext uri="{BB962C8B-B14F-4D97-AF65-F5344CB8AC3E}">
        <p14:creationId val="2206829358"/>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ubtitle 3">
            <a:extLst>
              <a:ext uri="{FF2B5EF4-FFF2-40B4-BE49-F238E27FC236}">
                <a16:creationId xmlns:a16="http://schemas.microsoft.com/office/drawing/2014/main" id="{CE00384B-2D88-494D-960B-96E7837B8B48}"/>
              </a:ext>
            </a:extLst>
          </p:cNvPr>
          <p:cNvSpPr>
            <a:spLocks noGrp="1" noSelect="1" noMove="1" noResize="1" noTextEdit="1"/>
          </p:cNvSpPr>
          <p:nvPr>
            <p:ph type="subTitle" idx="10"/>
          </p:nvPr>
        </p:nvSpPr>
        <p:spPr/>
        <p:txBody>
          <a:bodyPr/>
          <a:lstStyle/>
          <a:p>
            <a:r>
              <a:rPr lang="en-US"/>
              <a:t>survival outcomes hhd vs. PD</a:t>
            </a:r>
          </a:p>
        </p:txBody>
      </p:sp>
      <p:pic>
        <p:nvPicPr>
          <p:cNvPr id="5" name="Picture 4">
            <a:extLst>
              <a:ext uri="{FF2B5EF4-FFF2-40B4-BE49-F238E27FC236}">
                <a16:creationId xmlns:a16="http://schemas.microsoft.com/office/drawing/2014/main" id="{C37D06E3-546B-4C8D-9F23-4C94E2A2D594}"/>
              </a:ext>
            </a:extLst>
          </p:cNvPr>
          <p:cNvPicPr>
            <a:picLocks noSelect="1" noChangeAspect="1" noMove="1" noResize="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501" y="318414"/>
            <a:ext cx="5403107" cy="65357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7" name="Group 6">
            <a:extLst>
              <a:ext uri="{FF2B5EF4-FFF2-40B4-BE49-F238E27FC236}">
                <a16:creationId xmlns:a16="http://schemas.microsoft.com/office/drawing/2014/main" id="{1746C238-3556-4E9F-89FF-F0388BFEB2D5}"/>
              </a:ext>
            </a:extLst>
          </p:cNvPr>
          <p:cNvGrpSpPr>
            <a:grpSpLocks noGrp="1" noSelect="1" noMove="1" noResize="1"/>
          </p:cNvGrpSpPr>
          <p:nvPr/>
        </p:nvGrpSpPr>
        <p:grpSpPr>
          <a:xfrm>
            <a:off x="6082147" y="1637906"/>
            <a:ext cx="5315953" cy="3847647"/>
            <a:chOff x="6248400" y="2338550"/>
            <a:chExt cx="5315953" cy="3847647"/>
          </a:xfrm>
        </p:grpSpPr>
        <p:sp>
          <p:nvSpPr>
            <p:cNvPr id="8" name="Left Arrow 3">
              <a:extLst>
                <a:ext uri="{FF2B5EF4-FFF2-40B4-BE49-F238E27FC236}">
                  <a16:creationId xmlns:a16="http://schemas.microsoft.com/office/drawing/2014/main" id="{B6CBE8CD-6070-47A5-80BB-F7E61A70FB14}"/>
                </a:ext>
              </a:extLst>
            </p:cNvPr>
            <p:cNvSpPr>
              <a:spLocks noChangeArrowheads="1"/>
            </p:cNvSpPr>
            <p:nvPr/>
          </p:nvSpPr>
          <p:spPr bwMode="auto">
            <a:xfrm>
              <a:off x="6248400" y="2338550"/>
              <a:ext cx="1447800" cy="609600"/>
            </a:xfrm>
            <a:prstGeom prst="leftArrow">
              <a:avLst>
                <a:gd name="adj1" fmla="val 50000"/>
                <a:gd name="adj2" fmla="val 49996"/>
              </a:avLst>
            </a:prstGeom>
            <a:solidFill>
              <a:schemeClr val="accent1"/>
            </a:solidFill>
            <a:ln w="9525" algn="ctr">
              <a:solidFill>
                <a:schemeClr val="tx1"/>
              </a:solidFill>
              <a:round/>
            </a:ln>
          </p:spPr>
          <p:txBody>
            <a:bodyPr wrap="none"/>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eaLnBrk="1" hangingPunct="1">
                <a:spcBef>
                  <a:spcPct val="0"/>
                </a:spcBef>
                <a:buClrTx/>
                <a:buSzTx/>
                <a:buFontTx/>
                <a:buNone/>
              </a:pPr>
              <a:endParaRPr lang="en-US" altLang="en-US" sz="2400">
                <a:solidFill>
                  <a:schemeClr val="tx1"/>
                </a:solidFill>
              </a:endParaRPr>
            </a:p>
          </p:txBody>
        </p:sp>
        <p:sp>
          <p:nvSpPr>
            <p:cNvPr id="9" name="Left Arrow 4">
              <a:extLst>
                <a:ext uri="{FF2B5EF4-FFF2-40B4-BE49-F238E27FC236}">
                  <a16:creationId xmlns:a16="http://schemas.microsoft.com/office/drawing/2014/main" id="{9FA7D54E-9103-4CA3-8348-631FABE79C41}"/>
                </a:ext>
              </a:extLst>
            </p:cNvPr>
            <p:cNvSpPr>
              <a:spLocks noChangeArrowheads="1"/>
            </p:cNvSpPr>
            <p:nvPr/>
          </p:nvSpPr>
          <p:spPr bwMode="auto">
            <a:xfrm>
              <a:off x="6248400" y="5446814"/>
              <a:ext cx="1447800" cy="685800"/>
            </a:xfrm>
            <a:prstGeom prst="leftArrow">
              <a:avLst>
                <a:gd name="adj1" fmla="val 50000"/>
                <a:gd name="adj2" fmla="val 50002"/>
              </a:avLst>
            </a:prstGeom>
            <a:solidFill>
              <a:schemeClr val="accent1"/>
            </a:solidFill>
            <a:ln w="9525" algn="ctr">
              <a:solidFill>
                <a:schemeClr val="tx1"/>
              </a:solidFill>
              <a:round/>
            </a:ln>
          </p:spPr>
          <p:txBody>
            <a:bodyPr wrap="none"/>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eaLnBrk="1" hangingPunct="1">
                <a:spcBef>
                  <a:spcPct val="0"/>
                </a:spcBef>
                <a:buClrTx/>
                <a:buSzTx/>
                <a:buFontTx/>
                <a:buNone/>
              </a:pPr>
              <a:endParaRPr lang="en-US" altLang="en-US" sz="2400">
                <a:solidFill>
                  <a:schemeClr val="tx1"/>
                </a:solidFill>
              </a:endParaRPr>
            </a:p>
          </p:txBody>
        </p:sp>
        <p:sp>
          <p:nvSpPr>
            <p:cNvPr id="10" name="TextBox 5">
              <a:extLst>
                <a:ext uri="{FF2B5EF4-FFF2-40B4-BE49-F238E27FC236}">
                  <a16:creationId xmlns:a16="http://schemas.microsoft.com/office/drawing/2014/main" id="{DCA6FAFB-0B1B-44F4-9ED7-E1E13B7A8C43}"/>
                </a:ext>
              </a:extLst>
            </p:cNvPr>
            <p:cNvSpPr txBox="1">
              <a:spLocks noChangeArrowheads="1"/>
            </p:cNvSpPr>
            <p:nvPr/>
          </p:nvSpPr>
          <p:spPr bwMode="auto">
            <a:xfrm>
              <a:off x="7699745" y="2414751"/>
              <a:ext cx="2874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CA" altLang="en-US" sz="2400">
                  <a:solidFill>
                    <a:schemeClr val="tx1">
                      <a:lumMod val="65000"/>
                      <a:lumOff val="35000"/>
                    </a:schemeClr>
                  </a:solidFill>
                </a:rPr>
                <a:t>Unadjusted survival</a:t>
              </a:r>
              <a:endParaRPr lang="en-US" altLang="en-US" sz="2400">
                <a:solidFill>
                  <a:schemeClr val="tx1">
                    <a:lumMod val="65000"/>
                    <a:lumOff val="35000"/>
                  </a:schemeClr>
                </a:solidFill>
              </a:endParaRPr>
            </a:p>
          </p:txBody>
        </p:sp>
        <p:sp>
          <p:nvSpPr>
            <p:cNvPr id="11" name="TextBox 6">
              <a:extLst>
                <a:ext uri="{FF2B5EF4-FFF2-40B4-BE49-F238E27FC236}">
                  <a16:creationId xmlns:a16="http://schemas.microsoft.com/office/drawing/2014/main" id="{AD897041-FC6E-45AC-AC10-8EFD2106E7DA}"/>
                </a:ext>
              </a:extLst>
            </p:cNvPr>
            <p:cNvSpPr txBox="1">
              <a:spLocks noChangeArrowheads="1"/>
            </p:cNvSpPr>
            <p:nvPr/>
          </p:nvSpPr>
          <p:spPr bwMode="auto">
            <a:xfrm>
              <a:off x="7710375" y="5355200"/>
              <a:ext cx="385397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CA" altLang="en-US" sz="2400">
                  <a:solidFill>
                    <a:schemeClr val="tx1">
                      <a:lumMod val="65000"/>
                      <a:lumOff val="35000"/>
                    </a:schemeClr>
                  </a:solidFill>
                </a:rPr>
                <a:t>Adjusted for DM, CAD, PVD, late referral</a:t>
              </a:r>
              <a:endParaRPr lang="en-US" altLang="en-US" sz="2400">
                <a:solidFill>
                  <a:schemeClr val="tx1">
                    <a:lumMod val="65000"/>
                    <a:lumOff val="35000"/>
                  </a:schemeClr>
                </a:solidFill>
              </a:endParaRPr>
            </a:p>
          </p:txBody>
        </p:sp>
      </p:grpSp>
      <p:pic>
        <p:nvPicPr>
          <p:cNvPr id="17" name="Content Placeholder 9">
            <a:extLst>
              <a:ext uri="{FF2B5EF4-FFF2-40B4-BE49-F238E27FC236}">
                <a16:creationId xmlns:a16="http://schemas.microsoft.com/office/drawing/2014/main" id="{6ED97543-6B71-4ACD-A84F-DD7B621FB41F}"/>
              </a:ext>
            </a:extLst>
          </p:cNvPr>
          <p:cNvPicPr>
            <a:picLocks noGrp="1" noSelect="1" noChangeAspect="1" noMove="1" noResize="1"/>
          </p:cNvPicPr>
          <p:nvPr>
            <p:ph idx="1"/>
          </p:nvPr>
        </p:nvPicPr>
        <p:blipFill>
          <a:blip r:embed="rId3">
            <a:extLst>
              <a:ext uri="{28A0092B-C50C-407E-A947-70E740481C1C}">
                <a14:useLocalDpi xmlns:a14="http://schemas.microsoft.com/office/drawing/2010/main" val="0"/>
              </a:ext>
            </a:extLst>
          </a:blip>
          <a:srcRect l="42998" t="98122" r="23898" b="88"/>
          <a:stretch>
            <a:fillRect/>
          </a:stretch>
        </p:blipFill>
        <p:spPr>
          <a:xfrm>
            <a:off x="2399411" y="79081"/>
            <a:ext cx="2459005" cy="261937"/>
          </a:xfrm>
        </p:spPr>
      </p:pic>
      <p:sp>
        <p:nvSpPr>
          <p:cNvPr id="15" name="TextBox 14">
            <a:extLst>
              <a:ext uri="{FF2B5EF4-FFF2-40B4-BE49-F238E27FC236}">
                <a16:creationId xmlns:a16="http://schemas.microsoft.com/office/drawing/2014/main" id="{4365C80D-156F-41D7-9161-1C062675D8EE}"/>
              </a:ext>
            </a:extLst>
          </p:cNvPr>
          <p:cNvSpPr txBox="1">
            <a:spLocks noSelect="1" noMove="1" noResize="1" noTextEdit="1"/>
          </p:cNvSpPr>
          <p:nvPr/>
        </p:nvSpPr>
        <p:spPr>
          <a:xfrm>
            <a:off x="6096235" y="5813678"/>
            <a:ext cx="6096000" cy="323165"/>
          </a:xfrm>
          <a:prstGeom prst="rect">
            <a:avLst/>
          </a:prstGeom>
          <a:noFill/>
        </p:spPr>
        <p:txBody>
          <a:bodyPr wrap="square">
            <a:spAutoFit/>
          </a:bodyPr>
          <a:lstStyle/>
          <a:p>
            <a:pPr algn="r">
              <a:spcBef>
                <a:spcPct val="0"/>
              </a:spcBef>
              <a:buClrTx/>
              <a:buSzTx/>
              <a:buFontTx/>
              <a:buNone/>
            </a:pPr>
            <a:r>
              <a:rPr lang="en-CA" altLang="en-US" sz="1500" i="1">
                <a:latin typeface="Arial" panose="020b0604020202020204" pitchFamily="34" charset="0"/>
                <a:cs typeface="Arial" panose="020b0604020202020204" pitchFamily="34" charset="0"/>
              </a:rPr>
              <a:t>Nadeau-Fredette et al. Clin J Am Soc Nephrol 2015</a:t>
            </a:r>
            <a:endParaRPr lang="en-US" altLang="en-US" sz="1500" i="1">
              <a:latin typeface="Arial" panose="020b0604020202020204" pitchFamily="34" charset="0"/>
              <a:cs typeface="Arial" panose="020b0604020202020204" pitchFamily="34" charset="0"/>
            </a:endParaRPr>
          </a:p>
        </p:txBody>
      </p:sp>
    </p:spTree>
    <p:extLst>
      <p:ext uri="{BB962C8B-B14F-4D97-AF65-F5344CB8AC3E}">
        <p14:creationId val="185406107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E789FB5-877D-4B0C-9DED-4D2B97A99C4D}"/>
              </a:ext>
            </a:extLst>
          </p:cNvPr>
          <p:cNvSpPr>
            <a:spLocks noGrp="1" noSelect="1" noMove="1" noResize="1" noTextEdit="1"/>
          </p:cNvSpPr>
          <p:nvPr>
            <p:ph type="title"/>
          </p:nvPr>
        </p:nvSpPr>
        <p:spPr>
          <a:xfrm>
            <a:off x="616895" y="380280"/>
            <a:ext cx="10515600" cy="1082404"/>
          </a:xfrm>
        </p:spPr>
        <p:txBody>
          <a:bodyPr>
            <a:normAutofit/>
          </a:bodyPr>
          <a:lstStyle/>
          <a:p>
            <a:r>
              <a:rPr lang="en-US" sz="3500"/>
              <a:t>HHD vs PD: Mortality and Hospitalizations</a:t>
            </a:r>
          </a:p>
        </p:txBody>
      </p:sp>
      <p:pic>
        <p:nvPicPr>
          <p:cNvPr id="5" name="Content Placeholder 4">
            <a:extLst>
              <a:ext uri="{FF2B5EF4-FFF2-40B4-BE49-F238E27FC236}">
                <a16:creationId xmlns:a16="http://schemas.microsoft.com/office/drawing/2014/main" id="{C64E0275-B1FE-4717-BBF0-970731B4175E}"/>
              </a:ext>
            </a:extLst>
          </p:cNvPr>
          <p:cNvPicPr>
            <a:picLocks noGrp="1" noSelect="1" noChangeAspect="1" noMove="1" noResize="1"/>
          </p:cNvPicPr>
          <p:nvPr>
            <p:ph idx="1"/>
          </p:nvPr>
        </p:nvPicPr>
        <p:blipFill>
          <a:blip r:embed="rId3"/>
          <a:stretch>
            <a:fillRect/>
          </a:stretch>
        </p:blipFill>
        <p:spPr>
          <a:xfrm>
            <a:off x="613513" y="1152753"/>
            <a:ext cx="4096274" cy="5705247"/>
          </a:xfrm>
          <a:prstGeom prst="rect">
            <a:avLst/>
          </a:prstGeom>
        </p:spPr>
      </p:pic>
      <p:sp>
        <p:nvSpPr>
          <p:cNvPr id="4" name="Subtitle 3">
            <a:extLst>
              <a:ext uri="{FF2B5EF4-FFF2-40B4-BE49-F238E27FC236}">
                <a16:creationId xmlns:a16="http://schemas.microsoft.com/office/drawing/2014/main" id="{58D8844A-AD5A-485E-9EF3-6776EBB0D648}"/>
              </a:ext>
            </a:extLst>
          </p:cNvPr>
          <p:cNvSpPr>
            <a:spLocks noGrp="1" noSelect="1" noMove="1" noResize="1" noTextEdit="1"/>
          </p:cNvSpPr>
          <p:nvPr>
            <p:ph type="subTitle" idx="10"/>
          </p:nvPr>
        </p:nvSpPr>
        <p:spPr/>
        <p:txBody>
          <a:bodyPr/>
          <a:lstStyle/>
          <a:p>
            <a:r>
              <a:rPr lang="en-US"/>
              <a:t>Hospitalization outcomes hHD vs. pd</a:t>
            </a:r>
          </a:p>
        </p:txBody>
      </p:sp>
      <p:sp>
        <p:nvSpPr>
          <p:cNvPr id="8" name="TextBox 7">
            <a:extLst>
              <a:ext uri="{FF2B5EF4-FFF2-40B4-BE49-F238E27FC236}">
                <a16:creationId xmlns:a16="http://schemas.microsoft.com/office/drawing/2014/main" id="{0C153908-31D7-4281-B199-AF8EAEB1A3BF}"/>
              </a:ext>
            </a:extLst>
          </p:cNvPr>
          <p:cNvSpPr txBox="1">
            <a:spLocks noSelect="1" noMove="1" noResize="1" noTextEdit="1"/>
          </p:cNvSpPr>
          <p:nvPr/>
        </p:nvSpPr>
        <p:spPr>
          <a:xfrm>
            <a:off x="7721740" y="5816879"/>
            <a:ext cx="4473816"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Modified from Weinhandl et al. AJKD 2016</a:t>
            </a:r>
          </a:p>
        </p:txBody>
      </p:sp>
      <p:sp>
        <p:nvSpPr>
          <p:cNvPr id="3" name="TextBox 2">
            <a:extLst>
              <a:ext uri="{FF2B5EF4-FFF2-40B4-BE49-F238E27FC236}">
                <a16:creationId xmlns:a16="http://schemas.microsoft.com/office/drawing/2014/main" id="{B506B39C-4286-41CC-AECA-18197F5BB9BF}"/>
              </a:ext>
            </a:extLst>
          </p:cNvPr>
          <p:cNvSpPr txBox="1">
            <a:spLocks noSelect="1" noMove="1" noResize="1" noTextEdit="1"/>
          </p:cNvSpPr>
          <p:nvPr/>
        </p:nvSpPr>
        <p:spPr>
          <a:xfrm>
            <a:off x="7663174" y="3021050"/>
            <a:ext cx="3915683" cy="1477328"/>
          </a:xfrm>
          <a:prstGeom prst="rect">
            <a:avLst/>
          </a:prstGeom>
          <a:noFill/>
          <a:ln w="57150">
            <a:solidFill>
              <a:schemeClr val="accent1"/>
            </a:solidFill>
          </a:ln>
        </p:spPr>
        <p:txBody>
          <a:bodyPr wrap="square" rtlCol="0">
            <a:spAutoFit/>
          </a:bodyPr>
          <a:lstStyle/>
          <a:p>
            <a:pPr marL="169863" indent="-169863">
              <a:buFont typeface="Arial" panose="020b0604020202020204" pitchFamily="34" charset="0"/>
              <a:buChar char="•"/>
            </a:pPr>
            <a:r>
              <a:rPr lang="en-US" sz="1500">
                <a:solidFill>
                  <a:schemeClr val="tx1">
                    <a:lumMod val="65000"/>
                    <a:lumOff val="35000"/>
                  </a:schemeClr>
                </a:solidFill>
                <a:latin typeface="Arial" panose="020b0604020202020204" pitchFamily="34" charset="0"/>
                <a:cs typeface="Arial" panose="020b0604020202020204" pitchFamily="34" charset="0"/>
              </a:rPr>
              <a:t>HHD patients demonstrated lower rates of mortality and hospitalization than PD patients (A,C).</a:t>
            </a:r>
          </a:p>
          <a:p>
            <a:pPr marL="169863" indent="-169863">
              <a:buFont typeface="Arial" panose="020b0604020202020204" pitchFamily="34" charset="0"/>
              <a:buChar char="•"/>
            </a:pPr>
            <a:r>
              <a:rPr lang="en-US" sz="1500">
                <a:solidFill>
                  <a:schemeClr val="tx1">
                    <a:lumMod val="65000"/>
                    <a:lumOff val="35000"/>
                  </a:schemeClr>
                </a:solidFill>
                <a:latin typeface="Arial" panose="020b0604020202020204" pitchFamily="34" charset="0"/>
                <a:cs typeface="Arial" panose="020b0604020202020204" pitchFamily="34" charset="0"/>
              </a:rPr>
              <a:t>When corrected for ESRD duration of &lt;6 months, survival/hospitalization benefit of HHD goes away (B,D).</a:t>
            </a:r>
          </a:p>
        </p:txBody>
      </p:sp>
      <p:sp>
        <p:nvSpPr>
          <p:cNvPr id="9" name="Left Arrow 3">
            <a:extLst>
              <a:ext uri="{FF2B5EF4-FFF2-40B4-BE49-F238E27FC236}">
                <a16:creationId xmlns:a16="http://schemas.microsoft.com/office/drawing/2014/main" id="{9A65B6BD-AF94-40B0-8B32-909B5C3FA881}"/>
              </a:ext>
            </a:extLst>
          </p:cNvPr>
          <p:cNvSpPr>
            <a:spLocks noSelect="1" noMove="1" noResize="1" noChangeArrowheads="1" noTextEdit="1"/>
          </p:cNvSpPr>
          <p:nvPr/>
        </p:nvSpPr>
        <p:spPr bwMode="auto">
          <a:xfrm>
            <a:off x="5083797" y="2455224"/>
            <a:ext cx="1447800" cy="609600"/>
          </a:xfrm>
          <a:prstGeom prst="leftArrow">
            <a:avLst>
              <a:gd name="adj1" fmla="val 50000"/>
              <a:gd name="adj2" fmla="val 49996"/>
            </a:avLst>
          </a:prstGeom>
          <a:solidFill>
            <a:schemeClr val="accent1"/>
          </a:solidFill>
          <a:ln w="9525" algn="ctr">
            <a:solidFill>
              <a:schemeClr val="tx1"/>
            </a:solidFill>
            <a:round/>
          </a:ln>
        </p:spPr>
        <p:txBody>
          <a:bodyPr wrap="none"/>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eaLnBrk="1" hangingPunct="1">
              <a:spcBef>
                <a:spcPct val="0"/>
              </a:spcBef>
              <a:buClrTx/>
              <a:buSzTx/>
              <a:buFontTx/>
              <a:buNone/>
            </a:pPr>
            <a:endParaRPr lang="en-US" altLang="en-US" sz="2400">
              <a:solidFill>
                <a:schemeClr val="tx1">
                  <a:lumMod val="65000"/>
                  <a:lumOff val="35000"/>
                </a:schemeClr>
              </a:solidFill>
              <a:cs typeface="Arial" panose="020b0604020202020204" pitchFamily="34" charset="0"/>
            </a:endParaRPr>
          </a:p>
        </p:txBody>
      </p:sp>
      <p:sp>
        <p:nvSpPr>
          <p:cNvPr id="10" name="Left Arrow 4">
            <a:extLst>
              <a:ext uri="{FF2B5EF4-FFF2-40B4-BE49-F238E27FC236}">
                <a16:creationId xmlns:a16="http://schemas.microsoft.com/office/drawing/2014/main" id="{E61CA632-1705-40F6-91B5-1323B6AD1D9C}"/>
              </a:ext>
            </a:extLst>
          </p:cNvPr>
          <p:cNvSpPr>
            <a:spLocks noSelect="1" noMove="1" noResize="1" noChangeArrowheads="1" noTextEdit="1"/>
          </p:cNvSpPr>
          <p:nvPr/>
        </p:nvSpPr>
        <p:spPr bwMode="auto">
          <a:xfrm>
            <a:off x="5048167" y="4710545"/>
            <a:ext cx="1447800" cy="685800"/>
          </a:xfrm>
          <a:prstGeom prst="leftArrow">
            <a:avLst>
              <a:gd name="adj1" fmla="val 50000"/>
              <a:gd name="adj2" fmla="val 50002"/>
            </a:avLst>
          </a:prstGeom>
          <a:solidFill>
            <a:schemeClr val="accent1"/>
          </a:solidFill>
          <a:ln w="9525" algn="ctr">
            <a:solidFill>
              <a:schemeClr val="tx1"/>
            </a:solidFill>
            <a:round/>
          </a:ln>
        </p:spPr>
        <p:txBody>
          <a:bodyPr wrap="none"/>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eaLnBrk="1" hangingPunct="1">
              <a:spcBef>
                <a:spcPct val="0"/>
              </a:spcBef>
              <a:buClrTx/>
              <a:buSzTx/>
              <a:buFontTx/>
              <a:buNone/>
            </a:pPr>
            <a:endParaRPr lang="en-US" altLang="en-US" sz="2400">
              <a:solidFill>
                <a:schemeClr val="tx1">
                  <a:lumMod val="65000"/>
                  <a:lumOff val="35000"/>
                </a:schemeClr>
              </a:solidFill>
              <a:cs typeface="Arial" panose="020b0604020202020204" pitchFamily="34" charset="0"/>
            </a:endParaRPr>
          </a:p>
        </p:txBody>
      </p:sp>
      <p:sp>
        <p:nvSpPr>
          <p:cNvPr id="11" name="TextBox 5">
            <a:extLst>
              <a:ext uri="{FF2B5EF4-FFF2-40B4-BE49-F238E27FC236}">
                <a16:creationId xmlns:a16="http://schemas.microsoft.com/office/drawing/2014/main" id="{36FAFE18-A424-4FAA-9453-F41D03EF586C}"/>
              </a:ext>
            </a:extLst>
          </p:cNvPr>
          <p:cNvSpPr txBox="1">
            <a:spLocks noSelect="1" noMove="1" noResize="1" noChangeArrowheads="1" noTextEdit="1"/>
          </p:cNvSpPr>
          <p:nvPr/>
        </p:nvSpPr>
        <p:spPr bwMode="auto">
          <a:xfrm>
            <a:off x="6545772" y="2531425"/>
            <a:ext cx="240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CA" altLang="en-US" sz="2400">
                <a:solidFill>
                  <a:schemeClr val="tx1">
                    <a:lumMod val="65000"/>
                    <a:lumOff val="35000"/>
                  </a:schemeClr>
                </a:solidFill>
                <a:cs typeface="Arial" panose="020b0604020202020204" pitchFamily="34" charset="0"/>
              </a:rPr>
              <a:t>Intention to treat</a:t>
            </a:r>
            <a:endParaRPr lang="en-US" altLang="en-US" sz="2400">
              <a:solidFill>
                <a:schemeClr val="tx1">
                  <a:lumMod val="65000"/>
                  <a:lumOff val="35000"/>
                </a:schemeClr>
              </a:solidFill>
              <a:cs typeface="Arial" panose="020b0604020202020204" pitchFamily="34" charset="0"/>
            </a:endParaRPr>
          </a:p>
        </p:txBody>
      </p:sp>
      <p:sp>
        <p:nvSpPr>
          <p:cNvPr id="12" name="TextBox 6">
            <a:extLst>
              <a:ext uri="{FF2B5EF4-FFF2-40B4-BE49-F238E27FC236}">
                <a16:creationId xmlns:a16="http://schemas.microsoft.com/office/drawing/2014/main" id="{A8177032-0A96-434D-98B2-80E420857890}"/>
              </a:ext>
            </a:extLst>
          </p:cNvPr>
          <p:cNvSpPr txBox="1">
            <a:spLocks noSelect="1" noMove="1" noResize="1" noChangeArrowheads="1" noTextEdit="1"/>
          </p:cNvSpPr>
          <p:nvPr/>
        </p:nvSpPr>
        <p:spPr bwMode="auto">
          <a:xfrm>
            <a:off x="6510143" y="4814451"/>
            <a:ext cx="199766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CA" altLang="en-US" sz="2400">
                <a:solidFill>
                  <a:schemeClr val="tx1">
                    <a:lumMod val="65000"/>
                    <a:lumOff val="35000"/>
                  </a:schemeClr>
                </a:solidFill>
                <a:cs typeface="Arial" panose="020b0604020202020204" pitchFamily="34" charset="0"/>
              </a:rPr>
              <a:t>On-treatment</a:t>
            </a:r>
            <a:endParaRPr lang="en-US" altLang="en-US" sz="2400">
              <a:solidFill>
                <a:schemeClr val="tx1">
                  <a:lumMod val="65000"/>
                  <a:lumOff val="35000"/>
                </a:schemeClr>
              </a:solidFill>
              <a:cs typeface="Arial" panose="020b0604020202020204" pitchFamily="34" charset="0"/>
            </a:endParaRPr>
          </a:p>
        </p:txBody>
      </p:sp>
      <p:sp>
        <p:nvSpPr>
          <p:cNvPr id="18" name="Straight Connector 17">
            <a:extLst>
              <a:ext uri="{FF2B5EF4-FFF2-40B4-BE49-F238E27FC236}">
                <a16:creationId xmlns:a16="http://schemas.microsoft.com/office/drawing/2014/main" id="{B3F3E59C-DB3B-4982-834F-661B9D87FBE9}"/>
              </a:ext>
            </a:extLst>
          </p:cNvPr>
          <p:cNvSpPr>
            <a:spLocks noSelect="1" noMove="1" noResize="1" noTextEdit="1"/>
          </p:cNvSpPr>
          <p:nvPr/>
        </p:nvSpPr>
        <p:spPr>
          <a:xfrm>
            <a:off x="1203845" y="1584360"/>
            <a:ext cx="230283" cy="0"/>
          </a:xfrm>
          <a:prstGeom prst="line">
            <a:avLst/>
          </a:prstGeom>
          <a:solidFill>
            <a:srgbClr val="00A0D7">
              <a:alpha val="5000"/>
            </a:srgbClr>
          </a:solidFill>
          <a:ln w="61715">
            <a:solidFill>
              <a:srgbClr val="00A0D7"/>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A0D7"/>
              </a:solidFill>
            </a:endParaRPr>
          </a:p>
        </p:txBody>
      </p:sp>
      <p:sp>
        <p:nvSpPr>
          <p:cNvPr id="34" name="Straight Connector 33">
            <a:extLst>
              <a:ext uri="{FF2B5EF4-FFF2-40B4-BE49-F238E27FC236}">
                <a16:creationId xmlns:a16="http://schemas.microsoft.com/office/drawing/2014/main" id="{EB63A6FB-A307-6642-A110-90BF3FC35B8D}"/>
              </a:ext>
            </a:extLst>
          </p:cNvPr>
          <p:cNvSpPr>
            <a:spLocks noSelect="1" noMove="1" noResize="1" noTextEdit="1"/>
          </p:cNvSpPr>
          <p:nvPr/>
        </p:nvSpPr>
        <p:spPr>
          <a:xfrm>
            <a:off x="3367073" y="1588595"/>
            <a:ext cx="230283" cy="0"/>
          </a:xfrm>
          <a:prstGeom prst="line">
            <a:avLst/>
          </a:prstGeom>
          <a:solidFill>
            <a:srgbClr val="00A0D7">
              <a:alpha val="5000"/>
            </a:srgbClr>
          </a:solidFill>
          <a:ln w="61715">
            <a:solidFill>
              <a:srgbClr val="00A0D7"/>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A0D7"/>
              </a:solidFill>
            </a:endParaRPr>
          </a:p>
        </p:txBody>
      </p:sp>
      <p:sp>
        <p:nvSpPr>
          <p:cNvPr id="36" name="Straight Connector 35">
            <a:extLst>
              <a:ext uri="{FF2B5EF4-FFF2-40B4-BE49-F238E27FC236}">
                <a16:creationId xmlns:a16="http://schemas.microsoft.com/office/drawing/2014/main" id="{C7F038D9-F269-054E-99FF-7BAF5D84D364}"/>
              </a:ext>
            </a:extLst>
          </p:cNvPr>
          <p:cNvSpPr>
            <a:spLocks noSelect="1" noMove="1" noResize="1" noTextEdit="1"/>
          </p:cNvSpPr>
          <p:nvPr/>
        </p:nvSpPr>
        <p:spPr>
          <a:xfrm>
            <a:off x="3367074" y="4477839"/>
            <a:ext cx="230283" cy="0"/>
          </a:xfrm>
          <a:prstGeom prst="line">
            <a:avLst/>
          </a:prstGeom>
          <a:solidFill>
            <a:srgbClr val="00A0D7">
              <a:alpha val="5000"/>
            </a:srgbClr>
          </a:solidFill>
          <a:ln w="61715">
            <a:solidFill>
              <a:srgbClr val="00A0D7"/>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A0D7"/>
              </a:solidFill>
            </a:endParaRPr>
          </a:p>
        </p:txBody>
      </p:sp>
      <p:sp>
        <p:nvSpPr>
          <p:cNvPr id="38" name="Straight Connector 37">
            <a:extLst>
              <a:ext uri="{FF2B5EF4-FFF2-40B4-BE49-F238E27FC236}">
                <a16:creationId xmlns:a16="http://schemas.microsoft.com/office/drawing/2014/main" id="{4E0E1161-B757-D64E-87D8-A8FD15DB26C6}"/>
              </a:ext>
            </a:extLst>
          </p:cNvPr>
          <p:cNvSpPr>
            <a:spLocks noSelect="1" noMove="1" noResize="1" noTextEdit="1"/>
          </p:cNvSpPr>
          <p:nvPr/>
        </p:nvSpPr>
        <p:spPr>
          <a:xfrm>
            <a:off x="1212315" y="4471488"/>
            <a:ext cx="240458" cy="0"/>
          </a:xfrm>
          <a:prstGeom prst="line">
            <a:avLst/>
          </a:prstGeom>
          <a:solidFill>
            <a:srgbClr val="00A0D7">
              <a:alpha val="5000"/>
            </a:srgbClr>
          </a:solidFill>
          <a:ln w="61715">
            <a:solidFill>
              <a:srgbClr val="00A0D7"/>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00A0D7"/>
              </a:solidFill>
            </a:endParaRPr>
          </a:p>
        </p:txBody>
      </p:sp>
      <p:sp>
        <p:nvSpPr>
          <p:cNvPr id="23" name="Straight Connector 22">
            <a:extLst>
              <a:ext uri="{FF2B5EF4-FFF2-40B4-BE49-F238E27FC236}">
                <a16:creationId xmlns:a16="http://schemas.microsoft.com/office/drawing/2014/main" id="{2E56490D-F8E5-49BE-842F-C8E9A054521F}"/>
              </a:ext>
            </a:extLst>
          </p:cNvPr>
          <p:cNvSpPr>
            <a:spLocks noSelect="1" noMove="1" noResize="1" noTextEdit="1"/>
          </p:cNvSpPr>
          <p:nvPr/>
        </p:nvSpPr>
        <p:spPr>
          <a:xfrm>
            <a:off x="1203919" y="1698300"/>
            <a:ext cx="227687" cy="0"/>
          </a:xfrm>
          <a:prstGeom prst="line">
            <a:avLst/>
          </a:prstGeom>
          <a:solidFill>
            <a:srgbClr val="66CC00">
              <a:alpha val="5000"/>
            </a:srgbClr>
          </a:solidFill>
          <a:ln w="61715">
            <a:solidFill>
              <a:srgbClr val="66C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66CC00"/>
              </a:solidFill>
            </a:endParaRPr>
          </a:p>
        </p:txBody>
      </p:sp>
      <p:sp>
        <p:nvSpPr>
          <p:cNvPr id="41" name="Straight Connector 40">
            <a:extLst>
              <a:ext uri="{FF2B5EF4-FFF2-40B4-BE49-F238E27FC236}">
                <a16:creationId xmlns:a16="http://schemas.microsoft.com/office/drawing/2014/main" id="{AC636EC6-9F7A-2244-80DB-2425BF8263BE}"/>
              </a:ext>
            </a:extLst>
          </p:cNvPr>
          <p:cNvSpPr>
            <a:spLocks noSelect="1" noMove="1" noResize="1" noTextEdit="1"/>
          </p:cNvSpPr>
          <p:nvPr/>
        </p:nvSpPr>
        <p:spPr>
          <a:xfrm>
            <a:off x="3367152" y="4602363"/>
            <a:ext cx="227687" cy="0"/>
          </a:xfrm>
          <a:prstGeom prst="line">
            <a:avLst/>
          </a:prstGeom>
          <a:solidFill>
            <a:srgbClr val="66CC00">
              <a:alpha val="5000"/>
            </a:srgbClr>
          </a:solidFill>
          <a:ln w="61715">
            <a:solidFill>
              <a:srgbClr val="66C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66CC00"/>
              </a:solidFill>
            </a:endParaRPr>
          </a:p>
        </p:txBody>
      </p:sp>
      <p:sp>
        <p:nvSpPr>
          <p:cNvPr id="43" name="Straight Connector 42">
            <a:extLst>
              <a:ext uri="{FF2B5EF4-FFF2-40B4-BE49-F238E27FC236}">
                <a16:creationId xmlns:a16="http://schemas.microsoft.com/office/drawing/2014/main" id="{147B097C-8BDF-384B-8CFB-F10885F75CF3}"/>
              </a:ext>
            </a:extLst>
          </p:cNvPr>
          <p:cNvSpPr>
            <a:spLocks noSelect="1" noMove="1" noResize="1" noTextEdit="1"/>
          </p:cNvSpPr>
          <p:nvPr/>
        </p:nvSpPr>
        <p:spPr>
          <a:xfrm>
            <a:off x="3371382" y="1706769"/>
            <a:ext cx="227687" cy="0"/>
          </a:xfrm>
          <a:prstGeom prst="line">
            <a:avLst/>
          </a:prstGeom>
          <a:solidFill>
            <a:srgbClr val="66CC00">
              <a:alpha val="5000"/>
            </a:srgbClr>
          </a:solidFill>
          <a:ln w="61715">
            <a:solidFill>
              <a:srgbClr val="66C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66CC00"/>
              </a:solidFill>
            </a:endParaRPr>
          </a:p>
        </p:txBody>
      </p:sp>
      <p:sp>
        <p:nvSpPr>
          <p:cNvPr id="45" name="Straight Connector 44">
            <a:extLst>
              <a:ext uri="{FF2B5EF4-FFF2-40B4-BE49-F238E27FC236}">
                <a16:creationId xmlns:a16="http://schemas.microsoft.com/office/drawing/2014/main" id="{D48761FB-91AE-1741-81BA-D0F2A250DCDD}"/>
              </a:ext>
            </a:extLst>
          </p:cNvPr>
          <p:cNvSpPr>
            <a:spLocks noSelect="1" noMove="1" noResize="1" noTextEdit="1"/>
          </p:cNvSpPr>
          <p:nvPr/>
        </p:nvSpPr>
        <p:spPr>
          <a:xfrm>
            <a:off x="1216622" y="4589662"/>
            <a:ext cx="227687" cy="0"/>
          </a:xfrm>
          <a:prstGeom prst="line">
            <a:avLst/>
          </a:prstGeom>
          <a:solidFill>
            <a:srgbClr val="66CC00">
              <a:alpha val="5000"/>
            </a:srgbClr>
          </a:solidFill>
          <a:ln w="61715">
            <a:solidFill>
              <a:srgbClr val="66C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66CC00"/>
              </a:solidFill>
            </a:endParaRPr>
          </a:p>
        </p:txBody>
      </p:sp>
      <p:contentPart p14:bwMode="auto" r:id="rId4">
        <p14:nvContentPartPr>
          <p14:cNvPr id="76" name="Ink 75">
            <a:extLst>
              <a:ext uri="{FF2B5EF4-FFF2-40B4-BE49-F238E27FC236}">
                <a16:creationId xmlns:a16="http://schemas.microsoft.com/office/drawing/2014/main" id="{9331E618-DE30-F043-A8DA-E805D8DF6E60}"/>
              </a:ext>
            </a:extLst>
          </p14:cNvPr>
          <p14:cNvContentPartPr/>
          <p14:nvPr/>
        </p14:nvContentPartPr>
        <p14:xfrm>
          <a:off x="1087436" y="4624710"/>
          <a:ext cx="1492560" cy="1767600"/>
        </p14:xfrm>
      </p:contentPart>
      <p:sp>
        <p:nvSpPr>
          <p:cNvPr id="46" name="TextBox 45">
            <a:extLst>
              <a:ext uri="{FF2B5EF4-FFF2-40B4-BE49-F238E27FC236}">
                <a16:creationId xmlns:a16="http://schemas.microsoft.com/office/drawing/2014/main" id="{5D31CCB1-EF67-FD4C-B50F-43BFCD0D6CE2}"/>
              </a:ext>
            </a:extLst>
          </p:cNvPr>
          <p:cNvSpPr txBox="1">
            <a:spLocks noSelect="1" noMove="1" noResize="1" noTextEdit="1"/>
          </p:cNvSpPr>
          <p:nvPr/>
        </p:nvSpPr>
        <p:spPr>
          <a:xfrm>
            <a:off x="5110373" y="1265765"/>
            <a:ext cx="4375150" cy="369332"/>
          </a:xfrm>
          <a:prstGeom prst="rect">
            <a:avLst/>
          </a:prstGeom>
          <a:noFill/>
        </p:spPr>
        <p:txBody>
          <a:bodyPr wrap="square" rtlCol="0">
            <a:spAutoFit/>
          </a:bodyPr>
          <a:lstStyle/>
          <a:p>
            <a:pPr algn="l"/>
            <a:r>
              <a:rPr lang="en-US">
                <a:solidFill>
                  <a:schemeClr val="tx1">
                    <a:lumMod val="65000"/>
                    <a:lumOff val="35000"/>
                  </a:schemeClr>
                </a:solidFill>
                <a:latin typeface="Arial" panose="020b0604020202020204" pitchFamily="34" charset="0"/>
                <a:cs typeface="Arial" panose="020b0604020202020204" pitchFamily="34" charset="0"/>
              </a:rPr>
              <a:t>Cumulative incidence estimates of death</a:t>
            </a:r>
          </a:p>
        </p:txBody>
      </p:sp>
      <p:contentPart p14:bwMode="auto" r:id="rId5">
        <p14:nvContentPartPr>
          <p14:cNvPr id="77" name="Ink 76">
            <a:extLst>
              <a:ext uri="{FF2B5EF4-FFF2-40B4-BE49-F238E27FC236}">
                <a16:creationId xmlns:a16="http://schemas.microsoft.com/office/drawing/2014/main" id="{F3BB01FB-6360-154B-B7AA-B0DFAE708620}"/>
              </a:ext>
            </a:extLst>
          </p14:cNvPr>
          <p14:cNvContentPartPr/>
          <p14:nvPr/>
        </p14:nvContentPartPr>
        <p14:xfrm>
          <a:off x="1100124" y="5011133"/>
          <a:ext cx="1373400" cy="1397520"/>
        </p14:xfrm>
      </p:contentPart>
      <p:contentPart p14:bwMode="auto" r:id="rId6">
        <p14:nvContentPartPr>
          <p14:cNvPr id="79" name="Ink 78">
            <a:extLst>
              <a:ext uri="{FF2B5EF4-FFF2-40B4-BE49-F238E27FC236}">
                <a16:creationId xmlns:a16="http://schemas.microsoft.com/office/drawing/2014/main" id="{E62EE9CB-1802-6848-9D2B-1F053C6FAEE1}"/>
              </a:ext>
            </a:extLst>
          </p14:cNvPr>
          <p14:cNvContentPartPr/>
          <p14:nvPr/>
        </p14:nvContentPartPr>
        <p14:xfrm>
          <a:off x="1160604" y="1947173"/>
          <a:ext cx="1397520" cy="1482120"/>
        </p14:xfrm>
      </p:contentPart>
      <p:contentPart p14:bwMode="auto" r:id="rId7">
        <p14:nvContentPartPr>
          <p14:cNvPr id="78" name="Ink 77">
            <a:extLst>
              <a:ext uri="{FF2B5EF4-FFF2-40B4-BE49-F238E27FC236}">
                <a16:creationId xmlns:a16="http://schemas.microsoft.com/office/drawing/2014/main" id="{A5D48E28-F670-774B-9180-76FF7562CF56}"/>
              </a:ext>
            </a:extLst>
          </p14:cNvPr>
          <p14:cNvContentPartPr/>
          <p14:nvPr/>
        </p14:nvContentPartPr>
        <p14:xfrm>
          <a:off x="1150939" y="2275133"/>
          <a:ext cx="1344600" cy="1212120"/>
        </p14:xfrm>
      </p:contentPart>
      <p:contentPart p14:bwMode="auto" r:id="rId8">
        <p14:nvContentPartPr>
          <p14:cNvPr id="82" name="Ink 81">
            <a:extLst>
              <a:ext uri="{FF2B5EF4-FFF2-40B4-BE49-F238E27FC236}">
                <a16:creationId xmlns:a16="http://schemas.microsoft.com/office/drawing/2014/main" id="{87AA8971-0411-AD45-BC5A-814A6DD092E4}"/>
              </a:ext>
            </a:extLst>
          </p14:cNvPr>
          <p14:cNvContentPartPr/>
          <p14:nvPr/>
        </p14:nvContentPartPr>
        <p14:xfrm>
          <a:off x="3320659" y="2062535"/>
          <a:ext cx="1407960" cy="1402560"/>
        </p14:xfrm>
      </p:contentPart>
      <p:contentPart p14:bwMode="auto" r:id="rId9">
        <p14:nvContentPartPr>
          <p14:cNvPr id="80" name="Ink 79">
            <a:extLst>
              <a:ext uri="{FF2B5EF4-FFF2-40B4-BE49-F238E27FC236}">
                <a16:creationId xmlns:a16="http://schemas.microsoft.com/office/drawing/2014/main" id="{0BB71B69-DC78-8246-A830-DA050F3E15CD}"/>
              </a:ext>
            </a:extLst>
          </p14:cNvPr>
          <p14:cNvContentPartPr/>
          <p14:nvPr/>
        </p14:nvContentPartPr>
        <p14:xfrm>
          <a:off x="3299419" y="2328053"/>
          <a:ext cx="1333800" cy="1127520"/>
        </p14:xfrm>
      </p:contentPart>
      <p:contentPart p14:bwMode="auto" r:id="rId10">
        <p14:nvContentPartPr>
          <p14:cNvPr id="85" name="Ink 84">
            <a:extLst>
              <a:ext uri="{FF2B5EF4-FFF2-40B4-BE49-F238E27FC236}">
                <a16:creationId xmlns:a16="http://schemas.microsoft.com/office/drawing/2014/main" id="{C0C5BBCE-E619-2349-8262-FA7DAEB3699C}"/>
              </a:ext>
            </a:extLst>
          </p14:cNvPr>
          <p14:cNvContentPartPr/>
          <p14:nvPr/>
        </p14:nvContentPartPr>
        <p14:xfrm>
          <a:off x="3346939" y="4656533"/>
          <a:ext cx="1339200" cy="1704240"/>
        </p14:xfrm>
      </p:contentPart>
      <p:contentPart p14:bwMode="auto" r:id="rId11">
        <p14:nvContentPartPr>
          <p14:cNvPr id="83" name="Ink 82">
            <a:extLst>
              <a:ext uri="{FF2B5EF4-FFF2-40B4-BE49-F238E27FC236}">
                <a16:creationId xmlns:a16="http://schemas.microsoft.com/office/drawing/2014/main" id="{1F4F6509-C76C-C344-AFB1-A19D1A6737AB}"/>
              </a:ext>
            </a:extLst>
          </p14:cNvPr>
          <p14:cNvContentPartPr/>
          <p14:nvPr/>
        </p14:nvContentPartPr>
        <p14:xfrm>
          <a:off x="3309859" y="4898758"/>
          <a:ext cx="1355040" cy="1458360"/>
        </p14:xfrm>
      </p:contentPart>
    </p:spTree>
    <p:extLst>
      <p:ext uri="{BB962C8B-B14F-4D97-AF65-F5344CB8AC3E}">
        <p14:creationId val="2231170504"/>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p:nvPr>
        </p:nvSpPr>
        <p:spPr>
          <a:xfrm>
            <a:off x="613916" y="707064"/>
            <a:ext cx="10515600" cy="1078992"/>
          </a:xfrm>
        </p:spPr>
        <p:txBody>
          <a:bodyPr>
            <a:normAutofit/>
          </a:bodyPr>
          <a:lstStyle/>
          <a:p>
            <a:r>
              <a:rPr lang="en-US" sz="3500"/>
              <a:t>Peritoneal vs. Home Hemodialysis Comparisons</a:t>
            </a:r>
          </a:p>
        </p:txBody>
      </p:sp>
      <p:sp>
        <p:nvSpPr>
          <p:cNvPr id="3" name="Content Placeholder 2"/>
          <p:cNvSpPr>
            <a:spLocks noGrp="1" noSelect="1" noMove="1" noResize="1" noTextEdit="1"/>
          </p:cNvSpPr>
          <p:nvPr>
            <p:ph idx="1"/>
          </p:nvPr>
        </p:nvSpPr>
        <p:spPr>
          <a:xfrm>
            <a:off x="613916" y="1617259"/>
            <a:ext cx="10964168" cy="3333750"/>
          </a:xfrm>
        </p:spPr>
        <p:txBody>
          <a:bodyPr>
            <a:normAutofit/>
          </a:bodyPr>
          <a:lstStyle/>
          <a:p>
            <a:r>
              <a:rPr lang="en-US">
                <a:latin typeface="Arial" panose="020b0604020202020204" pitchFamily="34" charset="0"/>
                <a:cs typeface="Arial" panose="020b0604020202020204" pitchFamily="34" charset="0"/>
              </a:rPr>
              <a:t>There are geographical variations in home dialysis outcomes.</a:t>
            </a:r>
          </a:p>
          <a:p>
            <a:r>
              <a:rPr lang="en-US">
                <a:latin typeface="Arial" panose="020b0604020202020204" pitchFamily="34" charset="0"/>
                <a:cs typeface="Arial" panose="020b0604020202020204" pitchFamily="34" charset="0"/>
              </a:rPr>
              <a:t>There are also significant dialysis practice pattern differences in hemodialysis platforms. (US: low dialysate flow platform vs. outside of US single pass, conventional hemodialysis platform)</a:t>
            </a:r>
          </a:p>
          <a:p>
            <a:r>
              <a:rPr lang="en-US">
                <a:latin typeface="Arial" panose="020b0604020202020204" pitchFamily="34" charset="0"/>
                <a:cs typeface="Arial" panose="020b0604020202020204" pitchFamily="34" charset="0"/>
              </a:rPr>
              <a:t>The differences in clinical outcomes between HHD and PD require further research.</a:t>
            </a:r>
          </a:p>
        </p:txBody>
      </p:sp>
      <p:sp>
        <p:nvSpPr>
          <p:cNvPr id="5" name="TextBox 4">
            <a:extLst>
              <a:ext uri="{FF2B5EF4-FFF2-40B4-BE49-F238E27FC236}">
                <a16:creationId xmlns:a16="http://schemas.microsoft.com/office/drawing/2014/main" id="{4E1F71F0-283E-4E17-8CD2-CEC2C06A4133}"/>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562037219"/>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06D82D0-9AEA-43BC-BDB1-9E77C44D5374}"/>
              </a:ext>
            </a:extLst>
          </p:cNvPr>
          <p:cNvSpPr>
            <a:spLocks noGrp="1" noSelect="1" noMove="1" noResize="1" noTextEdit="1"/>
          </p:cNvSpPr>
          <p:nvPr>
            <p:ph type="title"/>
          </p:nvPr>
        </p:nvSpPr>
        <p:spPr>
          <a:xfrm>
            <a:off x="616690" y="572286"/>
            <a:ext cx="12053454" cy="688040"/>
          </a:xfrm>
        </p:spPr>
        <p:txBody>
          <a:bodyPr>
            <a:noAutofit/>
          </a:bodyPr>
          <a:lstStyle/>
          <a:p>
            <a:r>
              <a:rPr lang="en-US" sz="2000"/>
              <a:t>Improved BP Control and Left Ventricular Hypertrophy Regression With Frequent HD</a:t>
            </a:r>
          </a:p>
        </p:txBody>
      </p:sp>
      <p:sp>
        <p:nvSpPr>
          <p:cNvPr id="4" name="Subtitle 3">
            <a:extLst>
              <a:ext uri="{FF2B5EF4-FFF2-40B4-BE49-F238E27FC236}">
                <a16:creationId xmlns:a16="http://schemas.microsoft.com/office/drawing/2014/main" id="{ECA49CA2-D0FA-4B30-A2D0-491F0CDDDC6C}"/>
              </a:ext>
            </a:extLst>
          </p:cNvPr>
          <p:cNvSpPr>
            <a:spLocks noGrp="1" noSelect="1" noMove="1" noResize="1" noTextEdit="1"/>
          </p:cNvSpPr>
          <p:nvPr>
            <p:ph type="subTitle" idx="10"/>
          </p:nvPr>
        </p:nvSpPr>
        <p:spPr/>
        <p:txBody>
          <a:bodyPr/>
          <a:lstStyle/>
          <a:p>
            <a:r>
              <a:rPr lang="en-US"/>
              <a:t>Cardiovascular outcomes</a:t>
            </a:r>
          </a:p>
        </p:txBody>
      </p:sp>
      <p:grpSp>
        <p:nvGrpSpPr>
          <p:cNvPr id="5" name="Group 4">
            <a:extLst>
              <a:ext uri="{FF2B5EF4-FFF2-40B4-BE49-F238E27FC236}">
                <a16:creationId xmlns:a16="http://schemas.microsoft.com/office/drawing/2014/main" id="{98ED8819-5BE2-4CE6-BA7F-3E0851873313}"/>
              </a:ext>
            </a:extLst>
          </p:cNvPr>
          <p:cNvGrpSpPr>
            <a:grpSpLocks noGrp="1" noSelect="1" noMove="1" noResize="1"/>
          </p:cNvGrpSpPr>
          <p:nvPr/>
        </p:nvGrpSpPr>
        <p:grpSpPr>
          <a:xfrm>
            <a:off x="241778" y="1066801"/>
            <a:ext cx="9262746" cy="5068264"/>
            <a:chOff x="1684363" y="785813"/>
            <a:chExt cx="9067634" cy="5914129"/>
          </a:xfrm>
        </p:grpSpPr>
        <p:sp>
          <p:nvSpPr>
            <p:cNvPr id="6" name="TextBox 1">
              <a:extLst>
                <a:ext uri="{FF2B5EF4-FFF2-40B4-BE49-F238E27FC236}">
                  <a16:creationId xmlns:a16="http://schemas.microsoft.com/office/drawing/2014/main" id="{F1DC70BA-0A1C-48DF-8ABA-85EA8FAF2102}"/>
                </a:ext>
              </a:extLst>
            </p:cNvPr>
            <p:cNvSpPr txBox="1">
              <a:spLocks noChangeArrowheads="1"/>
            </p:cNvSpPr>
            <p:nvPr/>
          </p:nvSpPr>
          <p:spPr bwMode="auto">
            <a:xfrm>
              <a:off x="2178135" y="6311415"/>
              <a:ext cx="3312973" cy="377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500" i="1">
                  <a:solidFill>
                    <a:schemeClr val="tx1"/>
                  </a:solidFill>
                </a:rPr>
                <a:t>Modified from Bakris et al AJKD 2016</a:t>
              </a:r>
            </a:p>
          </p:txBody>
        </p:sp>
        <p:pic>
          <p:nvPicPr>
            <p:cNvPr id="7" name="Picture 2">
              <a:extLst>
                <a:ext uri="{FF2B5EF4-FFF2-40B4-BE49-F238E27FC236}">
                  <a16:creationId xmlns:a16="http://schemas.microsoft.com/office/drawing/2014/main" id="{51C46009-2E11-48EC-A87A-A635AED6A7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86384" y="785813"/>
              <a:ext cx="4265613" cy="538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549B2C2C-044E-4CC4-A8F8-83E0B1256E0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84363" y="785813"/>
              <a:ext cx="4264025" cy="538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AC0E22DF-9A4D-4AF8-BCDB-69483BF80FDD}"/>
                </a:ext>
              </a:extLst>
            </p:cNvPr>
            <p:cNvSpPr txBox="1">
              <a:spLocks noChangeArrowheads="1"/>
            </p:cNvSpPr>
            <p:nvPr/>
          </p:nvSpPr>
          <p:spPr bwMode="auto">
            <a:xfrm>
              <a:off x="6942547" y="6322843"/>
              <a:ext cx="3786883" cy="377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1500" i="1">
                  <a:solidFill>
                    <a:schemeClr val="tx1"/>
                  </a:solidFill>
                </a:rPr>
                <a:t>Modified from </a:t>
              </a:r>
              <a:r>
                <a:rPr lang="en-CA" altLang="en-US" sz="1500" i="1">
                  <a:solidFill>
                    <a:schemeClr val="tx1"/>
                  </a:solidFill>
                </a:rPr>
                <a:t>McCullough et al AJKD 2017</a:t>
              </a:r>
            </a:p>
          </p:txBody>
        </p:sp>
      </p:grpSp>
      <p:sp>
        <p:nvSpPr>
          <p:cNvPr id="10" name="TextBox 9">
            <a:extLst>
              <a:ext uri="{FF2B5EF4-FFF2-40B4-BE49-F238E27FC236}">
                <a16:creationId xmlns:a16="http://schemas.microsoft.com/office/drawing/2014/main" id="{1D13DE83-1279-AD4E-ACE0-E5DE00203989}"/>
              </a:ext>
            </a:extLst>
          </p:cNvPr>
          <p:cNvSpPr txBox="1">
            <a:spLocks noSelect="1" noMove="1" noResize="1" noTextEdit="1"/>
          </p:cNvSpPr>
          <p:nvPr/>
        </p:nvSpPr>
        <p:spPr>
          <a:xfrm>
            <a:off x="9175899" y="2507623"/>
            <a:ext cx="2709016" cy="1708160"/>
          </a:xfrm>
          <a:prstGeom prst="rect">
            <a:avLst/>
          </a:prstGeom>
          <a:noFill/>
          <a:ln w="57150">
            <a:solidFill>
              <a:schemeClr val="accent1"/>
            </a:solidFill>
          </a:ln>
        </p:spPr>
        <p:txBody>
          <a:bodyPr wrap="square" rtlCol="0">
            <a:spAutoFit/>
          </a:bodyPr>
          <a:lstStyle/>
          <a:p>
            <a:r>
              <a:rPr lang="en-US" sz="1500">
                <a:solidFill>
                  <a:schemeClr val="tx1">
                    <a:lumMod val="65000"/>
                    <a:lumOff val="35000"/>
                  </a:schemeClr>
                </a:solidFill>
                <a:latin typeface="Arial" panose="020b0604020202020204" pitchFamily="34" charset="0"/>
                <a:cs typeface="Arial" panose="020b0604020202020204" pitchFamily="34" charset="0"/>
              </a:rPr>
              <a:t>Improved BP control and regression of left ventricular hypertrophy were observed in those undergoing frequent HD. This was observed in the FHN Daily, FHN Nocturnal and Canadian Trials.</a:t>
            </a:r>
          </a:p>
        </p:txBody>
      </p:sp>
      <p:sp>
        <p:nvSpPr>
          <p:cNvPr id="3" name="TextBox 2">
            <a:extLst>
              <a:ext uri="{FF2B5EF4-FFF2-40B4-BE49-F238E27FC236}">
                <a16:creationId xmlns:a16="http://schemas.microsoft.com/office/drawing/2014/main" id="{D801C53D-AB9A-4052-B744-293FB11BC761}"/>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1" name="Rectangle 10">
            <a:extLst>
              <a:ext uri="{FF2B5EF4-FFF2-40B4-BE49-F238E27FC236}">
                <a16:creationId xmlns:a16="http://schemas.microsoft.com/office/drawing/2014/main" id="{199063A1-3280-324F-B674-8F6AFB1605FB}"/>
              </a:ext>
            </a:extLst>
          </p:cNvPr>
          <p:cNvSpPr>
            <a:spLocks noSelect="1" noMove="1" noResize="1" noTextEdit="1"/>
          </p:cNvSpPr>
          <p:nvPr/>
        </p:nvSpPr>
        <p:spPr>
          <a:xfrm>
            <a:off x="1502192" y="1778002"/>
            <a:ext cx="1640414" cy="126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BDDEF3-BDAE-7C4E-BE65-AB493177F2F3}"/>
              </a:ext>
            </a:extLst>
          </p:cNvPr>
          <p:cNvSpPr>
            <a:spLocks noSelect="1" noMove="1" noResize="1" noTextEdit="1"/>
          </p:cNvSpPr>
          <p:nvPr/>
        </p:nvSpPr>
        <p:spPr>
          <a:xfrm>
            <a:off x="1506429" y="2184401"/>
            <a:ext cx="2228843" cy="126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E67FC60-A7DD-A448-92EF-EFE7A566C447}"/>
              </a:ext>
            </a:extLst>
          </p:cNvPr>
          <p:cNvSpPr>
            <a:spLocks noSelect="1" noMove="1" noResize="1" noTextEdit="1"/>
          </p:cNvSpPr>
          <p:nvPr/>
        </p:nvSpPr>
        <p:spPr>
          <a:xfrm>
            <a:off x="1502191" y="2737517"/>
            <a:ext cx="1629831" cy="126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B1AFC6-F3ED-0F4F-A1FE-3F35B08A6DAF}"/>
              </a:ext>
            </a:extLst>
          </p:cNvPr>
          <p:cNvSpPr>
            <a:spLocks noSelect="1" noMove="1" noResize="1" noTextEdit="1"/>
          </p:cNvSpPr>
          <p:nvPr/>
        </p:nvSpPr>
        <p:spPr>
          <a:xfrm>
            <a:off x="1502191" y="3136735"/>
            <a:ext cx="2455331" cy="126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B7825D-DA61-5648-9924-FF187B393BD5}"/>
              </a:ext>
            </a:extLst>
          </p:cNvPr>
          <p:cNvSpPr>
            <a:spLocks noSelect="1" noMove="1" noResize="1" noTextEdit="1"/>
          </p:cNvSpPr>
          <p:nvPr/>
        </p:nvSpPr>
        <p:spPr>
          <a:xfrm>
            <a:off x="1502190" y="3667011"/>
            <a:ext cx="709083" cy="157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ADC2C8-3367-B14E-BEA2-A2C536416417}"/>
              </a:ext>
            </a:extLst>
          </p:cNvPr>
          <p:cNvSpPr>
            <a:spLocks noSelect="1" noMove="1" noResize="1" noTextEdit="1"/>
          </p:cNvSpPr>
          <p:nvPr/>
        </p:nvSpPr>
        <p:spPr>
          <a:xfrm>
            <a:off x="1502192" y="4089068"/>
            <a:ext cx="1746248" cy="139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AC0C876-8EF3-244B-80E7-95ADACE9464D}"/>
              </a:ext>
            </a:extLst>
          </p:cNvPr>
          <p:cNvSpPr>
            <a:spLocks noSelect="1" noMove="1" noResize="1" noTextEdit="1"/>
          </p:cNvSpPr>
          <p:nvPr/>
        </p:nvSpPr>
        <p:spPr>
          <a:xfrm>
            <a:off x="6385339" y="1775943"/>
            <a:ext cx="726017" cy="139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1215A58-768B-FE4A-9026-FEC4EA43B298}"/>
              </a:ext>
            </a:extLst>
          </p:cNvPr>
          <p:cNvSpPr>
            <a:spLocks noSelect="1" noMove="1" noResize="1" noTextEdit="1"/>
          </p:cNvSpPr>
          <p:nvPr/>
        </p:nvSpPr>
        <p:spPr>
          <a:xfrm>
            <a:off x="6378986" y="2178056"/>
            <a:ext cx="1113371" cy="141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F1BE57E-E02B-FC44-ACEB-A4A50BB6FC2F}"/>
              </a:ext>
            </a:extLst>
          </p:cNvPr>
          <p:cNvSpPr>
            <a:spLocks noSelect="1" noMove="1" noResize="1" noTextEdit="1"/>
          </p:cNvSpPr>
          <p:nvPr/>
        </p:nvSpPr>
        <p:spPr>
          <a:xfrm>
            <a:off x="6378983" y="4093632"/>
            <a:ext cx="2453833" cy="135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1BC951A-5911-DB4D-A649-030750E2EBFB}"/>
              </a:ext>
            </a:extLst>
          </p:cNvPr>
          <p:cNvSpPr>
            <a:spLocks noSelect="1" noMove="1" noResize="1" noTextEdit="1"/>
          </p:cNvSpPr>
          <p:nvPr/>
        </p:nvSpPr>
        <p:spPr>
          <a:xfrm>
            <a:off x="6378983" y="3680881"/>
            <a:ext cx="1875373" cy="135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E72D41F-1310-024B-AA12-64DA1C293B56}"/>
              </a:ext>
            </a:extLst>
          </p:cNvPr>
          <p:cNvSpPr>
            <a:spLocks noSelect="1" noMove="1" noResize="1" noTextEdit="1"/>
          </p:cNvSpPr>
          <p:nvPr/>
        </p:nvSpPr>
        <p:spPr>
          <a:xfrm>
            <a:off x="6378985" y="2728384"/>
            <a:ext cx="954622" cy="126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9A15E3-C8E1-744B-9D64-8D4AF58D6C77}"/>
              </a:ext>
            </a:extLst>
          </p:cNvPr>
          <p:cNvSpPr>
            <a:spLocks noSelect="1" noMove="1" noResize="1" noTextEdit="1"/>
          </p:cNvSpPr>
          <p:nvPr/>
        </p:nvSpPr>
        <p:spPr>
          <a:xfrm>
            <a:off x="6378983" y="3130738"/>
            <a:ext cx="974160" cy="135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594647A-AFC8-1C42-B3FB-2EB9D606975E}"/>
              </a:ext>
            </a:extLst>
          </p:cNvPr>
          <p:cNvSpPr>
            <a:spLocks noSelect="1" noMove="1" noResize="1" noTextEdit="1"/>
          </p:cNvSpPr>
          <p:nvPr/>
        </p:nvSpPr>
        <p:spPr>
          <a:xfrm flipH="1">
            <a:off x="8207723" y="2003604"/>
            <a:ext cx="93265" cy="9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3B94C62-B0EA-9243-9683-4D15C3BAB299}"/>
              </a:ext>
            </a:extLst>
          </p:cNvPr>
          <p:cNvSpPr>
            <a:spLocks noSelect="1" noMove="1" noResize="1" noTextEdit="1"/>
          </p:cNvSpPr>
          <p:nvPr/>
        </p:nvSpPr>
        <p:spPr>
          <a:xfrm flipH="1">
            <a:off x="3364790" y="3912838"/>
            <a:ext cx="93265" cy="94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8FD2A6D-A1DF-9D4B-B0FD-B81620BFB19F}"/>
              </a:ext>
            </a:extLst>
          </p:cNvPr>
          <p:cNvSpPr>
            <a:spLocks noSelect="1" noMove="1" noResize="1" noTextEdit="1"/>
          </p:cNvSpPr>
          <p:nvPr/>
        </p:nvSpPr>
        <p:spPr>
          <a:xfrm>
            <a:off x="1396356" y="4443269"/>
            <a:ext cx="3295648" cy="509732"/>
          </a:xfrm>
          <a:prstGeom prst="rect">
            <a:avLst/>
          </a:prstGeom>
          <a:solidFill>
            <a:schemeClr val="bg1">
              <a:alpha val="5000"/>
            </a:schemeClr>
          </a:solidFill>
          <a:ln w="6171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66CC00"/>
              </a:solidFill>
            </a:endParaRPr>
          </a:p>
        </p:txBody>
      </p:sp>
      <p:sp>
        <p:nvSpPr>
          <p:cNvPr id="41" name="Rectangle 40">
            <a:extLst>
              <a:ext uri="{FF2B5EF4-FFF2-40B4-BE49-F238E27FC236}">
                <a16:creationId xmlns:a16="http://schemas.microsoft.com/office/drawing/2014/main" id="{2E6D3ECD-18D0-D344-AC56-501494F6EBCB}"/>
              </a:ext>
            </a:extLst>
          </p:cNvPr>
          <p:cNvSpPr>
            <a:spLocks noSelect="1" noMove="1" noResize="1" noTextEdit="1"/>
          </p:cNvSpPr>
          <p:nvPr/>
        </p:nvSpPr>
        <p:spPr>
          <a:xfrm>
            <a:off x="6378983" y="4506383"/>
            <a:ext cx="2627291" cy="225530"/>
          </a:xfrm>
          <a:prstGeom prst="rect">
            <a:avLst/>
          </a:prstGeom>
          <a:solidFill>
            <a:schemeClr val="bg1">
              <a:alpha val="5000"/>
            </a:schemeClr>
          </a:solidFill>
          <a:ln w="6171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66CC00"/>
              </a:solidFill>
            </a:endParaRPr>
          </a:p>
        </p:txBody>
      </p:sp>
      <p:sp>
        <p:nvSpPr>
          <p:cNvPr id="43" name="Rectangle 42">
            <a:extLst>
              <a:ext uri="{FF2B5EF4-FFF2-40B4-BE49-F238E27FC236}">
                <a16:creationId xmlns:a16="http://schemas.microsoft.com/office/drawing/2014/main" id="{66D4B686-C4EB-5F4E-A2F3-15A47751EA26}"/>
              </a:ext>
            </a:extLst>
          </p:cNvPr>
          <p:cNvSpPr>
            <a:spLocks noSelect="1" noMove="1" noResize="1" noTextEdit="1"/>
          </p:cNvSpPr>
          <p:nvPr/>
        </p:nvSpPr>
        <p:spPr>
          <a:xfrm>
            <a:off x="6328039" y="4926246"/>
            <a:ext cx="2931113" cy="251611"/>
          </a:xfrm>
          <a:prstGeom prst="rect">
            <a:avLst/>
          </a:prstGeom>
          <a:solidFill>
            <a:schemeClr val="bg1">
              <a:alpha val="5000"/>
            </a:schemeClr>
          </a:solidFill>
          <a:ln w="61715">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66CC00"/>
              </a:solidFill>
            </a:endParaRPr>
          </a:p>
        </p:txBody>
      </p:sp>
    </p:spTree>
    <p:extLst>
      <p:ext uri="{BB962C8B-B14F-4D97-AF65-F5344CB8AC3E}">
        <p14:creationId val="4263427940"/>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32DDA1A-2434-43B4-A34F-C58A35F2CEAF}"/>
              </a:ext>
            </a:extLst>
          </p:cNvPr>
          <p:cNvSpPr>
            <a:spLocks noGrp="1" noSelect="1" noMove="1" noResize="1" noTextEdit="1"/>
          </p:cNvSpPr>
          <p:nvPr>
            <p:ph type="title"/>
          </p:nvPr>
        </p:nvSpPr>
        <p:spPr>
          <a:xfrm>
            <a:off x="616669" y="696795"/>
            <a:ext cx="10515600" cy="1082404"/>
          </a:xfrm>
        </p:spPr>
        <p:txBody>
          <a:bodyPr/>
          <a:lstStyle/>
          <a:p>
            <a:r>
              <a:rPr lang="en-US"/>
              <a:t>Cardiovascular Summary</a:t>
            </a:r>
          </a:p>
        </p:txBody>
      </p:sp>
      <p:sp>
        <p:nvSpPr>
          <p:cNvPr id="3" name="Content Placeholder 2">
            <a:extLst>
              <a:ext uri="{FF2B5EF4-FFF2-40B4-BE49-F238E27FC236}">
                <a16:creationId xmlns:a16="http://schemas.microsoft.com/office/drawing/2014/main" id="{F463C14C-97F5-4EAD-BD5F-DB3BF741AB22}"/>
              </a:ext>
            </a:extLst>
          </p:cNvPr>
          <p:cNvSpPr>
            <a:spLocks noGrp="1" noSelect="1" noMove="1" noResize="1" noTextEdit="1"/>
          </p:cNvSpPr>
          <p:nvPr>
            <p:ph idx="1"/>
          </p:nvPr>
        </p:nvSpPr>
        <p:spPr>
          <a:xfrm>
            <a:off x="616669" y="1618910"/>
            <a:ext cx="10958662" cy="3388471"/>
          </a:xfrm>
        </p:spPr>
        <p:txBody>
          <a:bodyPr>
            <a:normAutofit/>
          </a:bodyPr>
          <a:lstStyle/>
          <a:p>
            <a:r>
              <a:rPr lang="en-US">
                <a:latin typeface="Arial" panose="020b0604020202020204" pitchFamily="34" charset="0"/>
                <a:cs typeface="Arial" panose="020b0604020202020204" pitchFamily="34" charset="0"/>
              </a:rPr>
              <a:t>Frequent HD</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Better BP control</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LV mass decreases</a:t>
            </a:r>
          </a:p>
          <a:p>
            <a:r>
              <a:rPr lang="en-US">
                <a:latin typeface="Arial" panose="020b0604020202020204" pitchFamily="34" charset="0"/>
                <a:cs typeface="Arial" panose="020b0604020202020204" pitchFamily="34" charset="0"/>
              </a:rPr>
              <a:t>Remaining questions</a:t>
            </a:r>
          </a:p>
          <a:p>
            <a:pPr lvl="1"/>
            <a:r>
              <a:rPr lang="en-US" sz="2800">
                <a:latin typeface="Arial" panose="020b0604020202020204" pitchFamily="34" charset="0"/>
                <a:cs typeface="Arial" panose="020b0604020202020204" pitchFamily="34" charset="0"/>
              </a:rPr>
              <a:t>Does LVM change lead to improvement in survival?</a:t>
            </a:r>
          </a:p>
          <a:p>
            <a:pPr lvl="1"/>
            <a:r>
              <a:rPr lang="en-US" sz="2800">
                <a:latin typeface="Arial" panose="020b0604020202020204" pitchFamily="34" charset="0"/>
                <a:cs typeface="Arial" panose="020b0604020202020204" pitchFamily="34" charset="0"/>
              </a:rPr>
              <a:t>Implications for mechanistic pathways?</a:t>
            </a:r>
          </a:p>
        </p:txBody>
      </p:sp>
      <p:sp>
        <p:nvSpPr>
          <p:cNvPr id="4" name="Subtitle 3">
            <a:extLst>
              <a:ext uri="{FF2B5EF4-FFF2-40B4-BE49-F238E27FC236}">
                <a16:creationId xmlns:a16="http://schemas.microsoft.com/office/drawing/2014/main" id="{534C4B62-A737-4C73-97E1-9EBF0DDCF568}"/>
              </a:ext>
            </a:extLst>
          </p:cNvPr>
          <p:cNvSpPr>
            <a:spLocks noGrp="1" noSelect="1" noMove="1" noResize="1" noTextEdit="1"/>
          </p:cNvSpPr>
          <p:nvPr>
            <p:ph type="subTitle" idx="10"/>
          </p:nvPr>
        </p:nvSpPr>
        <p:spPr/>
        <p:txBody>
          <a:bodyPr/>
          <a:lstStyle/>
          <a:p>
            <a:r>
              <a:rPr lang="en-US"/>
              <a:t>Cardiovascular outcomes</a:t>
            </a:r>
          </a:p>
        </p:txBody>
      </p:sp>
      <p:sp>
        <p:nvSpPr>
          <p:cNvPr id="6" name="TextBox 5">
            <a:extLst>
              <a:ext uri="{FF2B5EF4-FFF2-40B4-BE49-F238E27FC236}">
                <a16:creationId xmlns:a16="http://schemas.microsoft.com/office/drawing/2014/main" id="{4B7EDD55-AB53-4EC2-91DD-C900C6B0D9F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366783143"/>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1F852CB-3CEB-48DD-9543-504FCAC4171A}"/>
              </a:ext>
            </a:extLst>
          </p:cNvPr>
          <p:cNvSpPr>
            <a:spLocks noGrp="1" noSelect="1" noMove="1" noResize="1" noTextEdit="1"/>
          </p:cNvSpPr>
          <p:nvPr>
            <p:ph type="title"/>
          </p:nvPr>
        </p:nvSpPr>
        <p:spPr>
          <a:xfrm>
            <a:off x="621277" y="703425"/>
            <a:ext cx="11570723" cy="1082404"/>
          </a:xfrm>
        </p:spPr>
        <p:txBody>
          <a:bodyPr>
            <a:normAutofit/>
          </a:bodyPr>
          <a:lstStyle/>
          <a:p>
            <a:r>
              <a:rPr lang="en-US" sz="3000"/>
              <a:t>Dialysis Adequacy Based on Dialysis Frequency / Modality</a:t>
            </a:r>
          </a:p>
        </p:txBody>
      </p:sp>
      <p:sp>
        <p:nvSpPr>
          <p:cNvPr id="4" name="Subtitle 3">
            <a:extLst>
              <a:ext uri="{FF2B5EF4-FFF2-40B4-BE49-F238E27FC236}">
                <a16:creationId xmlns:a16="http://schemas.microsoft.com/office/drawing/2014/main" id="{4E93307B-98D6-4C88-BC5C-A7B728DBC57D}"/>
              </a:ext>
            </a:extLst>
          </p:cNvPr>
          <p:cNvSpPr>
            <a:spLocks noGrp="1" noSelect="1" noMove="1" noResize="1" noTextEdit="1"/>
          </p:cNvSpPr>
          <p:nvPr>
            <p:ph type="subTitle" idx="10"/>
          </p:nvPr>
        </p:nvSpPr>
        <p:spPr/>
        <p:txBody>
          <a:bodyPr/>
          <a:lstStyle/>
          <a:p>
            <a:r>
              <a:rPr lang="en-US"/>
              <a:t>Solute Removal</a:t>
            </a:r>
          </a:p>
        </p:txBody>
      </p:sp>
      <p:grpSp>
        <p:nvGrpSpPr>
          <p:cNvPr id="5" name="Group 7">
            <a:extLst>
              <a:ext uri="{FF2B5EF4-FFF2-40B4-BE49-F238E27FC236}">
                <a16:creationId xmlns:a16="http://schemas.microsoft.com/office/drawing/2014/main" id="{221BF229-7C90-4FB8-A8B1-E9A3115147B9}"/>
              </a:ext>
            </a:extLst>
          </p:cNvPr>
          <p:cNvGrpSpPr>
            <a:grpSpLocks noGrp="1" noSelect="1" noMove="1" noResize="1"/>
          </p:cNvGrpSpPr>
          <p:nvPr/>
        </p:nvGrpSpPr>
        <p:grpSpPr>
          <a:xfrm>
            <a:off x="2237097" y="1578328"/>
            <a:ext cx="6804879" cy="4475325"/>
            <a:chOff x="1199" y="1250"/>
            <a:chExt cx="4173" cy="2517"/>
          </a:xfrm>
        </p:grpSpPr>
        <p:sp>
          <p:nvSpPr>
            <p:cNvPr id="6" name="Rectangle 8">
              <a:extLst>
                <a:ext uri="{FF2B5EF4-FFF2-40B4-BE49-F238E27FC236}">
                  <a16:creationId xmlns:a16="http://schemas.microsoft.com/office/drawing/2014/main" id="{A34853EF-167C-42F6-A97F-38B63DB307CA}"/>
                </a:ext>
              </a:extLst>
            </p:cNvPr>
            <p:cNvSpPr>
              <a:spLocks noChangeArrowheads="1"/>
            </p:cNvSpPr>
            <p:nvPr/>
          </p:nvSpPr>
          <p:spPr bwMode="auto">
            <a:xfrm>
              <a:off x="1199" y="1250"/>
              <a:ext cx="4173" cy="2455"/>
            </a:xfrm>
            <a:prstGeom prst="rect">
              <a:avLst/>
            </a:prstGeom>
            <a:solidFill>
              <a:srgbClr val="FFFFFF"/>
            </a:solidFill>
            <a:ln w="12700">
              <a:solidFill>
                <a:srgbClr val="FFFFFF"/>
              </a:solidFill>
              <a:miter lim="800000"/>
              <a:headEnd type="none" w="sm" len="sm"/>
              <a:tailEnd type="none" w="sm" len="sm"/>
            </a:ln>
            <a:effectLst>
              <a:outerShdw dist="35921" dir="2700000" algn="ctr" rotWithShape="0">
                <a:srgbClr val="FFFFFF"/>
              </a:outerShdw>
            </a:effectLst>
          </p:spPr>
          <p:txBody>
            <a:bodyPr wrap="none" anchor="ct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en-US" altLang="en-US" sz="2400" b="0" i="0" u="none" strike="noStrike" kern="0" cap="none" spc="0" normalizeH="0" baseline="0" noProof="0">
                <a:ln>
                  <a:noFill/>
                </a:ln>
                <a:solidFill>
                  <a:srgbClr val="000000"/>
                </a:solidFill>
                <a:effectLst/>
                <a:uLnTx/>
                <a:uFillTx/>
                <a:latin typeface="Arial"/>
                <a:ea typeface="ＭＳ Ｐゴシック" pitchFamily="-123" charset="-128"/>
              </a:endParaRPr>
            </a:p>
          </p:txBody>
        </p:sp>
        <p:sp>
          <p:nvSpPr>
            <p:cNvPr id="7" name="AutoShape 9">
              <a:extLst>
                <a:ext uri="{FF2B5EF4-FFF2-40B4-BE49-F238E27FC236}">
                  <a16:creationId xmlns:a16="http://schemas.microsoft.com/office/drawing/2014/main" id="{EBBB0BE5-ED27-4C94-98D4-B18B31AA7344}"/>
                </a:ext>
              </a:extLst>
            </p:cNvPr>
            <p:cNvSpPr>
              <a:spLocks noChangeAspect="1" noChangeArrowheads="1" noTextEdit="1"/>
            </p:cNvSpPr>
            <p:nvPr/>
          </p:nvSpPr>
          <p:spPr bwMode="auto">
            <a:xfrm>
              <a:off x="1607" y="1370"/>
              <a:ext cx="3742" cy="2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8" name="Rectangle 10">
              <a:extLst>
                <a:ext uri="{FF2B5EF4-FFF2-40B4-BE49-F238E27FC236}">
                  <a16:creationId xmlns:a16="http://schemas.microsoft.com/office/drawing/2014/main" id="{5E2CDB8F-6FB7-41CF-BF76-AF21798571E0}"/>
                </a:ext>
              </a:extLst>
            </p:cNvPr>
            <p:cNvSpPr>
              <a:spLocks noChangeArrowheads="1"/>
            </p:cNvSpPr>
            <p:nvPr/>
          </p:nvSpPr>
          <p:spPr bwMode="auto">
            <a:xfrm>
              <a:off x="2055" y="1786"/>
              <a:ext cx="2333" cy="154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en-CA" altLang="en-US" sz="2400" b="0" i="0" u="none" strike="noStrike" kern="0" cap="none" spc="0" normalizeH="0" baseline="0" noProof="0">
                <a:ln>
                  <a:noFill/>
                </a:ln>
                <a:solidFill>
                  <a:srgbClr val="000000"/>
                </a:solidFill>
                <a:effectLst/>
                <a:uLnTx/>
                <a:uFillTx/>
                <a:latin typeface="Arial"/>
                <a:ea typeface="ＭＳ Ｐゴシック" pitchFamily="-123" charset="-128"/>
              </a:endParaRPr>
            </a:p>
          </p:txBody>
        </p:sp>
        <p:sp>
          <p:nvSpPr>
            <p:cNvPr id="9" name="Freeform 11">
              <a:extLst>
                <a:ext uri="{FF2B5EF4-FFF2-40B4-BE49-F238E27FC236}">
                  <a16:creationId xmlns:a16="http://schemas.microsoft.com/office/drawing/2014/main" id="{A5D14603-7104-4003-BB16-A9807F389673}"/>
                </a:ext>
              </a:extLst>
            </p:cNvPr>
            <p:cNvSpPr/>
            <p:nvPr/>
          </p:nvSpPr>
          <p:spPr bwMode="auto">
            <a:xfrm>
              <a:off x="2055" y="2911"/>
              <a:ext cx="2333" cy="364"/>
            </a:xfrm>
            <a:custGeom>
              <a:gdLst>
                <a:gd name="T0" fmla="*/ 0 w 9333"/>
                <a:gd name="T1" fmla="*/ 0 h 1456"/>
                <a:gd name="T2" fmla="*/ 0 w 9333"/>
                <a:gd name="T3" fmla="*/ 0 h 1456"/>
                <a:gd name="T4" fmla="*/ 0 w 9333"/>
                <a:gd name="T5" fmla="*/ 0 h 1456"/>
                <a:gd name="T6" fmla="*/ 0 w 9333"/>
                <a:gd name="T7" fmla="*/ 0 h 1456"/>
                <a:gd name="T8" fmla="*/ 0 w 9333"/>
                <a:gd name="T9" fmla="*/ 0 h 1456"/>
                <a:gd name="T10" fmla="*/ 0 w 9333"/>
                <a:gd name="T11" fmla="*/ 0 h 1456"/>
                <a:gd name="T12" fmla="*/ 0 w 9333"/>
                <a:gd name="T13" fmla="*/ 0 h 1456"/>
                <a:gd name="T14" fmla="*/ 0 w 9333"/>
                <a:gd name="T15" fmla="*/ 0 h 1456"/>
                <a:gd name="T16" fmla="*/ 0 w 9333"/>
                <a:gd name="T17" fmla="*/ 0 h 1456"/>
                <a:gd name="T18" fmla="*/ 0 w 9333"/>
                <a:gd name="T19" fmla="*/ 0 h 1456"/>
                <a:gd name="T20" fmla="*/ 0 w 9333"/>
                <a:gd name="T21" fmla="*/ 0 h 1456"/>
                <a:gd name="T22" fmla="*/ 0 w 9333"/>
                <a:gd name="T23" fmla="*/ 0 h 1456"/>
                <a:gd name="T24" fmla="*/ 0 w 9333"/>
                <a:gd name="T25" fmla="*/ 0 h 1456"/>
                <a:gd name="T26" fmla="*/ 0 w 9333"/>
                <a:gd name="T27" fmla="*/ 0 h 1456"/>
                <a:gd name="T28" fmla="*/ 0 w 9333"/>
                <a:gd name="T29" fmla="*/ 0 h 1456"/>
                <a:gd name="T30" fmla="*/ 0 w 9333"/>
                <a:gd name="T31" fmla="*/ 0 h 1456"/>
                <a:gd name="T32" fmla="*/ 0 w 9333"/>
                <a:gd name="T33" fmla="*/ 0 h 1456"/>
                <a:gd name="T34" fmla="*/ 0 w 9333"/>
                <a:gd name="T35" fmla="*/ 0 h 1456"/>
                <a:gd name="T36" fmla="*/ 0 w 9333"/>
                <a:gd name="T37" fmla="*/ 0 h 1456"/>
                <a:gd name="T38" fmla="*/ 0 w 9333"/>
                <a:gd name="T39" fmla="*/ 0 h 1456"/>
                <a:gd name="T40" fmla="*/ 0 w 9333"/>
                <a:gd name="T41" fmla="*/ 0 h 1456"/>
                <a:gd name="T42" fmla="*/ 0 w 9333"/>
                <a:gd name="T43" fmla="*/ 0 h 1456"/>
                <a:gd name="T44" fmla="*/ 0 w 9333"/>
                <a:gd name="T45" fmla="*/ 0 h 1456"/>
                <a:gd name="T46" fmla="*/ 0 w 9333"/>
                <a:gd name="T47" fmla="*/ 0 h 1456"/>
                <a:gd name="T48" fmla="*/ 0 w 9333"/>
                <a:gd name="T49" fmla="*/ 0 h 1456"/>
                <a:gd name="T50" fmla="*/ 0 w 9333"/>
                <a:gd name="T51" fmla="*/ 0 h 1456"/>
                <a:gd name="T52" fmla="*/ 0 w 9333"/>
                <a:gd name="T53" fmla="*/ 0 h 1456"/>
                <a:gd name="T54" fmla="*/ 0 w 9333"/>
                <a:gd name="T55" fmla="*/ 0 h 1456"/>
                <a:gd name="T56" fmla="*/ 0 w 9333"/>
                <a:gd name="T57" fmla="*/ 0 h 1456"/>
                <a:gd name="T58" fmla="*/ 0 w 9333"/>
                <a:gd name="T59" fmla="*/ 0 h 1456"/>
                <a:gd name="T60" fmla="*/ 0 w 9333"/>
                <a:gd name="T61" fmla="*/ 0 h 1456"/>
                <a:gd name="T62" fmla="*/ 0 w 9333"/>
                <a:gd name="T63" fmla="*/ 0 h 1456"/>
                <a:gd name="T64" fmla="*/ 0 w 9333"/>
                <a:gd name="T65" fmla="*/ 0 h 1456"/>
                <a:gd name="T66" fmla="*/ 0 w 9333"/>
                <a:gd name="T67" fmla="*/ 0 h 1456"/>
                <a:gd name="T68" fmla="*/ 0 w 9333"/>
                <a:gd name="T69" fmla="*/ 0 h 1456"/>
                <a:gd name="T70" fmla="*/ 0 w 9333"/>
                <a:gd name="T71" fmla="*/ 0 h 1456"/>
                <a:gd name="T72" fmla="*/ 0 w 9333"/>
                <a:gd name="T73" fmla="*/ 0 h 1456"/>
                <a:gd name="T74" fmla="*/ 0 w 9333"/>
                <a:gd name="T75" fmla="*/ 0 h 1456"/>
                <a:gd name="T76" fmla="*/ 0 w 9333"/>
                <a:gd name="T77" fmla="*/ 0 h 1456"/>
                <a:gd name="T78" fmla="*/ 0 w 9333"/>
                <a:gd name="T79" fmla="*/ 0 h 1456"/>
                <a:gd name="T80" fmla="*/ 0 w 9333"/>
                <a:gd name="T81" fmla="*/ 0 h 1456"/>
                <a:gd name="T82" fmla="*/ 0 w 9333"/>
                <a:gd name="T83" fmla="*/ 0 h 1456"/>
                <a:gd name="T84" fmla="*/ 0 w 9333"/>
                <a:gd name="T85" fmla="*/ 0 h 1456"/>
                <a:gd name="T86" fmla="*/ 0 w 9333"/>
                <a:gd name="T87" fmla="*/ 0 h 1456"/>
                <a:gd name="T88" fmla="*/ 0 w 9333"/>
                <a:gd name="T89" fmla="*/ 0 h 1456"/>
                <a:gd name="T90" fmla="*/ 0 w 9333"/>
                <a:gd name="T91" fmla="*/ 0 h 1456"/>
                <a:gd name="T92" fmla="*/ 0 w 9333"/>
                <a:gd name="T93" fmla="*/ 0 h 1456"/>
                <a:gd name="T94" fmla="*/ 0 w 9333"/>
                <a:gd name="T95" fmla="*/ 0 h 1456"/>
                <a:gd name="T96" fmla="*/ 0 w 9333"/>
                <a:gd name="T97" fmla="*/ 0 h 1456"/>
                <a:gd name="T98" fmla="*/ 0 w 9333"/>
                <a:gd name="T99" fmla="*/ 0 h 14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33"/>
                <a:gd name="T151" fmla="*/ 0 h 1456"/>
                <a:gd name="T152" fmla="*/ 9333 w 9333"/>
                <a:gd name="T153" fmla="*/ 1456 h 145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33" h="1456">
                  <a:moveTo>
                    <a:pt x="0" y="1456"/>
                  </a:moveTo>
                  <a:lnTo>
                    <a:pt x="189" y="1359"/>
                  </a:lnTo>
                  <a:lnTo>
                    <a:pt x="380" y="1275"/>
                  </a:lnTo>
                  <a:lnTo>
                    <a:pt x="571" y="1199"/>
                  </a:lnTo>
                  <a:lnTo>
                    <a:pt x="761" y="1131"/>
                  </a:lnTo>
                  <a:lnTo>
                    <a:pt x="951" y="1069"/>
                  </a:lnTo>
                  <a:lnTo>
                    <a:pt x="1141" y="1013"/>
                  </a:lnTo>
                  <a:lnTo>
                    <a:pt x="1332" y="961"/>
                  </a:lnTo>
                  <a:lnTo>
                    <a:pt x="1523" y="912"/>
                  </a:lnTo>
                  <a:lnTo>
                    <a:pt x="1714" y="867"/>
                  </a:lnTo>
                  <a:lnTo>
                    <a:pt x="1904" y="825"/>
                  </a:lnTo>
                  <a:lnTo>
                    <a:pt x="2095" y="785"/>
                  </a:lnTo>
                  <a:lnTo>
                    <a:pt x="2284" y="748"/>
                  </a:lnTo>
                  <a:lnTo>
                    <a:pt x="2475" y="711"/>
                  </a:lnTo>
                  <a:lnTo>
                    <a:pt x="2666" y="678"/>
                  </a:lnTo>
                  <a:lnTo>
                    <a:pt x="2857" y="645"/>
                  </a:lnTo>
                  <a:lnTo>
                    <a:pt x="3047" y="614"/>
                  </a:lnTo>
                  <a:lnTo>
                    <a:pt x="3238" y="584"/>
                  </a:lnTo>
                  <a:lnTo>
                    <a:pt x="3427" y="556"/>
                  </a:lnTo>
                  <a:lnTo>
                    <a:pt x="3618" y="529"/>
                  </a:lnTo>
                  <a:lnTo>
                    <a:pt x="3809" y="502"/>
                  </a:lnTo>
                  <a:lnTo>
                    <a:pt x="4000" y="477"/>
                  </a:lnTo>
                  <a:lnTo>
                    <a:pt x="4190" y="453"/>
                  </a:lnTo>
                  <a:lnTo>
                    <a:pt x="4381" y="430"/>
                  </a:lnTo>
                  <a:lnTo>
                    <a:pt x="4572" y="408"/>
                  </a:lnTo>
                  <a:lnTo>
                    <a:pt x="4761" y="386"/>
                  </a:lnTo>
                  <a:lnTo>
                    <a:pt x="4952" y="364"/>
                  </a:lnTo>
                  <a:lnTo>
                    <a:pt x="5143" y="344"/>
                  </a:lnTo>
                  <a:lnTo>
                    <a:pt x="5333" y="323"/>
                  </a:lnTo>
                  <a:lnTo>
                    <a:pt x="5524" y="304"/>
                  </a:lnTo>
                  <a:lnTo>
                    <a:pt x="5713" y="286"/>
                  </a:lnTo>
                  <a:lnTo>
                    <a:pt x="5904" y="267"/>
                  </a:lnTo>
                  <a:lnTo>
                    <a:pt x="6095" y="249"/>
                  </a:lnTo>
                  <a:lnTo>
                    <a:pt x="6286" y="232"/>
                  </a:lnTo>
                  <a:lnTo>
                    <a:pt x="6476" y="215"/>
                  </a:lnTo>
                  <a:lnTo>
                    <a:pt x="6666" y="198"/>
                  </a:lnTo>
                  <a:lnTo>
                    <a:pt x="6856" y="182"/>
                  </a:lnTo>
                  <a:lnTo>
                    <a:pt x="7047" y="166"/>
                  </a:lnTo>
                  <a:lnTo>
                    <a:pt x="7238" y="151"/>
                  </a:lnTo>
                  <a:lnTo>
                    <a:pt x="7429" y="135"/>
                  </a:lnTo>
                  <a:lnTo>
                    <a:pt x="7619" y="121"/>
                  </a:lnTo>
                  <a:lnTo>
                    <a:pt x="7810" y="106"/>
                  </a:lnTo>
                  <a:lnTo>
                    <a:pt x="7999" y="92"/>
                  </a:lnTo>
                  <a:lnTo>
                    <a:pt x="8190" y="78"/>
                  </a:lnTo>
                  <a:lnTo>
                    <a:pt x="8381" y="64"/>
                  </a:lnTo>
                  <a:lnTo>
                    <a:pt x="8571" y="52"/>
                  </a:lnTo>
                  <a:lnTo>
                    <a:pt x="8762" y="38"/>
                  </a:lnTo>
                  <a:lnTo>
                    <a:pt x="8953" y="25"/>
                  </a:lnTo>
                  <a:lnTo>
                    <a:pt x="9142" y="13"/>
                  </a:lnTo>
                  <a:lnTo>
                    <a:pt x="9333" y="0"/>
                  </a:lnTo>
                </a:path>
              </a:pathLst>
            </a:custGeom>
            <a:noFill/>
            <a:ln w="19050">
              <a:solidFill>
                <a:srgbClr val="000000"/>
              </a:solidFill>
              <a:rou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0" name="Freeform 12">
              <a:extLst>
                <a:ext uri="{FF2B5EF4-FFF2-40B4-BE49-F238E27FC236}">
                  <a16:creationId xmlns:a16="http://schemas.microsoft.com/office/drawing/2014/main" id="{54149BB1-4C65-4789-908A-54BDFDC9B070}"/>
                </a:ext>
              </a:extLst>
            </p:cNvPr>
            <p:cNvSpPr/>
            <p:nvPr/>
          </p:nvSpPr>
          <p:spPr bwMode="auto">
            <a:xfrm>
              <a:off x="2055" y="1786"/>
              <a:ext cx="2333" cy="1356"/>
            </a:xfrm>
            <a:custGeom>
              <a:gdLst>
                <a:gd name="T0" fmla="*/ 0 w 9333"/>
                <a:gd name="T1" fmla="*/ 0 h 5425"/>
                <a:gd name="T2" fmla="*/ 0 w 9333"/>
                <a:gd name="T3" fmla="*/ 0 h 5425"/>
                <a:gd name="T4" fmla="*/ 0 w 9333"/>
                <a:gd name="T5" fmla="*/ 0 h 5425"/>
                <a:gd name="T6" fmla="*/ 0 w 9333"/>
                <a:gd name="T7" fmla="*/ 0 h 5425"/>
                <a:gd name="T8" fmla="*/ 0 w 9333"/>
                <a:gd name="T9" fmla="*/ 0 h 5425"/>
                <a:gd name="T10" fmla="*/ 0 w 9333"/>
                <a:gd name="T11" fmla="*/ 0 h 5425"/>
                <a:gd name="T12" fmla="*/ 0 w 9333"/>
                <a:gd name="T13" fmla="*/ 0 h 5425"/>
                <a:gd name="T14" fmla="*/ 0 w 9333"/>
                <a:gd name="T15" fmla="*/ 0 h 5425"/>
                <a:gd name="T16" fmla="*/ 0 w 9333"/>
                <a:gd name="T17" fmla="*/ 0 h 5425"/>
                <a:gd name="T18" fmla="*/ 0 w 9333"/>
                <a:gd name="T19" fmla="*/ 0 h 5425"/>
                <a:gd name="T20" fmla="*/ 0 w 9333"/>
                <a:gd name="T21" fmla="*/ 0 h 5425"/>
                <a:gd name="T22" fmla="*/ 0 w 9333"/>
                <a:gd name="T23" fmla="*/ 0 h 5425"/>
                <a:gd name="T24" fmla="*/ 0 w 9333"/>
                <a:gd name="T25" fmla="*/ 0 h 5425"/>
                <a:gd name="T26" fmla="*/ 0 w 9333"/>
                <a:gd name="T27" fmla="*/ 0 h 5425"/>
                <a:gd name="T28" fmla="*/ 0 w 9333"/>
                <a:gd name="T29" fmla="*/ 0 h 5425"/>
                <a:gd name="T30" fmla="*/ 0 w 9333"/>
                <a:gd name="T31" fmla="*/ 0 h 5425"/>
                <a:gd name="T32" fmla="*/ 0 w 9333"/>
                <a:gd name="T33" fmla="*/ 0 h 5425"/>
                <a:gd name="T34" fmla="*/ 0 w 9333"/>
                <a:gd name="T35" fmla="*/ 0 h 5425"/>
                <a:gd name="T36" fmla="*/ 0 w 9333"/>
                <a:gd name="T37" fmla="*/ 0 h 5425"/>
                <a:gd name="T38" fmla="*/ 0 w 9333"/>
                <a:gd name="T39" fmla="*/ 0 h 5425"/>
                <a:gd name="T40" fmla="*/ 0 w 9333"/>
                <a:gd name="T41" fmla="*/ 0 h 5425"/>
                <a:gd name="T42" fmla="*/ 0 w 9333"/>
                <a:gd name="T43" fmla="*/ 0 h 5425"/>
                <a:gd name="T44" fmla="*/ 0 w 9333"/>
                <a:gd name="T45" fmla="*/ 0 h 5425"/>
                <a:gd name="T46" fmla="*/ 0 w 9333"/>
                <a:gd name="T47" fmla="*/ 0 h 5425"/>
                <a:gd name="T48" fmla="*/ 0 w 9333"/>
                <a:gd name="T49" fmla="*/ 0 h 5425"/>
                <a:gd name="T50" fmla="*/ 0 w 9333"/>
                <a:gd name="T51" fmla="*/ 0 h 5425"/>
                <a:gd name="T52" fmla="*/ 0 w 9333"/>
                <a:gd name="T53" fmla="*/ 0 h 5425"/>
                <a:gd name="T54" fmla="*/ 0 w 9333"/>
                <a:gd name="T55" fmla="*/ 0 h 5425"/>
                <a:gd name="T56" fmla="*/ 0 w 9333"/>
                <a:gd name="T57" fmla="*/ 0 h 5425"/>
                <a:gd name="T58" fmla="*/ 0 w 9333"/>
                <a:gd name="T59" fmla="*/ 0 h 5425"/>
                <a:gd name="T60" fmla="*/ 0 w 9333"/>
                <a:gd name="T61" fmla="*/ 0 h 5425"/>
                <a:gd name="T62" fmla="*/ 0 w 9333"/>
                <a:gd name="T63" fmla="*/ 0 h 5425"/>
                <a:gd name="T64" fmla="*/ 0 w 9333"/>
                <a:gd name="T65" fmla="*/ 0 h 5425"/>
                <a:gd name="T66" fmla="*/ 0 w 9333"/>
                <a:gd name="T67" fmla="*/ 0 h 5425"/>
                <a:gd name="T68" fmla="*/ 0 w 9333"/>
                <a:gd name="T69" fmla="*/ 0 h 5425"/>
                <a:gd name="T70" fmla="*/ 0 w 9333"/>
                <a:gd name="T71" fmla="*/ 0 h 5425"/>
                <a:gd name="T72" fmla="*/ 0 w 9333"/>
                <a:gd name="T73" fmla="*/ 0 h 5425"/>
                <a:gd name="T74" fmla="*/ 0 w 9333"/>
                <a:gd name="T75" fmla="*/ 0 h 5425"/>
                <a:gd name="T76" fmla="*/ 0 w 9333"/>
                <a:gd name="T77" fmla="*/ 0 h 5425"/>
                <a:gd name="T78" fmla="*/ 0 w 9333"/>
                <a:gd name="T79" fmla="*/ 0 h 5425"/>
                <a:gd name="T80" fmla="*/ 0 w 9333"/>
                <a:gd name="T81" fmla="*/ 0 h 5425"/>
                <a:gd name="T82" fmla="*/ 0 w 9333"/>
                <a:gd name="T83" fmla="*/ 0 h 5425"/>
                <a:gd name="T84" fmla="*/ 0 w 9333"/>
                <a:gd name="T85" fmla="*/ 0 h 5425"/>
                <a:gd name="T86" fmla="*/ 0 w 9333"/>
                <a:gd name="T87" fmla="*/ 0 h 5425"/>
                <a:gd name="T88" fmla="*/ 0 w 9333"/>
                <a:gd name="T89" fmla="*/ 0 h 5425"/>
                <a:gd name="T90" fmla="*/ 0 w 9333"/>
                <a:gd name="T91" fmla="*/ 0 h 5425"/>
                <a:gd name="T92" fmla="*/ 0 w 9333"/>
                <a:gd name="T93" fmla="*/ 0 h 5425"/>
                <a:gd name="T94" fmla="*/ 0 w 9333"/>
                <a:gd name="T95" fmla="*/ 0 h 5425"/>
                <a:gd name="T96" fmla="*/ 0 w 9333"/>
                <a:gd name="T97" fmla="*/ 0 h 5425"/>
                <a:gd name="T98" fmla="*/ 0 w 9333"/>
                <a:gd name="T99" fmla="*/ 0 h 5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33"/>
                <a:gd name="T151" fmla="*/ 0 h 5425"/>
                <a:gd name="T152" fmla="*/ 9333 w 9333"/>
                <a:gd name="T153" fmla="*/ 5425 h 5425"/>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33" h="5425">
                  <a:moveTo>
                    <a:pt x="0" y="5425"/>
                  </a:moveTo>
                  <a:lnTo>
                    <a:pt x="189" y="5063"/>
                  </a:lnTo>
                  <a:lnTo>
                    <a:pt x="380" y="4749"/>
                  </a:lnTo>
                  <a:lnTo>
                    <a:pt x="571" y="4467"/>
                  </a:lnTo>
                  <a:lnTo>
                    <a:pt x="761" y="4215"/>
                  </a:lnTo>
                  <a:lnTo>
                    <a:pt x="951" y="3984"/>
                  </a:lnTo>
                  <a:lnTo>
                    <a:pt x="1141" y="3773"/>
                  </a:lnTo>
                  <a:lnTo>
                    <a:pt x="1332" y="3579"/>
                  </a:lnTo>
                  <a:lnTo>
                    <a:pt x="1523" y="3398"/>
                  </a:lnTo>
                  <a:lnTo>
                    <a:pt x="1714" y="3230"/>
                  </a:lnTo>
                  <a:lnTo>
                    <a:pt x="1904" y="3072"/>
                  </a:lnTo>
                  <a:lnTo>
                    <a:pt x="2095" y="2922"/>
                  </a:lnTo>
                  <a:lnTo>
                    <a:pt x="2284" y="2782"/>
                  </a:lnTo>
                  <a:lnTo>
                    <a:pt x="2475" y="2649"/>
                  </a:lnTo>
                  <a:lnTo>
                    <a:pt x="2666" y="2523"/>
                  </a:lnTo>
                  <a:lnTo>
                    <a:pt x="2857" y="2402"/>
                  </a:lnTo>
                  <a:lnTo>
                    <a:pt x="3047" y="2287"/>
                  </a:lnTo>
                  <a:lnTo>
                    <a:pt x="3238" y="2177"/>
                  </a:lnTo>
                  <a:lnTo>
                    <a:pt x="3427" y="2071"/>
                  </a:lnTo>
                  <a:lnTo>
                    <a:pt x="3618" y="1969"/>
                  </a:lnTo>
                  <a:lnTo>
                    <a:pt x="3809" y="1872"/>
                  </a:lnTo>
                  <a:lnTo>
                    <a:pt x="4000" y="1779"/>
                  </a:lnTo>
                  <a:lnTo>
                    <a:pt x="4190" y="1689"/>
                  </a:lnTo>
                  <a:lnTo>
                    <a:pt x="4381" y="1601"/>
                  </a:lnTo>
                  <a:lnTo>
                    <a:pt x="4572" y="1516"/>
                  </a:lnTo>
                  <a:lnTo>
                    <a:pt x="4761" y="1434"/>
                  </a:lnTo>
                  <a:lnTo>
                    <a:pt x="4952" y="1356"/>
                  </a:lnTo>
                  <a:lnTo>
                    <a:pt x="5143" y="1279"/>
                  </a:lnTo>
                  <a:lnTo>
                    <a:pt x="5333" y="1205"/>
                  </a:lnTo>
                  <a:lnTo>
                    <a:pt x="5524" y="1132"/>
                  </a:lnTo>
                  <a:lnTo>
                    <a:pt x="5713" y="1061"/>
                  </a:lnTo>
                  <a:lnTo>
                    <a:pt x="5904" y="994"/>
                  </a:lnTo>
                  <a:lnTo>
                    <a:pt x="6095" y="927"/>
                  </a:lnTo>
                  <a:lnTo>
                    <a:pt x="6286" y="862"/>
                  </a:lnTo>
                  <a:lnTo>
                    <a:pt x="6476" y="799"/>
                  </a:lnTo>
                  <a:lnTo>
                    <a:pt x="6666" y="737"/>
                  </a:lnTo>
                  <a:lnTo>
                    <a:pt x="6856" y="677"/>
                  </a:lnTo>
                  <a:lnTo>
                    <a:pt x="7047" y="617"/>
                  </a:lnTo>
                  <a:lnTo>
                    <a:pt x="7238" y="560"/>
                  </a:lnTo>
                  <a:lnTo>
                    <a:pt x="7429" y="503"/>
                  </a:lnTo>
                  <a:lnTo>
                    <a:pt x="7619" y="449"/>
                  </a:lnTo>
                  <a:lnTo>
                    <a:pt x="7810" y="395"/>
                  </a:lnTo>
                  <a:lnTo>
                    <a:pt x="7999" y="343"/>
                  </a:lnTo>
                  <a:lnTo>
                    <a:pt x="8190" y="290"/>
                  </a:lnTo>
                  <a:lnTo>
                    <a:pt x="8381" y="240"/>
                  </a:lnTo>
                  <a:lnTo>
                    <a:pt x="8571" y="190"/>
                  </a:lnTo>
                  <a:lnTo>
                    <a:pt x="8762" y="142"/>
                  </a:lnTo>
                  <a:lnTo>
                    <a:pt x="8953" y="94"/>
                  </a:lnTo>
                  <a:lnTo>
                    <a:pt x="9142" y="47"/>
                  </a:lnTo>
                  <a:lnTo>
                    <a:pt x="9333" y="0"/>
                  </a:lnTo>
                </a:path>
              </a:pathLst>
            </a:custGeom>
            <a:noFill/>
            <a:ln w="19050">
              <a:solidFill>
                <a:srgbClr val="000000"/>
              </a:solidFill>
              <a:rou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1" name="Freeform 13">
              <a:extLst>
                <a:ext uri="{FF2B5EF4-FFF2-40B4-BE49-F238E27FC236}">
                  <a16:creationId xmlns:a16="http://schemas.microsoft.com/office/drawing/2014/main" id="{F010ED3B-4AF0-494A-982E-D6E1F2C20A7C}"/>
                </a:ext>
              </a:extLst>
            </p:cNvPr>
            <p:cNvSpPr/>
            <p:nvPr/>
          </p:nvSpPr>
          <p:spPr bwMode="auto">
            <a:xfrm>
              <a:off x="2055" y="2020"/>
              <a:ext cx="2333" cy="1147"/>
            </a:xfrm>
            <a:custGeom>
              <a:gdLst>
                <a:gd name="T0" fmla="*/ 0 w 9333"/>
                <a:gd name="T1" fmla="*/ 0 h 4587"/>
                <a:gd name="T2" fmla="*/ 0 w 9333"/>
                <a:gd name="T3" fmla="*/ 0 h 4587"/>
                <a:gd name="T4" fmla="*/ 0 w 9333"/>
                <a:gd name="T5" fmla="*/ 0 h 4587"/>
                <a:gd name="T6" fmla="*/ 0 w 9333"/>
                <a:gd name="T7" fmla="*/ 0 h 4587"/>
                <a:gd name="T8" fmla="*/ 0 w 9333"/>
                <a:gd name="T9" fmla="*/ 0 h 4587"/>
                <a:gd name="T10" fmla="*/ 0 w 9333"/>
                <a:gd name="T11" fmla="*/ 0 h 4587"/>
                <a:gd name="T12" fmla="*/ 0 w 9333"/>
                <a:gd name="T13" fmla="*/ 0 h 4587"/>
                <a:gd name="T14" fmla="*/ 0 w 9333"/>
                <a:gd name="T15" fmla="*/ 0 h 4587"/>
                <a:gd name="T16" fmla="*/ 0 w 9333"/>
                <a:gd name="T17" fmla="*/ 0 h 4587"/>
                <a:gd name="T18" fmla="*/ 0 w 9333"/>
                <a:gd name="T19" fmla="*/ 0 h 4587"/>
                <a:gd name="T20" fmla="*/ 0 w 9333"/>
                <a:gd name="T21" fmla="*/ 0 h 4587"/>
                <a:gd name="T22" fmla="*/ 0 w 9333"/>
                <a:gd name="T23" fmla="*/ 0 h 4587"/>
                <a:gd name="T24" fmla="*/ 0 w 9333"/>
                <a:gd name="T25" fmla="*/ 0 h 4587"/>
                <a:gd name="T26" fmla="*/ 0 w 9333"/>
                <a:gd name="T27" fmla="*/ 0 h 4587"/>
                <a:gd name="T28" fmla="*/ 0 w 9333"/>
                <a:gd name="T29" fmla="*/ 0 h 4587"/>
                <a:gd name="T30" fmla="*/ 0 w 9333"/>
                <a:gd name="T31" fmla="*/ 0 h 4587"/>
                <a:gd name="T32" fmla="*/ 0 w 9333"/>
                <a:gd name="T33" fmla="*/ 0 h 4587"/>
                <a:gd name="T34" fmla="*/ 0 w 9333"/>
                <a:gd name="T35" fmla="*/ 0 h 4587"/>
                <a:gd name="T36" fmla="*/ 0 w 9333"/>
                <a:gd name="T37" fmla="*/ 0 h 4587"/>
                <a:gd name="T38" fmla="*/ 0 w 9333"/>
                <a:gd name="T39" fmla="*/ 0 h 4587"/>
                <a:gd name="T40" fmla="*/ 0 w 9333"/>
                <a:gd name="T41" fmla="*/ 0 h 4587"/>
                <a:gd name="T42" fmla="*/ 0 w 9333"/>
                <a:gd name="T43" fmla="*/ 0 h 4587"/>
                <a:gd name="T44" fmla="*/ 0 w 9333"/>
                <a:gd name="T45" fmla="*/ 0 h 4587"/>
                <a:gd name="T46" fmla="*/ 0 w 9333"/>
                <a:gd name="T47" fmla="*/ 0 h 4587"/>
                <a:gd name="T48" fmla="*/ 0 w 9333"/>
                <a:gd name="T49" fmla="*/ 0 h 4587"/>
                <a:gd name="T50" fmla="*/ 0 w 9333"/>
                <a:gd name="T51" fmla="*/ 0 h 4587"/>
                <a:gd name="T52" fmla="*/ 0 w 9333"/>
                <a:gd name="T53" fmla="*/ 0 h 4587"/>
                <a:gd name="T54" fmla="*/ 0 w 9333"/>
                <a:gd name="T55" fmla="*/ 0 h 4587"/>
                <a:gd name="T56" fmla="*/ 0 w 9333"/>
                <a:gd name="T57" fmla="*/ 0 h 4587"/>
                <a:gd name="T58" fmla="*/ 0 w 9333"/>
                <a:gd name="T59" fmla="*/ 0 h 4587"/>
                <a:gd name="T60" fmla="*/ 0 w 9333"/>
                <a:gd name="T61" fmla="*/ 0 h 4587"/>
                <a:gd name="T62" fmla="*/ 0 w 9333"/>
                <a:gd name="T63" fmla="*/ 0 h 4587"/>
                <a:gd name="T64" fmla="*/ 0 w 9333"/>
                <a:gd name="T65" fmla="*/ 0 h 4587"/>
                <a:gd name="T66" fmla="*/ 0 w 9333"/>
                <a:gd name="T67" fmla="*/ 0 h 4587"/>
                <a:gd name="T68" fmla="*/ 0 w 9333"/>
                <a:gd name="T69" fmla="*/ 0 h 4587"/>
                <a:gd name="T70" fmla="*/ 0 w 9333"/>
                <a:gd name="T71" fmla="*/ 0 h 4587"/>
                <a:gd name="T72" fmla="*/ 0 w 9333"/>
                <a:gd name="T73" fmla="*/ 0 h 4587"/>
                <a:gd name="T74" fmla="*/ 0 w 9333"/>
                <a:gd name="T75" fmla="*/ 0 h 4587"/>
                <a:gd name="T76" fmla="*/ 0 w 9333"/>
                <a:gd name="T77" fmla="*/ 0 h 4587"/>
                <a:gd name="T78" fmla="*/ 0 w 9333"/>
                <a:gd name="T79" fmla="*/ 0 h 4587"/>
                <a:gd name="T80" fmla="*/ 0 w 9333"/>
                <a:gd name="T81" fmla="*/ 0 h 4587"/>
                <a:gd name="T82" fmla="*/ 0 w 9333"/>
                <a:gd name="T83" fmla="*/ 0 h 4587"/>
                <a:gd name="T84" fmla="*/ 0 w 9333"/>
                <a:gd name="T85" fmla="*/ 0 h 4587"/>
                <a:gd name="T86" fmla="*/ 0 w 9333"/>
                <a:gd name="T87" fmla="*/ 0 h 4587"/>
                <a:gd name="T88" fmla="*/ 0 w 9333"/>
                <a:gd name="T89" fmla="*/ 0 h 4587"/>
                <a:gd name="T90" fmla="*/ 0 w 9333"/>
                <a:gd name="T91" fmla="*/ 0 h 4587"/>
                <a:gd name="T92" fmla="*/ 0 w 9333"/>
                <a:gd name="T93" fmla="*/ 0 h 4587"/>
                <a:gd name="T94" fmla="*/ 0 w 9333"/>
                <a:gd name="T95" fmla="*/ 0 h 4587"/>
                <a:gd name="T96" fmla="*/ 0 w 9333"/>
                <a:gd name="T97" fmla="*/ 0 h 4587"/>
                <a:gd name="T98" fmla="*/ 0 w 9333"/>
                <a:gd name="T99" fmla="*/ 0 h 45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33"/>
                <a:gd name="T151" fmla="*/ 0 h 4587"/>
                <a:gd name="T152" fmla="*/ 9333 w 9333"/>
                <a:gd name="T153" fmla="*/ 4587 h 4587"/>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33" h="4587">
                  <a:moveTo>
                    <a:pt x="0" y="4587"/>
                  </a:moveTo>
                  <a:lnTo>
                    <a:pt x="189" y="4282"/>
                  </a:lnTo>
                  <a:lnTo>
                    <a:pt x="380" y="4015"/>
                  </a:lnTo>
                  <a:lnTo>
                    <a:pt x="571" y="3777"/>
                  </a:lnTo>
                  <a:lnTo>
                    <a:pt x="761" y="3563"/>
                  </a:lnTo>
                  <a:lnTo>
                    <a:pt x="951" y="3369"/>
                  </a:lnTo>
                  <a:lnTo>
                    <a:pt x="1141" y="3191"/>
                  </a:lnTo>
                  <a:lnTo>
                    <a:pt x="1332" y="3026"/>
                  </a:lnTo>
                  <a:lnTo>
                    <a:pt x="1523" y="2874"/>
                  </a:lnTo>
                  <a:lnTo>
                    <a:pt x="1714" y="2731"/>
                  </a:lnTo>
                  <a:lnTo>
                    <a:pt x="1904" y="2597"/>
                  </a:lnTo>
                  <a:lnTo>
                    <a:pt x="2095" y="2471"/>
                  </a:lnTo>
                  <a:lnTo>
                    <a:pt x="2284" y="2352"/>
                  </a:lnTo>
                  <a:lnTo>
                    <a:pt x="2475" y="2239"/>
                  </a:lnTo>
                  <a:lnTo>
                    <a:pt x="2666" y="2132"/>
                  </a:lnTo>
                  <a:lnTo>
                    <a:pt x="2857" y="2031"/>
                  </a:lnTo>
                  <a:lnTo>
                    <a:pt x="3047" y="1934"/>
                  </a:lnTo>
                  <a:lnTo>
                    <a:pt x="3238" y="1840"/>
                  </a:lnTo>
                  <a:lnTo>
                    <a:pt x="3427" y="1751"/>
                  </a:lnTo>
                  <a:lnTo>
                    <a:pt x="3618" y="1666"/>
                  </a:lnTo>
                  <a:lnTo>
                    <a:pt x="3809" y="1583"/>
                  </a:lnTo>
                  <a:lnTo>
                    <a:pt x="4000" y="1504"/>
                  </a:lnTo>
                  <a:lnTo>
                    <a:pt x="4190" y="1427"/>
                  </a:lnTo>
                  <a:lnTo>
                    <a:pt x="4381" y="1354"/>
                  </a:lnTo>
                  <a:lnTo>
                    <a:pt x="4572" y="1282"/>
                  </a:lnTo>
                  <a:lnTo>
                    <a:pt x="4761" y="1213"/>
                  </a:lnTo>
                  <a:lnTo>
                    <a:pt x="4952" y="1147"/>
                  </a:lnTo>
                  <a:lnTo>
                    <a:pt x="5143" y="1081"/>
                  </a:lnTo>
                  <a:lnTo>
                    <a:pt x="5333" y="1019"/>
                  </a:lnTo>
                  <a:lnTo>
                    <a:pt x="5524" y="957"/>
                  </a:lnTo>
                  <a:lnTo>
                    <a:pt x="5713" y="898"/>
                  </a:lnTo>
                  <a:lnTo>
                    <a:pt x="5904" y="840"/>
                  </a:lnTo>
                  <a:lnTo>
                    <a:pt x="6095" y="784"/>
                  </a:lnTo>
                  <a:lnTo>
                    <a:pt x="6286" y="729"/>
                  </a:lnTo>
                  <a:lnTo>
                    <a:pt x="6476" y="675"/>
                  </a:lnTo>
                  <a:lnTo>
                    <a:pt x="6666" y="623"/>
                  </a:lnTo>
                  <a:lnTo>
                    <a:pt x="6856" y="572"/>
                  </a:lnTo>
                  <a:lnTo>
                    <a:pt x="7047" y="521"/>
                  </a:lnTo>
                  <a:lnTo>
                    <a:pt x="7238" y="473"/>
                  </a:lnTo>
                  <a:lnTo>
                    <a:pt x="7429" y="425"/>
                  </a:lnTo>
                  <a:lnTo>
                    <a:pt x="7619" y="379"/>
                  </a:lnTo>
                  <a:lnTo>
                    <a:pt x="7810" y="333"/>
                  </a:lnTo>
                  <a:lnTo>
                    <a:pt x="7999" y="289"/>
                  </a:lnTo>
                  <a:lnTo>
                    <a:pt x="8190" y="245"/>
                  </a:lnTo>
                  <a:lnTo>
                    <a:pt x="8381" y="203"/>
                  </a:lnTo>
                  <a:lnTo>
                    <a:pt x="8571" y="161"/>
                  </a:lnTo>
                  <a:lnTo>
                    <a:pt x="8762" y="120"/>
                  </a:lnTo>
                  <a:lnTo>
                    <a:pt x="8953" y="79"/>
                  </a:lnTo>
                  <a:lnTo>
                    <a:pt x="9142" y="39"/>
                  </a:lnTo>
                  <a:lnTo>
                    <a:pt x="9333" y="0"/>
                  </a:lnTo>
                </a:path>
              </a:pathLst>
            </a:custGeom>
            <a:noFill/>
            <a:ln w="19050">
              <a:solidFill>
                <a:srgbClr val="000000"/>
              </a:solidFill>
              <a:rou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2" name="Freeform 14">
              <a:extLst>
                <a:ext uri="{FF2B5EF4-FFF2-40B4-BE49-F238E27FC236}">
                  <a16:creationId xmlns:a16="http://schemas.microsoft.com/office/drawing/2014/main" id="{578786E6-6F59-452E-A468-D1EF2BE3A168}"/>
                </a:ext>
              </a:extLst>
            </p:cNvPr>
            <p:cNvSpPr/>
            <p:nvPr/>
          </p:nvSpPr>
          <p:spPr bwMode="auto">
            <a:xfrm>
              <a:off x="2055" y="2247"/>
              <a:ext cx="2333" cy="946"/>
            </a:xfrm>
            <a:custGeom>
              <a:gdLst>
                <a:gd name="T0" fmla="*/ 0 w 9333"/>
                <a:gd name="T1" fmla="*/ 0 h 3783"/>
                <a:gd name="T2" fmla="*/ 0 w 9333"/>
                <a:gd name="T3" fmla="*/ 0 h 3783"/>
                <a:gd name="T4" fmla="*/ 0 w 9333"/>
                <a:gd name="T5" fmla="*/ 0 h 3783"/>
                <a:gd name="T6" fmla="*/ 0 w 9333"/>
                <a:gd name="T7" fmla="*/ 0 h 3783"/>
                <a:gd name="T8" fmla="*/ 0 w 9333"/>
                <a:gd name="T9" fmla="*/ 0 h 3783"/>
                <a:gd name="T10" fmla="*/ 0 w 9333"/>
                <a:gd name="T11" fmla="*/ 0 h 3783"/>
                <a:gd name="T12" fmla="*/ 0 w 9333"/>
                <a:gd name="T13" fmla="*/ 0 h 3783"/>
                <a:gd name="T14" fmla="*/ 0 w 9333"/>
                <a:gd name="T15" fmla="*/ 0 h 3783"/>
                <a:gd name="T16" fmla="*/ 0 w 9333"/>
                <a:gd name="T17" fmla="*/ 0 h 3783"/>
                <a:gd name="T18" fmla="*/ 0 w 9333"/>
                <a:gd name="T19" fmla="*/ 0 h 3783"/>
                <a:gd name="T20" fmla="*/ 0 w 9333"/>
                <a:gd name="T21" fmla="*/ 0 h 3783"/>
                <a:gd name="T22" fmla="*/ 0 w 9333"/>
                <a:gd name="T23" fmla="*/ 0 h 3783"/>
                <a:gd name="T24" fmla="*/ 0 w 9333"/>
                <a:gd name="T25" fmla="*/ 0 h 3783"/>
                <a:gd name="T26" fmla="*/ 0 w 9333"/>
                <a:gd name="T27" fmla="*/ 0 h 3783"/>
                <a:gd name="T28" fmla="*/ 0 w 9333"/>
                <a:gd name="T29" fmla="*/ 0 h 3783"/>
                <a:gd name="T30" fmla="*/ 0 w 9333"/>
                <a:gd name="T31" fmla="*/ 0 h 3783"/>
                <a:gd name="T32" fmla="*/ 0 w 9333"/>
                <a:gd name="T33" fmla="*/ 0 h 3783"/>
                <a:gd name="T34" fmla="*/ 0 w 9333"/>
                <a:gd name="T35" fmla="*/ 0 h 3783"/>
                <a:gd name="T36" fmla="*/ 0 w 9333"/>
                <a:gd name="T37" fmla="*/ 0 h 3783"/>
                <a:gd name="T38" fmla="*/ 0 w 9333"/>
                <a:gd name="T39" fmla="*/ 0 h 3783"/>
                <a:gd name="T40" fmla="*/ 0 w 9333"/>
                <a:gd name="T41" fmla="*/ 0 h 3783"/>
                <a:gd name="T42" fmla="*/ 0 w 9333"/>
                <a:gd name="T43" fmla="*/ 0 h 3783"/>
                <a:gd name="T44" fmla="*/ 0 w 9333"/>
                <a:gd name="T45" fmla="*/ 0 h 3783"/>
                <a:gd name="T46" fmla="*/ 0 w 9333"/>
                <a:gd name="T47" fmla="*/ 0 h 3783"/>
                <a:gd name="T48" fmla="*/ 0 w 9333"/>
                <a:gd name="T49" fmla="*/ 0 h 3783"/>
                <a:gd name="T50" fmla="*/ 0 w 9333"/>
                <a:gd name="T51" fmla="*/ 0 h 3783"/>
                <a:gd name="T52" fmla="*/ 0 w 9333"/>
                <a:gd name="T53" fmla="*/ 0 h 3783"/>
                <a:gd name="T54" fmla="*/ 0 w 9333"/>
                <a:gd name="T55" fmla="*/ 0 h 3783"/>
                <a:gd name="T56" fmla="*/ 0 w 9333"/>
                <a:gd name="T57" fmla="*/ 0 h 3783"/>
                <a:gd name="T58" fmla="*/ 0 w 9333"/>
                <a:gd name="T59" fmla="*/ 0 h 3783"/>
                <a:gd name="T60" fmla="*/ 0 w 9333"/>
                <a:gd name="T61" fmla="*/ 0 h 3783"/>
                <a:gd name="T62" fmla="*/ 0 w 9333"/>
                <a:gd name="T63" fmla="*/ 0 h 3783"/>
                <a:gd name="T64" fmla="*/ 0 w 9333"/>
                <a:gd name="T65" fmla="*/ 0 h 3783"/>
                <a:gd name="T66" fmla="*/ 0 w 9333"/>
                <a:gd name="T67" fmla="*/ 0 h 3783"/>
                <a:gd name="T68" fmla="*/ 0 w 9333"/>
                <a:gd name="T69" fmla="*/ 0 h 3783"/>
                <a:gd name="T70" fmla="*/ 0 w 9333"/>
                <a:gd name="T71" fmla="*/ 0 h 3783"/>
                <a:gd name="T72" fmla="*/ 0 w 9333"/>
                <a:gd name="T73" fmla="*/ 0 h 3783"/>
                <a:gd name="T74" fmla="*/ 0 w 9333"/>
                <a:gd name="T75" fmla="*/ 0 h 3783"/>
                <a:gd name="T76" fmla="*/ 0 w 9333"/>
                <a:gd name="T77" fmla="*/ 0 h 3783"/>
                <a:gd name="T78" fmla="*/ 0 w 9333"/>
                <a:gd name="T79" fmla="*/ 0 h 3783"/>
                <a:gd name="T80" fmla="*/ 0 w 9333"/>
                <a:gd name="T81" fmla="*/ 0 h 3783"/>
                <a:gd name="T82" fmla="*/ 0 w 9333"/>
                <a:gd name="T83" fmla="*/ 0 h 3783"/>
                <a:gd name="T84" fmla="*/ 0 w 9333"/>
                <a:gd name="T85" fmla="*/ 0 h 3783"/>
                <a:gd name="T86" fmla="*/ 0 w 9333"/>
                <a:gd name="T87" fmla="*/ 0 h 3783"/>
                <a:gd name="T88" fmla="*/ 0 w 9333"/>
                <a:gd name="T89" fmla="*/ 0 h 3783"/>
                <a:gd name="T90" fmla="*/ 0 w 9333"/>
                <a:gd name="T91" fmla="*/ 0 h 3783"/>
                <a:gd name="T92" fmla="*/ 0 w 9333"/>
                <a:gd name="T93" fmla="*/ 0 h 3783"/>
                <a:gd name="T94" fmla="*/ 0 w 9333"/>
                <a:gd name="T95" fmla="*/ 0 h 3783"/>
                <a:gd name="T96" fmla="*/ 0 w 9333"/>
                <a:gd name="T97" fmla="*/ 0 h 3783"/>
                <a:gd name="T98" fmla="*/ 0 w 9333"/>
                <a:gd name="T99" fmla="*/ 0 h 37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33"/>
                <a:gd name="T151" fmla="*/ 0 h 3783"/>
                <a:gd name="T152" fmla="*/ 9333 w 9333"/>
                <a:gd name="T153" fmla="*/ 3783 h 378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33" h="3783">
                  <a:moveTo>
                    <a:pt x="0" y="3783"/>
                  </a:moveTo>
                  <a:lnTo>
                    <a:pt x="189" y="3532"/>
                  </a:lnTo>
                  <a:lnTo>
                    <a:pt x="380" y="3312"/>
                  </a:lnTo>
                  <a:lnTo>
                    <a:pt x="571" y="3116"/>
                  </a:lnTo>
                  <a:lnTo>
                    <a:pt x="761" y="2939"/>
                  </a:lnTo>
                  <a:lnTo>
                    <a:pt x="951" y="2779"/>
                  </a:lnTo>
                  <a:lnTo>
                    <a:pt x="1141" y="2632"/>
                  </a:lnTo>
                  <a:lnTo>
                    <a:pt x="1332" y="2496"/>
                  </a:lnTo>
                  <a:lnTo>
                    <a:pt x="1523" y="2370"/>
                  </a:lnTo>
                  <a:lnTo>
                    <a:pt x="1714" y="2252"/>
                  </a:lnTo>
                  <a:lnTo>
                    <a:pt x="1904" y="2143"/>
                  </a:lnTo>
                  <a:lnTo>
                    <a:pt x="2095" y="2039"/>
                  </a:lnTo>
                  <a:lnTo>
                    <a:pt x="2284" y="1941"/>
                  </a:lnTo>
                  <a:lnTo>
                    <a:pt x="2475" y="1847"/>
                  </a:lnTo>
                  <a:lnTo>
                    <a:pt x="2666" y="1759"/>
                  </a:lnTo>
                  <a:lnTo>
                    <a:pt x="2857" y="1675"/>
                  </a:lnTo>
                  <a:lnTo>
                    <a:pt x="3047" y="1595"/>
                  </a:lnTo>
                  <a:lnTo>
                    <a:pt x="3238" y="1519"/>
                  </a:lnTo>
                  <a:lnTo>
                    <a:pt x="3427" y="1445"/>
                  </a:lnTo>
                  <a:lnTo>
                    <a:pt x="3618" y="1374"/>
                  </a:lnTo>
                  <a:lnTo>
                    <a:pt x="3809" y="1307"/>
                  </a:lnTo>
                  <a:lnTo>
                    <a:pt x="4000" y="1240"/>
                  </a:lnTo>
                  <a:lnTo>
                    <a:pt x="4190" y="1178"/>
                  </a:lnTo>
                  <a:lnTo>
                    <a:pt x="4381" y="1117"/>
                  </a:lnTo>
                  <a:lnTo>
                    <a:pt x="4572" y="1058"/>
                  </a:lnTo>
                  <a:lnTo>
                    <a:pt x="4761" y="1001"/>
                  </a:lnTo>
                  <a:lnTo>
                    <a:pt x="4952" y="946"/>
                  </a:lnTo>
                  <a:lnTo>
                    <a:pt x="5143" y="892"/>
                  </a:lnTo>
                  <a:lnTo>
                    <a:pt x="5333" y="840"/>
                  </a:lnTo>
                  <a:lnTo>
                    <a:pt x="5524" y="790"/>
                  </a:lnTo>
                  <a:lnTo>
                    <a:pt x="5713" y="741"/>
                  </a:lnTo>
                  <a:lnTo>
                    <a:pt x="5904" y="693"/>
                  </a:lnTo>
                  <a:lnTo>
                    <a:pt x="6095" y="647"/>
                  </a:lnTo>
                  <a:lnTo>
                    <a:pt x="6286" y="601"/>
                  </a:lnTo>
                  <a:lnTo>
                    <a:pt x="6476" y="557"/>
                  </a:lnTo>
                  <a:lnTo>
                    <a:pt x="6666" y="514"/>
                  </a:lnTo>
                  <a:lnTo>
                    <a:pt x="6856" y="471"/>
                  </a:lnTo>
                  <a:lnTo>
                    <a:pt x="7047" y="431"/>
                  </a:lnTo>
                  <a:lnTo>
                    <a:pt x="7238" y="390"/>
                  </a:lnTo>
                  <a:lnTo>
                    <a:pt x="7429" y="352"/>
                  </a:lnTo>
                  <a:lnTo>
                    <a:pt x="7619" y="313"/>
                  </a:lnTo>
                  <a:lnTo>
                    <a:pt x="7810" y="275"/>
                  </a:lnTo>
                  <a:lnTo>
                    <a:pt x="7999" y="239"/>
                  </a:lnTo>
                  <a:lnTo>
                    <a:pt x="8190" y="202"/>
                  </a:lnTo>
                  <a:lnTo>
                    <a:pt x="8381" y="167"/>
                  </a:lnTo>
                  <a:lnTo>
                    <a:pt x="8571" y="133"/>
                  </a:lnTo>
                  <a:lnTo>
                    <a:pt x="8762" y="98"/>
                  </a:lnTo>
                  <a:lnTo>
                    <a:pt x="8953" y="65"/>
                  </a:lnTo>
                  <a:lnTo>
                    <a:pt x="9142" y="32"/>
                  </a:lnTo>
                  <a:lnTo>
                    <a:pt x="9333" y="0"/>
                  </a:lnTo>
                </a:path>
              </a:pathLst>
            </a:custGeom>
            <a:noFill/>
            <a:ln w="19050">
              <a:solidFill>
                <a:srgbClr val="000000"/>
              </a:solidFill>
              <a:rou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3" name="Freeform 15">
              <a:extLst>
                <a:ext uri="{FF2B5EF4-FFF2-40B4-BE49-F238E27FC236}">
                  <a16:creationId xmlns:a16="http://schemas.microsoft.com/office/drawing/2014/main" id="{5C32364D-5B4E-4FB5-A2E8-456B0D57BF25}"/>
                </a:ext>
              </a:extLst>
            </p:cNvPr>
            <p:cNvSpPr/>
            <p:nvPr/>
          </p:nvSpPr>
          <p:spPr bwMode="auto">
            <a:xfrm>
              <a:off x="2055" y="2472"/>
              <a:ext cx="2333" cy="749"/>
            </a:xfrm>
            <a:custGeom>
              <a:gdLst>
                <a:gd name="T0" fmla="*/ 0 w 9333"/>
                <a:gd name="T1" fmla="*/ 0 h 2996"/>
                <a:gd name="T2" fmla="*/ 0 w 9333"/>
                <a:gd name="T3" fmla="*/ 0 h 2996"/>
                <a:gd name="T4" fmla="*/ 0 w 9333"/>
                <a:gd name="T5" fmla="*/ 0 h 2996"/>
                <a:gd name="T6" fmla="*/ 0 w 9333"/>
                <a:gd name="T7" fmla="*/ 0 h 2996"/>
                <a:gd name="T8" fmla="*/ 0 w 9333"/>
                <a:gd name="T9" fmla="*/ 0 h 2996"/>
                <a:gd name="T10" fmla="*/ 0 w 9333"/>
                <a:gd name="T11" fmla="*/ 0 h 2996"/>
                <a:gd name="T12" fmla="*/ 0 w 9333"/>
                <a:gd name="T13" fmla="*/ 0 h 2996"/>
                <a:gd name="T14" fmla="*/ 0 w 9333"/>
                <a:gd name="T15" fmla="*/ 0 h 2996"/>
                <a:gd name="T16" fmla="*/ 0 w 9333"/>
                <a:gd name="T17" fmla="*/ 0 h 2996"/>
                <a:gd name="T18" fmla="*/ 0 w 9333"/>
                <a:gd name="T19" fmla="*/ 0 h 2996"/>
                <a:gd name="T20" fmla="*/ 0 w 9333"/>
                <a:gd name="T21" fmla="*/ 0 h 2996"/>
                <a:gd name="T22" fmla="*/ 0 w 9333"/>
                <a:gd name="T23" fmla="*/ 0 h 2996"/>
                <a:gd name="T24" fmla="*/ 0 w 9333"/>
                <a:gd name="T25" fmla="*/ 0 h 2996"/>
                <a:gd name="T26" fmla="*/ 0 w 9333"/>
                <a:gd name="T27" fmla="*/ 0 h 2996"/>
                <a:gd name="T28" fmla="*/ 0 w 9333"/>
                <a:gd name="T29" fmla="*/ 0 h 2996"/>
                <a:gd name="T30" fmla="*/ 0 w 9333"/>
                <a:gd name="T31" fmla="*/ 0 h 2996"/>
                <a:gd name="T32" fmla="*/ 0 w 9333"/>
                <a:gd name="T33" fmla="*/ 0 h 2996"/>
                <a:gd name="T34" fmla="*/ 0 w 9333"/>
                <a:gd name="T35" fmla="*/ 0 h 2996"/>
                <a:gd name="T36" fmla="*/ 0 w 9333"/>
                <a:gd name="T37" fmla="*/ 0 h 2996"/>
                <a:gd name="T38" fmla="*/ 0 w 9333"/>
                <a:gd name="T39" fmla="*/ 0 h 2996"/>
                <a:gd name="T40" fmla="*/ 0 w 9333"/>
                <a:gd name="T41" fmla="*/ 0 h 2996"/>
                <a:gd name="T42" fmla="*/ 0 w 9333"/>
                <a:gd name="T43" fmla="*/ 0 h 2996"/>
                <a:gd name="T44" fmla="*/ 0 w 9333"/>
                <a:gd name="T45" fmla="*/ 0 h 2996"/>
                <a:gd name="T46" fmla="*/ 0 w 9333"/>
                <a:gd name="T47" fmla="*/ 0 h 2996"/>
                <a:gd name="T48" fmla="*/ 0 w 9333"/>
                <a:gd name="T49" fmla="*/ 0 h 2996"/>
                <a:gd name="T50" fmla="*/ 0 w 9333"/>
                <a:gd name="T51" fmla="*/ 0 h 2996"/>
                <a:gd name="T52" fmla="*/ 0 w 9333"/>
                <a:gd name="T53" fmla="*/ 0 h 2996"/>
                <a:gd name="T54" fmla="*/ 0 w 9333"/>
                <a:gd name="T55" fmla="*/ 0 h 2996"/>
                <a:gd name="T56" fmla="*/ 0 w 9333"/>
                <a:gd name="T57" fmla="*/ 0 h 2996"/>
                <a:gd name="T58" fmla="*/ 0 w 9333"/>
                <a:gd name="T59" fmla="*/ 0 h 2996"/>
                <a:gd name="T60" fmla="*/ 0 w 9333"/>
                <a:gd name="T61" fmla="*/ 0 h 2996"/>
                <a:gd name="T62" fmla="*/ 0 w 9333"/>
                <a:gd name="T63" fmla="*/ 0 h 2996"/>
                <a:gd name="T64" fmla="*/ 0 w 9333"/>
                <a:gd name="T65" fmla="*/ 0 h 2996"/>
                <a:gd name="T66" fmla="*/ 0 w 9333"/>
                <a:gd name="T67" fmla="*/ 0 h 2996"/>
                <a:gd name="T68" fmla="*/ 0 w 9333"/>
                <a:gd name="T69" fmla="*/ 0 h 2996"/>
                <a:gd name="T70" fmla="*/ 0 w 9333"/>
                <a:gd name="T71" fmla="*/ 0 h 2996"/>
                <a:gd name="T72" fmla="*/ 0 w 9333"/>
                <a:gd name="T73" fmla="*/ 0 h 2996"/>
                <a:gd name="T74" fmla="*/ 0 w 9333"/>
                <a:gd name="T75" fmla="*/ 0 h 2996"/>
                <a:gd name="T76" fmla="*/ 0 w 9333"/>
                <a:gd name="T77" fmla="*/ 0 h 2996"/>
                <a:gd name="T78" fmla="*/ 0 w 9333"/>
                <a:gd name="T79" fmla="*/ 0 h 2996"/>
                <a:gd name="T80" fmla="*/ 0 w 9333"/>
                <a:gd name="T81" fmla="*/ 0 h 2996"/>
                <a:gd name="T82" fmla="*/ 0 w 9333"/>
                <a:gd name="T83" fmla="*/ 0 h 2996"/>
                <a:gd name="T84" fmla="*/ 0 w 9333"/>
                <a:gd name="T85" fmla="*/ 0 h 2996"/>
                <a:gd name="T86" fmla="*/ 0 w 9333"/>
                <a:gd name="T87" fmla="*/ 0 h 2996"/>
                <a:gd name="T88" fmla="*/ 0 w 9333"/>
                <a:gd name="T89" fmla="*/ 0 h 2996"/>
                <a:gd name="T90" fmla="*/ 0 w 9333"/>
                <a:gd name="T91" fmla="*/ 0 h 2996"/>
                <a:gd name="T92" fmla="*/ 0 w 9333"/>
                <a:gd name="T93" fmla="*/ 0 h 2996"/>
                <a:gd name="T94" fmla="*/ 0 w 9333"/>
                <a:gd name="T95" fmla="*/ 0 h 2996"/>
                <a:gd name="T96" fmla="*/ 0 w 9333"/>
                <a:gd name="T97" fmla="*/ 0 h 2996"/>
                <a:gd name="T98" fmla="*/ 0 w 9333"/>
                <a:gd name="T99" fmla="*/ 0 h 29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33"/>
                <a:gd name="T151" fmla="*/ 0 h 2996"/>
                <a:gd name="T152" fmla="*/ 9333 w 9333"/>
                <a:gd name="T153" fmla="*/ 2996 h 299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33" h="2996">
                  <a:moveTo>
                    <a:pt x="0" y="2996"/>
                  </a:moveTo>
                  <a:lnTo>
                    <a:pt x="189" y="2796"/>
                  </a:lnTo>
                  <a:lnTo>
                    <a:pt x="380" y="2623"/>
                  </a:lnTo>
                  <a:lnTo>
                    <a:pt x="571" y="2467"/>
                  </a:lnTo>
                  <a:lnTo>
                    <a:pt x="761" y="2327"/>
                  </a:lnTo>
                  <a:lnTo>
                    <a:pt x="951" y="2201"/>
                  </a:lnTo>
                  <a:lnTo>
                    <a:pt x="1141" y="2084"/>
                  </a:lnTo>
                  <a:lnTo>
                    <a:pt x="1332" y="1976"/>
                  </a:lnTo>
                  <a:lnTo>
                    <a:pt x="1523" y="1877"/>
                  </a:lnTo>
                  <a:lnTo>
                    <a:pt x="1714" y="1783"/>
                  </a:lnTo>
                  <a:lnTo>
                    <a:pt x="1904" y="1697"/>
                  </a:lnTo>
                  <a:lnTo>
                    <a:pt x="2095" y="1614"/>
                  </a:lnTo>
                  <a:lnTo>
                    <a:pt x="2284" y="1537"/>
                  </a:lnTo>
                  <a:lnTo>
                    <a:pt x="2475" y="1463"/>
                  </a:lnTo>
                  <a:lnTo>
                    <a:pt x="2666" y="1393"/>
                  </a:lnTo>
                  <a:lnTo>
                    <a:pt x="2857" y="1326"/>
                  </a:lnTo>
                  <a:lnTo>
                    <a:pt x="3047" y="1263"/>
                  </a:lnTo>
                  <a:lnTo>
                    <a:pt x="3238" y="1201"/>
                  </a:lnTo>
                  <a:lnTo>
                    <a:pt x="3427" y="1143"/>
                  </a:lnTo>
                  <a:lnTo>
                    <a:pt x="3618" y="1087"/>
                  </a:lnTo>
                  <a:lnTo>
                    <a:pt x="3809" y="1034"/>
                  </a:lnTo>
                  <a:lnTo>
                    <a:pt x="4000" y="982"/>
                  </a:lnTo>
                  <a:lnTo>
                    <a:pt x="4190" y="932"/>
                  </a:lnTo>
                  <a:lnTo>
                    <a:pt x="4381" y="884"/>
                  </a:lnTo>
                  <a:lnTo>
                    <a:pt x="4572" y="837"/>
                  </a:lnTo>
                  <a:lnTo>
                    <a:pt x="4761" y="792"/>
                  </a:lnTo>
                  <a:lnTo>
                    <a:pt x="4952" y="749"/>
                  </a:lnTo>
                  <a:lnTo>
                    <a:pt x="5143" y="706"/>
                  </a:lnTo>
                  <a:lnTo>
                    <a:pt x="5333" y="665"/>
                  </a:lnTo>
                  <a:lnTo>
                    <a:pt x="5524" y="625"/>
                  </a:lnTo>
                  <a:lnTo>
                    <a:pt x="5713" y="587"/>
                  </a:lnTo>
                  <a:lnTo>
                    <a:pt x="5904" y="549"/>
                  </a:lnTo>
                  <a:lnTo>
                    <a:pt x="6095" y="511"/>
                  </a:lnTo>
                  <a:lnTo>
                    <a:pt x="6286" y="476"/>
                  </a:lnTo>
                  <a:lnTo>
                    <a:pt x="6476" y="440"/>
                  </a:lnTo>
                  <a:lnTo>
                    <a:pt x="6666" y="406"/>
                  </a:lnTo>
                  <a:lnTo>
                    <a:pt x="6856" y="373"/>
                  </a:lnTo>
                  <a:lnTo>
                    <a:pt x="7047" y="341"/>
                  </a:lnTo>
                  <a:lnTo>
                    <a:pt x="7238" y="308"/>
                  </a:lnTo>
                  <a:lnTo>
                    <a:pt x="7429" y="277"/>
                  </a:lnTo>
                  <a:lnTo>
                    <a:pt x="7619" y="248"/>
                  </a:lnTo>
                  <a:lnTo>
                    <a:pt x="7810" y="217"/>
                  </a:lnTo>
                  <a:lnTo>
                    <a:pt x="7999" y="188"/>
                  </a:lnTo>
                  <a:lnTo>
                    <a:pt x="8190" y="160"/>
                  </a:lnTo>
                  <a:lnTo>
                    <a:pt x="8381" y="131"/>
                  </a:lnTo>
                  <a:lnTo>
                    <a:pt x="8571" y="104"/>
                  </a:lnTo>
                  <a:lnTo>
                    <a:pt x="8762" y="78"/>
                  </a:lnTo>
                  <a:lnTo>
                    <a:pt x="8953" y="51"/>
                  </a:lnTo>
                  <a:lnTo>
                    <a:pt x="9142" y="25"/>
                  </a:lnTo>
                  <a:lnTo>
                    <a:pt x="9333" y="0"/>
                  </a:lnTo>
                </a:path>
              </a:pathLst>
            </a:custGeom>
            <a:noFill/>
            <a:ln w="19050">
              <a:solidFill>
                <a:srgbClr val="000000"/>
              </a:solidFill>
              <a:rou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4" name="Freeform 16">
              <a:extLst>
                <a:ext uri="{FF2B5EF4-FFF2-40B4-BE49-F238E27FC236}">
                  <a16:creationId xmlns:a16="http://schemas.microsoft.com/office/drawing/2014/main" id="{69730B14-F534-4CAC-8A45-4C4171E1C937}"/>
                </a:ext>
              </a:extLst>
            </p:cNvPr>
            <p:cNvSpPr/>
            <p:nvPr/>
          </p:nvSpPr>
          <p:spPr bwMode="auto">
            <a:xfrm>
              <a:off x="2055" y="2694"/>
              <a:ext cx="2333" cy="549"/>
            </a:xfrm>
            <a:custGeom>
              <a:gdLst>
                <a:gd name="T0" fmla="*/ 0 w 9333"/>
                <a:gd name="T1" fmla="*/ 0 h 2198"/>
                <a:gd name="T2" fmla="*/ 0 w 9333"/>
                <a:gd name="T3" fmla="*/ 0 h 2198"/>
                <a:gd name="T4" fmla="*/ 0 w 9333"/>
                <a:gd name="T5" fmla="*/ 0 h 2198"/>
                <a:gd name="T6" fmla="*/ 0 w 9333"/>
                <a:gd name="T7" fmla="*/ 0 h 2198"/>
                <a:gd name="T8" fmla="*/ 0 w 9333"/>
                <a:gd name="T9" fmla="*/ 0 h 2198"/>
                <a:gd name="T10" fmla="*/ 0 w 9333"/>
                <a:gd name="T11" fmla="*/ 0 h 2198"/>
                <a:gd name="T12" fmla="*/ 0 w 9333"/>
                <a:gd name="T13" fmla="*/ 0 h 2198"/>
                <a:gd name="T14" fmla="*/ 0 w 9333"/>
                <a:gd name="T15" fmla="*/ 0 h 2198"/>
                <a:gd name="T16" fmla="*/ 0 w 9333"/>
                <a:gd name="T17" fmla="*/ 0 h 2198"/>
                <a:gd name="T18" fmla="*/ 0 w 9333"/>
                <a:gd name="T19" fmla="*/ 0 h 2198"/>
                <a:gd name="T20" fmla="*/ 0 w 9333"/>
                <a:gd name="T21" fmla="*/ 0 h 2198"/>
                <a:gd name="T22" fmla="*/ 0 w 9333"/>
                <a:gd name="T23" fmla="*/ 0 h 2198"/>
                <a:gd name="T24" fmla="*/ 0 w 9333"/>
                <a:gd name="T25" fmla="*/ 0 h 2198"/>
                <a:gd name="T26" fmla="*/ 0 w 9333"/>
                <a:gd name="T27" fmla="*/ 0 h 2198"/>
                <a:gd name="T28" fmla="*/ 0 w 9333"/>
                <a:gd name="T29" fmla="*/ 0 h 2198"/>
                <a:gd name="T30" fmla="*/ 0 w 9333"/>
                <a:gd name="T31" fmla="*/ 0 h 2198"/>
                <a:gd name="T32" fmla="*/ 0 w 9333"/>
                <a:gd name="T33" fmla="*/ 0 h 2198"/>
                <a:gd name="T34" fmla="*/ 0 w 9333"/>
                <a:gd name="T35" fmla="*/ 0 h 2198"/>
                <a:gd name="T36" fmla="*/ 0 w 9333"/>
                <a:gd name="T37" fmla="*/ 0 h 2198"/>
                <a:gd name="T38" fmla="*/ 0 w 9333"/>
                <a:gd name="T39" fmla="*/ 0 h 2198"/>
                <a:gd name="T40" fmla="*/ 0 w 9333"/>
                <a:gd name="T41" fmla="*/ 0 h 2198"/>
                <a:gd name="T42" fmla="*/ 0 w 9333"/>
                <a:gd name="T43" fmla="*/ 0 h 2198"/>
                <a:gd name="T44" fmla="*/ 0 w 9333"/>
                <a:gd name="T45" fmla="*/ 0 h 2198"/>
                <a:gd name="T46" fmla="*/ 0 w 9333"/>
                <a:gd name="T47" fmla="*/ 0 h 2198"/>
                <a:gd name="T48" fmla="*/ 0 w 9333"/>
                <a:gd name="T49" fmla="*/ 0 h 2198"/>
                <a:gd name="T50" fmla="*/ 0 w 9333"/>
                <a:gd name="T51" fmla="*/ 0 h 2198"/>
                <a:gd name="T52" fmla="*/ 0 w 9333"/>
                <a:gd name="T53" fmla="*/ 0 h 2198"/>
                <a:gd name="T54" fmla="*/ 0 w 9333"/>
                <a:gd name="T55" fmla="*/ 0 h 2198"/>
                <a:gd name="T56" fmla="*/ 0 w 9333"/>
                <a:gd name="T57" fmla="*/ 0 h 2198"/>
                <a:gd name="T58" fmla="*/ 0 w 9333"/>
                <a:gd name="T59" fmla="*/ 0 h 2198"/>
                <a:gd name="T60" fmla="*/ 0 w 9333"/>
                <a:gd name="T61" fmla="*/ 0 h 2198"/>
                <a:gd name="T62" fmla="*/ 0 w 9333"/>
                <a:gd name="T63" fmla="*/ 0 h 2198"/>
                <a:gd name="T64" fmla="*/ 0 w 9333"/>
                <a:gd name="T65" fmla="*/ 0 h 2198"/>
                <a:gd name="T66" fmla="*/ 0 w 9333"/>
                <a:gd name="T67" fmla="*/ 0 h 2198"/>
                <a:gd name="T68" fmla="*/ 0 w 9333"/>
                <a:gd name="T69" fmla="*/ 0 h 2198"/>
                <a:gd name="T70" fmla="*/ 0 w 9333"/>
                <a:gd name="T71" fmla="*/ 0 h 2198"/>
                <a:gd name="T72" fmla="*/ 0 w 9333"/>
                <a:gd name="T73" fmla="*/ 0 h 2198"/>
                <a:gd name="T74" fmla="*/ 0 w 9333"/>
                <a:gd name="T75" fmla="*/ 0 h 2198"/>
                <a:gd name="T76" fmla="*/ 0 w 9333"/>
                <a:gd name="T77" fmla="*/ 0 h 2198"/>
                <a:gd name="T78" fmla="*/ 0 w 9333"/>
                <a:gd name="T79" fmla="*/ 0 h 2198"/>
                <a:gd name="T80" fmla="*/ 0 w 9333"/>
                <a:gd name="T81" fmla="*/ 0 h 2198"/>
                <a:gd name="T82" fmla="*/ 0 w 9333"/>
                <a:gd name="T83" fmla="*/ 0 h 2198"/>
                <a:gd name="T84" fmla="*/ 0 w 9333"/>
                <a:gd name="T85" fmla="*/ 0 h 2198"/>
                <a:gd name="T86" fmla="*/ 0 w 9333"/>
                <a:gd name="T87" fmla="*/ 0 h 2198"/>
                <a:gd name="T88" fmla="*/ 0 w 9333"/>
                <a:gd name="T89" fmla="*/ 0 h 2198"/>
                <a:gd name="T90" fmla="*/ 0 w 9333"/>
                <a:gd name="T91" fmla="*/ 0 h 2198"/>
                <a:gd name="T92" fmla="*/ 0 w 9333"/>
                <a:gd name="T93" fmla="*/ 0 h 2198"/>
                <a:gd name="T94" fmla="*/ 0 w 9333"/>
                <a:gd name="T95" fmla="*/ 0 h 2198"/>
                <a:gd name="T96" fmla="*/ 0 w 9333"/>
                <a:gd name="T97" fmla="*/ 0 h 2198"/>
                <a:gd name="T98" fmla="*/ 0 w 9333"/>
                <a:gd name="T99" fmla="*/ 0 h 2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33"/>
                <a:gd name="T151" fmla="*/ 0 h 2198"/>
                <a:gd name="T152" fmla="*/ 9333 w 9333"/>
                <a:gd name="T153" fmla="*/ 2198 h 2198"/>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33" h="2198">
                  <a:moveTo>
                    <a:pt x="0" y="2198"/>
                  </a:moveTo>
                  <a:lnTo>
                    <a:pt x="189" y="2051"/>
                  </a:lnTo>
                  <a:lnTo>
                    <a:pt x="380" y="1923"/>
                  </a:lnTo>
                  <a:lnTo>
                    <a:pt x="571" y="1809"/>
                  </a:lnTo>
                  <a:lnTo>
                    <a:pt x="761" y="1708"/>
                  </a:lnTo>
                  <a:lnTo>
                    <a:pt x="951" y="1614"/>
                  </a:lnTo>
                  <a:lnTo>
                    <a:pt x="1141" y="1529"/>
                  </a:lnTo>
                  <a:lnTo>
                    <a:pt x="1332" y="1450"/>
                  </a:lnTo>
                  <a:lnTo>
                    <a:pt x="1523" y="1377"/>
                  </a:lnTo>
                  <a:lnTo>
                    <a:pt x="1714" y="1308"/>
                  </a:lnTo>
                  <a:lnTo>
                    <a:pt x="1904" y="1245"/>
                  </a:lnTo>
                  <a:lnTo>
                    <a:pt x="2095" y="1184"/>
                  </a:lnTo>
                  <a:lnTo>
                    <a:pt x="2284" y="1127"/>
                  </a:lnTo>
                  <a:lnTo>
                    <a:pt x="2475" y="1073"/>
                  </a:lnTo>
                  <a:lnTo>
                    <a:pt x="2666" y="1022"/>
                  </a:lnTo>
                  <a:lnTo>
                    <a:pt x="2857" y="973"/>
                  </a:lnTo>
                  <a:lnTo>
                    <a:pt x="3047" y="926"/>
                  </a:lnTo>
                  <a:lnTo>
                    <a:pt x="3238" y="882"/>
                  </a:lnTo>
                  <a:lnTo>
                    <a:pt x="3427" y="840"/>
                  </a:lnTo>
                  <a:lnTo>
                    <a:pt x="3618" y="798"/>
                  </a:lnTo>
                  <a:lnTo>
                    <a:pt x="3809" y="759"/>
                  </a:lnTo>
                  <a:lnTo>
                    <a:pt x="4000" y="721"/>
                  </a:lnTo>
                  <a:lnTo>
                    <a:pt x="4190" y="683"/>
                  </a:lnTo>
                  <a:lnTo>
                    <a:pt x="4381" y="648"/>
                  </a:lnTo>
                  <a:lnTo>
                    <a:pt x="4572" y="615"/>
                  </a:lnTo>
                  <a:lnTo>
                    <a:pt x="4761" y="581"/>
                  </a:lnTo>
                  <a:lnTo>
                    <a:pt x="4952" y="549"/>
                  </a:lnTo>
                  <a:lnTo>
                    <a:pt x="5143" y="518"/>
                  </a:lnTo>
                  <a:lnTo>
                    <a:pt x="5333" y="488"/>
                  </a:lnTo>
                  <a:lnTo>
                    <a:pt x="5524" y="458"/>
                  </a:lnTo>
                  <a:lnTo>
                    <a:pt x="5713" y="430"/>
                  </a:lnTo>
                  <a:lnTo>
                    <a:pt x="5904" y="403"/>
                  </a:lnTo>
                  <a:lnTo>
                    <a:pt x="6095" y="375"/>
                  </a:lnTo>
                  <a:lnTo>
                    <a:pt x="6286" y="349"/>
                  </a:lnTo>
                  <a:lnTo>
                    <a:pt x="6476" y="324"/>
                  </a:lnTo>
                  <a:lnTo>
                    <a:pt x="6666" y="299"/>
                  </a:lnTo>
                  <a:lnTo>
                    <a:pt x="6856" y="274"/>
                  </a:lnTo>
                  <a:lnTo>
                    <a:pt x="7047" y="250"/>
                  </a:lnTo>
                  <a:lnTo>
                    <a:pt x="7238" y="227"/>
                  </a:lnTo>
                  <a:lnTo>
                    <a:pt x="7429" y="204"/>
                  </a:lnTo>
                  <a:lnTo>
                    <a:pt x="7619" y="181"/>
                  </a:lnTo>
                  <a:lnTo>
                    <a:pt x="7810" y="160"/>
                  </a:lnTo>
                  <a:lnTo>
                    <a:pt x="7999" y="138"/>
                  </a:lnTo>
                  <a:lnTo>
                    <a:pt x="8190" y="117"/>
                  </a:lnTo>
                  <a:lnTo>
                    <a:pt x="8381" y="97"/>
                  </a:lnTo>
                  <a:lnTo>
                    <a:pt x="8571" y="76"/>
                  </a:lnTo>
                  <a:lnTo>
                    <a:pt x="8762" y="57"/>
                  </a:lnTo>
                  <a:lnTo>
                    <a:pt x="8953" y="37"/>
                  </a:lnTo>
                  <a:lnTo>
                    <a:pt x="9142" y="19"/>
                  </a:lnTo>
                  <a:lnTo>
                    <a:pt x="9333" y="0"/>
                  </a:lnTo>
                </a:path>
              </a:pathLst>
            </a:custGeom>
            <a:noFill/>
            <a:ln w="19050">
              <a:solidFill>
                <a:srgbClr val="000000"/>
              </a:solidFill>
              <a:rou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5" name="Line 17">
              <a:extLst>
                <a:ext uri="{FF2B5EF4-FFF2-40B4-BE49-F238E27FC236}">
                  <a16:creationId xmlns:a16="http://schemas.microsoft.com/office/drawing/2014/main" id="{AF37BAB7-2AE7-493A-958D-60610A4F23A8}"/>
                </a:ext>
              </a:extLst>
            </p:cNvPr>
            <p:cNvSpPr>
              <a:spLocks noChangeShapeType="1"/>
            </p:cNvSpPr>
            <p:nvPr/>
          </p:nvSpPr>
          <p:spPr bwMode="auto">
            <a:xfrm flipV="1">
              <a:off x="2055" y="3333"/>
              <a:ext cx="1" cy="33"/>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6" name="Line 18">
              <a:extLst>
                <a:ext uri="{FF2B5EF4-FFF2-40B4-BE49-F238E27FC236}">
                  <a16:creationId xmlns:a16="http://schemas.microsoft.com/office/drawing/2014/main" id="{F6E93E23-89EA-4550-8795-BCA0C0B0913A}"/>
                </a:ext>
              </a:extLst>
            </p:cNvPr>
            <p:cNvSpPr>
              <a:spLocks noChangeShapeType="1"/>
            </p:cNvSpPr>
            <p:nvPr/>
          </p:nvSpPr>
          <p:spPr bwMode="auto">
            <a:xfrm flipV="1">
              <a:off x="2210"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7" name="Line 19">
              <a:extLst>
                <a:ext uri="{FF2B5EF4-FFF2-40B4-BE49-F238E27FC236}">
                  <a16:creationId xmlns:a16="http://schemas.microsoft.com/office/drawing/2014/main" id="{451ABD0B-D51E-4C4D-8932-1E959953D676}"/>
                </a:ext>
              </a:extLst>
            </p:cNvPr>
            <p:cNvSpPr>
              <a:spLocks noChangeShapeType="1"/>
            </p:cNvSpPr>
            <p:nvPr/>
          </p:nvSpPr>
          <p:spPr bwMode="auto">
            <a:xfrm flipV="1">
              <a:off x="2366"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8" name="Line 20">
              <a:extLst>
                <a:ext uri="{FF2B5EF4-FFF2-40B4-BE49-F238E27FC236}">
                  <a16:creationId xmlns:a16="http://schemas.microsoft.com/office/drawing/2014/main" id="{FC457FC3-D9C8-4D68-B63C-796C85F2B85C}"/>
                </a:ext>
              </a:extLst>
            </p:cNvPr>
            <p:cNvSpPr>
              <a:spLocks noChangeShapeType="1"/>
            </p:cNvSpPr>
            <p:nvPr/>
          </p:nvSpPr>
          <p:spPr bwMode="auto">
            <a:xfrm flipV="1">
              <a:off x="2521"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9" name="Line 21">
              <a:extLst>
                <a:ext uri="{FF2B5EF4-FFF2-40B4-BE49-F238E27FC236}">
                  <a16:creationId xmlns:a16="http://schemas.microsoft.com/office/drawing/2014/main" id="{851C3553-0CDB-4612-B33E-F29323A2D90D}"/>
                </a:ext>
              </a:extLst>
            </p:cNvPr>
            <p:cNvSpPr>
              <a:spLocks noChangeShapeType="1"/>
            </p:cNvSpPr>
            <p:nvPr/>
          </p:nvSpPr>
          <p:spPr bwMode="auto">
            <a:xfrm flipV="1">
              <a:off x="2677"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0" name="Line 22">
              <a:extLst>
                <a:ext uri="{FF2B5EF4-FFF2-40B4-BE49-F238E27FC236}">
                  <a16:creationId xmlns:a16="http://schemas.microsoft.com/office/drawing/2014/main" id="{9D0F2A8F-5DE2-430E-9D7B-98AE73B5E69E}"/>
                </a:ext>
              </a:extLst>
            </p:cNvPr>
            <p:cNvSpPr>
              <a:spLocks noChangeShapeType="1"/>
            </p:cNvSpPr>
            <p:nvPr/>
          </p:nvSpPr>
          <p:spPr bwMode="auto">
            <a:xfrm flipV="1">
              <a:off x="2832" y="3333"/>
              <a:ext cx="1" cy="33"/>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1" name="Line 23">
              <a:extLst>
                <a:ext uri="{FF2B5EF4-FFF2-40B4-BE49-F238E27FC236}">
                  <a16:creationId xmlns:a16="http://schemas.microsoft.com/office/drawing/2014/main" id="{C4F05270-DD3C-4297-B12F-B96AF542D3A7}"/>
                </a:ext>
              </a:extLst>
            </p:cNvPr>
            <p:cNvSpPr>
              <a:spLocks noChangeShapeType="1"/>
            </p:cNvSpPr>
            <p:nvPr/>
          </p:nvSpPr>
          <p:spPr bwMode="auto">
            <a:xfrm flipV="1">
              <a:off x="2988"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2" name="Line 24">
              <a:extLst>
                <a:ext uri="{FF2B5EF4-FFF2-40B4-BE49-F238E27FC236}">
                  <a16:creationId xmlns:a16="http://schemas.microsoft.com/office/drawing/2014/main" id="{68368DDF-F425-40DE-9E71-89D1F5E0F58C}"/>
                </a:ext>
              </a:extLst>
            </p:cNvPr>
            <p:cNvSpPr>
              <a:spLocks noChangeShapeType="1"/>
            </p:cNvSpPr>
            <p:nvPr/>
          </p:nvSpPr>
          <p:spPr bwMode="auto">
            <a:xfrm flipV="1">
              <a:off x="3144"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3" name="Line 25">
              <a:extLst>
                <a:ext uri="{FF2B5EF4-FFF2-40B4-BE49-F238E27FC236}">
                  <a16:creationId xmlns:a16="http://schemas.microsoft.com/office/drawing/2014/main" id="{40A37DAA-33DD-47D4-BF7A-C151DD4700C0}"/>
                </a:ext>
              </a:extLst>
            </p:cNvPr>
            <p:cNvSpPr>
              <a:spLocks noChangeShapeType="1"/>
            </p:cNvSpPr>
            <p:nvPr/>
          </p:nvSpPr>
          <p:spPr bwMode="auto">
            <a:xfrm flipV="1">
              <a:off x="3299"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4" name="Line 26">
              <a:extLst>
                <a:ext uri="{FF2B5EF4-FFF2-40B4-BE49-F238E27FC236}">
                  <a16:creationId xmlns:a16="http://schemas.microsoft.com/office/drawing/2014/main" id="{4ED574D9-1941-4B80-8D17-AB7FAF62F2BE}"/>
                </a:ext>
              </a:extLst>
            </p:cNvPr>
            <p:cNvSpPr>
              <a:spLocks noChangeShapeType="1"/>
            </p:cNvSpPr>
            <p:nvPr/>
          </p:nvSpPr>
          <p:spPr bwMode="auto">
            <a:xfrm flipV="1">
              <a:off x="3455"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5" name="Line 27">
              <a:extLst>
                <a:ext uri="{FF2B5EF4-FFF2-40B4-BE49-F238E27FC236}">
                  <a16:creationId xmlns:a16="http://schemas.microsoft.com/office/drawing/2014/main" id="{F4FC77B1-D4BA-4A5F-967A-CD9FD2CCE486}"/>
                </a:ext>
              </a:extLst>
            </p:cNvPr>
            <p:cNvSpPr>
              <a:spLocks noChangeShapeType="1"/>
            </p:cNvSpPr>
            <p:nvPr/>
          </p:nvSpPr>
          <p:spPr bwMode="auto">
            <a:xfrm flipV="1">
              <a:off x="3610" y="3333"/>
              <a:ext cx="1" cy="33"/>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6" name="Line 28">
              <a:extLst>
                <a:ext uri="{FF2B5EF4-FFF2-40B4-BE49-F238E27FC236}">
                  <a16:creationId xmlns:a16="http://schemas.microsoft.com/office/drawing/2014/main" id="{2C816543-4FB0-4818-8A80-3A88CF57A536}"/>
                </a:ext>
              </a:extLst>
            </p:cNvPr>
            <p:cNvSpPr>
              <a:spLocks noChangeShapeType="1"/>
            </p:cNvSpPr>
            <p:nvPr/>
          </p:nvSpPr>
          <p:spPr bwMode="auto">
            <a:xfrm flipV="1">
              <a:off x="3766"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7" name="Line 29">
              <a:extLst>
                <a:ext uri="{FF2B5EF4-FFF2-40B4-BE49-F238E27FC236}">
                  <a16:creationId xmlns:a16="http://schemas.microsoft.com/office/drawing/2014/main" id="{E6671C2D-17FF-4075-ADC1-23A9205735D3}"/>
                </a:ext>
              </a:extLst>
            </p:cNvPr>
            <p:cNvSpPr>
              <a:spLocks noChangeShapeType="1"/>
            </p:cNvSpPr>
            <p:nvPr/>
          </p:nvSpPr>
          <p:spPr bwMode="auto">
            <a:xfrm flipV="1">
              <a:off x="3921"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8" name="Line 30">
              <a:extLst>
                <a:ext uri="{FF2B5EF4-FFF2-40B4-BE49-F238E27FC236}">
                  <a16:creationId xmlns:a16="http://schemas.microsoft.com/office/drawing/2014/main" id="{636790D9-9C34-4B6E-A642-2CBB448D1A7B}"/>
                </a:ext>
              </a:extLst>
            </p:cNvPr>
            <p:cNvSpPr>
              <a:spLocks noChangeShapeType="1"/>
            </p:cNvSpPr>
            <p:nvPr/>
          </p:nvSpPr>
          <p:spPr bwMode="auto">
            <a:xfrm flipV="1">
              <a:off x="4077"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29" name="Line 31">
              <a:extLst>
                <a:ext uri="{FF2B5EF4-FFF2-40B4-BE49-F238E27FC236}">
                  <a16:creationId xmlns:a16="http://schemas.microsoft.com/office/drawing/2014/main" id="{BF4FC953-C8A6-4DFC-AAFB-35D96A19EC80}"/>
                </a:ext>
              </a:extLst>
            </p:cNvPr>
            <p:cNvSpPr>
              <a:spLocks noChangeShapeType="1"/>
            </p:cNvSpPr>
            <p:nvPr/>
          </p:nvSpPr>
          <p:spPr bwMode="auto">
            <a:xfrm flipV="1">
              <a:off x="4233" y="3333"/>
              <a:ext cx="1" cy="1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0" name="Line 32">
              <a:extLst>
                <a:ext uri="{FF2B5EF4-FFF2-40B4-BE49-F238E27FC236}">
                  <a16:creationId xmlns:a16="http://schemas.microsoft.com/office/drawing/2014/main" id="{80A3C34D-47BC-47BA-9040-B441FF88D54D}"/>
                </a:ext>
              </a:extLst>
            </p:cNvPr>
            <p:cNvSpPr>
              <a:spLocks noChangeShapeType="1"/>
            </p:cNvSpPr>
            <p:nvPr/>
          </p:nvSpPr>
          <p:spPr bwMode="auto">
            <a:xfrm flipV="1">
              <a:off x="4388" y="3333"/>
              <a:ext cx="1" cy="33"/>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1" name="Line 33">
              <a:extLst>
                <a:ext uri="{FF2B5EF4-FFF2-40B4-BE49-F238E27FC236}">
                  <a16:creationId xmlns:a16="http://schemas.microsoft.com/office/drawing/2014/main" id="{51B37794-6644-43BC-A6EF-67A0CF840D43}"/>
                </a:ext>
              </a:extLst>
            </p:cNvPr>
            <p:cNvSpPr>
              <a:spLocks noChangeShapeType="1"/>
            </p:cNvSpPr>
            <p:nvPr/>
          </p:nvSpPr>
          <p:spPr bwMode="auto">
            <a:xfrm>
              <a:off x="2020" y="3333"/>
              <a:ext cx="35"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2" name="Line 34">
              <a:extLst>
                <a:ext uri="{FF2B5EF4-FFF2-40B4-BE49-F238E27FC236}">
                  <a16:creationId xmlns:a16="http://schemas.microsoft.com/office/drawing/2014/main" id="{4071B9A6-79FE-4F7C-B3D5-C73AA7AE2FE9}"/>
                </a:ext>
              </a:extLst>
            </p:cNvPr>
            <p:cNvSpPr>
              <a:spLocks noChangeShapeType="1"/>
            </p:cNvSpPr>
            <p:nvPr/>
          </p:nvSpPr>
          <p:spPr bwMode="auto">
            <a:xfrm>
              <a:off x="2037" y="3282"/>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3" name="Line 35">
              <a:extLst>
                <a:ext uri="{FF2B5EF4-FFF2-40B4-BE49-F238E27FC236}">
                  <a16:creationId xmlns:a16="http://schemas.microsoft.com/office/drawing/2014/main" id="{A7B4E890-0A39-41B8-9CFF-BD07748E4172}"/>
                </a:ext>
              </a:extLst>
            </p:cNvPr>
            <p:cNvSpPr>
              <a:spLocks noChangeShapeType="1"/>
            </p:cNvSpPr>
            <p:nvPr/>
          </p:nvSpPr>
          <p:spPr bwMode="auto">
            <a:xfrm>
              <a:off x="2037" y="3230"/>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4" name="Line 36">
              <a:extLst>
                <a:ext uri="{FF2B5EF4-FFF2-40B4-BE49-F238E27FC236}">
                  <a16:creationId xmlns:a16="http://schemas.microsoft.com/office/drawing/2014/main" id="{739FD434-55B0-4E81-89DB-F372F587B73B}"/>
                </a:ext>
              </a:extLst>
            </p:cNvPr>
            <p:cNvSpPr>
              <a:spLocks noChangeShapeType="1"/>
            </p:cNvSpPr>
            <p:nvPr/>
          </p:nvSpPr>
          <p:spPr bwMode="auto">
            <a:xfrm>
              <a:off x="2037" y="3179"/>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5" name="Line 37">
              <a:extLst>
                <a:ext uri="{FF2B5EF4-FFF2-40B4-BE49-F238E27FC236}">
                  <a16:creationId xmlns:a16="http://schemas.microsoft.com/office/drawing/2014/main" id="{DDC8A000-36F0-4A87-9FBE-56ED70A3B394}"/>
                </a:ext>
              </a:extLst>
            </p:cNvPr>
            <p:cNvSpPr>
              <a:spLocks noChangeShapeType="1"/>
            </p:cNvSpPr>
            <p:nvPr/>
          </p:nvSpPr>
          <p:spPr bwMode="auto">
            <a:xfrm>
              <a:off x="2037" y="3127"/>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6" name="Line 38">
              <a:extLst>
                <a:ext uri="{FF2B5EF4-FFF2-40B4-BE49-F238E27FC236}">
                  <a16:creationId xmlns:a16="http://schemas.microsoft.com/office/drawing/2014/main" id="{30F88859-5F75-4E6D-8D0B-3A14B818C889}"/>
                </a:ext>
              </a:extLst>
            </p:cNvPr>
            <p:cNvSpPr>
              <a:spLocks noChangeShapeType="1"/>
            </p:cNvSpPr>
            <p:nvPr/>
          </p:nvSpPr>
          <p:spPr bwMode="auto">
            <a:xfrm>
              <a:off x="2020" y="3075"/>
              <a:ext cx="35"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7" name="Line 39">
              <a:extLst>
                <a:ext uri="{FF2B5EF4-FFF2-40B4-BE49-F238E27FC236}">
                  <a16:creationId xmlns:a16="http://schemas.microsoft.com/office/drawing/2014/main" id="{E717722D-4F7D-4D1D-82B3-A64CEA6BA8DF}"/>
                </a:ext>
              </a:extLst>
            </p:cNvPr>
            <p:cNvSpPr>
              <a:spLocks noChangeShapeType="1"/>
            </p:cNvSpPr>
            <p:nvPr/>
          </p:nvSpPr>
          <p:spPr bwMode="auto">
            <a:xfrm>
              <a:off x="2037" y="3024"/>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8" name="Line 40">
              <a:extLst>
                <a:ext uri="{FF2B5EF4-FFF2-40B4-BE49-F238E27FC236}">
                  <a16:creationId xmlns:a16="http://schemas.microsoft.com/office/drawing/2014/main" id="{FB3034B3-8050-46FE-A238-C303DEC5B3DB}"/>
                </a:ext>
              </a:extLst>
            </p:cNvPr>
            <p:cNvSpPr>
              <a:spLocks noChangeShapeType="1"/>
            </p:cNvSpPr>
            <p:nvPr/>
          </p:nvSpPr>
          <p:spPr bwMode="auto">
            <a:xfrm>
              <a:off x="2037" y="2972"/>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39" name="Line 41">
              <a:extLst>
                <a:ext uri="{FF2B5EF4-FFF2-40B4-BE49-F238E27FC236}">
                  <a16:creationId xmlns:a16="http://schemas.microsoft.com/office/drawing/2014/main" id="{25DFAF80-2A91-4EC8-B8F7-9BB997BA0693}"/>
                </a:ext>
              </a:extLst>
            </p:cNvPr>
            <p:cNvSpPr>
              <a:spLocks noChangeShapeType="1"/>
            </p:cNvSpPr>
            <p:nvPr/>
          </p:nvSpPr>
          <p:spPr bwMode="auto">
            <a:xfrm>
              <a:off x="2037" y="2920"/>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0" name="Line 42">
              <a:extLst>
                <a:ext uri="{FF2B5EF4-FFF2-40B4-BE49-F238E27FC236}">
                  <a16:creationId xmlns:a16="http://schemas.microsoft.com/office/drawing/2014/main" id="{D121E529-524C-4983-9DE7-3F0A64CCD3F8}"/>
                </a:ext>
              </a:extLst>
            </p:cNvPr>
            <p:cNvSpPr>
              <a:spLocks noChangeShapeType="1"/>
            </p:cNvSpPr>
            <p:nvPr/>
          </p:nvSpPr>
          <p:spPr bwMode="auto">
            <a:xfrm>
              <a:off x="2037" y="2869"/>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1" name="Line 43">
              <a:extLst>
                <a:ext uri="{FF2B5EF4-FFF2-40B4-BE49-F238E27FC236}">
                  <a16:creationId xmlns:a16="http://schemas.microsoft.com/office/drawing/2014/main" id="{1D4EEC4B-2F77-40BC-BF8D-4D1CE3A63680}"/>
                </a:ext>
              </a:extLst>
            </p:cNvPr>
            <p:cNvSpPr>
              <a:spLocks noChangeShapeType="1"/>
            </p:cNvSpPr>
            <p:nvPr/>
          </p:nvSpPr>
          <p:spPr bwMode="auto">
            <a:xfrm>
              <a:off x="2020" y="2817"/>
              <a:ext cx="35"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2" name="Line 44">
              <a:extLst>
                <a:ext uri="{FF2B5EF4-FFF2-40B4-BE49-F238E27FC236}">
                  <a16:creationId xmlns:a16="http://schemas.microsoft.com/office/drawing/2014/main" id="{553657FF-5F0B-4641-87AD-DD173136D730}"/>
                </a:ext>
              </a:extLst>
            </p:cNvPr>
            <p:cNvSpPr>
              <a:spLocks noChangeShapeType="1"/>
            </p:cNvSpPr>
            <p:nvPr/>
          </p:nvSpPr>
          <p:spPr bwMode="auto">
            <a:xfrm>
              <a:off x="2037" y="2766"/>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3" name="Line 45">
              <a:extLst>
                <a:ext uri="{FF2B5EF4-FFF2-40B4-BE49-F238E27FC236}">
                  <a16:creationId xmlns:a16="http://schemas.microsoft.com/office/drawing/2014/main" id="{2FD357A9-575B-4938-B900-E09537CFC53D}"/>
                </a:ext>
              </a:extLst>
            </p:cNvPr>
            <p:cNvSpPr>
              <a:spLocks noChangeShapeType="1"/>
            </p:cNvSpPr>
            <p:nvPr/>
          </p:nvSpPr>
          <p:spPr bwMode="auto">
            <a:xfrm>
              <a:off x="2037" y="2714"/>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4" name="Line 46">
              <a:extLst>
                <a:ext uri="{FF2B5EF4-FFF2-40B4-BE49-F238E27FC236}">
                  <a16:creationId xmlns:a16="http://schemas.microsoft.com/office/drawing/2014/main" id="{EFB1F7EE-D5CE-42E3-B458-3A617165EAF6}"/>
                </a:ext>
              </a:extLst>
            </p:cNvPr>
            <p:cNvSpPr>
              <a:spLocks noChangeShapeType="1"/>
            </p:cNvSpPr>
            <p:nvPr/>
          </p:nvSpPr>
          <p:spPr bwMode="auto">
            <a:xfrm>
              <a:off x="2037" y="2663"/>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5" name="Line 47">
              <a:extLst>
                <a:ext uri="{FF2B5EF4-FFF2-40B4-BE49-F238E27FC236}">
                  <a16:creationId xmlns:a16="http://schemas.microsoft.com/office/drawing/2014/main" id="{D2BE7E16-A71D-49F1-BDBA-AA98576FE35F}"/>
                </a:ext>
              </a:extLst>
            </p:cNvPr>
            <p:cNvSpPr>
              <a:spLocks noChangeShapeType="1"/>
            </p:cNvSpPr>
            <p:nvPr/>
          </p:nvSpPr>
          <p:spPr bwMode="auto">
            <a:xfrm>
              <a:off x="2037" y="2611"/>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6" name="Line 48">
              <a:extLst>
                <a:ext uri="{FF2B5EF4-FFF2-40B4-BE49-F238E27FC236}">
                  <a16:creationId xmlns:a16="http://schemas.microsoft.com/office/drawing/2014/main" id="{49E11AC1-7745-41EC-B793-FE2FE6C62671}"/>
                </a:ext>
              </a:extLst>
            </p:cNvPr>
            <p:cNvSpPr>
              <a:spLocks noChangeShapeType="1"/>
            </p:cNvSpPr>
            <p:nvPr/>
          </p:nvSpPr>
          <p:spPr bwMode="auto">
            <a:xfrm>
              <a:off x="2020" y="2559"/>
              <a:ext cx="35"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7" name="Line 49">
              <a:extLst>
                <a:ext uri="{FF2B5EF4-FFF2-40B4-BE49-F238E27FC236}">
                  <a16:creationId xmlns:a16="http://schemas.microsoft.com/office/drawing/2014/main" id="{6087C2C7-13A8-46A7-8C19-199F49DAF185}"/>
                </a:ext>
              </a:extLst>
            </p:cNvPr>
            <p:cNvSpPr>
              <a:spLocks noChangeShapeType="1"/>
            </p:cNvSpPr>
            <p:nvPr/>
          </p:nvSpPr>
          <p:spPr bwMode="auto">
            <a:xfrm>
              <a:off x="2037" y="2508"/>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8" name="Line 50">
              <a:extLst>
                <a:ext uri="{FF2B5EF4-FFF2-40B4-BE49-F238E27FC236}">
                  <a16:creationId xmlns:a16="http://schemas.microsoft.com/office/drawing/2014/main" id="{D93B956D-846E-4E58-BE93-7EBFE310F340}"/>
                </a:ext>
              </a:extLst>
            </p:cNvPr>
            <p:cNvSpPr>
              <a:spLocks noChangeShapeType="1"/>
            </p:cNvSpPr>
            <p:nvPr/>
          </p:nvSpPr>
          <p:spPr bwMode="auto">
            <a:xfrm>
              <a:off x="2037" y="2456"/>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49" name="Line 51">
              <a:extLst>
                <a:ext uri="{FF2B5EF4-FFF2-40B4-BE49-F238E27FC236}">
                  <a16:creationId xmlns:a16="http://schemas.microsoft.com/office/drawing/2014/main" id="{A39BBB12-C707-45E5-AF4E-040DB8E8D74C}"/>
                </a:ext>
              </a:extLst>
            </p:cNvPr>
            <p:cNvSpPr>
              <a:spLocks noChangeShapeType="1"/>
            </p:cNvSpPr>
            <p:nvPr/>
          </p:nvSpPr>
          <p:spPr bwMode="auto">
            <a:xfrm>
              <a:off x="2037" y="2404"/>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0" name="Line 52">
              <a:extLst>
                <a:ext uri="{FF2B5EF4-FFF2-40B4-BE49-F238E27FC236}">
                  <a16:creationId xmlns:a16="http://schemas.microsoft.com/office/drawing/2014/main" id="{D1315E2A-E9C6-4873-BF3E-E12D8710D03F}"/>
                </a:ext>
              </a:extLst>
            </p:cNvPr>
            <p:cNvSpPr>
              <a:spLocks noChangeShapeType="1"/>
            </p:cNvSpPr>
            <p:nvPr/>
          </p:nvSpPr>
          <p:spPr bwMode="auto">
            <a:xfrm>
              <a:off x="2037" y="2353"/>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1" name="Line 53">
              <a:extLst>
                <a:ext uri="{FF2B5EF4-FFF2-40B4-BE49-F238E27FC236}">
                  <a16:creationId xmlns:a16="http://schemas.microsoft.com/office/drawing/2014/main" id="{CD3CD004-C64B-4232-940F-CBC4A94084E8}"/>
                </a:ext>
              </a:extLst>
            </p:cNvPr>
            <p:cNvSpPr>
              <a:spLocks noChangeShapeType="1"/>
            </p:cNvSpPr>
            <p:nvPr/>
          </p:nvSpPr>
          <p:spPr bwMode="auto">
            <a:xfrm>
              <a:off x="2020" y="2302"/>
              <a:ext cx="35"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2" name="Line 54">
              <a:extLst>
                <a:ext uri="{FF2B5EF4-FFF2-40B4-BE49-F238E27FC236}">
                  <a16:creationId xmlns:a16="http://schemas.microsoft.com/office/drawing/2014/main" id="{AF18262E-0639-4074-866D-5787AE438EC0}"/>
                </a:ext>
              </a:extLst>
            </p:cNvPr>
            <p:cNvSpPr>
              <a:spLocks noChangeShapeType="1"/>
            </p:cNvSpPr>
            <p:nvPr/>
          </p:nvSpPr>
          <p:spPr bwMode="auto">
            <a:xfrm>
              <a:off x="2037" y="2250"/>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3" name="Line 55">
              <a:extLst>
                <a:ext uri="{FF2B5EF4-FFF2-40B4-BE49-F238E27FC236}">
                  <a16:creationId xmlns:a16="http://schemas.microsoft.com/office/drawing/2014/main" id="{72B68678-1557-466F-A534-9EE8C25AA259}"/>
                </a:ext>
              </a:extLst>
            </p:cNvPr>
            <p:cNvSpPr>
              <a:spLocks noChangeShapeType="1"/>
            </p:cNvSpPr>
            <p:nvPr/>
          </p:nvSpPr>
          <p:spPr bwMode="auto">
            <a:xfrm>
              <a:off x="2037" y="2198"/>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4" name="Line 56">
              <a:extLst>
                <a:ext uri="{FF2B5EF4-FFF2-40B4-BE49-F238E27FC236}">
                  <a16:creationId xmlns:a16="http://schemas.microsoft.com/office/drawing/2014/main" id="{C8B7934E-002D-470B-BFA9-FDB2C2029E1D}"/>
                </a:ext>
              </a:extLst>
            </p:cNvPr>
            <p:cNvSpPr>
              <a:spLocks noChangeShapeType="1"/>
            </p:cNvSpPr>
            <p:nvPr/>
          </p:nvSpPr>
          <p:spPr bwMode="auto">
            <a:xfrm>
              <a:off x="2037" y="2147"/>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5" name="Line 57">
              <a:extLst>
                <a:ext uri="{FF2B5EF4-FFF2-40B4-BE49-F238E27FC236}">
                  <a16:creationId xmlns:a16="http://schemas.microsoft.com/office/drawing/2014/main" id="{C7BDF00F-9387-437D-A929-7EB2B128B79B}"/>
                </a:ext>
              </a:extLst>
            </p:cNvPr>
            <p:cNvSpPr>
              <a:spLocks noChangeShapeType="1"/>
            </p:cNvSpPr>
            <p:nvPr/>
          </p:nvSpPr>
          <p:spPr bwMode="auto">
            <a:xfrm>
              <a:off x="2037" y="2095"/>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6" name="Line 58">
              <a:extLst>
                <a:ext uri="{FF2B5EF4-FFF2-40B4-BE49-F238E27FC236}">
                  <a16:creationId xmlns:a16="http://schemas.microsoft.com/office/drawing/2014/main" id="{015A13EF-B80D-4CED-A9FE-4AFE6CE5B17D}"/>
                </a:ext>
              </a:extLst>
            </p:cNvPr>
            <p:cNvSpPr>
              <a:spLocks noChangeShapeType="1"/>
            </p:cNvSpPr>
            <p:nvPr/>
          </p:nvSpPr>
          <p:spPr bwMode="auto">
            <a:xfrm>
              <a:off x="2020" y="2043"/>
              <a:ext cx="35"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7" name="Line 59">
              <a:extLst>
                <a:ext uri="{FF2B5EF4-FFF2-40B4-BE49-F238E27FC236}">
                  <a16:creationId xmlns:a16="http://schemas.microsoft.com/office/drawing/2014/main" id="{1A5131B0-9459-4E55-8177-BF26C7A72E52}"/>
                </a:ext>
              </a:extLst>
            </p:cNvPr>
            <p:cNvSpPr>
              <a:spLocks noChangeShapeType="1"/>
            </p:cNvSpPr>
            <p:nvPr/>
          </p:nvSpPr>
          <p:spPr bwMode="auto">
            <a:xfrm>
              <a:off x="2037" y="1992"/>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8" name="Line 60">
              <a:extLst>
                <a:ext uri="{FF2B5EF4-FFF2-40B4-BE49-F238E27FC236}">
                  <a16:creationId xmlns:a16="http://schemas.microsoft.com/office/drawing/2014/main" id="{834C217F-159C-42AC-8569-7733702DDC33}"/>
                </a:ext>
              </a:extLst>
            </p:cNvPr>
            <p:cNvSpPr>
              <a:spLocks noChangeShapeType="1"/>
            </p:cNvSpPr>
            <p:nvPr/>
          </p:nvSpPr>
          <p:spPr bwMode="auto">
            <a:xfrm>
              <a:off x="2037" y="1940"/>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59" name="Line 61">
              <a:extLst>
                <a:ext uri="{FF2B5EF4-FFF2-40B4-BE49-F238E27FC236}">
                  <a16:creationId xmlns:a16="http://schemas.microsoft.com/office/drawing/2014/main" id="{3026BE12-920D-4398-9643-F784034A877E}"/>
                </a:ext>
              </a:extLst>
            </p:cNvPr>
            <p:cNvSpPr>
              <a:spLocks noChangeShapeType="1"/>
            </p:cNvSpPr>
            <p:nvPr/>
          </p:nvSpPr>
          <p:spPr bwMode="auto">
            <a:xfrm>
              <a:off x="2037" y="1889"/>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60" name="Line 62">
              <a:extLst>
                <a:ext uri="{FF2B5EF4-FFF2-40B4-BE49-F238E27FC236}">
                  <a16:creationId xmlns:a16="http://schemas.microsoft.com/office/drawing/2014/main" id="{A69E904B-B4B8-4BB7-8F6F-3E07835B5105}"/>
                </a:ext>
              </a:extLst>
            </p:cNvPr>
            <p:cNvSpPr>
              <a:spLocks noChangeShapeType="1"/>
            </p:cNvSpPr>
            <p:nvPr/>
          </p:nvSpPr>
          <p:spPr bwMode="auto">
            <a:xfrm>
              <a:off x="2037" y="1837"/>
              <a:ext cx="18"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61" name="Line 63">
              <a:extLst>
                <a:ext uri="{FF2B5EF4-FFF2-40B4-BE49-F238E27FC236}">
                  <a16:creationId xmlns:a16="http://schemas.microsoft.com/office/drawing/2014/main" id="{5A177B63-6146-4006-A324-20D2B0E88180}"/>
                </a:ext>
              </a:extLst>
            </p:cNvPr>
            <p:cNvSpPr>
              <a:spLocks noChangeShapeType="1"/>
            </p:cNvSpPr>
            <p:nvPr/>
          </p:nvSpPr>
          <p:spPr bwMode="auto">
            <a:xfrm>
              <a:off x="2020" y="1786"/>
              <a:ext cx="35"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62" name="Line 64">
              <a:extLst>
                <a:ext uri="{FF2B5EF4-FFF2-40B4-BE49-F238E27FC236}">
                  <a16:creationId xmlns:a16="http://schemas.microsoft.com/office/drawing/2014/main" id="{B4FD395E-4050-430C-937D-1FB1A6B133B9}"/>
                </a:ext>
              </a:extLst>
            </p:cNvPr>
            <p:cNvSpPr>
              <a:spLocks noChangeShapeType="1"/>
            </p:cNvSpPr>
            <p:nvPr/>
          </p:nvSpPr>
          <p:spPr bwMode="auto">
            <a:xfrm>
              <a:off x="2055" y="3333"/>
              <a:ext cx="2333"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63" name="Line 65">
              <a:extLst>
                <a:ext uri="{FF2B5EF4-FFF2-40B4-BE49-F238E27FC236}">
                  <a16:creationId xmlns:a16="http://schemas.microsoft.com/office/drawing/2014/main" id="{39B2F531-C811-4321-8471-AF144C63D0A9}"/>
                </a:ext>
              </a:extLst>
            </p:cNvPr>
            <p:cNvSpPr>
              <a:spLocks noChangeShapeType="1"/>
            </p:cNvSpPr>
            <p:nvPr/>
          </p:nvSpPr>
          <p:spPr bwMode="auto">
            <a:xfrm>
              <a:off x="2055" y="1786"/>
              <a:ext cx="1" cy="1547"/>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64" name="Rectangle 66">
              <a:extLst>
                <a:ext uri="{FF2B5EF4-FFF2-40B4-BE49-F238E27FC236}">
                  <a16:creationId xmlns:a16="http://schemas.microsoft.com/office/drawing/2014/main" id="{1C7B29B3-8445-4C08-AD8C-AA5C9D411FC3}"/>
                </a:ext>
              </a:extLst>
            </p:cNvPr>
            <p:cNvSpPr>
              <a:spLocks noChangeArrowheads="1"/>
            </p:cNvSpPr>
            <p:nvPr/>
          </p:nvSpPr>
          <p:spPr bwMode="auto">
            <a:xfrm>
              <a:off x="1998" y="3406"/>
              <a:ext cx="176"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0.2</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65" name="Rectangle 67">
              <a:extLst>
                <a:ext uri="{FF2B5EF4-FFF2-40B4-BE49-F238E27FC236}">
                  <a16:creationId xmlns:a16="http://schemas.microsoft.com/office/drawing/2014/main" id="{29F77F51-9330-452F-B475-30561966076B}"/>
                </a:ext>
              </a:extLst>
            </p:cNvPr>
            <p:cNvSpPr>
              <a:spLocks noChangeArrowheads="1"/>
            </p:cNvSpPr>
            <p:nvPr/>
          </p:nvSpPr>
          <p:spPr bwMode="auto">
            <a:xfrm>
              <a:off x="2776" y="3406"/>
              <a:ext cx="176"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0.7</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66" name="Rectangle 68">
              <a:extLst>
                <a:ext uri="{FF2B5EF4-FFF2-40B4-BE49-F238E27FC236}">
                  <a16:creationId xmlns:a16="http://schemas.microsoft.com/office/drawing/2014/main" id="{FE6A8A78-0603-4075-9E5D-7EA166400FE9}"/>
                </a:ext>
              </a:extLst>
            </p:cNvPr>
            <p:cNvSpPr>
              <a:spLocks noChangeArrowheads="1"/>
            </p:cNvSpPr>
            <p:nvPr/>
          </p:nvSpPr>
          <p:spPr bwMode="auto">
            <a:xfrm>
              <a:off x="3554" y="3406"/>
              <a:ext cx="176"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1.2</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67" name="Rectangle 69">
              <a:extLst>
                <a:ext uri="{FF2B5EF4-FFF2-40B4-BE49-F238E27FC236}">
                  <a16:creationId xmlns:a16="http://schemas.microsoft.com/office/drawing/2014/main" id="{93237486-F7E0-4569-8443-2490A3B62004}"/>
                </a:ext>
              </a:extLst>
            </p:cNvPr>
            <p:cNvSpPr>
              <a:spLocks noChangeArrowheads="1"/>
            </p:cNvSpPr>
            <p:nvPr/>
          </p:nvSpPr>
          <p:spPr bwMode="auto">
            <a:xfrm>
              <a:off x="4331" y="3406"/>
              <a:ext cx="176"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1.7</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68" name="Rectangle 70">
              <a:extLst>
                <a:ext uri="{FF2B5EF4-FFF2-40B4-BE49-F238E27FC236}">
                  <a16:creationId xmlns:a16="http://schemas.microsoft.com/office/drawing/2014/main" id="{4B856C7E-DA1B-4A21-B537-FC773ECE8779}"/>
                </a:ext>
              </a:extLst>
            </p:cNvPr>
            <p:cNvSpPr>
              <a:spLocks noChangeArrowheads="1"/>
            </p:cNvSpPr>
            <p:nvPr/>
          </p:nvSpPr>
          <p:spPr bwMode="auto">
            <a:xfrm>
              <a:off x="2667" y="3566"/>
              <a:ext cx="1180"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eKt/V each dialysis </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69" name="Rectangle 71">
              <a:extLst>
                <a:ext uri="{FF2B5EF4-FFF2-40B4-BE49-F238E27FC236}">
                  <a16:creationId xmlns:a16="http://schemas.microsoft.com/office/drawing/2014/main" id="{2A6CC117-F9B1-4C79-9D0E-4FBE007724BD}"/>
                </a:ext>
              </a:extLst>
            </p:cNvPr>
            <p:cNvSpPr>
              <a:spLocks noChangeArrowheads="1"/>
            </p:cNvSpPr>
            <p:nvPr/>
          </p:nvSpPr>
          <p:spPr bwMode="auto">
            <a:xfrm>
              <a:off x="1945" y="3285"/>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0</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70" name="Rectangle 72">
              <a:extLst>
                <a:ext uri="{FF2B5EF4-FFF2-40B4-BE49-F238E27FC236}">
                  <a16:creationId xmlns:a16="http://schemas.microsoft.com/office/drawing/2014/main" id="{8B75A1F1-25AA-4BB8-9E95-455791E3996D}"/>
                </a:ext>
              </a:extLst>
            </p:cNvPr>
            <p:cNvSpPr>
              <a:spLocks noChangeArrowheads="1"/>
            </p:cNvSpPr>
            <p:nvPr/>
          </p:nvSpPr>
          <p:spPr bwMode="auto">
            <a:xfrm>
              <a:off x="1945" y="3027"/>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1</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71" name="Rectangle 73">
              <a:extLst>
                <a:ext uri="{FF2B5EF4-FFF2-40B4-BE49-F238E27FC236}">
                  <a16:creationId xmlns:a16="http://schemas.microsoft.com/office/drawing/2014/main" id="{64288FB2-41CD-4CDD-BF2C-0D42566BC7B3}"/>
                </a:ext>
              </a:extLst>
            </p:cNvPr>
            <p:cNvSpPr>
              <a:spLocks noChangeArrowheads="1"/>
            </p:cNvSpPr>
            <p:nvPr/>
          </p:nvSpPr>
          <p:spPr bwMode="auto">
            <a:xfrm>
              <a:off x="1945" y="2769"/>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2</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72" name="Rectangle 74">
              <a:extLst>
                <a:ext uri="{FF2B5EF4-FFF2-40B4-BE49-F238E27FC236}">
                  <a16:creationId xmlns:a16="http://schemas.microsoft.com/office/drawing/2014/main" id="{738F12C9-E3DA-4D30-B367-1B966C7F6BA2}"/>
                </a:ext>
              </a:extLst>
            </p:cNvPr>
            <p:cNvSpPr>
              <a:spLocks noChangeArrowheads="1"/>
            </p:cNvSpPr>
            <p:nvPr/>
          </p:nvSpPr>
          <p:spPr bwMode="auto">
            <a:xfrm>
              <a:off x="1945" y="2511"/>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3</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73" name="Rectangle 75">
              <a:extLst>
                <a:ext uri="{FF2B5EF4-FFF2-40B4-BE49-F238E27FC236}">
                  <a16:creationId xmlns:a16="http://schemas.microsoft.com/office/drawing/2014/main" id="{A6A315B1-E310-4339-832E-9F701A912DE3}"/>
                </a:ext>
              </a:extLst>
            </p:cNvPr>
            <p:cNvSpPr>
              <a:spLocks noChangeArrowheads="1"/>
            </p:cNvSpPr>
            <p:nvPr/>
          </p:nvSpPr>
          <p:spPr bwMode="auto">
            <a:xfrm>
              <a:off x="1945" y="2253"/>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4</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74" name="Rectangle 76">
              <a:extLst>
                <a:ext uri="{FF2B5EF4-FFF2-40B4-BE49-F238E27FC236}">
                  <a16:creationId xmlns:a16="http://schemas.microsoft.com/office/drawing/2014/main" id="{D04917A6-8767-40CE-899D-324232B43A53}"/>
                </a:ext>
              </a:extLst>
            </p:cNvPr>
            <p:cNvSpPr>
              <a:spLocks noChangeArrowheads="1"/>
            </p:cNvSpPr>
            <p:nvPr/>
          </p:nvSpPr>
          <p:spPr bwMode="auto">
            <a:xfrm>
              <a:off x="1945" y="1995"/>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5</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75" name="Rectangle 77">
              <a:extLst>
                <a:ext uri="{FF2B5EF4-FFF2-40B4-BE49-F238E27FC236}">
                  <a16:creationId xmlns:a16="http://schemas.microsoft.com/office/drawing/2014/main" id="{8B6AA533-EFE4-401F-AB73-DFB163C2E8DE}"/>
                </a:ext>
              </a:extLst>
            </p:cNvPr>
            <p:cNvSpPr>
              <a:spLocks noChangeArrowheads="1"/>
            </p:cNvSpPr>
            <p:nvPr/>
          </p:nvSpPr>
          <p:spPr bwMode="auto">
            <a:xfrm>
              <a:off x="1945" y="1737"/>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6</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76" name="Rectangle 78">
              <a:extLst>
                <a:ext uri="{FF2B5EF4-FFF2-40B4-BE49-F238E27FC236}">
                  <a16:creationId xmlns:a16="http://schemas.microsoft.com/office/drawing/2014/main" id="{D31952F7-A4F3-454B-BA24-0DC4BB8B4FC4}"/>
                </a:ext>
              </a:extLst>
            </p:cNvPr>
            <p:cNvSpPr>
              <a:spLocks noChangeArrowheads="1"/>
            </p:cNvSpPr>
            <p:nvPr/>
          </p:nvSpPr>
          <p:spPr bwMode="auto">
            <a:xfrm rot="16200000">
              <a:off x="1266" y="2418"/>
              <a:ext cx="891" cy="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Weekly stdKt/V</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77" name="Line 79">
              <a:extLst>
                <a:ext uri="{FF2B5EF4-FFF2-40B4-BE49-F238E27FC236}">
                  <a16:creationId xmlns:a16="http://schemas.microsoft.com/office/drawing/2014/main" id="{D481727D-0DB5-4E6C-B62C-B53A15184FCE}"/>
                </a:ext>
              </a:extLst>
            </p:cNvPr>
            <p:cNvSpPr>
              <a:spLocks noChangeShapeType="1"/>
            </p:cNvSpPr>
            <p:nvPr/>
          </p:nvSpPr>
          <p:spPr bwMode="auto">
            <a:xfrm>
              <a:off x="4608" y="1704"/>
              <a:ext cx="1" cy="1302"/>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78" name="Line 80">
              <a:extLst>
                <a:ext uri="{FF2B5EF4-FFF2-40B4-BE49-F238E27FC236}">
                  <a16:creationId xmlns:a16="http://schemas.microsoft.com/office/drawing/2014/main" id="{D498C60C-DDFC-4BCF-9F99-7F1A58DE7010}"/>
                </a:ext>
              </a:extLst>
            </p:cNvPr>
            <p:cNvSpPr>
              <a:spLocks noChangeShapeType="1"/>
            </p:cNvSpPr>
            <p:nvPr/>
          </p:nvSpPr>
          <p:spPr bwMode="auto">
            <a:xfrm>
              <a:off x="4416" y="2685"/>
              <a:ext cx="166"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79" name="Line 81">
              <a:extLst>
                <a:ext uri="{FF2B5EF4-FFF2-40B4-BE49-F238E27FC236}">
                  <a16:creationId xmlns:a16="http://schemas.microsoft.com/office/drawing/2014/main" id="{210F4299-C981-4828-BC2C-E6A7433B9656}"/>
                </a:ext>
              </a:extLst>
            </p:cNvPr>
            <p:cNvSpPr>
              <a:spLocks noChangeShapeType="1"/>
            </p:cNvSpPr>
            <p:nvPr/>
          </p:nvSpPr>
          <p:spPr bwMode="auto">
            <a:xfrm>
              <a:off x="4421" y="2470"/>
              <a:ext cx="166"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80" name="Line 82">
              <a:extLst>
                <a:ext uri="{FF2B5EF4-FFF2-40B4-BE49-F238E27FC236}">
                  <a16:creationId xmlns:a16="http://schemas.microsoft.com/office/drawing/2014/main" id="{CE73557B-4AC8-48E7-AD1D-D818C50E907B}"/>
                </a:ext>
              </a:extLst>
            </p:cNvPr>
            <p:cNvSpPr>
              <a:spLocks noChangeShapeType="1"/>
            </p:cNvSpPr>
            <p:nvPr/>
          </p:nvSpPr>
          <p:spPr bwMode="auto">
            <a:xfrm>
              <a:off x="4426" y="2244"/>
              <a:ext cx="166"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81" name="Line 83">
              <a:extLst>
                <a:ext uri="{FF2B5EF4-FFF2-40B4-BE49-F238E27FC236}">
                  <a16:creationId xmlns:a16="http://schemas.microsoft.com/office/drawing/2014/main" id="{8BE40A47-F181-4EB6-8891-4FC62BD5D781}"/>
                </a:ext>
              </a:extLst>
            </p:cNvPr>
            <p:cNvSpPr>
              <a:spLocks noChangeShapeType="1"/>
            </p:cNvSpPr>
            <p:nvPr/>
          </p:nvSpPr>
          <p:spPr bwMode="auto">
            <a:xfrm>
              <a:off x="4441" y="2038"/>
              <a:ext cx="167"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82" name="Line 84">
              <a:extLst>
                <a:ext uri="{FF2B5EF4-FFF2-40B4-BE49-F238E27FC236}">
                  <a16:creationId xmlns:a16="http://schemas.microsoft.com/office/drawing/2014/main" id="{6D5FF401-3E3E-41DB-95DD-37C1DA6885C1}"/>
                </a:ext>
              </a:extLst>
            </p:cNvPr>
            <p:cNvSpPr>
              <a:spLocks noChangeShapeType="1"/>
            </p:cNvSpPr>
            <p:nvPr/>
          </p:nvSpPr>
          <p:spPr bwMode="auto">
            <a:xfrm>
              <a:off x="4431" y="1779"/>
              <a:ext cx="167"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83" name="Rectangle 85">
              <a:extLst>
                <a:ext uri="{FF2B5EF4-FFF2-40B4-BE49-F238E27FC236}">
                  <a16:creationId xmlns:a16="http://schemas.microsoft.com/office/drawing/2014/main" id="{9914450F-9DFE-4B2E-A1CA-6E0B51BF04AF}"/>
                </a:ext>
              </a:extLst>
            </p:cNvPr>
            <p:cNvSpPr>
              <a:spLocks noChangeArrowheads="1"/>
            </p:cNvSpPr>
            <p:nvPr/>
          </p:nvSpPr>
          <p:spPr bwMode="auto">
            <a:xfrm>
              <a:off x="4526" y="1488"/>
              <a:ext cx="619"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N days/wk</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84" name="Rectangle 86">
              <a:extLst>
                <a:ext uri="{FF2B5EF4-FFF2-40B4-BE49-F238E27FC236}">
                  <a16:creationId xmlns:a16="http://schemas.microsoft.com/office/drawing/2014/main" id="{E92F8DD8-A888-466D-8C63-137C29EE4313}"/>
                </a:ext>
              </a:extLst>
            </p:cNvPr>
            <p:cNvSpPr>
              <a:spLocks noChangeArrowheads="1"/>
            </p:cNvSpPr>
            <p:nvPr/>
          </p:nvSpPr>
          <p:spPr bwMode="auto">
            <a:xfrm>
              <a:off x="4667" y="2665"/>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3</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85" name="Rectangle 87">
              <a:extLst>
                <a:ext uri="{FF2B5EF4-FFF2-40B4-BE49-F238E27FC236}">
                  <a16:creationId xmlns:a16="http://schemas.microsoft.com/office/drawing/2014/main" id="{52992E1F-31CF-4877-8B72-C9E7017A07EF}"/>
                </a:ext>
              </a:extLst>
            </p:cNvPr>
            <p:cNvSpPr>
              <a:spLocks noChangeArrowheads="1"/>
            </p:cNvSpPr>
            <p:nvPr/>
          </p:nvSpPr>
          <p:spPr bwMode="auto">
            <a:xfrm>
              <a:off x="4679" y="2455"/>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4</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86" name="Rectangle 88">
              <a:extLst>
                <a:ext uri="{FF2B5EF4-FFF2-40B4-BE49-F238E27FC236}">
                  <a16:creationId xmlns:a16="http://schemas.microsoft.com/office/drawing/2014/main" id="{EA7D084A-7C8B-4C54-9ABE-3241BFC5CDB9}"/>
                </a:ext>
              </a:extLst>
            </p:cNvPr>
            <p:cNvSpPr>
              <a:spLocks noChangeArrowheads="1"/>
            </p:cNvSpPr>
            <p:nvPr/>
          </p:nvSpPr>
          <p:spPr bwMode="auto">
            <a:xfrm>
              <a:off x="4688" y="2235"/>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5</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87" name="Rectangle 89">
              <a:extLst>
                <a:ext uri="{FF2B5EF4-FFF2-40B4-BE49-F238E27FC236}">
                  <a16:creationId xmlns:a16="http://schemas.microsoft.com/office/drawing/2014/main" id="{BE75800E-D878-4F2C-AC97-877EBC9D1A9D}"/>
                </a:ext>
              </a:extLst>
            </p:cNvPr>
            <p:cNvSpPr>
              <a:spLocks noChangeArrowheads="1"/>
            </p:cNvSpPr>
            <p:nvPr/>
          </p:nvSpPr>
          <p:spPr bwMode="auto">
            <a:xfrm>
              <a:off x="4679" y="2024"/>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6</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88" name="Rectangle 90">
              <a:extLst>
                <a:ext uri="{FF2B5EF4-FFF2-40B4-BE49-F238E27FC236}">
                  <a16:creationId xmlns:a16="http://schemas.microsoft.com/office/drawing/2014/main" id="{5C3F591D-7043-451A-9111-2B5EED398610}"/>
                </a:ext>
              </a:extLst>
            </p:cNvPr>
            <p:cNvSpPr>
              <a:spLocks noChangeArrowheads="1"/>
            </p:cNvSpPr>
            <p:nvPr/>
          </p:nvSpPr>
          <p:spPr bwMode="auto">
            <a:xfrm>
              <a:off x="4698" y="1775"/>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7</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89" name="Line 91">
              <a:extLst>
                <a:ext uri="{FF2B5EF4-FFF2-40B4-BE49-F238E27FC236}">
                  <a16:creationId xmlns:a16="http://schemas.microsoft.com/office/drawing/2014/main" id="{59E1E57A-1E6B-4A67-9522-C9CBD05F4314}"/>
                </a:ext>
              </a:extLst>
            </p:cNvPr>
            <p:cNvSpPr>
              <a:spLocks noChangeShapeType="1"/>
            </p:cNvSpPr>
            <p:nvPr/>
          </p:nvSpPr>
          <p:spPr bwMode="auto">
            <a:xfrm>
              <a:off x="4426" y="2924"/>
              <a:ext cx="167" cy="1"/>
            </a:xfrm>
            <a:prstGeom prst="line">
              <a:avLst/>
            </a:prstGeom>
            <a:noFill/>
            <a:ln w="30163">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90" name="Rectangle 92">
              <a:extLst>
                <a:ext uri="{FF2B5EF4-FFF2-40B4-BE49-F238E27FC236}">
                  <a16:creationId xmlns:a16="http://schemas.microsoft.com/office/drawing/2014/main" id="{A7B0FAF6-8AF6-45E2-B31B-25A1329BD3FE}"/>
                </a:ext>
              </a:extLst>
            </p:cNvPr>
            <p:cNvSpPr>
              <a:spLocks noChangeArrowheads="1"/>
            </p:cNvSpPr>
            <p:nvPr/>
          </p:nvSpPr>
          <p:spPr bwMode="auto">
            <a:xfrm>
              <a:off x="4679" y="2857"/>
              <a:ext cx="71" cy="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500" b="1" i="0" u="none" strike="noStrike" kern="0" cap="none" spc="0" normalizeH="0" baseline="0" noProof="0">
                  <a:ln>
                    <a:noFill/>
                  </a:ln>
                  <a:solidFill>
                    <a:srgbClr val="000000"/>
                  </a:solidFill>
                  <a:effectLst/>
                  <a:uLnTx/>
                  <a:uFillTx/>
                  <a:latin typeface="Arial"/>
                  <a:ea typeface="ＭＳ Ｐゴシック" pitchFamily="-123" charset="-128"/>
                  <a:cs typeface="Arial"/>
                </a:rPr>
                <a:t>2</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91" name="Rectangle 93">
              <a:extLst>
                <a:ext uri="{FF2B5EF4-FFF2-40B4-BE49-F238E27FC236}">
                  <a16:creationId xmlns:a16="http://schemas.microsoft.com/office/drawing/2014/main" id="{3FC6C589-F4DF-4C85-B9D4-A1B1C3D1F874}"/>
                </a:ext>
              </a:extLst>
            </p:cNvPr>
            <p:cNvSpPr>
              <a:spLocks noChangeArrowheads="1"/>
            </p:cNvSpPr>
            <p:nvPr/>
          </p:nvSpPr>
          <p:spPr bwMode="auto">
            <a:xfrm rot="18540000">
              <a:off x="2651" y="1698"/>
              <a:ext cx="720"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300" b="1" i="0" u="none" strike="noStrike" kern="0" cap="none" spc="0" normalizeH="0" baseline="0" noProof="0">
                  <a:ln>
                    <a:noFill/>
                  </a:ln>
                  <a:solidFill>
                    <a:srgbClr val="000000"/>
                  </a:solidFill>
                  <a:effectLst/>
                  <a:uLnTx/>
                  <a:uFillTx/>
                  <a:latin typeface="Arial"/>
                  <a:ea typeface="ＭＳ Ｐゴシック" pitchFamily="-123" charset="-128"/>
                  <a:cs typeface="Arial"/>
                </a:rPr>
                <a:t>CONTINUOUS</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92" name="Rectangle 94">
              <a:extLst>
                <a:ext uri="{FF2B5EF4-FFF2-40B4-BE49-F238E27FC236}">
                  <a16:creationId xmlns:a16="http://schemas.microsoft.com/office/drawing/2014/main" id="{24503EA8-C640-430A-B2B2-507CBE7C6D69}"/>
                </a:ext>
              </a:extLst>
            </p:cNvPr>
            <p:cNvSpPr>
              <a:spLocks noChangeArrowheads="1"/>
            </p:cNvSpPr>
            <p:nvPr/>
          </p:nvSpPr>
          <p:spPr bwMode="auto">
            <a:xfrm rot="18540000">
              <a:off x="2797" y="1798"/>
              <a:ext cx="672" cy="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300" b="1" i="0" u="none" strike="noStrike" kern="0" cap="none" spc="0" normalizeH="0" baseline="0" noProof="0">
                  <a:ln>
                    <a:noFill/>
                  </a:ln>
                  <a:solidFill>
                    <a:srgbClr val="000000"/>
                  </a:solidFill>
                  <a:effectLst/>
                  <a:uLnTx/>
                  <a:uFillTx/>
                  <a:latin typeface="Arial"/>
                  <a:ea typeface="ＭＳ Ｐゴシック" pitchFamily="-123" charset="-128"/>
                  <a:cs typeface="Arial"/>
                </a:rPr>
                <a:t>CLEARANCE</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93" name="Rectangle 95">
              <a:extLst>
                <a:ext uri="{FF2B5EF4-FFF2-40B4-BE49-F238E27FC236}">
                  <a16:creationId xmlns:a16="http://schemas.microsoft.com/office/drawing/2014/main" id="{5D9962B0-AC39-4B72-9B51-F1A16B1516EE}"/>
                </a:ext>
              </a:extLst>
            </p:cNvPr>
            <p:cNvSpPr>
              <a:spLocks noChangeArrowheads="1"/>
            </p:cNvSpPr>
            <p:nvPr/>
          </p:nvSpPr>
          <p:spPr bwMode="auto">
            <a:xfrm>
              <a:off x="2179" y="2759"/>
              <a:ext cx="2250"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300" b="1" i="0" u="none" strike="noStrike" kern="0" cap="none" spc="0" normalizeH="0" baseline="0" noProof="0">
                  <a:ln>
                    <a:noFill/>
                  </a:ln>
                  <a:solidFill>
                    <a:srgbClr val="000000"/>
                  </a:solidFill>
                  <a:effectLst/>
                  <a:uLnTx/>
                  <a:uFillTx/>
                  <a:latin typeface="Arial"/>
                  <a:ea typeface="ＭＳ Ｐゴシック" pitchFamily="-123" charset="-128"/>
                  <a:cs typeface="Arial"/>
                </a:rPr>
                <a:t>-------------------------------------------------------------</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94" name="Rectangle 96">
              <a:extLst>
                <a:ext uri="{FF2B5EF4-FFF2-40B4-BE49-F238E27FC236}">
                  <a16:creationId xmlns:a16="http://schemas.microsoft.com/office/drawing/2014/main" id="{8459FD4A-276F-4DE0-B30C-956B8FF434AB}"/>
                </a:ext>
              </a:extLst>
            </p:cNvPr>
            <p:cNvSpPr>
              <a:spLocks noChangeArrowheads="1"/>
            </p:cNvSpPr>
            <p:nvPr/>
          </p:nvSpPr>
          <p:spPr bwMode="auto">
            <a:xfrm>
              <a:off x="2129" y="2197"/>
              <a:ext cx="310" cy="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CA" altLang="en-US" sz="1300" b="1" i="0" u="none" strike="noStrike" kern="0" cap="none" spc="0" normalizeH="0" baseline="0" noProof="0">
                  <a:ln>
                    <a:noFill/>
                  </a:ln>
                  <a:solidFill>
                    <a:srgbClr val="000000"/>
                  </a:solidFill>
                  <a:effectLst/>
                  <a:uLnTx/>
                  <a:uFillTx/>
                  <a:latin typeface="Arial"/>
                  <a:ea typeface="ＭＳ Ｐゴシック" pitchFamily="-123" charset="-128"/>
                  <a:cs typeface="Arial"/>
                </a:rPr>
                <a:t>CAPD</a:t>
              </a:r>
              <a:endParaRPr kumimoji="0" lang="en-CA" altLang="en-US" sz="2000" b="0" i="0" u="none" strike="noStrike" kern="0" cap="none" spc="0" normalizeH="0" baseline="0" noProof="0">
                <a:ln>
                  <a:noFill/>
                </a:ln>
                <a:solidFill>
                  <a:srgbClr val="000000"/>
                </a:solidFill>
                <a:effectLst/>
                <a:uLnTx/>
                <a:uFillTx/>
                <a:latin typeface="Arial"/>
                <a:ea typeface="ＭＳ Ｐゴシック" pitchFamily="-123" charset="-128"/>
                <a:cs typeface="Arial"/>
              </a:endParaRPr>
            </a:p>
          </p:txBody>
        </p:sp>
        <p:sp>
          <p:nvSpPr>
            <p:cNvPr id="95" name="Line 97">
              <a:extLst>
                <a:ext uri="{FF2B5EF4-FFF2-40B4-BE49-F238E27FC236}">
                  <a16:creationId xmlns:a16="http://schemas.microsoft.com/office/drawing/2014/main" id="{B259A036-AF8F-4C0B-9D02-9146418E4719}"/>
                </a:ext>
              </a:extLst>
            </p:cNvPr>
            <p:cNvSpPr>
              <a:spLocks noChangeShapeType="1"/>
            </p:cNvSpPr>
            <p:nvPr/>
          </p:nvSpPr>
          <p:spPr bwMode="auto">
            <a:xfrm flipV="1">
              <a:off x="2056" y="1713"/>
              <a:ext cx="1106" cy="1247"/>
            </a:xfrm>
            <a:prstGeom prst="line">
              <a:avLst/>
            </a:prstGeom>
            <a:noFill/>
            <a:ln w="39688">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96" name="Freeform 98">
              <a:extLst>
                <a:ext uri="{FF2B5EF4-FFF2-40B4-BE49-F238E27FC236}">
                  <a16:creationId xmlns:a16="http://schemas.microsoft.com/office/drawing/2014/main" id="{FE90BDFD-5120-4031-86B9-52FC34F2D520}"/>
                </a:ext>
              </a:extLst>
            </p:cNvPr>
            <p:cNvSpPr/>
            <p:nvPr/>
          </p:nvSpPr>
          <p:spPr bwMode="auto">
            <a:xfrm>
              <a:off x="2127" y="2728"/>
              <a:ext cx="136" cy="129"/>
            </a:xfrm>
            <a:custGeom>
              <a:gdLst>
                <a:gd name="T0" fmla="*/ 0 w 544"/>
                <a:gd name="T1" fmla="*/ 0 h 518"/>
                <a:gd name="T2" fmla="*/ 0 w 544"/>
                <a:gd name="T3" fmla="*/ 0 h 518"/>
                <a:gd name="T4" fmla="*/ 0 w 544"/>
                <a:gd name="T5" fmla="*/ 0 h 518"/>
                <a:gd name="T6" fmla="*/ 0 w 544"/>
                <a:gd name="T7" fmla="*/ 0 h 518"/>
                <a:gd name="T8" fmla="*/ 0 w 544"/>
                <a:gd name="T9" fmla="*/ 0 h 518"/>
                <a:gd name="T10" fmla="*/ 0 w 544"/>
                <a:gd name="T11" fmla="*/ 0 h 518"/>
                <a:gd name="T12" fmla="*/ 0 w 544"/>
                <a:gd name="T13" fmla="*/ 0 h 518"/>
                <a:gd name="T14" fmla="*/ 0 w 544"/>
                <a:gd name="T15" fmla="*/ 0 h 518"/>
                <a:gd name="T16" fmla="*/ 0 w 544"/>
                <a:gd name="T17" fmla="*/ 0 h 518"/>
                <a:gd name="T18" fmla="*/ 0 w 544"/>
                <a:gd name="T19" fmla="*/ 0 h 518"/>
                <a:gd name="T20" fmla="*/ 0 w 544"/>
                <a:gd name="T21" fmla="*/ 0 h 518"/>
                <a:gd name="T22" fmla="*/ 0 w 544"/>
                <a:gd name="T23" fmla="*/ 0 h 518"/>
                <a:gd name="T24" fmla="*/ 0 w 544"/>
                <a:gd name="T25" fmla="*/ 0 h 518"/>
                <a:gd name="T26" fmla="*/ 0 w 544"/>
                <a:gd name="T27" fmla="*/ 0 h 518"/>
                <a:gd name="T28" fmla="*/ 0 w 544"/>
                <a:gd name="T29" fmla="*/ 0 h 518"/>
                <a:gd name="T30" fmla="*/ 0 w 544"/>
                <a:gd name="T31" fmla="*/ 0 h 518"/>
                <a:gd name="T32" fmla="*/ 0 w 544"/>
                <a:gd name="T33" fmla="*/ 0 h 5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4"/>
                <a:gd name="T52" fmla="*/ 0 h 518"/>
                <a:gd name="T53" fmla="*/ 544 w 544"/>
                <a:gd name="T54" fmla="*/ 518 h 518"/>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4" h="518">
                  <a:moveTo>
                    <a:pt x="544" y="259"/>
                  </a:moveTo>
                  <a:lnTo>
                    <a:pt x="523" y="157"/>
                  </a:lnTo>
                  <a:lnTo>
                    <a:pt x="464" y="75"/>
                  </a:lnTo>
                  <a:lnTo>
                    <a:pt x="378" y="19"/>
                  </a:lnTo>
                  <a:lnTo>
                    <a:pt x="272" y="0"/>
                  </a:lnTo>
                  <a:lnTo>
                    <a:pt x="165" y="19"/>
                  </a:lnTo>
                  <a:lnTo>
                    <a:pt x="79" y="75"/>
                  </a:lnTo>
                  <a:lnTo>
                    <a:pt x="20" y="157"/>
                  </a:lnTo>
                  <a:lnTo>
                    <a:pt x="0" y="259"/>
                  </a:lnTo>
                  <a:lnTo>
                    <a:pt x="20" y="359"/>
                  </a:lnTo>
                  <a:lnTo>
                    <a:pt x="79" y="441"/>
                  </a:lnTo>
                  <a:lnTo>
                    <a:pt x="165" y="497"/>
                  </a:lnTo>
                  <a:lnTo>
                    <a:pt x="272" y="518"/>
                  </a:lnTo>
                  <a:lnTo>
                    <a:pt x="378" y="497"/>
                  </a:lnTo>
                  <a:lnTo>
                    <a:pt x="464" y="441"/>
                  </a:lnTo>
                  <a:lnTo>
                    <a:pt x="523" y="359"/>
                  </a:lnTo>
                  <a:lnTo>
                    <a:pt x="544" y="25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97" name="Freeform 99">
              <a:extLst>
                <a:ext uri="{FF2B5EF4-FFF2-40B4-BE49-F238E27FC236}">
                  <a16:creationId xmlns:a16="http://schemas.microsoft.com/office/drawing/2014/main" id="{910D273D-06C7-48E6-A76B-C1C2F6C40ED9}"/>
                </a:ext>
              </a:extLst>
            </p:cNvPr>
            <p:cNvSpPr/>
            <p:nvPr/>
          </p:nvSpPr>
          <p:spPr bwMode="auto">
            <a:xfrm>
              <a:off x="2127" y="2728"/>
              <a:ext cx="136" cy="129"/>
            </a:xfrm>
            <a:custGeom>
              <a:gdLst>
                <a:gd name="T0" fmla="*/ 0 w 544"/>
                <a:gd name="T1" fmla="*/ 0 h 518"/>
                <a:gd name="T2" fmla="*/ 0 w 544"/>
                <a:gd name="T3" fmla="*/ 0 h 518"/>
                <a:gd name="T4" fmla="*/ 0 w 544"/>
                <a:gd name="T5" fmla="*/ 0 h 518"/>
                <a:gd name="T6" fmla="*/ 0 w 544"/>
                <a:gd name="T7" fmla="*/ 0 h 518"/>
                <a:gd name="T8" fmla="*/ 0 w 544"/>
                <a:gd name="T9" fmla="*/ 0 h 518"/>
                <a:gd name="T10" fmla="*/ 0 w 544"/>
                <a:gd name="T11" fmla="*/ 0 h 518"/>
                <a:gd name="T12" fmla="*/ 0 w 544"/>
                <a:gd name="T13" fmla="*/ 0 h 518"/>
                <a:gd name="T14" fmla="*/ 0 w 544"/>
                <a:gd name="T15" fmla="*/ 0 h 518"/>
                <a:gd name="T16" fmla="*/ 0 w 544"/>
                <a:gd name="T17" fmla="*/ 0 h 518"/>
                <a:gd name="T18" fmla="*/ 0 w 544"/>
                <a:gd name="T19" fmla="*/ 0 h 518"/>
                <a:gd name="T20" fmla="*/ 0 w 544"/>
                <a:gd name="T21" fmla="*/ 0 h 518"/>
                <a:gd name="T22" fmla="*/ 0 w 544"/>
                <a:gd name="T23" fmla="*/ 0 h 518"/>
                <a:gd name="T24" fmla="*/ 0 w 544"/>
                <a:gd name="T25" fmla="*/ 0 h 518"/>
                <a:gd name="T26" fmla="*/ 0 w 544"/>
                <a:gd name="T27" fmla="*/ 0 h 518"/>
                <a:gd name="T28" fmla="*/ 0 w 544"/>
                <a:gd name="T29" fmla="*/ 0 h 518"/>
                <a:gd name="T30" fmla="*/ 0 w 544"/>
                <a:gd name="T31" fmla="*/ 0 h 518"/>
                <a:gd name="T32" fmla="*/ 0 w 544"/>
                <a:gd name="T33" fmla="*/ 0 h 518"/>
                <a:gd name="T34" fmla="*/ 0 w 544"/>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4"/>
                <a:gd name="T55" fmla="*/ 0 h 518"/>
                <a:gd name="T56" fmla="*/ 544 w 544"/>
                <a:gd name="T57" fmla="*/ 518 h 518"/>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4" h="518">
                  <a:moveTo>
                    <a:pt x="544" y="259"/>
                  </a:moveTo>
                  <a:lnTo>
                    <a:pt x="523" y="157"/>
                  </a:lnTo>
                  <a:lnTo>
                    <a:pt x="464" y="75"/>
                  </a:lnTo>
                  <a:lnTo>
                    <a:pt x="378" y="19"/>
                  </a:lnTo>
                  <a:lnTo>
                    <a:pt x="272" y="0"/>
                  </a:lnTo>
                  <a:lnTo>
                    <a:pt x="165" y="19"/>
                  </a:lnTo>
                  <a:lnTo>
                    <a:pt x="79" y="75"/>
                  </a:lnTo>
                  <a:lnTo>
                    <a:pt x="20" y="157"/>
                  </a:lnTo>
                  <a:lnTo>
                    <a:pt x="0" y="259"/>
                  </a:lnTo>
                  <a:lnTo>
                    <a:pt x="20" y="359"/>
                  </a:lnTo>
                  <a:lnTo>
                    <a:pt x="79" y="441"/>
                  </a:lnTo>
                  <a:lnTo>
                    <a:pt x="165" y="497"/>
                  </a:lnTo>
                  <a:lnTo>
                    <a:pt x="272" y="518"/>
                  </a:lnTo>
                  <a:lnTo>
                    <a:pt x="378" y="497"/>
                  </a:lnTo>
                  <a:lnTo>
                    <a:pt x="464" y="441"/>
                  </a:lnTo>
                  <a:lnTo>
                    <a:pt x="523" y="359"/>
                  </a:lnTo>
                  <a:lnTo>
                    <a:pt x="544" y="259"/>
                  </a:lnTo>
                </a:path>
              </a:pathLst>
            </a:custGeom>
            <a:noFill/>
            <a:ln w="39688">
              <a:solidFill>
                <a:srgbClr val="000000"/>
              </a:solidFill>
              <a:rou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98" name="Line 100">
              <a:extLst>
                <a:ext uri="{FF2B5EF4-FFF2-40B4-BE49-F238E27FC236}">
                  <a16:creationId xmlns:a16="http://schemas.microsoft.com/office/drawing/2014/main" id="{51E1EE79-D8AA-4436-A595-78BA66EC7A7D}"/>
                </a:ext>
              </a:extLst>
            </p:cNvPr>
            <p:cNvSpPr>
              <a:spLocks noChangeShapeType="1"/>
            </p:cNvSpPr>
            <p:nvPr/>
          </p:nvSpPr>
          <p:spPr bwMode="auto">
            <a:xfrm flipH="1">
              <a:off x="2210" y="2295"/>
              <a:ext cx="38" cy="327"/>
            </a:xfrm>
            <a:prstGeom prst="line">
              <a:avLst/>
            </a:prstGeom>
            <a:noFill/>
            <a:ln w="39688">
              <a:solidFill>
                <a:srgbClr val="000000"/>
              </a:solidFill>
              <a:round/>
            </a:ln>
            <a:extLst>
              <a:ext uri="{909E8E84-426E-40dd-AFC4-6F175D3DCCD1}">
                <a14:hiddenFill xmlns=""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99" name="Freeform 101">
              <a:extLst>
                <a:ext uri="{FF2B5EF4-FFF2-40B4-BE49-F238E27FC236}">
                  <a16:creationId xmlns:a16="http://schemas.microsoft.com/office/drawing/2014/main" id="{06016C38-CB04-4EA6-A31A-B837EAC4A0D3}"/>
                </a:ext>
              </a:extLst>
            </p:cNvPr>
            <p:cNvSpPr/>
            <p:nvPr/>
          </p:nvSpPr>
          <p:spPr bwMode="auto">
            <a:xfrm>
              <a:off x="2164" y="2585"/>
              <a:ext cx="99" cy="99"/>
            </a:xfrm>
            <a:custGeom>
              <a:gdLst>
                <a:gd name="T0" fmla="*/ 0 w 395"/>
                <a:gd name="T1" fmla="*/ 0 h 397"/>
                <a:gd name="T2" fmla="*/ 0 w 395"/>
                <a:gd name="T3" fmla="*/ 0 h 397"/>
                <a:gd name="T4" fmla="*/ 0 w 395"/>
                <a:gd name="T5" fmla="*/ 0 h 397"/>
                <a:gd name="T6" fmla="*/ 0 w 395"/>
                <a:gd name="T7" fmla="*/ 0 h 397"/>
                <a:gd name="T8" fmla="*/ 0 w 395"/>
                <a:gd name="T9" fmla="*/ 0 h 397"/>
                <a:gd name="T10" fmla="*/ 0 60000 65536"/>
                <a:gd name="T11" fmla="*/ 0 60000 65536"/>
                <a:gd name="T12" fmla="*/ 0 60000 65536"/>
                <a:gd name="T13" fmla="*/ 0 60000 65536"/>
                <a:gd name="T14" fmla="*/ 0 60000 65536"/>
                <a:gd name="T15" fmla="*/ 0 w 395"/>
                <a:gd name="T16" fmla="*/ 0 h 397"/>
                <a:gd name="T17" fmla="*/ 395 w 395"/>
                <a:gd name="T18" fmla="*/ 397 h 397"/>
              </a:gdLst>
              <a:cxnLst>
                <a:cxn ang="T10">
                  <a:pos x="T0" y="T1"/>
                </a:cxn>
                <a:cxn ang="T11">
                  <a:pos x="T2" y="T3"/>
                </a:cxn>
                <a:cxn ang="T12">
                  <a:pos x="T4" y="T5"/>
                </a:cxn>
                <a:cxn ang="T13">
                  <a:pos x="T6" y="T7"/>
                </a:cxn>
                <a:cxn ang="T14">
                  <a:pos x="T8" y="T9"/>
                </a:cxn>
              </a:cxnLst>
              <a:rect l="T15" t="T16" r="T17" b="T18"/>
              <a:pathLst>
                <a:path w="395" h="397">
                  <a:moveTo>
                    <a:pt x="395" y="41"/>
                  </a:moveTo>
                  <a:lnTo>
                    <a:pt x="154" y="397"/>
                  </a:lnTo>
                  <a:lnTo>
                    <a:pt x="0" y="0"/>
                  </a:lnTo>
                  <a:lnTo>
                    <a:pt x="183" y="146"/>
                  </a:lnTo>
                  <a:lnTo>
                    <a:pt x="395"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00" name="Line 102">
              <a:extLst>
                <a:ext uri="{FF2B5EF4-FFF2-40B4-BE49-F238E27FC236}">
                  <a16:creationId xmlns:a16="http://schemas.microsoft.com/office/drawing/2014/main" id="{1CC20DF5-4BAE-456E-9C27-88C5380F6C62}"/>
                </a:ext>
              </a:extLst>
            </p:cNvPr>
            <p:cNvSpPr>
              <a:spLocks noChangeShapeType="1"/>
            </p:cNvSpPr>
            <p:nvPr/>
          </p:nvSpPr>
          <p:spPr bwMode="auto">
            <a:xfrm flipH="1" flipV="1">
              <a:off x="3331" y="2840"/>
              <a:ext cx="0" cy="545"/>
            </a:xfrm>
            <a:prstGeom prst="line">
              <a:avLst/>
            </a:prstGeom>
            <a:noFill/>
            <a:ln w="38100">
              <a:solidFill>
                <a:srgbClr val="000000"/>
              </a:solidFill>
              <a:prstDash val="sysDot"/>
              <a:miter lim="800000"/>
              <a:headEnd type="none" w="sm" len="sm"/>
              <a:tailEnd type="none" w="sm" len="sm"/>
            </a:ln>
            <a:extLst>
              <a:ext uri="{909E8E84-426E-40dd-AFC4-6F175D3DCCD1}">
                <a14:hiddenFill xmlns="" xmlns:a14="http://schemas.microsoft.com/office/drawing/2010/main">
                  <a:noFill/>
                </a14:hiddenFill>
              </a:ext>
            </a:extLst>
          </p:spPr>
          <p:txBody>
            <a:bodyPr wrap="none"/>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01" name="Line 103">
              <a:extLst>
                <a:ext uri="{FF2B5EF4-FFF2-40B4-BE49-F238E27FC236}">
                  <a16:creationId xmlns:a16="http://schemas.microsoft.com/office/drawing/2014/main" id="{D417169E-93BC-43FE-85B6-DE23D5F4DDE8}"/>
                </a:ext>
              </a:extLst>
            </p:cNvPr>
            <p:cNvSpPr>
              <a:spLocks noChangeShapeType="1"/>
            </p:cNvSpPr>
            <p:nvPr/>
          </p:nvSpPr>
          <p:spPr bwMode="auto">
            <a:xfrm flipH="1" flipV="1">
              <a:off x="2560" y="2704"/>
              <a:ext cx="0" cy="682"/>
            </a:xfrm>
            <a:prstGeom prst="line">
              <a:avLst/>
            </a:prstGeom>
            <a:noFill/>
            <a:ln w="38100" cap="rnd">
              <a:solidFill>
                <a:srgbClr val="000000"/>
              </a:solidFill>
              <a:prstDash val="sysDot"/>
              <a:miter lim="800000"/>
              <a:headEnd type="none" w="sm" len="sm"/>
              <a:tailEnd type="none" w="sm" len="sm"/>
            </a:ln>
            <a:extLst>
              <a:ext uri="{909E8E84-426E-40dd-AFC4-6F175D3DCCD1}">
                <a14:hiddenFill xmlns="" xmlns:a14="http://schemas.microsoft.com/office/drawing/2010/main">
                  <a:noFill/>
                </a14:hiddenFill>
              </a:ext>
            </a:extLst>
          </p:spPr>
          <p:txBody>
            <a:bodyPr wrap="none"/>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02" name="Line 104">
              <a:extLst>
                <a:ext uri="{FF2B5EF4-FFF2-40B4-BE49-F238E27FC236}">
                  <a16:creationId xmlns:a16="http://schemas.microsoft.com/office/drawing/2014/main" id="{373922CC-2A5F-4C88-8F68-5CA3A1F9374F}"/>
                </a:ext>
              </a:extLst>
            </p:cNvPr>
            <p:cNvSpPr>
              <a:spLocks noChangeShapeType="1"/>
            </p:cNvSpPr>
            <p:nvPr/>
          </p:nvSpPr>
          <p:spPr bwMode="auto">
            <a:xfrm flipH="1">
              <a:off x="2015" y="2659"/>
              <a:ext cx="538" cy="0"/>
            </a:xfrm>
            <a:prstGeom prst="line">
              <a:avLst/>
            </a:prstGeom>
            <a:noFill/>
            <a:ln w="12700">
              <a:solidFill>
                <a:srgbClr val="000000"/>
              </a:solidFill>
              <a:miter lim="800000"/>
              <a:headEnd type="none" w="sm" len="sm"/>
              <a:tailEnd type="none" w="sm" len="sm"/>
            </a:ln>
            <a:extLst>
              <a:ext uri="{909E8E84-426E-40dd-AFC4-6F175D3DCCD1}">
                <a14:hiddenFill xmlns="" xmlns:a14="http://schemas.microsoft.com/office/drawing/2010/main">
                  <a:noFill/>
                </a14:hiddenFill>
              </a:ext>
            </a:extLst>
          </p:spPr>
          <p:txBody>
            <a:bodyPr wrap="none"/>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03" name="Line 105">
              <a:extLst>
                <a:ext uri="{FF2B5EF4-FFF2-40B4-BE49-F238E27FC236}">
                  <a16:creationId xmlns:a16="http://schemas.microsoft.com/office/drawing/2014/main" id="{73F2F66F-17E8-4490-96B5-D2A8DF5E0121}"/>
                </a:ext>
              </a:extLst>
            </p:cNvPr>
            <p:cNvSpPr>
              <a:spLocks noChangeShapeType="1"/>
            </p:cNvSpPr>
            <p:nvPr/>
          </p:nvSpPr>
          <p:spPr bwMode="auto">
            <a:xfrm flipH="1" flipV="1">
              <a:off x="4374" y="2069"/>
              <a:ext cx="0" cy="1271"/>
            </a:xfrm>
            <a:prstGeom prst="line">
              <a:avLst/>
            </a:prstGeom>
            <a:noFill/>
            <a:ln w="38100">
              <a:solidFill>
                <a:srgbClr val="000000"/>
              </a:solidFill>
              <a:prstDash val="sysDot"/>
              <a:miter lim="800000"/>
              <a:headEnd type="none" w="sm" len="sm"/>
              <a:tailEnd type="none" w="sm" len="sm"/>
            </a:ln>
            <a:extLst>
              <a:ext uri="{909E8E84-426E-40dd-AFC4-6F175D3DCCD1}">
                <a14:hiddenFill xmlns="" xmlns:a14="http://schemas.microsoft.com/office/drawing/2010/main">
                  <a:noFill/>
                </a14:hiddenFill>
              </a:ext>
            </a:extLst>
          </p:spPr>
          <p:txBody>
            <a:bodyPr wrap="none"/>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04" name="Line 106">
              <a:extLst>
                <a:ext uri="{FF2B5EF4-FFF2-40B4-BE49-F238E27FC236}">
                  <a16:creationId xmlns:a16="http://schemas.microsoft.com/office/drawing/2014/main" id="{E75D21B4-43EF-4B18-BB59-8E7210CE507B}"/>
                </a:ext>
              </a:extLst>
            </p:cNvPr>
            <p:cNvSpPr>
              <a:spLocks noChangeShapeType="1"/>
            </p:cNvSpPr>
            <p:nvPr/>
          </p:nvSpPr>
          <p:spPr bwMode="auto">
            <a:xfrm flipH="1">
              <a:off x="2061" y="2021"/>
              <a:ext cx="2307" cy="0"/>
            </a:xfrm>
            <a:prstGeom prst="line">
              <a:avLst/>
            </a:prstGeom>
            <a:noFill/>
            <a:ln w="12700">
              <a:solidFill>
                <a:srgbClr val="000000"/>
              </a:solidFill>
              <a:miter lim="800000"/>
              <a:headEnd type="none" w="sm" len="sm"/>
              <a:tailEnd type="none" w="sm" len="sm"/>
            </a:ln>
            <a:extLst>
              <a:ext uri="{909E8E84-426E-40dd-AFC4-6F175D3DCCD1}">
                <a14:hiddenFill xmlns="" xmlns:a14="http://schemas.microsoft.com/office/drawing/2010/main">
                  <a:noFill/>
                </a14:hiddenFill>
              </a:ext>
            </a:extLst>
          </p:spPr>
          <p:txBody>
            <a:bodyPr wrap="none"/>
            <a:lstStyle/>
            <a:p>
              <a:pPr marL="0" marR="0" lvl="0" indent="0" defTabSz="914400" eaLnBrk="1" fontAlgn="base"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srgbClr val="000000"/>
                </a:solidFill>
                <a:effectLst/>
                <a:uLnTx/>
                <a:uFillTx/>
                <a:latin typeface="Arial" pitchFamily="-123" charset="0"/>
                <a:ea typeface="ＭＳ Ｐゴシック" pitchFamily="-123" charset="-128"/>
              </a:endParaRPr>
            </a:p>
          </p:txBody>
        </p:sp>
        <p:sp>
          <p:nvSpPr>
            <p:cNvPr id="105" name="Text Box 107">
              <a:extLst>
                <a:ext uri="{FF2B5EF4-FFF2-40B4-BE49-F238E27FC236}">
                  <a16:creationId xmlns:a16="http://schemas.microsoft.com/office/drawing/2014/main" id="{29162F7C-762D-4F63-AE86-B67E4AD42344}"/>
                </a:ext>
              </a:extLst>
            </p:cNvPr>
            <p:cNvSpPr txBox="1">
              <a:spLocks noChangeArrowheads="1"/>
            </p:cNvSpPr>
            <p:nvPr/>
          </p:nvSpPr>
          <p:spPr bwMode="auto">
            <a:xfrm>
              <a:off x="4011" y="1797"/>
              <a:ext cx="454" cy="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en-CA" altLang="en-US" sz="1800" b="1" i="1" u="none" strike="noStrike" kern="0" cap="none" spc="0" normalizeH="0" baseline="0" noProof="0">
                  <a:ln>
                    <a:noFill/>
                  </a:ln>
                  <a:solidFill>
                    <a:srgbClr val="000000"/>
                  </a:solidFill>
                  <a:effectLst/>
                  <a:uLnTx/>
                  <a:uFillTx/>
                  <a:latin typeface="Arial"/>
                  <a:ea typeface="ＭＳ Ｐゴシック" pitchFamily="-123" charset="-128"/>
                  <a:cs typeface="Arial"/>
                </a:rPr>
                <a:t>NHD</a:t>
              </a:r>
            </a:p>
          </p:txBody>
        </p:sp>
        <p:sp>
          <p:nvSpPr>
            <p:cNvPr id="106" name="Text Box 108">
              <a:extLst>
                <a:ext uri="{FF2B5EF4-FFF2-40B4-BE49-F238E27FC236}">
                  <a16:creationId xmlns:a16="http://schemas.microsoft.com/office/drawing/2014/main" id="{0D23A64F-CA2A-43EB-94AB-E1DA9B15672A}"/>
                </a:ext>
              </a:extLst>
            </p:cNvPr>
            <p:cNvSpPr txBox="1">
              <a:spLocks noChangeArrowheads="1"/>
            </p:cNvSpPr>
            <p:nvPr/>
          </p:nvSpPr>
          <p:spPr bwMode="auto">
            <a:xfrm>
              <a:off x="2605" y="2432"/>
              <a:ext cx="590" cy="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marL="0" marR="0" lvl="0" indent="0" algn="ctr" defTabSz="914400" eaLnBrk="1" fontAlgn="base" latinLnBrk="0" hangingPunct="1">
                <a:lnSpc>
                  <a:spcPct val="100000"/>
                </a:lnSpc>
                <a:spcBef>
                  <a:spcPct val="50000"/>
                </a:spcBef>
                <a:spcAft>
                  <a:spcPct val="0"/>
                </a:spcAft>
                <a:buClrTx/>
                <a:buSzTx/>
                <a:buFontTx/>
                <a:buNone/>
                <a:defRPr/>
              </a:pPr>
              <a:r>
                <a:rPr kumimoji="0" lang="en-CA" altLang="en-US" sz="1800" b="1" i="1" u="none" strike="noStrike" kern="0" cap="none" spc="0" normalizeH="0" baseline="0" noProof="0">
                  <a:ln>
                    <a:noFill/>
                  </a:ln>
                  <a:solidFill>
                    <a:srgbClr val="000000"/>
                  </a:solidFill>
                  <a:effectLst/>
                  <a:uLnTx/>
                  <a:uFillTx/>
                  <a:latin typeface="Arial"/>
                  <a:ea typeface="ＭＳ Ｐゴシック" pitchFamily="-123" charset="-128"/>
                  <a:cs typeface="Arial"/>
                </a:rPr>
                <a:t>SDHD</a:t>
              </a:r>
            </a:p>
          </p:txBody>
        </p:sp>
      </p:grpSp>
      <p:sp>
        <p:nvSpPr>
          <p:cNvPr id="107" name="Footer Placeholder 3">
            <a:extLst>
              <a:ext uri="{FF2B5EF4-FFF2-40B4-BE49-F238E27FC236}">
                <a16:creationId xmlns:a16="http://schemas.microsoft.com/office/drawing/2014/main" id="{586C3425-1549-4AE3-925B-B15D37A965AD}"/>
              </a:ext>
            </a:extLst>
          </p:cNvPr>
          <p:cNvSpPr txBox="1">
            <a:spLocks noGrp="1" noSelect="1" noMove="1" noResize="1" noTextEdit="1"/>
          </p:cNvSpPr>
          <p:nvPr/>
        </p:nvSpPr>
        <p:spPr bwMode="auto">
          <a:xfrm>
            <a:off x="8654908" y="5684803"/>
            <a:ext cx="3538468" cy="448098"/>
          </a:xfrm>
          <a:prstGeom prst="rect">
            <a:avLst/>
          </a:prstGeom>
          <a:noFill/>
          <a:ln>
            <a:miter lim="800000"/>
          </a:ln>
        </p:spPr>
        <p:txBody>
          <a:bodyPr lIns="90234" tIns="45117" rIns="90234" bIns="45117" anchor="ctr"/>
          <a:lstStyle/>
          <a:p>
            <a:pPr algn="r">
              <a:defRPr/>
            </a:pPr>
            <a:r>
              <a:rPr lang="en-US" sz="1500" i="1">
                <a:latin typeface="Arial" panose="020b0604020202020204" pitchFamily="34" charset="0"/>
                <a:cs typeface="Arial" panose="020b0604020202020204" pitchFamily="34" charset="0"/>
              </a:rPr>
              <a:t>Modified from Gotch FA 1998</a:t>
            </a:r>
          </a:p>
        </p:txBody>
      </p:sp>
      <p:sp>
        <p:nvSpPr>
          <p:cNvPr id="108" name="TextBox 107"/>
          <p:cNvSpPr txBox="1">
            <a:spLocks noSelect="1" noMove="1" noResize="1" noTextEdit="1"/>
          </p:cNvSpPr>
          <p:nvPr/>
        </p:nvSpPr>
        <p:spPr>
          <a:xfrm>
            <a:off x="321004" y="1618170"/>
            <a:ext cx="3978594" cy="784830"/>
          </a:xfrm>
          <a:prstGeom prst="rect">
            <a:avLst/>
          </a:prstGeom>
          <a:noFill/>
        </p:spPr>
        <p:txBody>
          <a:bodyPr wrap="square" rtlCol="0">
            <a:spAutoFit/>
          </a:bodyPr>
          <a:lstStyle/>
          <a:p>
            <a:r>
              <a:rPr lang="en-US" sz="1500" b="1">
                <a:solidFill>
                  <a:schemeClr val="tx1">
                    <a:lumMod val="65000"/>
                    <a:lumOff val="35000"/>
                  </a:schemeClr>
                </a:solidFill>
                <a:latin typeface="Arial" panose="020b0604020202020204" pitchFamily="34" charset="0"/>
                <a:cs typeface="Arial" panose="020b0604020202020204" pitchFamily="34" charset="0"/>
              </a:rPr>
              <a:t>CAPD</a:t>
            </a:r>
            <a:r>
              <a:rPr lang="en-US" sz="1500">
                <a:solidFill>
                  <a:schemeClr val="tx1">
                    <a:lumMod val="65000"/>
                    <a:lumOff val="35000"/>
                  </a:schemeClr>
                </a:solidFill>
                <a:latin typeface="Arial" panose="020b0604020202020204" pitchFamily="34" charset="0"/>
                <a:cs typeface="Arial" panose="020b0604020202020204" pitchFamily="34" charset="0"/>
              </a:rPr>
              <a:t> = Continuous ambulatory PD</a:t>
            </a:r>
          </a:p>
          <a:p>
            <a:r>
              <a:rPr lang="en-US" sz="1500" b="1">
                <a:solidFill>
                  <a:schemeClr val="tx1">
                    <a:lumMod val="65000"/>
                    <a:lumOff val="35000"/>
                  </a:schemeClr>
                </a:solidFill>
                <a:latin typeface="Arial" panose="020b0604020202020204" pitchFamily="34" charset="0"/>
                <a:cs typeface="Arial" panose="020b0604020202020204" pitchFamily="34" charset="0"/>
              </a:rPr>
              <a:t>NHD</a:t>
            </a:r>
            <a:r>
              <a:rPr lang="en-US" sz="1500">
                <a:solidFill>
                  <a:schemeClr val="tx1">
                    <a:lumMod val="65000"/>
                    <a:lumOff val="35000"/>
                  </a:schemeClr>
                </a:solidFill>
                <a:latin typeface="Arial" panose="020b0604020202020204" pitchFamily="34" charset="0"/>
                <a:cs typeface="Arial" panose="020b0604020202020204" pitchFamily="34" charset="0"/>
              </a:rPr>
              <a:t> = Nocturnal HD</a:t>
            </a:r>
            <a:br>
              <a:rPr lang="en-US" sz="1500">
                <a:solidFill>
                  <a:schemeClr val="tx1">
                    <a:lumMod val="65000"/>
                    <a:lumOff val="35000"/>
                  </a:schemeClr>
                </a:solidFill>
                <a:latin typeface="Arial" panose="020b0604020202020204" pitchFamily="34" charset="0"/>
                <a:cs typeface="Arial" panose="020b0604020202020204" pitchFamily="34" charset="0"/>
              </a:rPr>
            </a:br>
            <a:r>
              <a:rPr lang="en-US" sz="1500" b="1">
                <a:solidFill>
                  <a:schemeClr val="tx1">
                    <a:lumMod val="65000"/>
                    <a:lumOff val="35000"/>
                  </a:schemeClr>
                </a:solidFill>
                <a:latin typeface="Arial" panose="020b0604020202020204" pitchFamily="34" charset="0"/>
                <a:cs typeface="Arial" panose="020b0604020202020204" pitchFamily="34" charset="0"/>
              </a:rPr>
              <a:t>SDHD</a:t>
            </a:r>
            <a:r>
              <a:rPr lang="en-US" sz="1500">
                <a:solidFill>
                  <a:schemeClr val="tx1">
                    <a:lumMod val="65000"/>
                    <a:lumOff val="35000"/>
                  </a:schemeClr>
                </a:solidFill>
                <a:latin typeface="Arial" panose="020b0604020202020204" pitchFamily="34" charset="0"/>
                <a:cs typeface="Arial" panose="020b0604020202020204" pitchFamily="34" charset="0"/>
              </a:rPr>
              <a:t> = Short daily HD</a:t>
            </a:r>
          </a:p>
        </p:txBody>
      </p:sp>
      <p:sp>
        <p:nvSpPr>
          <p:cNvPr id="113" name="TextBox 112">
            <a:extLst>
              <a:ext uri="{FF2B5EF4-FFF2-40B4-BE49-F238E27FC236}">
                <a16:creationId xmlns:a16="http://schemas.microsoft.com/office/drawing/2014/main" id="{E3937FBF-F1CB-5A4B-BBCB-5615258CE1BA}"/>
              </a:ext>
            </a:extLst>
          </p:cNvPr>
          <p:cNvSpPr txBox="1">
            <a:spLocks noSelect="1" noMove="1" noResize="1" noTextEdit="1"/>
          </p:cNvSpPr>
          <p:nvPr/>
        </p:nvSpPr>
        <p:spPr>
          <a:xfrm>
            <a:off x="8386113" y="2760254"/>
            <a:ext cx="3392822" cy="1631216"/>
          </a:xfrm>
          <a:prstGeom prst="rect">
            <a:avLst/>
          </a:prstGeom>
          <a:noFill/>
          <a:ln w="57150">
            <a:solidFill>
              <a:schemeClr val="accent1"/>
            </a:solidFill>
          </a:ln>
        </p:spPr>
        <p:txBody>
          <a:bodyPr wrap="square" rtlCol="0">
            <a:spAutoFit/>
          </a:bodyPr>
          <a:lstStyle/>
          <a:p>
            <a:r>
              <a:rPr lang="en-US" sz="2000">
                <a:solidFill>
                  <a:schemeClr val="tx1">
                    <a:lumMod val="65000"/>
                    <a:lumOff val="35000"/>
                  </a:schemeClr>
                </a:solidFill>
                <a:latin typeface="Arial" panose="020b0604020202020204" pitchFamily="34" charset="0"/>
                <a:cs typeface="Arial" panose="020b0604020202020204" pitchFamily="34" charset="0"/>
              </a:rPr>
              <a:t>Weekly standard KtV (stdKt/V) and corresponding equilibrated Kt/V (eKt/V) values for CAPD, NHD and SDHD.</a:t>
            </a:r>
          </a:p>
        </p:txBody>
      </p:sp>
      <p:sp>
        <p:nvSpPr>
          <p:cNvPr id="117" name="Oval 116">
            <a:extLst>
              <a:ext uri="{FF2B5EF4-FFF2-40B4-BE49-F238E27FC236}">
                <a16:creationId xmlns:a16="http://schemas.microsoft.com/office/drawing/2014/main" id="{AB8DFF23-4B32-476B-A0A2-B44AF9F0EAB6}"/>
              </a:ext>
            </a:extLst>
          </p:cNvPr>
          <p:cNvSpPr>
            <a:spLocks noSelect="1" noMove="1" noResize="1" noTextEdit="1"/>
          </p:cNvSpPr>
          <p:nvPr/>
        </p:nvSpPr>
        <p:spPr>
          <a:xfrm>
            <a:off x="6842139" y="2435910"/>
            <a:ext cx="725657" cy="580525"/>
          </a:xfrm>
          <a:prstGeom prst="ellipse">
            <a:avLst/>
          </a:prstGeom>
          <a:solidFill>
            <a:srgbClr val="66CC00">
              <a:alpha val="5000"/>
            </a:srgbClr>
          </a:solidFill>
          <a:ln w="30856">
            <a:solidFill>
              <a:srgbClr val="66C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66CC00"/>
              </a:solidFill>
            </a:endParaRPr>
          </a:p>
        </p:txBody>
      </p:sp>
      <p:sp>
        <p:nvSpPr>
          <p:cNvPr id="118" name="Oval 117">
            <a:extLst>
              <a:ext uri="{FF2B5EF4-FFF2-40B4-BE49-F238E27FC236}">
                <a16:creationId xmlns:a16="http://schemas.microsoft.com/office/drawing/2014/main" id="{ACF794C3-37E2-4976-9BED-C5697A1B9BEF}"/>
              </a:ext>
            </a:extLst>
          </p:cNvPr>
          <p:cNvSpPr>
            <a:spLocks noSelect="1" noMove="1" noResize="1" noTextEdit="1"/>
          </p:cNvSpPr>
          <p:nvPr/>
        </p:nvSpPr>
        <p:spPr>
          <a:xfrm>
            <a:off x="4559402" y="3605804"/>
            <a:ext cx="914400" cy="543286"/>
          </a:xfrm>
          <a:prstGeom prst="ellipse">
            <a:avLst/>
          </a:prstGeom>
          <a:solidFill>
            <a:srgbClr val="00A0D7">
              <a:alpha val="5000"/>
            </a:srgbClr>
          </a:solidFill>
          <a:ln w="30856">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A0D7"/>
              </a:solidFill>
            </a:endParaRPr>
          </a:p>
        </p:txBody>
      </p:sp>
      <p:sp>
        <p:nvSpPr>
          <p:cNvPr id="115" name="TextBox 114">
            <a:extLst>
              <a:ext uri="{FF2B5EF4-FFF2-40B4-BE49-F238E27FC236}">
                <a16:creationId xmlns:a16="http://schemas.microsoft.com/office/drawing/2014/main" id="{669BD7EA-F24A-4C15-ADF9-79A7FA1C6BE9}"/>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03564532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Picture 2">
            <a:extLst>
              <a:ext uri="{FF2B5EF4-FFF2-40B4-BE49-F238E27FC236}">
                <a16:creationId xmlns:a16="http://schemas.microsoft.com/office/drawing/2014/main" id="{15F91F2F-8297-4153-80F8-1DA85E847D0F}"/>
              </a:ext>
            </a:extLst>
          </p:cNvPr>
          <p:cNvPicPr>
            <a:picLocks noSelect="1" noChangeAspect="1" noMove="1" noResize="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 y="4626"/>
            <a:ext cx="9275814" cy="5610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C7EA634C-007A-412E-A62A-CE7FDB5E3BF9}"/>
              </a:ext>
            </a:extLst>
          </p:cNvPr>
          <p:cNvSpPr txBox="1">
            <a:spLocks noSelect="1" noMove="1" noResize="1" noChangeArrowheads="1" noTextEdit="1"/>
          </p:cNvSpPr>
          <p:nvPr/>
        </p:nvSpPr>
        <p:spPr bwMode="auto">
          <a:xfrm>
            <a:off x="8584439" y="5814175"/>
            <a:ext cx="3610694" cy="321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9611" tIns="44806" rIns="89611" bIns="44806">
            <a:spAutoFit/>
          </a:bodyPr>
          <a:lstStyle>
            <a:lvl1pPr eaLnBrk="0" hangingPunct="0">
              <a:spcBef>
                <a:spcPct val="20000"/>
              </a:spcBef>
              <a:buClr>
                <a:schemeClr val="accent1"/>
              </a:buClr>
              <a:buSzPct val="85000"/>
              <a:buFont typeface="Wingdings" panose="05000000000000000000" pitchFamily="2" charset="2"/>
              <a:buChar char="o"/>
              <a:defRPr sz="2800">
                <a:solidFill>
                  <a:schemeClr val="tx2"/>
                </a:solidFill>
                <a:latin typeface="Arial"/>
              </a:defRPr>
            </a:lvl1pPr>
            <a:lvl2pPr marL="742950" indent="-285750" eaLnBrk="0" hangingPunct="0">
              <a:spcBef>
                <a:spcPct val="20000"/>
              </a:spcBef>
              <a:buClr>
                <a:schemeClr val="accent1"/>
              </a:buClr>
              <a:buSzPct val="70000"/>
              <a:buFont typeface="Wingdings" panose="05000000000000000000" pitchFamily="2" charset="2"/>
              <a:buChar char="n"/>
              <a:defRPr sz="2500">
                <a:solidFill>
                  <a:schemeClr val="tx2"/>
                </a:solidFill>
                <a:latin typeface="Arial"/>
              </a:defRPr>
            </a:lvl2pPr>
            <a:lvl3pPr marL="1143000" indent="-228600" eaLnBrk="0" hangingPunct="0">
              <a:spcBef>
                <a:spcPct val="20000"/>
              </a:spcBef>
              <a:buClr>
                <a:schemeClr val="accent1"/>
              </a:buClr>
              <a:buSzPct val="70000"/>
              <a:buFont typeface="Wingdings" panose="05000000000000000000" pitchFamily="2" charset="2"/>
              <a:buChar char="p"/>
              <a:defRPr sz="2200">
                <a:solidFill>
                  <a:schemeClr val="tx2"/>
                </a:solidFill>
                <a:latin typeface="Arial"/>
              </a:defRPr>
            </a:lvl3pPr>
            <a:lvl4pPr marL="1600200" indent="-228600" eaLnBrk="0" hangingPunct="0">
              <a:spcBef>
                <a:spcPct val="20000"/>
              </a:spcBef>
              <a:buClr>
                <a:schemeClr val="accent1"/>
              </a:buClr>
              <a:buSzPct val="70000"/>
              <a:buFont typeface="Wingdings" panose="05000000000000000000" pitchFamily="2" charset="2"/>
              <a:buChar char="n"/>
              <a:defRPr sz="2000">
                <a:solidFill>
                  <a:schemeClr val="tx2"/>
                </a:solidFill>
                <a:latin typeface="Arial"/>
              </a:defRPr>
            </a:lvl4pPr>
            <a:lvl5pPr marL="2057400" indent="-228600" eaLnBrk="0" hangingPunct="0">
              <a:spcBef>
                <a:spcPct val="20000"/>
              </a:spcBef>
              <a:buClr>
                <a:schemeClr val="accent1"/>
              </a:buClr>
              <a:buSzPct val="70000"/>
              <a:buFont typeface="Wingdings" panose="05000000000000000000" pitchFamily="2" charset="2"/>
              <a:buChar char="o"/>
              <a:defRPr sz="2000">
                <a:solidFill>
                  <a:schemeClr val="tx2"/>
                </a:solidFill>
                <a:latin typeface="Arial"/>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a:defRPr>
            </a:lvl9pPr>
          </a:lstStyle>
          <a:p>
            <a:pPr eaLnBrk="1" hangingPunct="1">
              <a:spcBef>
                <a:spcPct val="0"/>
              </a:spcBef>
              <a:buClrTx/>
              <a:buSzTx/>
              <a:buFontTx/>
              <a:buNone/>
            </a:pPr>
            <a:r>
              <a:rPr lang="en-CA" altLang="en-US" sz="1500" i="1">
                <a:solidFill>
                  <a:schemeClr val="tx1"/>
                </a:solidFill>
              </a:rPr>
              <a:t>Daugirdas et al. J Am Soc Nephrol 2012</a:t>
            </a:r>
          </a:p>
        </p:txBody>
      </p:sp>
      <p:grpSp>
        <p:nvGrpSpPr>
          <p:cNvPr id="6" name="Group 5">
            <a:extLst>
              <a:ext uri="{FF2B5EF4-FFF2-40B4-BE49-F238E27FC236}">
                <a16:creationId xmlns:a16="http://schemas.microsoft.com/office/drawing/2014/main" id="{1746C238-3556-4E9F-89FF-F0388BFEB2D5}"/>
              </a:ext>
            </a:extLst>
          </p:cNvPr>
          <p:cNvGrpSpPr>
            <a:grpSpLocks noGrp="1" noSelect="1" noMove="1" noResize="1"/>
          </p:cNvGrpSpPr>
          <p:nvPr/>
        </p:nvGrpSpPr>
        <p:grpSpPr>
          <a:xfrm>
            <a:off x="9096689" y="1659873"/>
            <a:ext cx="2778455" cy="2652936"/>
            <a:chOff x="9262935" y="2360517"/>
            <a:chExt cx="2778455" cy="2652936"/>
          </a:xfrm>
        </p:grpSpPr>
        <p:sp>
          <p:nvSpPr>
            <p:cNvPr id="8" name="Left Arrow 3">
              <a:extLst>
                <a:ext uri="{FF2B5EF4-FFF2-40B4-BE49-F238E27FC236}">
                  <a16:creationId xmlns:a16="http://schemas.microsoft.com/office/drawing/2014/main" id="{B6CBE8CD-6070-47A5-80BB-F7E61A70FB14}"/>
                </a:ext>
              </a:extLst>
            </p:cNvPr>
            <p:cNvSpPr>
              <a:spLocks noChangeArrowheads="1"/>
            </p:cNvSpPr>
            <p:nvPr/>
          </p:nvSpPr>
          <p:spPr bwMode="auto">
            <a:xfrm>
              <a:off x="9262935" y="2360517"/>
              <a:ext cx="477815" cy="348708"/>
            </a:xfrm>
            <a:prstGeom prst="leftArrow">
              <a:avLst>
                <a:gd name="adj1" fmla="val 50000"/>
                <a:gd name="adj2" fmla="val 49996"/>
              </a:avLst>
            </a:prstGeom>
            <a:solidFill>
              <a:schemeClr val="accent1"/>
            </a:solidFill>
            <a:ln w="9525" algn="ctr">
              <a:solidFill>
                <a:schemeClr val="tx1"/>
              </a:solidFill>
              <a:round/>
            </a:ln>
          </p:spPr>
          <p:txBody>
            <a:bodyPr wrap="none"/>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eaLnBrk="1" hangingPunct="1">
                <a:spcBef>
                  <a:spcPct val="0"/>
                </a:spcBef>
                <a:buClrTx/>
                <a:buSzTx/>
                <a:buFontTx/>
                <a:buNone/>
              </a:pPr>
              <a:endParaRPr lang="en-US" altLang="en-US" sz="2400">
                <a:solidFill>
                  <a:schemeClr val="tx1"/>
                </a:solidFill>
              </a:endParaRPr>
            </a:p>
          </p:txBody>
        </p:sp>
        <p:sp>
          <p:nvSpPr>
            <p:cNvPr id="9" name="Left Arrow 4">
              <a:extLst>
                <a:ext uri="{FF2B5EF4-FFF2-40B4-BE49-F238E27FC236}">
                  <a16:creationId xmlns:a16="http://schemas.microsoft.com/office/drawing/2014/main" id="{9FA7D54E-9103-4CA3-8348-631FABE79C41}"/>
                </a:ext>
              </a:extLst>
            </p:cNvPr>
            <p:cNvSpPr>
              <a:spLocks noChangeArrowheads="1"/>
            </p:cNvSpPr>
            <p:nvPr/>
          </p:nvSpPr>
          <p:spPr bwMode="auto">
            <a:xfrm>
              <a:off x="9302868" y="4649141"/>
              <a:ext cx="519158" cy="364312"/>
            </a:xfrm>
            <a:prstGeom prst="leftArrow">
              <a:avLst>
                <a:gd name="adj1" fmla="val 50000"/>
                <a:gd name="adj2" fmla="val 50002"/>
              </a:avLst>
            </a:prstGeom>
            <a:solidFill>
              <a:schemeClr val="accent1"/>
            </a:solidFill>
            <a:ln w="9525" algn="ctr">
              <a:solidFill>
                <a:schemeClr val="tx1"/>
              </a:solidFill>
              <a:round/>
            </a:ln>
          </p:spPr>
          <p:txBody>
            <a:bodyPr wrap="none"/>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eaLnBrk="1" hangingPunct="1">
                <a:spcBef>
                  <a:spcPct val="0"/>
                </a:spcBef>
                <a:buClrTx/>
                <a:buSzTx/>
                <a:buFontTx/>
                <a:buNone/>
              </a:pPr>
              <a:endParaRPr lang="en-US" altLang="en-US" sz="2400">
                <a:solidFill>
                  <a:schemeClr val="tx1"/>
                </a:solidFill>
              </a:endParaRPr>
            </a:p>
          </p:txBody>
        </p:sp>
        <p:sp>
          <p:nvSpPr>
            <p:cNvPr id="12" name="TextBox 5">
              <a:extLst>
                <a:ext uri="{FF2B5EF4-FFF2-40B4-BE49-F238E27FC236}">
                  <a16:creationId xmlns:a16="http://schemas.microsoft.com/office/drawing/2014/main" id="{DCA6FAFB-0B1B-44F4-9ED7-E1E13B7A8C43}"/>
                </a:ext>
              </a:extLst>
            </p:cNvPr>
            <p:cNvSpPr txBox="1">
              <a:spLocks noChangeArrowheads="1"/>
            </p:cNvSpPr>
            <p:nvPr/>
          </p:nvSpPr>
          <p:spPr bwMode="auto">
            <a:xfrm>
              <a:off x="9742869" y="2365638"/>
              <a:ext cx="22985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CA" altLang="en-US" sz="1600">
                  <a:solidFill>
                    <a:schemeClr val="tx1">
                      <a:lumMod val="65000"/>
                      <a:lumOff val="35000"/>
                    </a:schemeClr>
                  </a:solidFill>
                </a:rPr>
                <a:t>Hemodialysis 3x/week</a:t>
              </a:r>
              <a:endParaRPr lang="en-US" altLang="en-US" sz="1600">
                <a:solidFill>
                  <a:schemeClr val="tx1">
                    <a:lumMod val="65000"/>
                    <a:lumOff val="35000"/>
                  </a:schemeClr>
                </a:solidFill>
              </a:endParaRPr>
            </a:p>
          </p:txBody>
        </p:sp>
        <p:sp>
          <p:nvSpPr>
            <p:cNvPr id="13" name="TextBox 6">
              <a:extLst>
                <a:ext uri="{FF2B5EF4-FFF2-40B4-BE49-F238E27FC236}">
                  <a16:creationId xmlns:a16="http://schemas.microsoft.com/office/drawing/2014/main" id="{AD897041-FC6E-45AC-AC10-8EFD2106E7DA}"/>
                </a:ext>
              </a:extLst>
            </p:cNvPr>
            <p:cNvSpPr txBox="1">
              <a:spLocks noChangeArrowheads="1"/>
            </p:cNvSpPr>
            <p:nvPr/>
          </p:nvSpPr>
          <p:spPr bwMode="auto">
            <a:xfrm>
              <a:off x="9827573" y="4659790"/>
              <a:ext cx="2210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CA" altLang="en-US" sz="1600">
                  <a:solidFill>
                    <a:schemeClr val="tx1">
                      <a:lumMod val="65000"/>
                      <a:lumOff val="35000"/>
                    </a:schemeClr>
                  </a:solidFill>
                </a:rPr>
                <a:t>Hemodialysis 6x/week</a:t>
              </a:r>
              <a:endParaRPr lang="en-US" altLang="en-US" sz="1600">
                <a:solidFill>
                  <a:schemeClr val="tx1">
                    <a:lumMod val="65000"/>
                    <a:lumOff val="35000"/>
                  </a:schemeClr>
                </a:solidFill>
              </a:endParaRPr>
            </a:p>
          </p:txBody>
        </p:sp>
      </p:grpSp>
      <p:sp>
        <p:nvSpPr>
          <p:cNvPr id="10" name="TextBox 9">
            <a:extLst>
              <a:ext uri="{FF2B5EF4-FFF2-40B4-BE49-F238E27FC236}">
                <a16:creationId xmlns:a16="http://schemas.microsoft.com/office/drawing/2014/main" id="{2690A84D-4E95-4B36-87D8-50E03CD9152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788868068"/>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18CA8D62-16A0-46E3-BB66-9F6B7F59ECAA}"/>
              </a:ext>
            </a:extLst>
          </p:cNvPr>
          <p:cNvSpPr>
            <a:spLocks noGrp="1" noSelect="1" noMove="1" noResize="1" noTextEdit="1"/>
          </p:cNvSpPr>
          <p:nvPr>
            <p:ph type="title"/>
          </p:nvPr>
        </p:nvSpPr>
        <p:spPr>
          <a:xfrm>
            <a:off x="616667" y="698058"/>
            <a:ext cx="10515600" cy="1082404"/>
          </a:xfrm>
        </p:spPr>
        <p:txBody>
          <a:bodyPr/>
          <a:lstStyle/>
          <a:p>
            <a:r>
              <a:rPr lang="en-US"/>
              <a:t>Solute Removal and Outcomes</a:t>
            </a:r>
          </a:p>
        </p:txBody>
      </p:sp>
      <p:sp>
        <p:nvSpPr>
          <p:cNvPr id="3" name="Content Placeholder 2">
            <a:extLst>
              <a:ext uri="{FF2B5EF4-FFF2-40B4-BE49-F238E27FC236}">
                <a16:creationId xmlns:a16="http://schemas.microsoft.com/office/drawing/2014/main" id="{62F7C33C-EBAB-4C33-85F1-A267D0D0EAD2}"/>
              </a:ext>
            </a:extLst>
          </p:cNvPr>
          <p:cNvSpPr>
            <a:spLocks noGrp="1" noSelect="1" noMove="1" noResize="1" noTextEdit="1"/>
          </p:cNvSpPr>
          <p:nvPr>
            <p:ph idx="1"/>
          </p:nvPr>
        </p:nvSpPr>
        <p:spPr>
          <a:xfrm>
            <a:off x="616667" y="1614637"/>
            <a:ext cx="10515600" cy="3388471"/>
          </a:xfrm>
        </p:spPr>
        <p:txBody>
          <a:bodyPr>
            <a:normAutofit/>
          </a:bodyPr>
          <a:lstStyle/>
          <a:p>
            <a:r>
              <a:rPr lang="en-US">
                <a:latin typeface="Arial" panose="020b0604020202020204" pitchFamily="34" charset="0"/>
                <a:cs typeface="Arial" panose="020b0604020202020204" pitchFamily="34" charset="0"/>
              </a:rPr>
              <a:t>Frequent HD will enhance removal of uremic toxins.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Extent of removal dependent on molecule</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Frequency and duration are important</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Surrogate marker vs. outcomes</a:t>
            </a:r>
          </a:p>
        </p:txBody>
      </p:sp>
      <p:sp>
        <p:nvSpPr>
          <p:cNvPr id="4" name="Subtitle 3">
            <a:extLst>
              <a:ext uri="{FF2B5EF4-FFF2-40B4-BE49-F238E27FC236}">
                <a16:creationId xmlns:a16="http://schemas.microsoft.com/office/drawing/2014/main" id="{754AB776-6573-42ED-A5A7-0FD71DBD84C0}"/>
              </a:ext>
            </a:extLst>
          </p:cNvPr>
          <p:cNvSpPr>
            <a:spLocks noGrp="1" noSelect="1" noMove="1" noResize="1" noTextEdit="1"/>
          </p:cNvSpPr>
          <p:nvPr>
            <p:ph type="subTitle" idx="10"/>
          </p:nvPr>
        </p:nvSpPr>
        <p:spPr/>
        <p:txBody>
          <a:bodyPr/>
          <a:lstStyle/>
          <a:p>
            <a:r>
              <a:rPr lang="en-US"/>
              <a:t>Solute removal</a:t>
            </a:r>
          </a:p>
        </p:txBody>
      </p:sp>
      <p:sp>
        <p:nvSpPr>
          <p:cNvPr id="7" name="TextBox 6">
            <a:extLst>
              <a:ext uri="{FF2B5EF4-FFF2-40B4-BE49-F238E27FC236}">
                <a16:creationId xmlns:a16="http://schemas.microsoft.com/office/drawing/2014/main" id="{57CB3D69-9161-4E6B-A347-B05CBD2BE60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75863974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22E7A81-4491-4496-B8BF-9CA4CCC5D192}"/>
              </a:ext>
            </a:extLst>
          </p:cNvPr>
          <p:cNvSpPr>
            <a:spLocks noGrp="1" noSelect="1" noMove="1" noResize="1" noTextEdit="1"/>
          </p:cNvSpPr>
          <p:nvPr>
            <p:ph type="title"/>
          </p:nvPr>
        </p:nvSpPr>
        <p:spPr>
          <a:xfrm>
            <a:off x="612256" y="697248"/>
            <a:ext cx="11579743" cy="1082404"/>
          </a:xfrm>
        </p:spPr>
        <p:txBody>
          <a:bodyPr>
            <a:normAutofit/>
          </a:bodyPr>
          <a:lstStyle/>
          <a:p>
            <a:r>
              <a:rPr lang="en-US"/>
              <a:t>Psychosocial Benefits of Frequent HD</a:t>
            </a:r>
          </a:p>
        </p:txBody>
      </p:sp>
      <p:sp>
        <p:nvSpPr>
          <p:cNvPr id="3" name="Content Placeholder 2">
            <a:extLst>
              <a:ext uri="{FF2B5EF4-FFF2-40B4-BE49-F238E27FC236}">
                <a16:creationId xmlns:a16="http://schemas.microsoft.com/office/drawing/2014/main" id="{B7A8468E-B069-4564-8D85-138ADD89E282}"/>
              </a:ext>
            </a:extLst>
          </p:cNvPr>
          <p:cNvSpPr>
            <a:spLocks noGrp="1" noSelect="1" noMove="1" noResize="1" noTextEdit="1"/>
          </p:cNvSpPr>
          <p:nvPr>
            <p:ph idx="1"/>
          </p:nvPr>
        </p:nvSpPr>
        <p:spPr>
          <a:xfrm>
            <a:off x="612254" y="1611254"/>
            <a:ext cx="10967489" cy="3388471"/>
          </a:xfrm>
        </p:spPr>
        <p:txBody>
          <a:bodyPr/>
          <a:lstStyle/>
          <a:p>
            <a:r>
              <a:rPr lang="en-US">
                <a:latin typeface="Arial" panose="020b0604020202020204" pitchFamily="34" charset="0"/>
                <a:cs typeface="Arial" panose="020b0604020202020204" pitchFamily="34" charset="0"/>
              </a:rPr>
              <a:t>More control</a:t>
            </a:r>
          </a:p>
          <a:p>
            <a:r>
              <a:rPr lang="en-US">
                <a:latin typeface="Arial" panose="020b0604020202020204" pitchFamily="34" charset="0"/>
                <a:cs typeface="Arial" panose="020b0604020202020204" pitchFamily="34" charset="0"/>
              </a:rPr>
              <a:t>Less disruption of day</a:t>
            </a:r>
          </a:p>
          <a:p>
            <a:r>
              <a:rPr lang="en-US">
                <a:latin typeface="Arial" panose="020b0604020202020204" pitchFamily="34" charset="0"/>
                <a:cs typeface="Arial" panose="020b0604020202020204" pitchFamily="34" charset="0"/>
              </a:rPr>
              <a:t>Less travel to clinic</a:t>
            </a:r>
          </a:p>
          <a:p>
            <a:r>
              <a:rPr lang="en-US">
                <a:latin typeface="Arial" panose="020b0604020202020204" pitchFamily="34" charset="0"/>
                <a:cs typeface="Arial" panose="020b0604020202020204" pitchFamily="34" charset="0"/>
              </a:rPr>
              <a:t>Better sleep</a:t>
            </a:r>
          </a:p>
          <a:p>
            <a:r>
              <a:rPr lang="en-US">
                <a:latin typeface="Arial" panose="020b0604020202020204" pitchFamily="34" charset="0"/>
                <a:cs typeface="Arial" panose="020b0604020202020204" pitchFamily="34" charset="0"/>
              </a:rPr>
              <a:t>More time with family or friends; less time with sick or dying people</a:t>
            </a:r>
          </a:p>
          <a:p>
            <a:r>
              <a:rPr lang="en-US">
                <a:latin typeface="Arial" panose="020b0604020202020204" pitchFamily="34" charset="0"/>
                <a:cs typeface="Arial" panose="020b0604020202020204" pitchFamily="34" charset="0"/>
              </a:rPr>
              <a:t>Better sexual functioning</a:t>
            </a:r>
          </a:p>
        </p:txBody>
      </p:sp>
      <p:sp>
        <p:nvSpPr>
          <p:cNvPr id="4" name="Subtitle 3">
            <a:extLst>
              <a:ext uri="{FF2B5EF4-FFF2-40B4-BE49-F238E27FC236}">
                <a16:creationId xmlns:a16="http://schemas.microsoft.com/office/drawing/2014/main" id="{B9A8D817-5751-458D-B902-0FBE3BD06B07}"/>
              </a:ext>
            </a:extLst>
          </p:cNvPr>
          <p:cNvSpPr>
            <a:spLocks noGrp="1" noSelect="1" noMove="1" noResize="1" noTextEdit="1"/>
          </p:cNvSpPr>
          <p:nvPr>
            <p:ph type="subTitle" idx="10"/>
          </p:nvPr>
        </p:nvSpPr>
        <p:spPr/>
        <p:txBody>
          <a:bodyPr/>
          <a:lstStyle/>
          <a:p>
            <a:r>
              <a:rPr lang="en-US"/>
              <a:t>Quality of life</a:t>
            </a:r>
          </a:p>
        </p:txBody>
      </p:sp>
      <p:sp>
        <p:nvSpPr>
          <p:cNvPr id="5" name="Rectangle 4">
            <a:extLst>
              <a:ext uri="{FF2B5EF4-FFF2-40B4-BE49-F238E27FC236}">
                <a16:creationId xmlns:a16="http://schemas.microsoft.com/office/drawing/2014/main" id="{A2FA38F2-F060-4635-987B-EF3AFE1DD23D}"/>
              </a:ext>
            </a:extLst>
          </p:cNvPr>
          <p:cNvSpPr>
            <a:spLocks noSelect="1" noMove="1" noResize="1" noTextEdit="1"/>
          </p:cNvSpPr>
          <p:nvPr/>
        </p:nvSpPr>
        <p:spPr>
          <a:xfrm>
            <a:off x="7251410" y="5807165"/>
            <a:ext cx="4942794" cy="323165"/>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Twardowski et al. Nephrol Dial Transplant 2001</a:t>
            </a:r>
          </a:p>
        </p:txBody>
      </p:sp>
      <p:sp>
        <p:nvSpPr>
          <p:cNvPr id="8" name="TextBox 7">
            <a:extLst>
              <a:ext uri="{FF2B5EF4-FFF2-40B4-BE49-F238E27FC236}">
                <a16:creationId xmlns:a16="http://schemas.microsoft.com/office/drawing/2014/main" id="{955334ED-E0D0-48E9-9009-877D08C03BD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412106274"/>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7A5B68E-3FDF-4881-A89A-4C31F375305A}"/>
              </a:ext>
            </a:extLst>
          </p:cNvPr>
          <p:cNvSpPr>
            <a:spLocks noGrp="1" noSelect="1" noMove="1" noResize="1" noTextEdit="1"/>
          </p:cNvSpPr>
          <p:nvPr>
            <p:ph type="title"/>
          </p:nvPr>
        </p:nvSpPr>
        <p:spPr>
          <a:xfrm>
            <a:off x="616667" y="698058"/>
            <a:ext cx="10515600" cy="1082404"/>
          </a:xfrm>
        </p:spPr>
        <p:txBody>
          <a:bodyPr>
            <a:normAutofit/>
          </a:bodyPr>
          <a:lstStyle/>
          <a:p>
            <a:r>
              <a:rPr lang="en-US"/>
              <a:t>Sophia L. Ambruso</a:t>
            </a:r>
          </a:p>
        </p:txBody>
      </p:sp>
      <p:sp>
        <p:nvSpPr>
          <p:cNvPr id="3" name="Content Placeholder 2">
            <a:extLst>
              <a:ext uri="{FF2B5EF4-FFF2-40B4-BE49-F238E27FC236}">
                <a16:creationId xmlns:a16="http://schemas.microsoft.com/office/drawing/2014/main" id="{8419697B-63E0-4FDD-A4F1-CAFD01F14D42}"/>
              </a:ext>
            </a:extLst>
          </p:cNvPr>
          <p:cNvSpPr>
            <a:spLocks noGrp="1" noSelect="1" noMove="1" noResize="1" noTextEdit="1"/>
          </p:cNvSpPr>
          <p:nvPr>
            <p:ph idx="1"/>
          </p:nvPr>
        </p:nvSpPr>
        <p:spPr>
          <a:xfrm>
            <a:off x="616666" y="1618909"/>
            <a:ext cx="10958665" cy="2044766"/>
          </a:xfrm>
        </p:spPr>
        <p:txBody>
          <a:bodyPr>
            <a:normAutofit/>
          </a:bodyPr>
          <a:lstStyle/>
          <a:p>
            <a:r>
              <a:rPr lang="en-US" i="1">
                <a:latin typeface="Arial" panose="020b0604020202020204" pitchFamily="34" charset="0"/>
                <a:cs typeface="Arial" panose="020b0604020202020204" pitchFamily="34" charset="0"/>
              </a:rPr>
              <a:t>Employers: </a:t>
            </a:r>
            <a:r>
              <a:rPr lang="en-US" b="0" i="0" u="none" strike="noStrike">
                <a:effectLst/>
                <a:latin typeface="Arial" panose="020b0604020202020204" pitchFamily="34" charset="0"/>
                <a:cs typeface="Arial" panose="020b0604020202020204" pitchFamily="34" charset="0"/>
              </a:rPr>
              <a:t>University of Colorado School of Medicine, Rocky Mountain Regional VA Medical Center </a:t>
            </a:r>
            <a:endParaRPr lang="en-US" i="1">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5F432294-39A3-4433-99B2-5F5B450A2C51}"/>
              </a:ext>
            </a:extLst>
          </p:cNvPr>
          <p:cNvSpPr>
            <a:spLocks noGrp="1" noSelect="1" noMove="1" noResize="1" noTextEdit="1"/>
          </p:cNvSpPr>
          <p:nvPr>
            <p:ph type="subTitle" idx="10"/>
          </p:nvPr>
        </p:nvSpPr>
        <p:spPr/>
        <p:txBody>
          <a:bodyPr/>
          <a:lstStyle/>
          <a:p>
            <a:r>
              <a:rPr lang="en-US"/>
              <a:t>Disclosures</a:t>
            </a:r>
          </a:p>
        </p:txBody>
      </p:sp>
      <p:sp>
        <p:nvSpPr>
          <p:cNvPr id="5" name="TextBox 4">
            <a:extLst>
              <a:ext uri="{FF2B5EF4-FFF2-40B4-BE49-F238E27FC236}">
                <a16:creationId xmlns:a16="http://schemas.microsoft.com/office/drawing/2014/main" id="{DEF90E4C-20A4-48EB-9564-7FBE8AFA10E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6" name="Title 1">
            <a:extLst>
              <a:ext uri="{FF2B5EF4-FFF2-40B4-BE49-F238E27FC236}">
                <a16:creationId xmlns:a16="http://schemas.microsoft.com/office/drawing/2014/main" id="{436F646F-AD35-4E3F-92F0-2CDC57171C83}"/>
              </a:ext>
            </a:extLst>
          </p:cNvPr>
          <p:cNvSpPr txBox="1">
            <a:spLocks noSelect="1" noMove="1" noResize="1" noTextEdit="1"/>
          </p:cNvSpPr>
          <p:nvPr/>
        </p:nvSpPr>
        <p:spPr>
          <a:xfrm>
            <a:off x="616667" y="2900253"/>
            <a:ext cx="10515600" cy="10824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accent3"/>
                </a:solidFill>
                <a:latin typeface="Segoe"/>
                <a:ea typeface="+mj-ea"/>
                <a:cs typeface="Segoe"/>
              </a:defRPr>
            </a:lvl1pPr>
          </a:lstStyle>
          <a:p>
            <a:r>
              <a:rPr lang="en-US"/>
              <a:t>Christopher T. Chan</a:t>
            </a:r>
            <a:br>
              <a:rPr lang="en-US"/>
            </a:br>
            <a:endParaRPr lang="en-US"/>
          </a:p>
        </p:txBody>
      </p:sp>
      <p:sp>
        <p:nvSpPr>
          <p:cNvPr id="7" name="Content Placeholder 2">
            <a:extLst>
              <a:ext uri="{FF2B5EF4-FFF2-40B4-BE49-F238E27FC236}">
                <a16:creationId xmlns:a16="http://schemas.microsoft.com/office/drawing/2014/main" id="{4A75E724-DFD2-4BA6-A706-60E864FD09CF}"/>
              </a:ext>
            </a:extLst>
          </p:cNvPr>
          <p:cNvSpPr txBox="1">
            <a:spLocks noSelect="1" noMove="1" noResize="1" noTextEdit="1"/>
          </p:cNvSpPr>
          <p:nvPr/>
        </p:nvSpPr>
        <p:spPr>
          <a:xfrm>
            <a:off x="614917" y="3449160"/>
            <a:ext cx="10960415" cy="3388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a:latin typeface="Arial" panose="020b0604020202020204" pitchFamily="34" charset="0"/>
                <a:cs typeface="Arial" panose="020b0604020202020204" pitchFamily="34" charset="0"/>
              </a:rPr>
              <a:t>Employer: </a:t>
            </a:r>
            <a:r>
              <a:rPr lang="en-US">
                <a:latin typeface="Arial" panose="020b0604020202020204" pitchFamily="34" charset="0"/>
                <a:cs typeface="Arial" panose="020b0604020202020204" pitchFamily="34" charset="0"/>
              </a:rPr>
              <a:t>Toronto General Hospital</a:t>
            </a:r>
          </a:p>
          <a:p>
            <a:r>
              <a:rPr lang="en-US" i="1">
                <a:latin typeface="Arial" panose="020b0604020202020204" pitchFamily="34" charset="0"/>
                <a:cs typeface="Arial" panose="020b0604020202020204" pitchFamily="34" charset="0"/>
              </a:rPr>
              <a:t>Consultancy Agreements</a:t>
            </a:r>
            <a:r>
              <a:rPr lang="en-US">
                <a:latin typeface="Arial" panose="020b0604020202020204" pitchFamily="34" charset="0"/>
                <a:cs typeface="Arial" panose="020b0604020202020204" pitchFamily="34" charset="0"/>
              </a:rPr>
              <a:t>: Baxter Global, Medtronic, and NxStage</a:t>
            </a:r>
            <a:endParaRPr lang="en-US">
              <a:latin typeface="Arial" panose="020b0604020202020204" pitchFamily="34" charset="0"/>
              <a:cs typeface="Arial" panose="020b0604020202020204" pitchFamily="34" charset="0"/>
            </a:endParaRPr>
          </a:p>
        </p:txBody>
      </p:sp>
    </p:spTree>
    <p:extLst>
      <p:ext uri="{BB962C8B-B14F-4D97-AF65-F5344CB8AC3E}">
        <p14:creationId val="2135715705"/>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D8792B88-702D-4F6D-9307-EF7251E15DCD}"/>
              </a:ext>
            </a:extLst>
          </p:cNvPr>
          <p:cNvSpPr>
            <a:spLocks noGrp="1" noSelect="1" noMove="1" noResize="1" noTextEdit="1"/>
          </p:cNvSpPr>
          <p:nvPr>
            <p:ph type="title"/>
          </p:nvPr>
        </p:nvSpPr>
        <p:spPr>
          <a:xfrm>
            <a:off x="613142" y="705360"/>
            <a:ext cx="10515600" cy="1078992"/>
          </a:xfrm>
        </p:spPr>
        <p:txBody>
          <a:bodyPr>
            <a:normAutofit/>
          </a:bodyPr>
          <a:lstStyle/>
          <a:p>
            <a:r>
              <a:rPr lang="en-US"/>
              <a:t>Quality of Life</a:t>
            </a:r>
          </a:p>
        </p:txBody>
      </p:sp>
      <p:sp>
        <p:nvSpPr>
          <p:cNvPr id="8" name="TextBox 7">
            <a:extLst>
              <a:ext uri="{FF2B5EF4-FFF2-40B4-BE49-F238E27FC236}">
                <a16:creationId xmlns:a16="http://schemas.microsoft.com/office/drawing/2014/main" id="{4491A779-4174-46AC-8986-EC63C304C4CC}"/>
              </a:ext>
            </a:extLst>
          </p:cNvPr>
          <p:cNvSpPr txBox="1">
            <a:spLocks noSelect="1" noMove="1" noResize="1" noTextEdit="1"/>
          </p:cNvSpPr>
          <p:nvPr/>
        </p:nvSpPr>
        <p:spPr>
          <a:xfrm>
            <a:off x="6065671" y="5579217"/>
            <a:ext cx="6124575" cy="553998"/>
          </a:xfrm>
          <a:prstGeom prst="rect">
            <a:avLst/>
          </a:prstGeom>
          <a:noFill/>
        </p:spPr>
        <p:txBody>
          <a:bodyPr wrap="square">
            <a:spAutoFit/>
          </a:bodyPr>
          <a:lstStyle/>
          <a:p>
            <a:pPr algn="r" eaLnBrk="1" hangingPunct="1"/>
            <a:r>
              <a:rPr lang="en-CA" altLang="en-US" sz="1500" i="1">
                <a:latin typeface="Arial" panose="020b0604020202020204" pitchFamily="34" charset="0"/>
                <a:cs typeface="Arial" panose="020b0604020202020204" pitchFamily="34" charset="0"/>
              </a:rPr>
              <a:t>Hall et al – Clin J Am Soc Nephrol 7: 782 – 794, 2012</a:t>
            </a:r>
          </a:p>
          <a:p>
            <a:pPr algn="r" eaLnBrk="1" hangingPunct="1"/>
            <a:r>
              <a:rPr lang="en-CA" altLang="en-US" sz="1500" i="1">
                <a:latin typeface="Arial" panose="020b0604020202020204" pitchFamily="34" charset="0"/>
                <a:cs typeface="Arial" panose="020b0604020202020204" pitchFamily="34" charset="0"/>
              </a:rPr>
              <a:t>Culleton et al – JAMA 298: 1201-9, 2007</a:t>
            </a:r>
          </a:p>
        </p:txBody>
      </p:sp>
      <p:pic>
        <p:nvPicPr>
          <p:cNvPr id="16" name="Content Placeholder 4">
            <a:extLst>
              <a:ext uri="{FF2B5EF4-FFF2-40B4-BE49-F238E27FC236}">
                <a16:creationId xmlns:a16="http://schemas.microsoft.com/office/drawing/2014/main" id="{00FCED5A-6FBF-4A68-824C-11559B34A748}"/>
              </a:ext>
            </a:extLst>
          </p:cNvPr>
          <p:cNvPicPr>
            <a:picLocks noGrp="1" noSelect="1" noChangeAspect="1" noMove="1" noResize="1"/>
          </p:cNvPicPr>
          <p:nvPr>
            <p:ph idx="1"/>
          </p:nvPr>
        </p:nvPicPr>
        <p:blipFill>
          <a:blip r:embed="rId3"/>
          <a:srcRect l="-8558" r="-8558"/>
          <a:stretch>
            <a:fillRect/>
          </a:stretch>
        </p:blipFill>
        <p:spPr>
          <a:xfrm>
            <a:off x="1396453" y="1614227"/>
            <a:ext cx="9402233" cy="3388011"/>
          </a:xfrm>
          <a:prstGeom prst="rect">
            <a:avLst/>
          </a:prstGeom>
        </p:spPr>
      </p:pic>
      <p:sp>
        <p:nvSpPr>
          <p:cNvPr id="6" name="TextBox 5">
            <a:extLst>
              <a:ext uri="{FF2B5EF4-FFF2-40B4-BE49-F238E27FC236}">
                <a16:creationId xmlns:a16="http://schemas.microsoft.com/office/drawing/2014/main" id="{355CA213-1B98-4429-A39C-198029C1C62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387428592"/>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CE23F70-A8AE-4961-A9EB-983FB5DF5A05}"/>
              </a:ext>
            </a:extLst>
          </p:cNvPr>
          <p:cNvSpPr>
            <a:spLocks noGrp="1" noSelect="1" noMove="1" noResize="1" noTextEdit="1"/>
          </p:cNvSpPr>
          <p:nvPr>
            <p:ph type="title"/>
          </p:nvPr>
        </p:nvSpPr>
        <p:spPr>
          <a:xfrm>
            <a:off x="616909" y="698058"/>
            <a:ext cx="11575091" cy="1078992"/>
          </a:xfrm>
        </p:spPr>
        <p:txBody>
          <a:bodyPr>
            <a:noAutofit/>
          </a:bodyPr>
          <a:lstStyle/>
          <a:p>
            <a:r>
              <a:rPr lang="en-US" sz="3500"/>
              <a:t>Quality of Life: Frequent HHD Compared to CHD </a:t>
            </a:r>
            <a:r>
              <a:rPr lang="mr-IN" sz="3500"/>
              <a:t>–</a:t>
            </a:r>
            <a:r>
              <a:rPr lang="en-US" sz="3500"/>
              <a:t> </a:t>
            </a:r>
            <a:br>
              <a:rPr lang="en-US" sz="3500"/>
            </a:br>
            <a:r>
              <a:rPr lang="en-US" sz="3500"/>
              <a:t>A Second look</a:t>
            </a:r>
          </a:p>
        </p:txBody>
      </p:sp>
      <p:sp>
        <p:nvSpPr>
          <p:cNvPr id="4" name="Subtitle 3">
            <a:extLst>
              <a:ext uri="{FF2B5EF4-FFF2-40B4-BE49-F238E27FC236}">
                <a16:creationId xmlns:a16="http://schemas.microsoft.com/office/drawing/2014/main" id="{6D32C06A-6491-4B33-8C0D-B3BE8E4604CA}"/>
              </a:ext>
            </a:extLst>
          </p:cNvPr>
          <p:cNvSpPr>
            <a:spLocks noGrp="1" noSelect="1" noMove="1" noResize="1" noTextEdit="1"/>
          </p:cNvSpPr>
          <p:nvPr>
            <p:ph type="subTitle" idx="10"/>
          </p:nvPr>
        </p:nvSpPr>
        <p:spPr/>
        <p:txBody>
          <a:bodyPr/>
          <a:lstStyle/>
          <a:p>
            <a:r>
              <a:rPr lang="en-US"/>
              <a:t>Quality of life</a:t>
            </a:r>
          </a:p>
        </p:txBody>
      </p:sp>
      <p:sp>
        <p:nvSpPr>
          <p:cNvPr id="5" name="TextBox 4">
            <a:extLst>
              <a:ext uri="{FF2B5EF4-FFF2-40B4-BE49-F238E27FC236}">
                <a16:creationId xmlns:a16="http://schemas.microsoft.com/office/drawing/2014/main" id="{0C6F9AF9-B71C-4EBF-8A22-54DE08F31AC5}"/>
              </a:ext>
            </a:extLst>
          </p:cNvPr>
          <p:cNvSpPr txBox="1">
            <a:spLocks noSelect="1" noMove="1" noResize="1" noTextEdit="1"/>
          </p:cNvSpPr>
          <p:nvPr/>
        </p:nvSpPr>
        <p:spPr>
          <a:xfrm>
            <a:off x="9736802" y="5807765"/>
            <a:ext cx="2457450"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Garg et al. Kidney Int 2016</a:t>
            </a:r>
          </a:p>
        </p:txBody>
      </p:sp>
      <p:sp>
        <p:nvSpPr>
          <p:cNvPr id="6" name="Content Placeholder 5"/>
          <p:cNvSpPr>
            <a:spLocks noGrp="1" noSelect="1" noMove="1" noResize="1" noTextEdit="1"/>
          </p:cNvSpPr>
          <p:nvPr>
            <p:ph idx="1"/>
          </p:nvPr>
        </p:nvSpPr>
        <p:spPr>
          <a:xfrm>
            <a:off x="614917" y="1766417"/>
            <a:ext cx="10960174" cy="4265587"/>
          </a:xfrm>
        </p:spPr>
        <p:txBody>
          <a:bodyPr>
            <a:noAutofit/>
          </a:bodyPr>
          <a:lstStyle/>
          <a:p>
            <a:pPr>
              <a:spcBef>
                <a:spcPts val="600"/>
              </a:spcBef>
            </a:pPr>
            <a:r>
              <a:rPr lang="en-US" sz="2400">
                <a:latin typeface="Arial" panose="020b0604020202020204" pitchFamily="34" charset="0"/>
                <a:cs typeface="Arial" panose="020b0604020202020204" pitchFamily="34" charset="0"/>
              </a:rPr>
              <a:t>All patients were on standard CHD prior to randomization.</a:t>
            </a:r>
          </a:p>
          <a:p>
            <a:pPr>
              <a:spcBef>
                <a:spcPts val="600"/>
              </a:spcBef>
            </a:pPr>
            <a:r>
              <a:rPr lang="en-US" sz="2400">
                <a:latin typeface="Arial" panose="020b0604020202020204" pitchFamily="34" charset="0"/>
                <a:cs typeface="Arial" panose="020b0604020202020204" pitchFamily="34" charset="0"/>
              </a:rPr>
              <a:t>Both SDHD and NHD recovered approximately 1 hour faster than conventional HD.</a:t>
            </a:r>
          </a:p>
          <a:p>
            <a:pPr>
              <a:spcBef>
                <a:spcPts val="600"/>
              </a:spcBef>
            </a:pPr>
            <a:r>
              <a:rPr lang="en-US" sz="2400">
                <a:latin typeface="Arial" panose="020b0604020202020204" pitchFamily="34" charset="0"/>
                <a:cs typeface="Arial" panose="020b0604020202020204" pitchFamily="34" charset="0"/>
              </a:rPr>
              <a:t>FHN Daily Trial: SDHD</a:t>
            </a:r>
          </a:p>
          <a:p>
            <a:pPr marL="796925" lvl="1" indent="-339725">
              <a:spcBef>
                <a:spcPts val="600"/>
              </a:spcBef>
              <a:buFont typeface="Courier New" panose="02070309020205020404" pitchFamily="49" charset="0"/>
              <a:buChar char="o"/>
            </a:pPr>
            <a:r>
              <a:rPr lang="en-US">
                <a:latin typeface="Arial" panose="020b0604020202020204" pitchFamily="34" charset="0"/>
                <a:cs typeface="Arial" panose="020b0604020202020204" pitchFamily="34" charset="0"/>
              </a:rPr>
              <a:t>245 patients randomized to 3x/wk HD or 6x/wk SDHD</a:t>
            </a:r>
          </a:p>
          <a:p>
            <a:pPr marL="796925" lvl="1" indent="-339725">
              <a:spcBef>
                <a:spcPts val="600"/>
              </a:spcBef>
              <a:buFont typeface="Courier New" panose="02070309020205020404" pitchFamily="49" charset="0"/>
              <a:buChar char="o"/>
            </a:pPr>
            <a:r>
              <a:rPr lang="en-US">
                <a:latin typeface="Arial" panose="020b0604020202020204" pitchFamily="34" charset="0"/>
                <a:cs typeface="Arial" panose="020b0604020202020204" pitchFamily="34" charset="0"/>
              </a:rPr>
              <a:t>SDHD demonstrated higher feeling thermometer scale and better general health compared to 3x/wk HD.</a:t>
            </a:r>
          </a:p>
          <a:p>
            <a:pPr>
              <a:spcBef>
                <a:spcPts val="600"/>
              </a:spcBef>
            </a:pPr>
            <a:r>
              <a:rPr lang="en-US" sz="2400">
                <a:latin typeface="Arial" panose="020b0604020202020204" pitchFamily="34" charset="0"/>
                <a:cs typeface="Arial" panose="020b0604020202020204" pitchFamily="34" charset="0"/>
              </a:rPr>
              <a:t>FHN Nocturnal Trial: NHD</a:t>
            </a:r>
          </a:p>
          <a:p>
            <a:pPr marL="796925" lvl="1" indent="-339725">
              <a:spcBef>
                <a:spcPts val="600"/>
              </a:spcBef>
              <a:buFont typeface="Courier New" panose="02070309020205020404" pitchFamily="49" charset="0"/>
              <a:buChar char="o"/>
            </a:pPr>
            <a:r>
              <a:rPr lang="en-US">
                <a:latin typeface="Arial" panose="020b0604020202020204" pitchFamily="34" charset="0"/>
                <a:cs typeface="Arial" panose="020b0604020202020204" pitchFamily="34" charset="0"/>
              </a:rPr>
              <a:t>87 patients randomized to 3x/wk HD or 6x/wk NHD</a:t>
            </a:r>
          </a:p>
          <a:p>
            <a:pPr marL="796925" lvl="1" indent="-339725">
              <a:spcBef>
                <a:spcPts val="600"/>
              </a:spcBef>
              <a:buFont typeface="Courier New" panose="02070309020205020404" pitchFamily="49" charset="0"/>
              <a:buChar char="o"/>
            </a:pPr>
            <a:r>
              <a:rPr lang="en-US">
                <a:latin typeface="Arial" panose="020b0604020202020204" pitchFamily="34" charset="0"/>
                <a:cs typeface="Arial" panose="020b0604020202020204" pitchFamily="34" charset="0"/>
              </a:rPr>
              <a:t>No statistical difference in feeling thermometer scale and general health compared to conventional HD</a:t>
            </a:r>
          </a:p>
        </p:txBody>
      </p:sp>
      <p:sp>
        <p:nvSpPr>
          <p:cNvPr id="7" name="TextBox 6">
            <a:extLst>
              <a:ext uri="{FF2B5EF4-FFF2-40B4-BE49-F238E27FC236}">
                <a16:creationId xmlns:a16="http://schemas.microsoft.com/office/drawing/2014/main" id="{CE08DDA2-91FD-4CE1-B152-09E5D56B6878}"/>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04627650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4ACEFA03-E943-4C08-98EA-ECCA9B6DBBB2}"/>
              </a:ext>
            </a:extLst>
          </p:cNvPr>
          <p:cNvSpPr>
            <a:spLocks noGrp="1" noSelect="1" noMove="1" noResize="1" noTextEdit="1"/>
          </p:cNvSpPr>
          <p:nvPr>
            <p:ph type="title"/>
          </p:nvPr>
        </p:nvSpPr>
        <p:spPr>
          <a:xfrm>
            <a:off x="620005" y="698034"/>
            <a:ext cx="9201792" cy="1082404"/>
          </a:xfrm>
        </p:spPr>
        <p:txBody>
          <a:bodyPr>
            <a:noAutofit/>
          </a:bodyPr>
          <a:lstStyle/>
          <a:p>
            <a:r>
              <a:rPr lang="en-US"/>
              <a:t>Extended Hours Dialysis: ACTIVE Trial</a:t>
            </a:r>
          </a:p>
        </p:txBody>
      </p:sp>
      <p:sp>
        <p:nvSpPr>
          <p:cNvPr id="9" name="TextBox 8">
            <a:extLst>
              <a:ext uri="{FF2B5EF4-FFF2-40B4-BE49-F238E27FC236}">
                <a16:creationId xmlns:a16="http://schemas.microsoft.com/office/drawing/2014/main" id="{ABB2B0DE-45A6-4222-A009-1811DE8AD18B}"/>
              </a:ext>
            </a:extLst>
          </p:cNvPr>
          <p:cNvSpPr txBox="1">
            <a:spLocks noSelect="1" noMove="1" noResize="1" noTextEdit="1"/>
          </p:cNvSpPr>
          <p:nvPr/>
        </p:nvSpPr>
        <p:spPr>
          <a:xfrm>
            <a:off x="7703289" y="5809657"/>
            <a:ext cx="4492277"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Jardine et al. J Am Soc Nephrol 2017</a:t>
            </a:r>
          </a:p>
        </p:txBody>
      </p:sp>
      <p:sp>
        <p:nvSpPr>
          <p:cNvPr id="10" name="Subtitle 3">
            <a:extLst>
              <a:ext uri="{FF2B5EF4-FFF2-40B4-BE49-F238E27FC236}">
                <a16:creationId xmlns:a16="http://schemas.microsoft.com/office/drawing/2014/main" id="{5B3778DE-4A64-453A-8F13-1EE6BA1F07B8}"/>
              </a:ext>
            </a:extLst>
          </p:cNvPr>
          <p:cNvSpPr>
            <a:spLocks noGrp="1" noSelect="1" noMove="1" noResize="1" noTextEdit="1"/>
          </p:cNvSpPr>
          <p:nvPr>
            <p:ph type="subTitle" idx="10"/>
          </p:nvPr>
        </p:nvSpPr>
        <p:spPr>
          <a:xfrm>
            <a:off x="6129537" y="352365"/>
            <a:ext cx="6062463" cy="366959"/>
          </a:xfrm>
        </p:spPr>
        <p:txBody>
          <a:bodyPr/>
          <a:lstStyle/>
          <a:p>
            <a:r>
              <a:rPr lang="en-US"/>
              <a:t>Quality of life</a:t>
            </a:r>
          </a:p>
        </p:txBody>
      </p:sp>
      <p:sp>
        <p:nvSpPr>
          <p:cNvPr id="3" name="Content Placeholder 2"/>
          <p:cNvSpPr>
            <a:spLocks noGrp="1" noSelect="1" noMove="1" noResize="1" noTextEdit="1"/>
          </p:cNvSpPr>
          <p:nvPr>
            <p:ph idx="1"/>
          </p:nvPr>
        </p:nvSpPr>
        <p:spPr>
          <a:xfrm>
            <a:off x="620005" y="1617790"/>
            <a:ext cx="10951990" cy="3750013"/>
          </a:xfrm>
        </p:spPr>
        <p:txBody>
          <a:bodyPr>
            <a:noAutofit/>
          </a:bodyPr>
          <a:lstStyle/>
          <a:p>
            <a:r>
              <a:rPr lang="en-US" sz="2400">
                <a:latin typeface="Arial" panose="020b0604020202020204" pitchFamily="34" charset="0"/>
                <a:cs typeface="Arial" panose="020b0604020202020204" pitchFamily="34" charset="0"/>
              </a:rPr>
              <a:t>Outcomes in extended weekly hemodialysis (&gt;24 hours) and standard weekly hemodialysis (&gt;12 hours)</a:t>
            </a:r>
          </a:p>
          <a:p>
            <a:pPr lvl="1">
              <a:spcBef>
                <a:spcPct val="0"/>
              </a:spcBef>
              <a:buFont typeface="Courier New" panose="02070309020205020404" pitchFamily="49" charset="0"/>
              <a:buChar char="o"/>
            </a:pPr>
            <a:r>
              <a:rPr lang="en-US">
                <a:latin typeface="Arial" panose="020b0604020202020204" pitchFamily="34" charset="0"/>
                <a:cs typeface="Arial" panose="020b0604020202020204" pitchFamily="34" charset="0"/>
              </a:rPr>
              <a:t>Included both in-center and HHD patients.</a:t>
            </a:r>
          </a:p>
          <a:p>
            <a:pPr lvl="1">
              <a:spcBef>
                <a:spcPct val="0"/>
              </a:spcBef>
              <a:buFont typeface="Courier New" panose="02070309020205020404" pitchFamily="49" charset="0"/>
              <a:buChar char="o"/>
            </a:pPr>
            <a:r>
              <a:rPr lang="en-US">
                <a:latin typeface="Arial" panose="020b0604020202020204" pitchFamily="34" charset="0"/>
                <a:cs typeface="Arial" panose="020b0604020202020204" pitchFamily="34" charset="0"/>
              </a:rPr>
              <a:t>There was no difference between quality of life (QOL) scores (EuroQol-5D).</a:t>
            </a:r>
          </a:p>
          <a:p>
            <a:pPr lvl="1">
              <a:spcBef>
                <a:spcPct val="0"/>
              </a:spcBef>
              <a:buFont typeface="Courier New" panose="02070309020205020404" pitchFamily="49" charset="0"/>
              <a:buChar char="o"/>
            </a:pPr>
            <a:r>
              <a:rPr lang="en-US">
                <a:latin typeface="Arial" panose="020b0604020202020204" pitchFamily="34" charset="0"/>
                <a:cs typeface="Arial" panose="020b0604020202020204" pitchFamily="34" charset="0"/>
              </a:rPr>
              <a:t>Extended hours was associated with lower phosphorus and potassium levels and higher hemoglobin levels.</a:t>
            </a:r>
          </a:p>
          <a:p>
            <a:pPr lvl="1">
              <a:spcBef>
                <a:spcPct val="0"/>
              </a:spcBef>
              <a:buFont typeface="Courier New" panose="02070309020205020404" pitchFamily="49" charset="0"/>
              <a:buChar char="o"/>
            </a:pPr>
            <a:r>
              <a:rPr lang="en-US">
                <a:latin typeface="Arial" panose="020b0604020202020204" pitchFamily="34" charset="0"/>
                <a:cs typeface="Arial" panose="020b0604020202020204" pitchFamily="34" charset="0"/>
              </a:rPr>
              <a:t>Extended hours was associated with fewer BP agents and phosphorus binders.</a:t>
            </a:r>
          </a:p>
          <a:p>
            <a:pPr lvl="1">
              <a:spcBef>
                <a:spcPct val="0"/>
              </a:spcBef>
              <a:buFont typeface="Courier New" panose="02070309020205020404" pitchFamily="49" charset="0"/>
              <a:buChar char="o"/>
            </a:pPr>
            <a:r>
              <a:rPr lang="en-US">
                <a:latin typeface="Arial" panose="020b0604020202020204" pitchFamily="34" charset="0"/>
                <a:cs typeface="Arial" panose="020b0604020202020204" pitchFamily="34" charset="0"/>
              </a:rPr>
              <a:t>No difference between BP or dose of epoeitin agents between the groups.</a:t>
            </a:r>
          </a:p>
          <a:p>
            <a:pPr lvl="1">
              <a:spcBef>
                <a:spcPct val="0"/>
              </a:spcBef>
              <a:buFont typeface="Courier New" panose="02070309020205020404" pitchFamily="49" charset="0"/>
              <a:buChar char="o"/>
            </a:pPr>
            <a:r>
              <a:rPr lang="en-US">
                <a:latin typeface="Arial" panose="020b0604020202020204" pitchFamily="34" charset="0"/>
                <a:cs typeface="Arial" panose="020b0604020202020204" pitchFamily="34" charset="0"/>
              </a:rPr>
              <a:t>In a subgroup analysis, there was no difference between left ventricular mass index between the groups.</a:t>
            </a:r>
          </a:p>
        </p:txBody>
      </p:sp>
      <p:sp>
        <p:nvSpPr>
          <p:cNvPr id="7" name="TextBox 6">
            <a:extLst>
              <a:ext uri="{FF2B5EF4-FFF2-40B4-BE49-F238E27FC236}">
                <a16:creationId xmlns:a16="http://schemas.microsoft.com/office/drawing/2014/main" id="{5E31EF71-B07C-41E4-B33E-5470405B7EFB}"/>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582081587"/>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3CD9EEBB-0D68-4786-9E06-860474CBBA27}"/>
              </a:ext>
            </a:extLst>
          </p:cNvPr>
          <p:cNvSpPr>
            <a:spLocks noGrp="1" noSelect="1" noMove="1" noResize="1" noTextEdit="1"/>
          </p:cNvSpPr>
          <p:nvPr>
            <p:ph type="title"/>
          </p:nvPr>
        </p:nvSpPr>
        <p:spPr>
          <a:xfrm>
            <a:off x="621315" y="705828"/>
            <a:ext cx="10515600" cy="1082404"/>
          </a:xfrm>
        </p:spPr>
        <p:txBody>
          <a:bodyPr/>
          <a:lstStyle/>
          <a:p>
            <a:r>
              <a:rPr lang="en-US"/>
              <a:t>Quality of Life Summary</a:t>
            </a:r>
          </a:p>
        </p:txBody>
      </p:sp>
      <p:sp>
        <p:nvSpPr>
          <p:cNvPr id="3" name="Content Placeholder 2">
            <a:extLst>
              <a:ext uri="{FF2B5EF4-FFF2-40B4-BE49-F238E27FC236}">
                <a16:creationId xmlns:a16="http://schemas.microsoft.com/office/drawing/2014/main" id="{1B80043E-BF6A-40AC-8E30-062BA3E3C09F}"/>
              </a:ext>
            </a:extLst>
          </p:cNvPr>
          <p:cNvSpPr>
            <a:spLocks noGrp="1" noSelect="1" noMove="1" noResize="1" noTextEdit="1"/>
          </p:cNvSpPr>
          <p:nvPr>
            <p:ph idx="1"/>
          </p:nvPr>
        </p:nvSpPr>
        <p:spPr>
          <a:xfrm>
            <a:off x="621315" y="1617500"/>
            <a:ext cx="10949370" cy="3388471"/>
          </a:xfrm>
        </p:spPr>
        <p:txBody>
          <a:bodyPr/>
          <a:lstStyle/>
          <a:p>
            <a:r>
              <a:rPr lang="en-US">
                <a:latin typeface="Arial" panose="020b0604020202020204" pitchFamily="34" charset="0"/>
                <a:cs typeface="Arial" panose="020b0604020202020204" pitchFamily="34" charset="0"/>
              </a:rPr>
              <a:t>Heterogeneous results from observational studies and RCTs.</a:t>
            </a:r>
          </a:p>
          <a:p>
            <a:r>
              <a:rPr lang="en-US">
                <a:latin typeface="Arial" panose="020b0604020202020204" pitchFamily="34" charset="0"/>
                <a:cs typeface="Arial" panose="020b0604020202020204" pitchFamily="34" charset="0"/>
              </a:rPr>
              <a:t>Overall, there seems to be an improvement of perceived physical health but not necessarily overall quality of life.</a:t>
            </a:r>
          </a:p>
          <a:p>
            <a:r>
              <a:rPr lang="en-US">
                <a:latin typeface="Arial" panose="020b0604020202020204" pitchFamily="34" charset="0"/>
                <a:cs typeface="Arial" panose="020b0604020202020204" pitchFamily="34" charset="0"/>
              </a:rPr>
              <a:t>Other studies have indicated an improvement in kidney-disease related quality of life.</a:t>
            </a:r>
          </a:p>
          <a:p>
            <a:r>
              <a:rPr lang="en-US">
                <a:latin typeface="Arial" panose="020b0604020202020204" pitchFamily="34" charset="0"/>
                <a:cs typeface="Arial" panose="020b0604020202020204" pitchFamily="34" charset="0"/>
              </a:rPr>
              <a:t>e.g., recovery time from dialysis</a:t>
            </a:r>
          </a:p>
        </p:txBody>
      </p:sp>
      <p:sp>
        <p:nvSpPr>
          <p:cNvPr id="4" name="Subtitle 3">
            <a:extLst>
              <a:ext uri="{FF2B5EF4-FFF2-40B4-BE49-F238E27FC236}">
                <a16:creationId xmlns:a16="http://schemas.microsoft.com/office/drawing/2014/main" id="{8D46BC05-2F06-47B6-93D1-05811EA0DD62}"/>
              </a:ext>
            </a:extLst>
          </p:cNvPr>
          <p:cNvSpPr>
            <a:spLocks noGrp="1" noSelect="1" noMove="1" noResize="1" noTextEdit="1"/>
          </p:cNvSpPr>
          <p:nvPr>
            <p:ph type="subTitle" idx="10"/>
          </p:nvPr>
        </p:nvSpPr>
        <p:spPr/>
        <p:txBody>
          <a:bodyPr/>
          <a:lstStyle/>
          <a:p>
            <a:r>
              <a:rPr lang="en-US"/>
              <a:t>Quality of Life</a:t>
            </a:r>
          </a:p>
        </p:txBody>
      </p:sp>
      <p:sp>
        <p:nvSpPr>
          <p:cNvPr id="7" name="TextBox 6">
            <a:extLst>
              <a:ext uri="{FF2B5EF4-FFF2-40B4-BE49-F238E27FC236}">
                <a16:creationId xmlns:a16="http://schemas.microsoft.com/office/drawing/2014/main" id="{3F22AEB3-A127-4E8B-B4C9-C77AE8C48AC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085207790"/>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30DE29A3-E991-4EE7-9EDB-0FE8FFCF7FFF}"/>
              </a:ext>
            </a:extLst>
          </p:cNvPr>
          <p:cNvSpPr>
            <a:spLocks noGrp="1" noSelect="1" noMove="1" noResize="1" noTextEdit="1"/>
          </p:cNvSpPr>
          <p:nvPr>
            <p:ph type="title"/>
          </p:nvPr>
        </p:nvSpPr>
        <p:spPr>
          <a:xfrm>
            <a:off x="611593" y="704953"/>
            <a:ext cx="10020943" cy="1078992"/>
          </a:xfrm>
        </p:spPr>
        <p:txBody>
          <a:bodyPr/>
          <a:lstStyle/>
          <a:p>
            <a:r>
              <a:rPr lang="en-US"/>
              <a:t>Pregnancy Outcomes</a:t>
            </a:r>
          </a:p>
        </p:txBody>
      </p:sp>
      <p:sp>
        <p:nvSpPr>
          <p:cNvPr id="3" name="Content Placeholder 2">
            <a:extLst>
              <a:ext uri="{FF2B5EF4-FFF2-40B4-BE49-F238E27FC236}">
                <a16:creationId xmlns:a16="http://schemas.microsoft.com/office/drawing/2014/main" id="{DF63D662-3024-4C2C-A34B-8220B3D592EE}"/>
              </a:ext>
            </a:extLst>
          </p:cNvPr>
          <p:cNvSpPr>
            <a:spLocks noGrp="1" noSelect="1" noMove="1" noResize="1" noTextEdit="1"/>
          </p:cNvSpPr>
          <p:nvPr>
            <p:ph idx="1"/>
          </p:nvPr>
        </p:nvSpPr>
        <p:spPr>
          <a:xfrm>
            <a:off x="611593" y="1616255"/>
            <a:ext cx="10968814" cy="3819525"/>
          </a:xfrm>
        </p:spPr>
        <p:txBody>
          <a:bodyPr>
            <a:normAutofit/>
          </a:bodyPr>
          <a:lstStyle/>
          <a:p>
            <a:r>
              <a:rPr lang="en-US" sz="2400">
                <a:latin typeface="Arial" panose="020b0604020202020204" pitchFamily="34" charset="0"/>
                <a:cs typeface="Arial" panose="020b0604020202020204" pitchFamily="34" charset="0"/>
              </a:rPr>
              <a:t>22 pregnancies in the Toronto pregnancy and kidney disease clinic registry (2000-2013)</a:t>
            </a:r>
          </a:p>
          <a:p>
            <a:r>
              <a:rPr lang="en-US" sz="2400">
                <a:latin typeface="Arial" panose="020b0604020202020204" pitchFamily="34" charset="0"/>
                <a:cs typeface="Arial" panose="020b0604020202020204" pitchFamily="34" charset="0"/>
              </a:rPr>
              <a:t>Compared with 70 pregnancies from the American Registry from Pregnancy in Dialysis Patients (1990-2011)</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Primary outcome = Live birth rate</a:t>
            </a:r>
          </a:p>
          <a:p>
            <a:r>
              <a:rPr lang="en-US" sz="2400">
                <a:latin typeface="Arial" panose="020b0604020202020204" pitchFamily="34" charset="0"/>
                <a:cs typeface="Arial" panose="020b0604020202020204" pitchFamily="34" charset="0"/>
              </a:rPr>
              <a:t>Intensive HD = 86.4%</a:t>
            </a:r>
          </a:p>
          <a:p>
            <a:r>
              <a:rPr lang="en-US" sz="2400">
                <a:latin typeface="Arial" panose="020b0604020202020204" pitchFamily="34" charset="0"/>
                <a:cs typeface="Arial" panose="020b0604020202020204" pitchFamily="34" charset="0"/>
              </a:rPr>
              <a:t>Comparator = 61%</a:t>
            </a:r>
          </a:p>
          <a:p>
            <a:r>
              <a:rPr lang="en-US" sz="2400">
                <a:latin typeface="Arial" panose="020b0604020202020204" pitchFamily="34" charset="0"/>
                <a:cs typeface="Arial" panose="020b0604020202020204" pitchFamily="34" charset="0"/>
              </a:rPr>
              <a:t>P = 0.03</a:t>
            </a:r>
          </a:p>
        </p:txBody>
      </p:sp>
      <p:sp>
        <p:nvSpPr>
          <p:cNvPr id="5" name="TextBox 4">
            <a:extLst>
              <a:ext uri="{FF2B5EF4-FFF2-40B4-BE49-F238E27FC236}">
                <a16:creationId xmlns:a16="http://schemas.microsoft.com/office/drawing/2014/main" id="{4A057C77-1059-3141-8E17-1A116A792E5E}"/>
              </a:ext>
            </a:extLst>
          </p:cNvPr>
          <p:cNvSpPr txBox="1">
            <a:spLocks noSelect="1" noMove="1" noResize="1" noTextEdit="1"/>
          </p:cNvSpPr>
          <p:nvPr/>
        </p:nvSpPr>
        <p:spPr>
          <a:xfrm>
            <a:off x="7299254" y="5809657"/>
            <a:ext cx="4896315"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Hladunewich et al. J Am Soc Nephrol 2014</a:t>
            </a:r>
          </a:p>
        </p:txBody>
      </p:sp>
      <p:sp>
        <p:nvSpPr>
          <p:cNvPr id="6" name="TextBox 5">
            <a:extLst>
              <a:ext uri="{FF2B5EF4-FFF2-40B4-BE49-F238E27FC236}">
                <a16:creationId xmlns:a16="http://schemas.microsoft.com/office/drawing/2014/main" id="{C1CA5613-EAEB-45C8-91AF-04476ED9347B}"/>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4089776543"/>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43315B42-1196-43E1-9AA2-8218D59D18C2}"/>
              </a:ext>
            </a:extLst>
          </p:cNvPr>
          <p:cNvSpPr>
            <a:spLocks noGrp="1" noSelect="1" noMove="1" noResize="1" noTextEdit="1"/>
          </p:cNvSpPr>
          <p:nvPr>
            <p:ph type="title"/>
          </p:nvPr>
        </p:nvSpPr>
        <p:spPr>
          <a:xfrm>
            <a:off x="616666" y="697870"/>
            <a:ext cx="10515600" cy="1078992"/>
          </a:xfrm>
        </p:spPr>
        <p:txBody>
          <a:bodyPr/>
          <a:lstStyle/>
          <a:p>
            <a:r>
              <a:rPr lang="en-US"/>
              <a:t>Pregnancy Outcomes</a:t>
            </a:r>
          </a:p>
        </p:txBody>
      </p:sp>
      <p:sp>
        <p:nvSpPr>
          <p:cNvPr id="3" name="Content Placeholder 2">
            <a:extLst>
              <a:ext uri="{FF2B5EF4-FFF2-40B4-BE49-F238E27FC236}">
                <a16:creationId xmlns:a16="http://schemas.microsoft.com/office/drawing/2014/main" id="{A0526824-998F-4382-B8D2-D7B6EA5098C0}"/>
              </a:ext>
            </a:extLst>
          </p:cNvPr>
          <p:cNvSpPr>
            <a:spLocks noGrp="1" noSelect="1" noMove="1" noResize="1" noTextEdit="1"/>
          </p:cNvSpPr>
          <p:nvPr>
            <p:ph idx="1"/>
          </p:nvPr>
        </p:nvSpPr>
        <p:spPr>
          <a:xfrm>
            <a:off x="616666" y="1615334"/>
            <a:ext cx="10958668" cy="3465805"/>
          </a:xfrm>
        </p:spPr>
        <p:txBody>
          <a:bodyPr>
            <a:noAutofit/>
          </a:bodyPr>
          <a:lstStyle/>
          <a:p>
            <a:r>
              <a:rPr lang="en-US">
                <a:latin typeface="Arial" panose="020b0604020202020204" pitchFamily="34" charset="0"/>
                <a:cs typeface="Arial" panose="020b0604020202020204" pitchFamily="34" charset="0"/>
              </a:rPr>
              <a:t>Secondary outcomes</a:t>
            </a:r>
          </a:p>
          <a:p>
            <a:r>
              <a:rPr lang="en-US">
                <a:latin typeface="Arial" panose="020b0604020202020204" pitchFamily="34" charset="0"/>
                <a:cs typeface="Arial" panose="020b0604020202020204" pitchFamily="34" charset="0"/>
              </a:rPr>
              <a:t>Duration of pregnancy</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36 weeks – intensive HD</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27 weeks – comparator</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P = 0.002</a:t>
            </a:r>
          </a:p>
          <a:p>
            <a:r>
              <a:rPr lang="en-US">
                <a:latin typeface="Arial" panose="020b0604020202020204" pitchFamily="34" charset="0"/>
                <a:cs typeface="Arial" panose="020b0604020202020204" pitchFamily="34" charset="0"/>
              </a:rPr>
              <a:t>Pregnancy complications were few and manageable.</a:t>
            </a:r>
          </a:p>
          <a:p>
            <a:r>
              <a:rPr lang="en-US">
                <a:latin typeface="Arial" panose="020b0604020202020204" pitchFamily="34" charset="0"/>
                <a:cs typeface="Arial" panose="020b0604020202020204" pitchFamily="34" charset="0"/>
              </a:rPr>
              <a:t>Pregnancy may be safe and feasible in women with ESRD receiving intensive HD.</a:t>
            </a:r>
          </a:p>
        </p:txBody>
      </p:sp>
      <p:sp>
        <p:nvSpPr>
          <p:cNvPr id="5" name="TextBox 4">
            <a:extLst>
              <a:ext uri="{FF2B5EF4-FFF2-40B4-BE49-F238E27FC236}">
                <a16:creationId xmlns:a16="http://schemas.microsoft.com/office/drawing/2014/main" id="{F87A82FA-C418-F240-8854-03C4FCCF2230}"/>
              </a:ext>
            </a:extLst>
          </p:cNvPr>
          <p:cNvSpPr txBox="1">
            <a:spLocks noSelect="1" noMove="1" noResize="1" noTextEdit="1"/>
          </p:cNvSpPr>
          <p:nvPr/>
        </p:nvSpPr>
        <p:spPr>
          <a:xfrm>
            <a:off x="7618231" y="5809657"/>
            <a:ext cx="4577338"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Hladunewich et al. J Am Soc Nephrol 2014</a:t>
            </a:r>
          </a:p>
        </p:txBody>
      </p:sp>
      <p:sp>
        <p:nvSpPr>
          <p:cNvPr id="6" name="TextBox 5">
            <a:extLst>
              <a:ext uri="{FF2B5EF4-FFF2-40B4-BE49-F238E27FC236}">
                <a16:creationId xmlns:a16="http://schemas.microsoft.com/office/drawing/2014/main" id="{97633981-4E99-4A9F-A17F-D1C1FFC4C249}"/>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064301505"/>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4F915D23-132F-4A16-913A-0F3328D2B230}"/>
              </a:ext>
            </a:extLst>
          </p:cNvPr>
          <p:cNvSpPr>
            <a:spLocks noGrp="1" noSelect="1" noMove="1" noResize="1" noTextEdit="1"/>
          </p:cNvSpPr>
          <p:nvPr>
            <p:ph type="title"/>
          </p:nvPr>
        </p:nvSpPr>
        <p:spPr>
          <a:xfrm>
            <a:off x="620054" y="706146"/>
            <a:ext cx="10515600" cy="1082404"/>
          </a:xfrm>
        </p:spPr>
        <p:txBody>
          <a:bodyPr/>
          <a:lstStyle/>
          <a:p>
            <a:r>
              <a:rPr lang="en-US"/>
              <a:t>Adverse Events: Vascular Access</a:t>
            </a:r>
          </a:p>
        </p:txBody>
      </p:sp>
      <p:pic>
        <p:nvPicPr>
          <p:cNvPr id="5" name="Content Placeholder 4">
            <a:extLst>
              <a:ext uri="{FF2B5EF4-FFF2-40B4-BE49-F238E27FC236}">
                <a16:creationId xmlns:a16="http://schemas.microsoft.com/office/drawing/2014/main" id="{25E9FE19-5B99-4D3B-9471-8DC91005FED4}"/>
              </a:ext>
            </a:extLst>
          </p:cNvPr>
          <p:cNvPicPr>
            <a:picLocks noGrp="1" noSelect="1" noChangeAspect="1" noMove="1" noResize="1"/>
          </p:cNvPicPr>
          <p:nvPr>
            <p:ph idx="1"/>
          </p:nvPr>
        </p:nvPicPr>
        <p:blipFill>
          <a:blip r:embed="rId3"/>
          <a:srcRect l="5" r="5"/>
          <a:stretch>
            <a:fillRect/>
          </a:stretch>
        </p:blipFill>
        <p:spPr>
          <a:xfrm>
            <a:off x="3134276" y="1492250"/>
            <a:ext cx="7527925" cy="4360863"/>
          </a:xfrm>
          <a:prstGeom prst="rect">
            <a:avLst/>
          </a:prstGeom>
        </p:spPr>
      </p:pic>
      <p:sp>
        <p:nvSpPr>
          <p:cNvPr id="4" name="Subtitle 3">
            <a:extLst>
              <a:ext uri="{FF2B5EF4-FFF2-40B4-BE49-F238E27FC236}">
                <a16:creationId xmlns:a16="http://schemas.microsoft.com/office/drawing/2014/main" id="{E25B7F0E-9C95-4AF2-98B0-78A3BB2D02BD}"/>
              </a:ext>
            </a:extLst>
          </p:cNvPr>
          <p:cNvSpPr>
            <a:spLocks noGrp="1" noSelect="1" noMove="1" noResize="1" noTextEdit="1"/>
          </p:cNvSpPr>
          <p:nvPr>
            <p:ph type="subTitle" idx="10"/>
          </p:nvPr>
        </p:nvSpPr>
        <p:spPr/>
        <p:txBody>
          <a:bodyPr/>
          <a:lstStyle/>
          <a:p>
            <a:r>
              <a:rPr lang="en-US"/>
              <a:t>Adverse events</a:t>
            </a:r>
          </a:p>
        </p:txBody>
      </p:sp>
      <p:sp>
        <p:nvSpPr>
          <p:cNvPr id="6" name="TextBox 6">
            <a:extLst>
              <a:ext uri="{FF2B5EF4-FFF2-40B4-BE49-F238E27FC236}">
                <a16:creationId xmlns:a16="http://schemas.microsoft.com/office/drawing/2014/main" id="{C6876888-149F-4182-BE9A-3BFAD15B398B}"/>
              </a:ext>
            </a:extLst>
          </p:cNvPr>
          <p:cNvSpPr txBox="1">
            <a:spLocks noSelect="1" noMove="1" noResize="1" noChangeArrowheads="1" noTextEdit="1"/>
          </p:cNvSpPr>
          <p:nvPr/>
        </p:nvSpPr>
        <p:spPr bwMode="auto">
          <a:xfrm>
            <a:off x="6941576" y="5814024"/>
            <a:ext cx="5252104" cy="321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9611" tIns="44806" rIns="89611" bIns="44806">
            <a:spAutoFit/>
          </a:bodyPr>
          <a:lstStyle>
            <a:lvl1pPr eaLnBrk="0" hangingPunct="0">
              <a:defRPr sz="2400">
                <a:solidFill>
                  <a:schemeClr val="tx1"/>
                </a:solidFill>
                <a:latin typeface="Arial"/>
              </a:defRPr>
            </a:lvl1pPr>
            <a:lvl2pPr marL="742950" indent="-285750" eaLnBrk="0" hangingPunct="0">
              <a:defRPr sz="2400">
                <a:solidFill>
                  <a:schemeClr val="tx1"/>
                </a:solidFill>
                <a:latin typeface="Arial"/>
              </a:defRPr>
            </a:lvl2pPr>
            <a:lvl3pPr marL="1143000" indent="-228600" eaLnBrk="0" hangingPunct="0">
              <a:defRPr sz="2400">
                <a:solidFill>
                  <a:schemeClr val="tx1"/>
                </a:solidFill>
                <a:latin typeface="Arial"/>
              </a:defRPr>
            </a:lvl3pPr>
            <a:lvl4pPr marL="1600200" indent="-228600" eaLnBrk="0" hangingPunct="0">
              <a:defRPr sz="2400">
                <a:solidFill>
                  <a:schemeClr val="tx1"/>
                </a:solidFill>
                <a:latin typeface="Arial"/>
              </a:defRPr>
            </a:lvl4pPr>
            <a:lvl5pPr marL="2057400" indent="-228600" eaLnBrk="0" hangingPunct="0">
              <a:defRPr sz="2400">
                <a:solidFill>
                  <a:schemeClr val="tx1"/>
                </a:solidFill>
                <a:latin typeface="Arial"/>
              </a:defRPr>
            </a:lvl5pPr>
            <a:lvl6pPr marL="2514600" indent="-228600" eaLnBrk="0" fontAlgn="base" hangingPunct="0">
              <a:spcBef>
                <a:spcPct val="0"/>
              </a:spcBef>
              <a:spcAft>
                <a:spcPct val="0"/>
              </a:spcAft>
              <a:defRPr sz="2400">
                <a:solidFill>
                  <a:schemeClr val="tx1"/>
                </a:solidFill>
                <a:latin typeface="Arial"/>
              </a:defRPr>
            </a:lvl6pPr>
            <a:lvl7pPr marL="2971800" indent="-228600" eaLnBrk="0" fontAlgn="base" hangingPunct="0">
              <a:spcBef>
                <a:spcPct val="0"/>
              </a:spcBef>
              <a:spcAft>
                <a:spcPct val="0"/>
              </a:spcAft>
              <a:defRPr sz="2400">
                <a:solidFill>
                  <a:schemeClr val="tx1"/>
                </a:solidFill>
                <a:latin typeface="Arial"/>
              </a:defRPr>
            </a:lvl7pPr>
            <a:lvl8pPr marL="3429000" indent="-228600" eaLnBrk="0" fontAlgn="base" hangingPunct="0">
              <a:spcBef>
                <a:spcPct val="0"/>
              </a:spcBef>
              <a:spcAft>
                <a:spcPct val="0"/>
              </a:spcAft>
              <a:defRPr sz="2400">
                <a:solidFill>
                  <a:schemeClr val="tx1"/>
                </a:solidFill>
                <a:latin typeface="Arial"/>
              </a:defRPr>
            </a:lvl8pPr>
            <a:lvl9pPr marL="3886200" indent="-228600" eaLnBrk="0" fontAlgn="base" hangingPunct="0">
              <a:spcBef>
                <a:spcPct val="0"/>
              </a:spcBef>
              <a:spcAft>
                <a:spcPct val="0"/>
              </a:spcAft>
              <a:defRPr sz="2400">
                <a:solidFill>
                  <a:schemeClr val="tx1"/>
                </a:solidFill>
                <a:latin typeface="Arial"/>
              </a:defRPr>
            </a:lvl9pPr>
          </a:lstStyle>
          <a:p>
            <a:pPr algn="r" eaLnBrk="1" hangingPunct="1"/>
            <a:r>
              <a:rPr lang="en-CA" altLang="en-US" sz="1500" i="1"/>
              <a:t>Modified from Tennankore et al NDT 29: 1342 – 1349, 2014</a:t>
            </a:r>
            <a:endParaRPr lang="en-US" altLang="en-US" sz="1500" i="1"/>
          </a:p>
        </p:txBody>
      </p:sp>
      <p:sp>
        <p:nvSpPr>
          <p:cNvPr id="3" name="TextBox 2"/>
          <p:cNvSpPr txBox="1">
            <a:spLocks noSelect="1" noMove="1" noResize="1" noTextEdit="1"/>
          </p:cNvSpPr>
          <p:nvPr/>
        </p:nvSpPr>
        <p:spPr>
          <a:xfrm>
            <a:off x="1502566" y="2173801"/>
            <a:ext cx="1257204" cy="369332"/>
          </a:xfrm>
          <a:prstGeom prst="rect">
            <a:avLst/>
          </a:prstGeom>
          <a:noFill/>
        </p:spPr>
        <p:txBody>
          <a:bodyPr wrap="square" rtlCol="0">
            <a:spAutoFit/>
          </a:bodyPr>
          <a:lstStyle/>
          <a:p>
            <a:r>
              <a:rPr lang="en-US" b="1"/>
              <a:t>SDHD</a:t>
            </a:r>
          </a:p>
        </p:txBody>
      </p:sp>
      <p:sp>
        <p:nvSpPr>
          <p:cNvPr id="7" name="TextBox 6"/>
          <p:cNvSpPr txBox="1">
            <a:spLocks noSelect="1" noMove="1" noResize="1" noTextEdit="1"/>
          </p:cNvSpPr>
          <p:nvPr/>
        </p:nvSpPr>
        <p:spPr>
          <a:xfrm>
            <a:off x="1600072" y="3335229"/>
            <a:ext cx="1295691" cy="369332"/>
          </a:xfrm>
          <a:prstGeom prst="rect">
            <a:avLst/>
          </a:prstGeom>
          <a:noFill/>
        </p:spPr>
        <p:txBody>
          <a:bodyPr wrap="square" rtlCol="0">
            <a:spAutoFit/>
          </a:bodyPr>
          <a:lstStyle/>
          <a:p>
            <a:r>
              <a:rPr lang="en-US" b="1"/>
              <a:t>NHD</a:t>
            </a:r>
            <a:endParaRPr lang="en-US" sz="2000" b="1"/>
          </a:p>
        </p:txBody>
      </p:sp>
      <p:sp>
        <p:nvSpPr>
          <p:cNvPr id="9" name="Right Arrow 8"/>
          <p:cNvSpPr>
            <a:spLocks noSelect="1" noMove="1" noResize="1" noTextEdit="1"/>
          </p:cNvSpPr>
          <p:nvPr/>
        </p:nvSpPr>
        <p:spPr>
          <a:xfrm>
            <a:off x="2195806" y="2144412"/>
            <a:ext cx="780499" cy="4516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a:spLocks noSelect="1" noMove="1" noResize="1" noTextEdit="1"/>
          </p:cNvSpPr>
          <p:nvPr/>
        </p:nvSpPr>
        <p:spPr>
          <a:xfrm>
            <a:off x="2183286" y="3286512"/>
            <a:ext cx="780499" cy="4516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Select="1" noMove="1" noResize="1" noTextEdit="1"/>
          </p:cNvSpPr>
          <p:nvPr/>
        </p:nvSpPr>
        <p:spPr>
          <a:xfrm>
            <a:off x="841262" y="4767197"/>
            <a:ext cx="1550285" cy="369332"/>
          </a:xfrm>
          <a:prstGeom prst="rect">
            <a:avLst/>
          </a:prstGeom>
          <a:noFill/>
        </p:spPr>
        <p:txBody>
          <a:bodyPr wrap="square" rtlCol="0">
            <a:spAutoFit/>
          </a:bodyPr>
          <a:lstStyle/>
          <a:p>
            <a:r>
              <a:rPr lang="en-US" b="1"/>
              <a:t>Intensive HD</a:t>
            </a:r>
          </a:p>
        </p:txBody>
      </p:sp>
      <p:sp>
        <p:nvSpPr>
          <p:cNvPr id="12" name="Right Arrow 11"/>
          <p:cNvSpPr>
            <a:spLocks noSelect="1" noMove="1" noResize="1" noTextEdit="1"/>
          </p:cNvSpPr>
          <p:nvPr/>
        </p:nvSpPr>
        <p:spPr>
          <a:xfrm>
            <a:off x="2203750" y="4742017"/>
            <a:ext cx="780499" cy="4516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B44F99-E993-4E96-A748-7BC343FD0E30}"/>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52799623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8AADE49-80F1-42B4-9F2C-05E11470A5B3}"/>
              </a:ext>
            </a:extLst>
          </p:cNvPr>
          <p:cNvSpPr>
            <a:spLocks noGrp="1" noSelect="1" noMove="1" noResize="1" noTextEdit="1"/>
          </p:cNvSpPr>
          <p:nvPr>
            <p:ph type="title"/>
          </p:nvPr>
        </p:nvSpPr>
        <p:spPr>
          <a:xfrm>
            <a:off x="616666" y="698091"/>
            <a:ext cx="11217370" cy="1082404"/>
          </a:xfrm>
        </p:spPr>
        <p:txBody>
          <a:bodyPr>
            <a:normAutofit/>
          </a:bodyPr>
          <a:lstStyle/>
          <a:p>
            <a:r>
              <a:rPr lang="en-US" sz="3500"/>
              <a:t>Adverse Events: Buttonhole Cannulation Technique</a:t>
            </a:r>
          </a:p>
        </p:txBody>
      </p:sp>
      <p:sp>
        <p:nvSpPr>
          <p:cNvPr id="4" name="Subtitle 3">
            <a:extLst>
              <a:ext uri="{FF2B5EF4-FFF2-40B4-BE49-F238E27FC236}">
                <a16:creationId xmlns:a16="http://schemas.microsoft.com/office/drawing/2014/main" id="{B3BE5639-1FAE-494F-A19E-BB7A7340B813}"/>
              </a:ext>
            </a:extLst>
          </p:cNvPr>
          <p:cNvSpPr>
            <a:spLocks noGrp="1" noSelect="1" noMove="1" noResize="1" noTextEdit="1"/>
          </p:cNvSpPr>
          <p:nvPr>
            <p:ph type="subTitle" idx="10"/>
          </p:nvPr>
        </p:nvSpPr>
        <p:spPr/>
        <p:txBody>
          <a:bodyPr/>
          <a:lstStyle/>
          <a:p>
            <a:r>
              <a:rPr lang="en-US"/>
              <a:t>Adverse events</a:t>
            </a:r>
          </a:p>
        </p:txBody>
      </p:sp>
      <p:sp>
        <p:nvSpPr>
          <p:cNvPr id="6" name="TextBox 6">
            <a:extLst>
              <a:ext uri="{FF2B5EF4-FFF2-40B4-BE49-F238E27FC236}">
                <a16:creationId xmlns:a16="http://schemas.microsoft.com/office/drawing/2014/main" id="{92EB45F6-B731-4871-8E43-E61B00FAFAA2}"/>
              </a:ext>
            </a:extLst>
          </p:cNvPr>
          <p:cNvSpPr txBox="1">
            <a:spLocks noSelect="1" noMove="1" noResize="1" noChangeArrowheads="1" noTextEdit="1"/>
          </p:cNvSpPr>
          <p:nvPr/>
        </p:nvSpPr>
        <p:spPr bwMode="auto">
          <a:xfrm>
            <a:off x="6942061" y="5817268"/>
            <a:ext cx="5252104" cy="321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9611" tIns="44806" rIns="89611" bIns="44806">
            <a:spAutoFit/>
          </a:bodyPr>
          <a:lstStyle>
            <a:lvl1pPr eaLnBrk="0" hangingPunct="0">
              <a:defRPr sz="2400">
                <a:solidFill>
                  <a:schemeClr val="tx1"/>
                </a:solidFill>
                <a:latin typeface="Arial"/>
              </a:defRPr>
            </a:lvl1pPr>
            <a:lvl2pPr marL="742950" indent="-285750" eaLnBrk="0" hangingPunct="0">
              <a:defRPr sz="2400">
                <a:solidFill>
                  <a:schemeClr val="tx1"/>
                </a:solidFill>
                <a:latin typeface="Arial"/>
              </a:defRPr>
            </a:lvl2pPr>
            <a:lvl3pPr marL="1143000" indent="-228600" eaLnBrk="0" hangingPunct="0">
              <a:defRPr sz="2400">
                <a:solidFill>
                  <a:schemeClr val="tx1"/>
                </a:solidFill>
                <a:latin typeface="Arial"/>
              </a:defRPr>
            </a:lvl3pPr>
            <a:lvl4pPr marL="1600200" indent="-228600" eaLnBrk="0" hangingPunct="0">
              <a:defRPr sz="2400">
                <a:solidFill>
                  <a:schemeClr val="tx1"/>
                </a:solidFill>
                <a:latin typeface="Arial"/>
              </a:defRPr>
            </a:lvl4pPr>
            <a:lvl5pPr marL="2057400" indent="-228600" eaLnBrk="0" hangingPunct="0">
              <a:defRPr sz="2400">
                <a:solidFill>
                  <a:schemeClr val="tx1"/>
                </a:solidFill>
                <a:latin typeface="Arial"/>
              </a:defRPr>
            </a:lvl5pPr>
            <a:lvl6pPr marL="2514600" indent="-228600" eaLnBrk="0" fontAlgn="base" hangingPunct="0">
              <a:spcBef>
                <a:spcPct val="0"/>
              </a:spcBef>
              <a:spcAft>
                <a:spcPct val="0"/>
              </a:spcAft>
              <a:defRPr sz="2400">
                <a:solidFill>
                  <a:schemeClr val="tx1"/>
                </a:solidFill>
                <a:latin typeface="Arial"/>
              </a:defRPr>
            </a:lvl6pPr>
            <a:lvl7pPr marL="2971800" indent="-228600" eaLnBrk="0" fontAlgn="base" hangingPunct="0">
              <a:spcBef>
                <a:spcPct val="0"/>
              </a:spcBef>
              <a:spcAft>
                <a:spcPct val="0"/>
              </a:spcAft>
              <a:defRPr sz="2400">
                <a:solidFill>
                  <a:schemeClr val="tx1"/>
                </a:solidFill>
                <a:latin typeface="Arial"/>
              </a:defRPr>
            </a:lvl7pPr>
            <a:lvl8pPr marL="3429000" indent="-228600" eaLnBrk="0" fontAlgn="base" hangingPunct="0">
              <a:spcBef>
                <a:spcPct val="0"/>
              </a:spcBef>
              <a:spcAft>
                <a:spcPct val="0"/>
              </a:spcAft>
              <a:defRPr sz="2400">
                <a:solidFill>
                  <a:schemeClr val="tx1"/>
                </a:solidFill>
                <a:latin typeface="Arial"/>
              </a:defRPr>
            </a:lvl8pPr>
            <a:lvl9pPr marL="3886200" indent="-228600" eaLnBrk="0" fontAlgn="base" hangingPunct="0">
              <a:spcBef>
                <a:spcPct val="0"/>
              </a:spcBef>
              <a:spcAft>
                <a:spcPct val="0"/>
              </a:spcAft>
              <a:defRPr sz="2400">
                <a:solidFill>
                  <a:schemeClr val="tx1"/>
                </a:solidFill>
                <a:latin typeface="Arial"/>
              </a:defRPr>
            </a:lvl9pPr>
          </a:lstStyle>
          <a:p>
            <a:pPr algn="r" eaLnBrk="1" hangingPunct="1"/>
            <a:r>
              <a:rPr lang="en-CA" altLang="en-US" sz="1500" i="1"/>
              <a:t>Modified from Tennankore et al NDT 29: 1342 – 1349, 2014</a:t>
            </a:r>
            <a:endParaRPr lang="en-US" altLang="en-US" sz="1500" i="1"/>
          </a:p>
        </p:txBody>
      </p:sp>
      <p:pic>
        <p:nvPicPr>
          <p:cNvPr id="9" name="Content Placeholder 8">
            <a:extLst>
              <a:ext uri="{FF2B5EF4-FFF2-40B4-BE49-F238E27FC236}">
                <a16:creationId xmlns:a16="http://schemas.microsoft.com/office/drawing/2014/main" id="{ECB0F6CE-761B-480E-AE5F-DCD86E720B58}"/>
              </a:ext>
            </a:extLst>
          </p:cNvPr>
          <p:cNvPicPr>
            <a:picLocks noGrp="1" noSelect="1" noChangeAspect="1" noMove="1" noResize="1"/>
          </p:cNvPicPr>
          <p:nvPr>
            <p:ph idx="1"/>
          </p:nvPr>
        </p:nvPicPr>
        <p:blipFill>
          <a:blip r:embed="rId3"/>
          <a:stretch>
            <a:fillRect/>
          </a:stretch>
        </p:blipFill>
        <p:spPr>
          <a:xfrm>
            <a:off x="1930251" y="1578789"/>
            <a:ext cx="8343900" cy="3981583"/>
          </a:xfrm>
          <a:prstGeom prst="rect">
            <a:avLst/>
          </a:prstGeom>
        </p:spPr>
      </p:pic>
      <p:sp>
        <p:nvSpPr>
          <p:cNvPr id="7" name="TextBox 6">
            <a:extLst>
              <a:ext uri="{FF2B5EF4-FFF2-40B4-BE49-F238E27FC236}">
                <a16:creationId xmlns:a16="http://schemas.microsoft.com/office/drawing/2014/main" id="{56F78A9B-AECA-4132-BD01-BE2E72E3DD8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944255853"/>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BE45726-3426-457D-A3BA-53CDB5587841}"/>
              </a:ext>
            </a:extLst>
          </p:cNvPr>
          <p:cNvSpPr>
            <a:spLocks noGrp="1" noSelect="1" noMove="1" noResize="1" noTextEdit="1"/>
          </p:cNvSpPr>
          <p:nvPr>
            <p:ph type="title"/>
          </p:nvPr>
        </p:nvSpPr>
        <p:spPr>
          <a:xfrm>
            <a:off x="614693" y="705677"/>
            <a:ext cx="9801868" cy="1082404"/>
          </a:xfrm>
        </p:spPr>
        <p:txBody>
          <a:bodyPr/>
          <a:lstStyle/>
          <a:p>
            <a:r>
              <a:rPr lang="en-US"/>
              <a:t>Other Considerations</a:t>
            </a:r>
          </a:p>
        </p:txBody>
      </p:sp>
      <p:sp>
        <p:nvSpPr>
          <p:cNvPr id="3" name="Content Placeholder 2">
            <a:extLst>
              <a:ext uri="{FF2B5EF4-FFF2-40B4-BE49-F238E27FC236}">
                <a16:creationId xmlns:a16="http://schemas.microsoft.com/office/drawing/2014/main" id="{9071B5EB-0CEF-474E-A5FF-80D0D0605C20}"/>
              </a:ext>
            </a:extLst>
          </p:cNvPr>
          <p:cNvSpPr>
            <a:spLocks noGrp="1" noSelect="1" noMove="1" noResize="1" noTextEdit="1"/>
          </p:cNvSpPr>
          <p:nvPr>
            <p:ph idx="1"/>
          </p:nvPr>
        </p:nvSpPr>
        <p:spPr>
          <a:xfrm>
            <a:off x="614693" y="1616918"/>
            <a:ext cx="10962614" cy="3388471"/>
          </a:xfrm>
        </p:spPr>
        <p:txBody>
          <a:bodyPr/>
          <a:lstStyle/>
          <a:p>
            <a:r>
              <a:rPr lang="en-US">
                <a:latin typeface="Arial" panose="020b0604020202020204" pitchFamily="34" charset="0"/>
                <a:cs typeface="Arial" panose="020b0604020202020204" pitchFamily="34" charset="0"/>
              </a:rPr>
              <a:t>FHN nocturnal trial suggests that residual kidney function (urine output) may be negatively impacted by frequent hemodialysis.</a:t>
            </a:r>
          </a:p>
        </p:txBody>
      </p:sp>
      <p:sp>
        <p:nvSpPr>
          <p:cNvPr id="5" name="TextBox 4">
            <a:extLst>
              <a:ext uri="{FF2B5EF4-FFF2-40B4-BE49-F238E27FC236}">
                <a16:creationId xmlns:a16="http://schemas.microsoft.com/office/drawing/2014/main" id="{A0C5DFF4-2402-429A-8972-4AE8D7388153}"/>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30254647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E0FFC5EC-4896-4DB1-9324-A8F21A869514}"/>
              </a:ext>
            </a:extLst>
          </p:cNvPr>
          <p:cNvSpPr>
            <a:spLocks noGrp="1" noSelect="1" noMove="1" noResize="1" noTextEdit="1"/>
          </p:cNvSpPr>
          <p:nvPr>
            <p:ph type="title"/>
          </p:nvPr>
        </p:nvSpPr>
        <p:spPr>
          <a:xfrm>
            <a:off x="619767" y="698205"/>
            <a:ext cx="10515600" cy="1078992"/>
          </a:xfrm>
        </p:spPr>
        <p:txBody>
          <a:bodyPr/>
          <a:lstStyle/>
          <a:p>
            <a:r>
              <a:rPr lang="en-US"/>
              <a:t>Summary</a:t>
            </a:r>
          </a:p>
        </p:txBody>
      </p:sp>
      <p:sp>
        <p:nvSpPr>
          <p:cNvPr id="3" name="Content Placeholder 2">
            <a:extLst>
              <a:ext uri="{FF2B5EF4-FFF2-40B4-BE49-F238E27FC236}">
                <a16:creationId xmlns:a16="http://schemas.microsoft.com/office/drawing/2014/main" id="{38F70725-C958-46FF-8F4A-CFA4ECF9D2A9}"/>
              </a:ext>
            </a:extLst>
          </p:cNvPr>
          <p:cNvSpPr>
            <a:spLocks noGrp="1" noSelect="1" noMove="1" noResize="1" noTextEdit="1"/>
          </p:cNvSpPr>
          <p:nvPr>
            <p:ph idx="1"/>
          </p:nvPr>
        </p:nvSpPr>
        <p:spPr>
          <a:xfrm>
            <a:off x="614911" y="1614372"/>
            <a:ext cx="10957321" cy="3952875"/>
          </a:xfrm>
        </p:spPr>
        <p:txBody>
          <a:bodyPr>
            <a:noAutofit/>
          </a:bodyPr>
          <a:lstStyle/>
          <a:p>
            <a:r>
              <a:rPr lang="en-US">
                <a:latin typeface="Arial" panose="020b0604020202020204" pitchFamily="34" charset="0"/>
                <a:cs typeface="Arial" panose="020b0604020202020204" pitchFamily="34" charset="0"/>
              </a:rPr>
              <a:t>Data suggests that augmented hemodialysis has improved:</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Survival</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Cardiovascular endpoints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Solute removal</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Pregnancy outcomes</a:t>
            </a:r>
          </a:p>
          <a:p>
            <a:r>
              <a:rPr lang="en-US">
                <a:latin typeface="Arial" panose="020b0604020202020204" pitchFamily="34" charset="0"/>
                <a:cs typeface="Arial" panose="020b0604020202020204" pitchFamily="34" charset="0"/>
              </a:rPr>
              <a:t>Adverse effects: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Dialysis access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Vascular access infections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Residual renal function</a:t>
            </a:r>
          </a:p>
        </p:txBody>
      </p:sp>
      <p:sp>
        <p:nvSpPr>
          <p:cNvPr id="5" name="TextBox 4">
            <a:extLst>
              <a:ext uri="{FF2B5EF4-FFF2-40B4-BE49-F238E27FC236}">
                <a16:creationId xmlns:a16="http://schemas.microsoft.com/office/drawing/2014/main" id="{CCC7DCED-A847-45AB-882D-73CA6A148CBA}"/>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400281420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itle 5">
            <a:extLst>
              <a:ext uri="{FF2B5EF4-FFF2-40B4-BE49-F238E27FC236}">
                <a16:creationId xmlns:a16="http://schemas.microsoft.com/office/drawing/2014/main" id="{DA1DF1BE-AC73-4C17-A332-5DC884F07707}"/>
              </a:ext>
            </a:extLst>
          </p:cNvPr>
          <p:cNvSpPr>
            <a:spLocks noGrp="1" noSelect="1" noMove="1" noResize="1" noTextEdit="1"/>
          </p:cNvSpPr>
          <p:nvPr>
            <p:ph type="title"/>
          </p:nvPr>
        </p:nvSpPr>
        <p:spPr>
          <a:xfrm>
            <a:off x="616669" y="702520"/>
            <a:ext cx="10515600" cy="1082404"/>
          </a:xfrm>
        </p:spPr>
        <p:txBody>
          <a:bodyPr>
            <a:normAutofit/>
          </a:bodyPr>
          <a:lstStyle/>
          <a:p>
            <a:r>
              <a:rPr lang="en-US"/>
              <a:t>Learning Objectives</a:t>
            </a:r>
          </a:p>
        </p:txBody>
      </p:sp>
      <p:sp>
        <p:nvSpPr>
          <p:cNvPr id="3" name="Content Placeholder 2">
            <a:extLst>
              <a:ext uri="{FF2B5EF4-FFF2-40B4-BE49-F238E27FC236}">
                <a16:creationId xmlns:a16="http://schemas.microsoft.com/office/drawing/2014/main" id="{34725579-A703-41BB-BAAC-C591A4EC08D4}"/>
              </a:ext>
            </a:extLst>
          </p:cNvPr>
          <p:cNvSpPr>
            <a:spLocks noGrp="1" noSelect="1" noMove="1" noResize="1" noTextEdit="1"/>
          </p:cNvSpPr>
          <p:nvPr>
            <p:ph idx="1"/>
          </p:nvPr>
        </p:nvSpPr>
        <p:spPr>
          <a:xfrm>
            <a:off x="614911" y="1613784"/>
            <a:ext cx="10960419" cy="2393109"/>
          </a:xfrm>
        </p:spPr>
        <p:txBody>
          <a:bodyPr/>
          <a:lstStyle/>
          <a:p>
            <a:r>
              <a:rPr lang="en-US">
                <a:latin typeface="Arial" panose="020b0604020202020204" pitchFamily="34" charset="0"/>
                <a:cs typeface="Arial" panose="020b0604020202020204" pitchFamily="34" charset="0"/>
              </a:rPr>
              <a:t>Describe the benefits and risks of home frequent/intensive hemodialysis</a:t>
            </a:r>
          </a:p>
          <a:p>
            <a:r>
              <a:rPr lang="en-US">
                <a:latin typeface="Arial" panose="020b0604020202020204" pitchFamily="34" charset="0"/>
                <a:cs typeface="Arial" panose="020b0604020202020204" pitchFamily="34" charset="0"/>
              </a:rPr>
              <a:t>Discuss patient suitability for home dialysis</a:t>
            </a:r>
          </a:p>
          <a:p>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81FC590-6694-4F26-985D-93A9B0B6E64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860366053"/>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2347A4-47FB-4129-8C8D-6956ACCA8558}"/>
              </a:ext>
            </a:extLst>
          </p:cNvPr>
          <p:cNvSpPr>
            <a:spLocks noGrp="1" noSelect="1" noMove="1" noResize="1" noTextEdit="1"/>
          </p:cNvSpPr>
          <p:nvPr>
            <p:ph type="title"/>
          </p:nvPr>
        </p:nvSpPr>
        <p:spPr>
          <a:xfrm>
            <a:off x="616667" y="698058"/>
            <a:ext cx="10515600" cy="1082404"/>
          </a:xfrm>
        </p:spPr>
        <p:txBody>
          <a:bodyPr/>
          <a:lstStyle/>
          <a:p>
            <a:r>
              <a:rPr lang="en-US"/>
              <a:t>Case Presentation </a:t>
            </a:r>
            <a:r>
              <a:rPr lang="en-US" b="0"/>
              <a:t>(cont.)</a:t>
            </a:r>
          </a:p>
        </p:txBody>
      </p:sp>
      <p:sp>
        <p:nvSpPr>
          <p:cNvPr id="3" name="Content Placeholder 2">
            <a:extLst>
              <a:ext uri="{FF2B5EF4-FFF2-40B4-BE49-F238E27FC236}">
                <a16:creationId xmlns:a16="http://schemas.microsoft.com/office/drawing/2014/main" id="{F71DA83D-452D-4423-A5B8-F3593169C3BE}"/>
              </a:ext>
            </a:extLst>
          </p:cNvPr>
          <p:cNvSpPr>
            <a:spLocks noGrp="1" noSelect="1" noMove="1" noResize="1" noTextEdit="1"/>
          </p:cNvSpPr>
          <p:nvPr>
            <p:ph idx="1"/>
          </p:nvPr>
        </p:nvSpPr>
        <p:spPr>
          <a:xfrm>
            <a:off x="616667" y="1618913"/>
            <a:ext cx="10958666" cy="3388471"/>
          </a:xfrm>
        </p:spPr>
        <p:txBody>
          <a:bodyPr/>
          <a:lstStyle/>
          <a:p>
            <a:pPr marL="0" indent="0">
              <a:buNone/>
            </a:pPr>
            <a:r>
              <a:rPr lang="en-US">
                <a:latin typeface="Arial" panose="020b0604020202020204" pitchFamily="34" charset="0"/>
                <a:cs typeface="Arial" panose="020b0604020202020204" pitchFamily="34" charset="0"/>
              </a:rPr>
              <a:t>The patient decides that he would like to pursue home hemodialysis. </a:t>
            </a:r>
          </a:p>
          <a:p>
            <a:pPr marL="0" indent="0">
              <a:buNone/>
            </a:pPr>
            <a:r>
              <a:rPr lang="en-US">
                <a:latin typeface="Arial" panose="020b0604020202020204" pitchFamily="34" charset="0"/>
                <a:cs typeface="Arial" panose="020b0604020202020204" pitchFamily="34" charset="0"/>
              </a:rPr>
              <a:t>What factors are considered during your evaluation for HHD candidacy? </a:t>
            </a:r>
          </a:p>
          <a:p>
            <a:pPr marL="0" indent="0">
              <a:buNone/>
            </a:pPr>
            <a:r>
              <a:rPr lang="en-US">
                <a:latin typeface="Arial" panose="020b0604020202020204" pitchFamily="34" charset="0"/>
                <a:cs typeface="Arial" panose="020b0604020202020204" pitchFamily="34" charset="0"/>
              </a:rPr>
              <a:t>What are true vs. perceived barriers to HHD and possible solutions?</a:t>
            </a:r>
          </a:p>
        </p:txBody>
      </p:sp>
      <p:sp>
        <p:nvSpPr>
          <p:cNvPr id="4" name="Subtitle 3">
            <a:extLst>
              <a:ext uri="{FF2B5EF4-FFF2-40B4-BE49-F238E27FC236}">
                <a16:creationId xmlns:a16="http://schemas.microsoft.com/office/drawing/2014/main" id="{6C6B1B45-39A9-4729-87F1-A5EF843CC3CF}"/>
              </a:ext>
            </a:extLst>
          </p:cNvPr>
          <p:cNvSpPr>
            <a:spLocks noGrp="1" noSelect="1" noMove="1" noResize="1" noTextEdit="1"/>
          </p:cNvSpPr>
          <p:nvPr>
            <p:ph type="subTitle" idx="10"/>
          </p:nvPr>
        </p:nvSpPr>
        <p:spPr/>
        <p:txBody>
          <a:bodyPr/>
          <a:lstStyle/>
          <a:p>
            <a:r>
              <a:rPr lang="en-US"/>
              <a:t>Recruitment and patient selection</a:t>
            </a:r>
          </a:p>
        </p:txBody>
      </p:sp>
      <p:sp>
        <p:nvSpPr>
          <p:cNvPr id="5" name="TextBox 4">
            <a:extLst>
              <a:ext uri="{FF2B5EF4-FFF2-40B4-BE49-F238E27FC236}">
                <a16:creationId xmlns:a16="http://schemas.microsoft.com/office/drawing/2014/main" id="{241F76E8-0BFB-4B60-94FC-CEBF0E053BE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705672573"/>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D143EB4C-A59D-4FE8-B228-56FF8A0E0ADD}"/>
              </a:ext>
            </a:extLst>
          </p:cNvPr>
          <p:cNvSpPr>
            <a:spLocks noGrp="1" noSelect="1" noMove="1" noResize="1" noTextEdit="1"/>
          </p:cNvSpPr>
          <p:nvPr>
            <p:ph type="title"/>
          </p:nvPr>
        </p:nvSpPr>
        <p:spPr>
          <a:xfrm>
            <a:off x="616907" y="706109"/>
            <a:ext cx="9335143" cy="1082404"/>
          </a:xfrm>
        </p:spPr>
        <p:txBody>
          <a:bodyPr/>
          <a:lstStyle/>
          <a:p>
            <a:r>
              <a:rPr lang="en-US"/>
              <a:t>Trends in Home Dialysis</a:t>
            </a:r>
          </a:p>
        </p:txBody>
      </p:sp>
      <p:sp>
        <p:nvSpPr>
          <p:cNvPr id="4" name="Subtitle 3">
            <a:extLst>
              <a:ext uri="{FF2B5EF4-FFF2-40B4-BE49-F238E27FC236}">
                <a16:creationId xmlns:a16="http://schemas.microsoft.com/office/drawing/2014/main" id="{253F6482-84F5-445C-B912-3DACCFADBCFD}"/>
              </a:ext>
            </a:extLst>
          </p:cNvPr>
          <p:cNvSpPr>
            <a:spLocks noGrp="1" noSelect="1" noMove="1" noResize="1" noTextEdit="1"/>
          </p:cNvSpPr>
          <p:nvPr>
            <p:ph type="subTitle" idx="10"/>
          </p:nvPr>
        </p:nvSpPr>
        <p:spPr/>
        <p:txBody>
          <a:bodyPr/>
          <a:lstStyle/>
          <a:p>
            <a:r>
              <a:rPr lang="en-US"/>
              <a:t>Recruitment and patient selection</a:t>
            </a:r>
          </a:p>
        </p:txBody>
      </p:sp>
      <p:pic>
        <p:nvPicPr>
          <p:cNvPr id="3" name="Content Placeholder 2">
            <a:extLst>
              <a:ext uri="{FF2B5EF4-FFF2-40B4-BE49-F238E27FC236}">
                <a16:creationId xmlns:a16="http://schemas.microsoft.com/office/drawing/2014/main" id="{4BD0FE88-3773-48FB-9716-3505BF6553E0}"/>
              </a:ext>
            </a:extLst>
          </p:cNvPr>
          <p:cNvPicPr>
            <a:picLocks noGrp="1" noSelect="1" noChangeAspect="1" noMove="1" noResize="1"/>
          </p:cNvPicPr>
          <p:nvPr>
            <p:ph idx="1"/>
          </p:nvPr>
        </p:nvPicPr>
        <p:blipFill>
          <a:blip r:embed="rId2"/>
          <a:srcRect b="4453"/>
          <a:stretch>
            <a:fillRect/>
          </a:stretch>
        </p:blipFill>
        <p:spPr>
          <a:xfrm>
            <a:off x="2111006" y="1616902"/>
            <a:ext cx="7979267" cy="4476569"/>
          </a:xfrm>
          <a:prstGeom prst="rect">
            <a:avLst/>
          </a:prstGeom>
        </p:spPr>
      </p:pic>
      <p:sp>
        <p:nvSpPr>
          <p:cNvPr id="5" name="TextBox 4">
            <a:extLst>
              <a:ext uri="{FF2B5EF4-FFF2-40B4-BE49-F238E27FC236}">
                <a16:creationId xmlns:a16="http://schemas.microsoft.com/office/drawing/2014/main" id="{06078277-D99C-430B-8F01-C7122942ADEC}"/>
              </a:ext>
            </a:extLst>
          </p:cNvPr>
          <p:cNvSpPr txBox="1">
            <a:spLocks noSelect="1" noMove="1" noResize="1" noTextEdit="1"/>
          </p:cNvSpPr>
          <p:nvPr/>
        </p:nvSpPr>
        <p:spPr>
          <a:xfrm>
            <a:off x="8143019" y="5812215"/>
            <a:ext cx="4048125"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USRDS 2014 ADR</a:t>
            </a:r>
          </a:p>
        </p:txBody>
      </p:sp>
      <p:sp>
        <p:nvSpPr>
          <p:cNvPr id="7" name="TextBox 6">
            <a:extLst>
              <a:ext uri="{FF2B5EF4-FFF2-40B4-BE49-F238E27FC236}">
                <a16:creationId xmlns:a16="http://schemas.microsoft.com/office/drawing/2014/main" id="{80A039FB-878B-4C16-94CD-FDA11F3B539B}"/>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099091469"/>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C6AEF3EF-A051-40B4-B679-F2CEA8095F15}"/>
              </a:ext>
            </a:extLst>
          </p:cNvPr>
          <p:cNvSpPr>
            <a:spLocks noGrp="1" noSelect="1" noMove="1" noResize="1" noTextEdit="1"/>
          </p:cNvSpPr>
          <p:nvPr>
            <p:ph type="title"/>
          </p:nvPr>
        </p:nvSpPr>
        <p:spPr>
          <a:xfrm>
            <a:off x="622002" y="697873"/>
            <a:ext cx="9840435" cy="1078992"/>
          </a:xfrm>
        </p:spPr>
        <p:txBody>
          <a:bodyPr>
            <a:noAutofit/>
          </a:bodyPr>
          <a:lstStyle/>
          <a:p>
            <a:r>
              <a:rPr lang="en-US" sz="3500"/>
              <a:t>Why Do So Many Patients Dialyze In-Center When FHD May Provide…..?</a:t>
            </a:r>
          </a:p>
        </p:txBody>
      </p:sp>
      <p:sp>
        <p:nvSpPr>
          <p:cNvPr id="3" name="Content Placeholder 2">
            <a:extLst>
              <a:ext uri="{FF2B5EF4-FFF2-40B4-BE49-F238E27FC236}">
                <a16:creationId xmlns:a16="http://schemas.microsoft.com/office/drawing/2014/main" id="{E9CF8FF3-DB46-43DF-A39F-ABC3240DB10F}"/>
              </a:ext>
            </a:extLst>
          </p:cNvPr>
          <p:cNvSpPr>
            <a:spLocks noGrp="1" noSelect="1" noMove="1" noResize="1" noTextEdit="1"/>
          </p:cNvSpPr>
          <p:nvPr>
            <p:ph idx="1"/>
          </p:nvPr>
        </p:nvSpPr>
        <p:spPr>
          <a:xfrm>
            <a:off x="622002" y="1765113"/>
            <a:ext cx="10515600" cy="3388471"/>
          </a:xfrm>
        </p:spPr>
        <p:txBody>
          <a:bodyPr>
            <a:noAutofit/>
          </a:bodyPr>
          <a:lstStyle/>
          <a:p>
            <a:pPr>
              <a:spcBef>
                <a:spcPts val="600"/>
              </a:spcBef>
            </a:pPr>
            <a:r>
              <a:rPr lang="en-US" sz="2400">
                <a:latin typeface="Arial" panose="020b0604020202020204" pitchFamily="34" charset="0"/>
                <a:cs typeface="Arial" panose="020b0604020202020204" pitchFamily="34" charset="0"/>
              </a:rPr>
              <a:t>Better small solute clearance</a:t>
            </a:r>
          </a:p>
          <a:p>
            <a:pPr>
              <a:spcBef>
                <a:spcPts val="600"/>
              </a:spcBef>
            </a:pPr>
            <a:r>
              <a:rPr lang="en-US" sz="2400">
                <a:latin typeface="Arial" panose="020b0604020202020204" pitchFamily="34" charset="0"/>
                <a:cs typeface="Arial" panose="020b0604020202020204" pitchFamily="34" charset="0"/>
              </a:rPr>
              <a:t>Improved nutritional status</a:t>
            </a:r>
          </a:p>
          <a:p>
            <a:pPr>
              <a:spcBef>
                <a:spcPts val="600"/>
              </a:spcBef>
            </a:pPr>
            <a:r>
              <a:rPr lang="en-US" sz="2400">
                <a:latin typeface="Arial" panose="020b0604020202020204" pitchFamily="34" charset="0"/>
                <a:cs typeface="Arial" panose="020b0604020202020204" pitchFamily="34" charset="0"/>
              </a:rPr>
              <a:t>Better BP and volume control</a:t>
            </a:r>
          </a:p>
          <a:p>
            <a:pPr>
              <a:spcBef>
                <a:spcPts val="600"/>
              </a:spcBef>
            </a:pPr>
            <a:r>
              <a:rPr lang="en-US" sz="2400">
                <a:latin typeface="Arial" panose="020b0604020202020204" pitchFamily="34" charset="0"/>
                <a:cs typeface="Arial" panose="020b0604020202020204" pitchFamily="34" charset="0"/>
              </a:rPr>
              <a:t>Better anemia management</a:t>
            </a:r>
          </a:p>
          <a:p>
            <a:pPr>
              <a:spcBef>
                <a:spcPts val="600"/>
              </a:spcBef>
            </a:pPr>
            <a:r>
              <a:rPr lang="en-US" sz="2400">
                <a:latin typeface="Arial" panose="020b0604020202020204" pitchFamily="34" charset="0"/>
                <a:cs typeface="Arial" panose="020b0604020202020204" pitchFamily="34" charset="0"/>
              </a:rPr>
              <a:t>Better mineral bone disease management</a:t>
            </a:r>
          </a:p>
          <a:p>
            <a:pPr>
              <a:spcBef>
                <a:spcPts val="600"/>
              </a:spcBef>
            </a:pPr>
            <a:r>
              <a:rPr lang="en-US" sz="2400">
                <a:latin typeface="Arial" panose="020b0604020202020204" pitchFamily="34" charset="0"/>
                <a:cs typeface="Arial" panose="020b0604020202020204" pitchFamily="34" charset="0"/>
              </a:rPr>
              <a:t>Decreased pill burden</a:t>
            </a:r>
          </a:p>
          <a:p>
            <a:pPr>
              <a:spcBef>
                <a:spcPts val="600"/>
              </a:spcBef>
            </a:pPr>
            <a:r>
              <a:rPr lang="en-US" sz="2400">
                <a:latin typeface="Arial" panose="020b0604020202020204" pitchFamily="34" charset="0"/>
                <a:cs typeface="Arial" panose="020b0604020202020204" pitchFamily="34" charset="0"/>
              </a:rPr>
              <a:t>Improved QoL</a:t>
            </a:r>
          </a:p>
          <a:p>
            <a:pPr>
              <a:spcBef>
                <a:spcPts val="600"/>
              </a:spcBef>
            </a:pPr>
            <a:r>
              <a:rPr lang="en-US" sz="2400">
                <a:latin typeface="Arial" panose="020b0604020202020204" pitchFamily="34" charset="0"/>
                <a:cs typeface="Arial" panose="020b0604020202020204" pitchFamily="34" charset="0"/>
              </a:rPr>
              <a:t>Fewer hospitalizations</a:t>
            </a:r>
          </a:p>
          <a:p>
            <a:pPr>
              <a:spcBef>
                <a:spcPts val="600"/>
              </a:spcBef>
            </a:pPr>
            <a:r>
              <a:rPr lang="en-US" sz="2400">
                <a:latin typeface="Arial" panose="020b0604020202020204" pitchFamily="34" charset="0"/>
                <a:cs typeface="Arial" panose="020b0604020202020204" pitchFamily="34" charset="0"/>
              </a:rPr>
              <a:t>Possibly better survival</a:t>
            </a:r>
          </a:p>
        </p:txBody>
      </p:sp>
      <p:sp>
        <p:nvSpPr>
          <p:cNvPr id="5" name="Rectangle 4">
            <a:extLst>
              <a:ext uri="{FF2B5EF4-FFF2-40B4-BE49-F238E27FC236}">
                <a16:creationId xmlns:a16="http://schemas.microsoft.com/office/drawing/2014/main" id="{510FEA5F-69C5-4E3C-98BB-E360E6EF8798}"/>
              </a:ext>
            </a:extLst>
          </p:cNvPr>
          <p:cNvSpPr>
            <a:spLocks noSelect="1" noMove="1" noResize="1" noTextEdit="1"/>
          </p:cNvSpPr>
          <p:nvPr/>
        </p:nvSpPr>
        <p:spPr>
          <a:xfrm>
            <a:off x="3338621" y="5349239"/>
            <a:ext cx="8856922" cy="784830"/>
          </a:xfrm>
          <a:prstGeom prst="rect">
            <a:avLst/>
          </a:prstGeom>
        </p:spPr>
        <p:txBody>
          <a:bodyPr wrap="square">
            <a:spAutoFit/>
          </a:bodyPr>
          <a:lstStyle/>
          <a:p>
            <a:pPr algn="r"/>
            <a:r>
              <a:rPr lang="en-US" sz="1500" i="1">
                <a:latin typeface="Arial" panose="020b0604020202020204" pitchFamily="34" charset="0"/>
                <a:cs typeface="Arial" panose="020b0604020202020204" pitchFamily="34" charset="0"/>
              </a:rPr>
              <a:t>Lindsay R, et al. London, Ontario Daily/Nocturnal Dialysis Study. Semin Dial. 17(2):85-91, 2004.</a:t>
            </a:r>
          </a:p>
          <a:p>
            <a:pPr algn="r"/>
            <a:r>
              <a:rPr lang="en-US" sz="1500" i="1">
                <a:latin typeface="Arial" panose="020b0604020202020204" pitchFamily="34" charset="0"/>
                <a:cs typeface="Arial" panose="020b0604020202020204" pitchFamily="34" charset="0"/>
              </a:rPr>
              <a:t>Ting et al. Long-term study of high-comorbidity ESRD patients converted from conventional </a:t>
            </a:r>
          </a:p>
          <a:p>
            <a:pPr algn="r"/>
            <a:r>
              <a:rPr lang="en-US" sz="1500" i="1">
                <a:latin typeface="Arial" panose="020b0604020202020204" pitchFamily="34" charset="0"/>
                <a:cs typeface="Arial" panose="020b0604020202020204" pitchFamily="34" charset="0"/>
              </a:rPr>
              <a:t>to short daily hemodialysis. Am J Kidney Dis. 42(5):1020-1035, 2003.</a:t>
            </a:r>
          </a:p>
        </p:txBody>
      </p:sp>
      <p:sp>
        <p:nvSpPr>
          <p:cNvPr id="6" name="Subtitle 3">
            <a:extLst>
              <a:ext uri="{FF2B5EF4-FFF2-40B4-BE49-F238E27FC236}">
                <a16:creationId xmlns:a16="http://schemas.microsoft.com/office/drawing/2014/main" id="{E354E270-52FD-4202-9AB9-724A25FDF2B6}"/>
              </a:ext>
            </a:extLst>
          </p:cNvPr>
          <p:cNvSpPr>
            <a:spLocks noGrp="1" noSelect="1" noMove="1" noResize="1" noTextEdit="1"/>
          </p:cNvSpPr>
          <p:nvPr>
            <p:ph type="subTitle" idx="10"/>
          </p:nvPr>
        </p:nvSpPr>
        <p:spPr>
          <a:xfrm>
            <a:off x="6129338" y="352425"/>
            <a:ext cx="6062662" cy="366713"/>
          </a:xfrm>
        </p:spPr>
        <p:txBody>
          <a:bodyPr/>
          <a:lstStyle/>
          <a:p>
            <a:r>
              <a:rPr lang="en-US"/>
              <a:t>Recruitment and patient selection</a:t>
            </a:r>
          </a:p>
        </p:txBody>
      </p:sp>
      <p:sp>
        <p:nvSpPr>
          <p:cNvPr id="8" name="TextBox 7">
            <a:extLst>
              <a:ext uri="{FF2B5EF4-FFF2-40B4-BE49-F238E27FC236}">
                <a16:creationId xmlns:a16="http://schemas.microsoft.com/office/drawing/2014/main" id="{BF618C77-7FAE-41FA-A219-432BFB3C5DAF}"/>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535983560"/>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AC6C7223-48D1-7A4F-B248-12DE31E9E687}"/>
              </a:ext>
            </a:extLst>
          </p:cNvPr>
          <p:cNvSpPr>
            <a:spLocks noGrp="1" noSelect="1" noMove="1" noResize="1" noTextEdit="1"/>
          </p:cNvSpPr>
          <p:nvPr>
            <p:ph idx="1"/>
          </p:nvPr>
        </p:nvSpPr>
        <p:spPr>
          <a:xfrm>
            <a:off x="614067" y="1763683"/>
            <a:ext cx="10963866" cy="3388471"/>
          </a:xfrm>
        </p:spPr>
        <p:txBody>
          <a:bodyPr>
            <a:noAutofit/>
          </a:bodyPr>
          <a:lstStyle/>
          <a:p>
            <a:pPr marL="0" indent="0">
              <a:buNone/>
            </a:pPr>
            <a:r>
              <a:rPr lang="en-US" b="1">
                <a:latin typeface="Arial" panose="020b0604020202020204" pitchFamily="34" charset="0"/>
                <a:cs typeface="Arial" panose="020b0604020202020204" pitchFamily="34" charset="0"/>
              </a:rPr>
              <a:t>What are the top nephrologist perceptions guiding patient hesitancy?</a:t>
            </a:r>
          </a:p>
          <a:p>
            <a:pPr lvl="1"/>
            <a:r>
              <a:rPr lang="en-US" sz="2800">
                <a:latin typeface="Arial" panose="020b0604020202020204" pitchFamily="34" charset="0"/>
                <a:cs typeface="Arial" panose="020b0604020202020204" pitchFamily="34" charset="0"/>
              </a:rPr>
              <a:t>Process is intimidating and scary (75%)</a:t>
            </a:r>
          </a:p>
          <a:p>
            <a:pPr lvl="1"/>
            <a:r>
              <a:rPr lang="en-US" sz="2800">
                <a:latin typeface="Arial" panose="020b0604020202020204" pitchFamily="34" charset="0"/>
                <a:cs typeface="Arial" panose="020b0604020202020204" pitchFamily="34" charset="0"/>
              </a:rPr>
              <a:t>Seems like too much work (55%)</a:t>
            </a:r>
          </a:p>
          <a:p>
            <a:pPr lvl="1"/>
            <a:r>
              <a:rPr lang="en-US" sz="2800">
                <a:latin typeface="Arial" panose="020b0604020202020204" pitchFamily="34" charset="0"/>
                <a:cs typeface="Arial" panose="020b0604020202020204" pitchFamily="34" charset="0"/>
              </a:rPr>
              <a:t>They have physical limitations (46%)</a:t>
            </a:r>
          </a:p>
          <a:p>
            <a:pPr lvl="1"/>
            <a:r>
              <a:rPr lang="en-US" sz="2800">
                <a:latin typeface="Arial" panose="020b0604020202020204" pitchFamily="34" charset="0"/>
                <a:cs typeface="Arial" panose="020b0604020202020204" pitchFamily="34" charset="0"/>
              </a:rPr>
              <a:t>They are worried about safety (44%)</a:t>
            </a:r>
          </a:p>
          <a:p>
            <a:pPr lvl="1"/>
            <a:r>
              <a:rPr lang="en-US" sz="2800">
                <a:latin typeface="Arial" panose="020b0604020202020204" pitchFamily="34" charset="0"/>
                <a:cs typeface="Arial" panose="020b0604020202020204" pitchFamily="34" charset="0"/>
              </a:rPr>
              <a:t>Machines are too complicated (36%)</a:t>
            </a:r>
          </a:p>
          <a:p>
            <a:pPr lvl="1"/>
            <a:r>
              <a:rPr lang="en-US" sz="2800">
                <a:latin typeface="Arial" panose="020b0604020202020204" pitchFamily="34" charset="0"/>
                <a:cs typeface="Arial" panose="020b0604020202020204" pitchFamily="34" charset="0"/>
              </a:rPr>
              <a:t>Would not want to cannulate themselves (34%)</a:t>
            </a:r>
          </a:p>
          <a:p>
            <a:pPr lvl="1"/>
            <a:r>
              <a:rPr lang="en-US" sz="2800">
                <a:latin typeface="Arial" panose="020b0604020202020204" pitchFamily="34" charset="0"/>
                <a:cs typeface="Arial" panose="020b0604020202020204" pitchFamily="34" charset="0"/>
              </a:rPr>
              <a:t>Takes too long to learn (10%)</a:t>
            </a:r>
          </a:p>
          <a:p>
            <a:pPr lvl="1"/>
            <a:endParaRPr lang="en-US" sz="280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A735E6F-6B88-E54E-A214-55B18CBD7B8E}"/>
              </a:ext>
            </a:extLst>
          </p:cNvPr>
          <p:cNvSpPr>
            <a:spLocks noGrp="1" noSelect="1" noMove="1" noResize="1" noTextEdit="1"/>
          </p:cNvSpPr>
          <p:nvPr>
            <p:ph type="title"/>
          </p:nvPr>
        </p:nvSpPr>
        <p:spPr>
          <a:xfrm>
            <a:off x="614067" y="697872"/>
            <a:ext cx="9784575" cy="1082404"/>
          </a:xfrm>
        </p:spPr>
        <p:txBody>
          <a:bodyPr>
            <a:normAutofit/>
          </a:bodyPr>
          <a:lstStyle/>
          <a:p>
            <a:r>
              <a:rPr lang="en-US" sz="3500"/>
              <a:t>Understanding Barriers to Home-Based and Self-Care In-Center HD</a:t>
            </a:r>
          </a:p>
        </p:txBody>
      </p:sp>
      <p:sp>
        <p:nvSpPr>
          <p:cNvPr id="8" name="TextBox 7">
            <a:extLst>
              <a:ext uri="{FF2B5EF4-FFF2-40B4-BE49-F238E27FC236}">
                <a16:creationId xmlns:a16="http://schemas.microsoft.com/office/drawing/2014/main" id="{08DE229B-149B-8E4E-8687-E1A6DCA1DB03}"/>
              </a:ext>
            </a:extLst>
          </p:cNvPr>
          <p:cNvSpPr txBox="1">
            <a:spLocks noSelect="1" noMove="1" noResize="1" noTextEdit="1"/>
          </p:cNvSpPr>
          <p:nvPr/>
        </p:nvSpPr>
        <p:spPr>
          <a:xfrm>
            <a:off x="8420182" y="5807641"/>
            <a:ext cx="3775387" cy="323165"/>
          </a:xfrm>
          <a:prstGeom prst="rect">
            <a:avLst/>
          </a:prstGeom>
          <a:noFill/>
        </p:spPr>
        <p:txBody>
          <a:bodyPr wrap="square" rtlCol="0">
            <a:spAutoFit/>
          </a:bodyPr>
          <a:lstStyle/>
          <a:p>
            <a:pPr algn="r"/>
            <a:r>
              <a:rPr lang="en-US" sz="1500" i="1" err="1">
                <a:latin typeface="Arial" panose="020b0604020202020204" pitchFamily="34" charset="0"/>
                <a:cs typeface="Arial" panose="020b0604020202020204" pitchFamily="34" charset="0"/>
              </a:rPr>
              <a:t>Yau et al. Hemodial Int. 2016 </a:t>
            </a:r>
          </a:p>
        </p:txBody>
      </p:sp>
      <p:sp>
        <p:nvSpPr>
          <p:cNvPr id="7" name="Subtitle 3">
            <a:extLst>
              <a:ext uri="{FF2B5EF4-FFF2-40B4-BE49-F238E27FC236}">
                <a16:creationId xmlns:a16="http://schemas.microsoft.com/office/drawing/2014/main" id="{CEBA9DA7-365C-1D42-A568-0B93762AE612}"/>
              </a:ext>
            </a:extLst>
          </p:cNvPr>
          <p:cNvSpPr txBox="1">
            <a:spLocks noSelect="1" noMove="1" noResize="1" noTextEdit="1"/>
          </p:cNvSpPr>
          <p:nvPr/>
        </p:nvSpPr>
        <p:spPr>
          <a:xfrm>
            <a:off x="6129338" y="352425"/>
            <a:ext cx="6062662" cy="3667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cap="all">
                <a:solidFill>
                  <a:schemeClr val="bg1"/>
                </a:solidFill>
                <a:latin typeface="Segoe"/>
                <a:ea typeface="+mn-ea"/>
                <a:cs typeface="Segoe"/>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Recruitment and patient selection</a:t>
            </a:r>
          </a:p>
        </p:txBody>
      </p:sp>
      <p:sp>
        <p:nvSpPr>
          <p:cNvPr id="9" name="TextBox 8">
            <a:extLst>
              <a:ext uri="{FF2B5EF4-FFF2-40B4-BE49-F238E27FC236}">
                <a16:creationId xmlns:a16="http://schemas.microsoft.com/office/drawing/2014/main" id="{FAEFC08E-1550-48CA-9A82-9BFA9A607189}"/>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34216735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AC6C7223-48D1-7A4F-B248-12DE31E9E687}"/>
              </a:ext>
            </a:extLst>
          </p:cNvPr>
          <p:cNvSpPr>
            <a:spLocks noGrp="1" noSelect="1" noMove="1" noResize="1" noTextEdit="1"/>
          </p:cNvSpPr>
          <p:nvPr>
            <p:ph idx="1"/>
          </p:nvPr>
        </p:nvSpPr>
        <p:spPr>
          <a:xfrm>
            <a:off x="620233" y="1763684"/>
            <a:ext cx="10951533" cy="3388471"/>
          </a:xfrm>
        </p:spPr>
        <p:txBody>
          <a:bodyPr>
            <a:noAutofit/>
          </a:bodyPr>
          <a:lstStyle/>
          <a:p>
            <a:pPr marL="0" indent="0">
              <a:buNone/>
            </a:pPr>
            <a:r>
              <a:rPr lang="en-US" b="1">
                <a:latin typeface="Arial" panose="020b0604020202020204" pitchFamily="34" charset="0"/>
                <a:cs typeface="Arial" panose="020b0604020202020204" pitchFamily="34" charset="0"/>
              </a:rPr>
              <a:t>What are the top patient reasons for NOT pursuing home dialysis?</a:t>
            </a:r>
          </a:p>
          <a:p>
            <a:pPr lvl="1"/>
            <a:r>
              <a:rPr lang="en-US" sz="2800">
                <a:latin typeface="Arial" panose="020b0604020202020204" pitchFamily="34" charset="0"/>
                <a:cs typeface="Arial" panose="020b0604020202020204" pitchFamily="34" charset="0"/>
              </a:rPr>
              <a:t>No space at home for equipment, supplies (46%)</a:t>
            </a:r>
          </a:p>
          <a:p>
            <a:pPr lvl="1"/>
            <a:r>
              <a:rPr lang="en-US" sz="2800">
                <a:latin typeface="Arial" panose="020b0604020202020204" pitchFamily="34" charset="0"/>
                <a:cs typeface="Arial" panose="020b0604020202020204" pitchFamily="34" charset="0"/>
              </a:rPr>
              <a:t>Need a partner to help, don’t have one (46%)</a:t>
            </a:r>
          </a:p>
          <a:p>
            <a:pPr lvl="1"/>
            <a:r>
              <a:rPr lang="en-US" sz="2800">
                <a:latin typeface="Arial" panose="020b0604020202020204" pitchFamily="34" charset="0"/>
                <a:cs typeface="Arial" panose="020b0604020202020204" pitchFamily="34" charset="0"/>
              </a:rPr>
              <a:t>Fearful of putting needles into arm (45%)</a:t>
            </a:r>
          </a:p>
          <a:p>
            <a:pPr lvl="1"/>
            <a:r>
              <a:rPr lang="en-US" sz="2800">
                <a:latin typeface="Arial" panose="020b0604020202020204" pitchFamily="34" charset="0"/>
                <a:cs typeface="Arial" panose="020b0604020202020204" pitchFamily="34" charset="0"/>
              </a:rPr>
              <a:t>Take too long to learn it (40%)</a:t>
            </a:r>
          </a:p>
          <a:p>
            <a:pPr lvl="1"/>
            <a:r>
              <a:rPr lang="en-US" sz="2800">
                <a:latin typeface="Arial" panose="020b0604020202020204" pitchFamily="34" charset="0"/>
                <a:cs typeface="Arial" panose="020b0604020202020204" pitchFamily="34" charset="0"/>
              </a:rPr>
              <a:t>Never offered as an option (39%)</a:t>
            </a:r>
          </a:p>
          <a:p>
            <a:pPr lvl="1"/>
            <a:r>
              <a:rPr lang="en-US" sz="2800">
                <a:latin typeface="Arial" panose="020b0604020202020204" pitchFamily="34" charset="0"/>
                <a:cs typeface="Arial" panose="020b0604020202020204" pitchFamily="34" charset="0"/>
              </a:rPr>
              <a:t>Prefer to not bring medical treatment into the home (30%)</a:t>
            </a:r>
          </a:p>
        </p:txBody>
      </p:sp>
      <p:sp>
        <p:nvSpPr>
          <p:cNvPr id="6" name="Title 1">
            <a:extLst>
              <a:ext uri="{FF2B5EF4-FFF2-40B4-BE49-F238E27FC236}">
                <a16:creationId xmlns:a16="http://schemas.microsoft.com/office/drawing/2014/main" id="{EA735E6F-6B88-E54E-A214-55B18CBD7B8E}"/>
              </a:ext>
            </a:extLst>
          </p:cNvPr>
          <p:cNvSpPr>
            <a:spLocks noGrp="1" noSelect="1" noMove="1" noResize="1" noTextEdit="1"/>
          </p:cNvSpPr>
          <p:nvPr>
            <p:ph type="title"/>
          </p:nvPr>
        </p:nvSpPr>
        <p:spPr>
          <a:xfrm>
            <a:off x="620233" y="697872"/>
            <a:ext cx="9820940" cy="1082404"/>
          </a:xfrm>
        </p:spPr>
        <p:txBody>
          <a:bodyPr>
            <a:normAutofit/>
          </a:bodyPr>
          <a:lstStyle/>
          <a:p>
            <a:r>
              <a:rPr lang="en-US" sz="3500"/>
              <a:t>Understanding Barriers to Home-Based and Self-Care In-Center HD</a:t>
            </a:r>
          </a:p>
        </p:txBody>
      </p:sp>
      <p:sp>
        <p:nvSpPr>
          <p:cNvPr id="2" name="TextBox 1">
            <a:extLst>
              <a:ext uri="{FF2B5EF4-FFF2-40B4-BE49-F238E27FC236}">
                <a16:creationId xmlns:a16="http://schemas.microsoft.com/office/drawing/2014/main" id="{8384401B-B933-B94B-963F-9C93C8A92516}"/>
              </a:ext>
            </a:extLst>
          </p:cNvPr>
          <p:cNvSpPr txBox="1">
            <a:spLocks noSelect="1" noMove="1" noResize="1" noTextEdit="1"/>
          </p:cNvSpPr>
          <p:nvPr/>
        </p:nvSpPr>
        <p:spPr>
          <a:xfrm>
            <a:off x="8558408" y="5807641"/>
            <a:ext cx="3637164" cy="323165"/>
          </a:xfrm>
          <a:prstGeom prst="rect">
            <a:avLst/>
          </a:prstGeom>
          <a:noFill/>
        </p:spPr>
        <p:txBody>
          <a:bodyPr wrap="square" rtlCol="0">
            <a:spAutoFit/>
          </a:bodyPr>
          <a:lstStyle/>
          <a:p>
            <a:pPr algn="r"/>
            <a:r>
              <a:rPr lang="en-US" sz="1500" i="1" err="1">
                <a:latin typeface="Arial" panose="020b0604020202020204" pitchFamily="34" charset="0"/>
                <a:cs typeface="Arial" panose="020b0604020202020204" pitchFamily="34" charset="0"/>
              </a:rPr>
              <a:t>Yau et al. Hemodial Int. 2016 </a:t>
            </a:r>
          </a:p>
        </p:txBody>
      </p:sp>
      <p:sp>
        <p:nvSpPr>
          <p:cNvPr id="7" name="Subtitle 3">
            <a:extLst>
              <a:ext uri="{FF2B5EF4-FFF2-40B4-BE49-F238E27FC236}">
                <a16:creationId xmlns:a16="http://schemas.microsoft.com/office/drawing/2014/main" id="{5F31316A-2510-6E4A-BA2B-5ED13F140B84}"/>
              </a:ext>
            </a:extLst>
          </p:cNvPr>
          <p:cNvSpPr>
            <a:spLocks noGrp="1" noSelect="1" noMove="1" noResize="1" noTextEdit="1"/>
          </p:cNvSpPr>
          <p:nvPr>
            <p:ph type="subTitle" idx="10"/>
          </p:nvPr>
        </p:nvSpPr>
        <p:spPr>
          <a:xfrm>
            <a:off x="6129338" y="352425"/>
            <a:ext cx="6062662" cy="366713"/>
          </a:xfrm>
        </p:spPr>
        <p:txBody>
          <a:bodyPr/>
          <a:lstStyle/>
          <a:p>
            <a:r>
              <a:rPr lang="en-US"/>
              <a:t>Recruitment and patient selection</a:t>
            </a:r>
          </a:p>
        </p:txBody>
      </p:sp>
      <p:sp>
        <p:nvSpPr>
          <p:cNvPr id="8" name="TextBox 7">
            <a:extLst>
              <a:ext uri="{FF2B5EF4-FFF2-40B4-BE49-F238E27FC236}">
                <a16:creationId xmlns:a16="http://schemas.microsoft.com/office/drawing/2014/main" id="{637EFC02-A238-43C8-A573-4D27424BFB37}"/>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565357721"/>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AC6C7223-48D1-7A4F-B248-12DE31E9E687}"/>
              </a:ext>
            </a:extLst>
          </p:cNvPr>
          <p:cNvSpPr>
            <a:spLocks noGrp="1" noSelect="1" noMove="1" noResize="1" noTextEdit="1"/>
          </p:cNvSpPr>
          <p:nvPr>
            <p:ph idx="1"/>
          </p:nvPr>
        </p:nvSpPr>
        <p:spPr>
          <a:xfrm>
            <a:off x="616908" y="1769643"/>
            <a:ext cx="11047008" cy="3388471"/>
          </a:xfrm>
        </p:spPr>
        <p:txBody>
          <a:bodyPr>
            <a:noAutofit/>
          </a:bodyPr>
          <a:lstStyle/>
          <a:p>
            <a:pPr marL="0" indent="0">
              <a:buNone/>
            </a:pPr>
            <a:r>
              <a:rPr lang="en-US" b="1">
                <a:latin typeface="Arial" panose="020b0604020202020204" pitchFamily="34" charset="0"/>
                <a:cs typeface="Arial" panose="020b0604020202020204" pitchFamily="34" charset="0"/>
              </a:rPr>
              <a:t>What are the most appealing features of self-care dialysis?</a:t>
            </a:r>
          </a:p>
          <a:p>
            <a:pPr lvl="1"/>
            <a:r>
              <a:rPr lang="en-US" sz="2800">
                <a:latin typeface="Arial" panose="020b0604020202020204" pitchFamily="34" charset="0"/>
                <a:cs typeface="Arial" panose="020b0604020202020204" pitchFamily="34" charset="0"/>
              </a:rPr>
              <a:t>Treatment scheduling flexibility (62%)</a:t>
            </a:r>
          </a:p>
          <a:p>
            <a:pPr lvl="1"/>
            <a:r>
              <a:rPr lang="en-US" sz="2800">
                <a:latin typeface="Arial" panose="020b0604020202020204" pitchFamily="34" charset="0"/>
                <a:cs typeface="Arial" panose="020b0604020202020204" pitchFamily="34" charset="0"/>
              </a:rPr>
              <a:t>I feel in control of my own care (60%)</a:t>
            </a:r>
          </a:p>
          <a:p>
            <a:pPr lvl="1"/>
            <a:r>
              <a:rPr lang="en-US" sz="2800">
                <a:latin typeface="Arial" panose="020b0604020202020204" pitchFamily="34" charset="0"/>
                <a:cs typeface="Arial" panose="020b0604020202020204" pitchFamily="34" charset="0"/>
              </a:rPr>
              <a:t>Health benefits: less depression, infections, hospital visits (55%)</a:t>
            </a:r>
          </a:p>
          <a:p>
            <a:pPr lvl="1"/>
            <a:r>
              <a:rPr lang="en-US" sz="2800">
                <a:latin typeface="Arial" panose="020b0604020202020204" pitchFamily="34" charset="0"/>
                <a:cs typeface="Arial" panose="020b0604020202020204" pitchFamily="34" charset="0"/>
              </a:rPr>
              <a:t>I can immediately take care of my own problems (52%)</a:t>
            </a:r>
          </a:p>
          <a:p>
            <a:pPr lvl="1"/>
            <a:r>
              <a:rPr lang="en-US" sz="2800">
                <a:latin typeface="Arial" panose="020b0604020202020204" pitchFamily="34" charset="0"/>
                <a:cs typeface="Arial" panose="020b0604020202020204" pitchFamily="34" charset="0"/>
              </a:rPr>
              <a:t>No more waiting for dialysis to begin (50%)</a:t>
            </a:r>
          </a:p>
          <a:p>
            <a:pPr lvl="1"/>
            <a:r>
              <a:rPr lang="en-US" sz="2800">
                <a:latin typeface="Arial" panose="020b0604020202020204" pitchFamily="34" charset="0"/>
                <a:cs typeface="Arial" panose="020b0604020202020204" pitchFamily="34" charset="0"/>
              </a:rPr>
              <a:t>Don’t have to wait for techs to take me off (20%)</a:t>
            </a:r>
          </a:p>
        </p:txBody>
      </p:sp>
      <p:sp>
        <p:nvSpPr>
          <p:cNvPr id="6" name="Title 1">
            <a:extLst>
              <a:ext uri="{FF2B5EF4-FFF2-40B4-BE49-F238E27FC236}">
                <a16:creationId xmlns:a16="http://schemas.microsoft.com/office/drawing/2014/main" id="{EA735E6F-6B88-E54E-A214-55B18CBD7B8E}"/>
              </a:ext>
            </a:extLst>
          </p:cNvPr>
          <p:cNvSpPr>
            <a:spLocks noGrp="1" noSelect="1" noMove="1" noResize="1" noTextEdit="1"/>
          </p:cNvSpPr>
          <p:nvPr>
            <p:ph type="title"/>
          </p:nvPr>
        </p:nvSpPr>
        <p:spPr>
          <a:xfrm>
            <a:off x="616908" y="697872"/>
            <a:ext cx="9622245" cy="1082404"/>
          </a:xfrm>
        </p:spPr>
        <p:txBody>
          <a:bodyPr>
            <a:normAutofit/>
          </a:bodyPr>
          <a:lstStyle/>
          <a:p>
            <a:r>
              <a:rPr lang="en-US" sz="3500"/>
              <a:t>Understanding Barriers to Home-Based and Self-Care In-Center HD</a:t>
            </a:r>
          </a:p>
        </p:txBody>
      </p:sp>
      <p:sp>
        <p:nvSpPr>
          <p:cNvPr id="2" name="TextBox 1">
            <a:extLst>
              <a:ext uri="{FF2B5EF4-FFF2-40B4-BE49-F238E27FC236}">
                <a16:creationId xmlns:a16="http://schemas.microsoft.com/office/drawing/2014/main" id="{5F49BB7E-D352-8749-AFF9-41025E36061E}"/>
              </a:ext>
            </a:extLst>
          </p:cNvPr>
          <p:cNvSpPr txBox="1">
            <a:spLocks noSelect="1" noMove="1" noResize="1" noTextEdit="1"/>
          </p:cNvSpPr>
          <p:nvPr/>
        </p:nvSpPr>
        <p:spPr>
          <a:xfrm>
            <a:off x="7931075" y="5807643"/>
            <a:ext cx="4264484" cy="323165"/>
          </a:xfrm>
          <a:prstGeom prst="rect">
            <a:avLst/>
          </a:prstGeom>
          <a:noFill/>
        </p:spPr>
        <p:txBody>
          <a:bodyPr wrap="square" rtlCol="0">
            <a:spAutoFit/>
          </a:bodyPr>
          <a:lstStyle/>
          <a:p>
            <a:pPr algn="r"/>
            <a:r>
              <a:rPr lang="en-US" sz="1500" i="1" err="1">
                <a:latin typeface="Arial" panose="020b0604020202020204" pitchFamily="34" charset="0"/>
                <a:cs typeface="Arial" panose="020b0604020202020204" pitchFamily="34" charset="0"/>
              </a:rPr>
              <a:t>Yau et al. Hemodial Int. 2016 </a:t>
            </a:r>
          </a:p>
        </p:txBody>
      </p:sp>
      <p:sp>
        <p:nvSpPr>
          <p:cNvPr id="7" name="Subtitle 3">
            <a:extLst>
              <a:ext uri="{FF2B5EF4-FFF2-40B4-BE49-F238E27FC236}">
                <a16:creationId xmlns:a16="http://schemas.microsoft.com/office/drawing/2014/main" id="{D4589834-43F3-F146-AA4C-E44D2DC4E081}"/>
              </a:ext>
            </a:extLst>
          </p:cNvPr>
          <p:cNvSpPr>
            <a:spLocks noGrp="1" noSelect="1" noMove="1" noResize="1" noTextEdit="1"/>
          </p:cNvSpPr>
          <p:nvPr>
            <p:ph type="subTitle" idx="10"/>
          </p:nvPr>
        </p:nvSpPr>
        <p:spPr>
          <a:xfrm>
            <a:off x="6129338" y="352425"/>
            <a:ext cx="6062662" cy="366713"/>
          </a:xfrm>
        </p:spPr>
        <p:txBody>
          <a:bodyPr/>
          <a:lstStyle/>
          <a:p>
            <a:r>
              <a:rPr lang="en-US"/>
              <a:t>Recruitment and patient selection</a:t>
            </a:r>
          </a:p>
        </p:txBody>
      </p:sp>
      <p:sp>
        <p:nvSpPr>
          <p:cNvPr id="8" name="TextBox 7">
            <a:extLst>
              <a:ext uri="{FF2B5EF4-FFF2-40B4-BE49-F238E27FC236}">
                <a16:creationId xmlns:a16="http://schemas.microsoft.com/office/drawing/2014/main" id="{4E892484-E3D0-4529-9ABB-545C0BD3BAF3}"/>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7246987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95C81FA-2290-4B8F-8DC6-6918A7D07050}"/>
              </a:ext>
            </a:extLst>
          </p:cNvPr>
          <p:cNvSpPr>
            <a:spLocks noGrp="1" noSelect="1" noMove="1" noResize="1" noTextEdit="1"/>
          </p:cNvSpPr>
          <p:nvPr>
            <p:ph type="title"/>
          </p:nvPr>
        </p:nvSpPr>
        <p:spPr>
          <a:xfrm>
            <a:off x="616665" y="697872"/>
            <a:ext cx="10515600" cy="1082404"/>
          </a:xfrm>
        </p:spPr>
        <p:txBody>
          <a:bodyPr/>
          <a:lstStyle/>
          <a:p>
            <a:r>
              <a:rPr lang="en-US" altLang="en-US"/>
              <a:t>Why Home HD?</a:t>
            </a:r>
            <a:endParaRPr lang="en-US"/>
          </a:p>
        </p:txBody>
      </p:sp>
      <p:sp>
        <p:nvSpPr>
          <p:cNvPr id="3" name="Content Placeholder 2">
            <a:extLst>
              <a:ext uri="{FF2B5EF4-FFF2-40B4-BE49-F238E27FC236}">
                <a16:creationId xmlns:a16="http://schemas.microsoft.com/office/drawing/2014/main" id="{80B84CF0-33B3-481D-801F-A8115F143C81}"/>
              </a:ext>
            </a:extLst>
          </p:cNvPr>
          <p:cNvSpPr>
            <a:spLocks noGrp="1" noSelect="1" noMove="1" noResize="1" noTextEdit="1"/>
          </p:cNvSpPr>
          <p:nvPr>
            <p:ph idx="1"/>
          </p:nvPr>
        </p:nvSpPr>
        <p:spPr>
          <a:xfrm>
            <a:off x="616665" y="1614824"/>
            <a:ext cx="10958670" cy="3388471"/>
          </a:xfrm>
        </p:spPr>
        <p:txBody>
          <a:bodyPr>
            <a:noAutofit/>
          </a:bodyPr>
          <a:lstStyle/>
          <a:p>
            <a:r>
              <a:rPr lang="en-US" altLang="en-US">
                <a:latin typeface="Arial" panose="020b0604020202020204" pitchFamily="34" charset="0"/>
                <a:cs typeface="Arial" panose="020b0604020202020204" pitchFamily="34" charset="0"/>
              </a:rPr>
              <a:t>Improved QoL / lifestyle</a:t>
            </a:r>
          </a:p>
          <a:p>
            <a:r>
              <a:rPr lang="en-US" altLang="en-US">
                <a:latin typeface="Arial" panose="020b0604020202020204" pitchFamily="34" charset="0"/>
                <a:cs typeface="Arial" panose="020b0604020202020204" pitchFamily="34" charset="0"/>
              </a:rPr>
              <a:t>Cardiovascular risk reduction</a:t>
            </a:r>
          </a:p>
          <a:p>
            <a:pPr marL="1254125" lvl="2" indent="-339725">
              <a:buFont typeface="Courier New" panose="02070309020205020404" pitchFamily="49" charset="0"/>
              <a:buChar char="o"/>
            </a:pPr>
            <a:r>
              <a:rPr lang="en-US" altLang="en-US" sz="2800">
                <a:latin typeface="Arial" panose="020b0604020202020204" pitchFamily="34" charset="0"/>
                <a:cs typeface="Arial" panose="020b0604020202020204" pitchFamily="34" charset="0"/>
              </a:rPr>
              <a:t>Optimal BP / ECF volume control</a:t>
            </a:r>
          </a:p>
          <a:p>
            <a:pPr marL="1254125" lvl="2" indent="-339725">
              <a:buFont typeface="Courier New" panose="02070309020205020404" pitchFamily="49" charset="0"/>
              <a:buChar char="o"/>
            </a:pPr>
            <a:r>
              <a:rPr lang="en-US" altLang="en-US" sz="2800">
                <a:latin typeface="Arial" panose="020b0604020202020204" pitchFamily="34" charset="0"/>
                <a:cs typeface="Arial" panose="020b0604020202020204" pitchFamily="34" charset="0"/>
              </a:rPr>
              <a:t>Optimal bone and mineral metabolism</a:t>
            </a:r>
          </a:p>
          <a:p>
            <a:pPr marL="1254125" lvl="2" indent="-339725">
              <a:buFont typeface="Courier New" panose="02070309020205020404" pitchFamily="49" charset="0"/>
              <a:buChar char="o"/>
            </a:pPr>
            <a:r>
              <a:rPr lang="en-US" altLang="en-US" sz="2800">
                <a:latin typeface="Arial" panose="020b0604020202020204" pitchFamily="34" charset="0"/>
                <a:cs typeface="Arial" panose="020b0604020202020204" pitchFamily="34" charset="0"/>
              </a:rPr>
              <a:t>Improved sleep apnea</a:t>
            </a:r>
          </a:p>
          <a:p>
            <a:r>
              <a:rPr lang="en-US" altLang="en-US">
                <a:latin typeface="Arial" panose="020b0604020202020204" pitchFamily="34" charset="0"/>
                <a:cs typeface="Arial" panose="020b0604020202020204" pitchFamily="34" charset="0"/>
              </a:rPr>
              <a:t>Liberalized diet</a:t>
            </a:r>
          </a:p>
          <a:p>
            <a:r>
              <a:rPr lang="en-US" altLang="en-US">
                <a:latin typeface="Arial" panose="020b0604020202020204" pitchFamily="34" charset="0"/>
                <a:cs typeface="Arial" panose="020b0604020202020204" pitchFamily="34" charset="0"/>
              </a:rPr>
              <a:t>Pregnancy</a:t>
            </a:r>
          </a:p>
          <a:p>
            <a:r>
              <a:rPr lang="en-US" altLang="en-US">
                <a:latin typeface="Arial" panose="020b0604020202020204" pitchFamily="34" charset="0"/>
                <a:cs typeface="Arial" panose="020b0604020202020204" pitchFamily="34" charset="0"/>
              </a:rPr>
              <a:t>Survival advantage?</a:t>
            </a:r>
          </a:p>
          <a:p>
            <a:endParaRPr lang="en-US">
              <a:latin typeface="Arial" panose="020b0604020202020204" pitchFamily="34" charset="0"/>
              <a:cs typeface="Arial" panose="020b0604020202020204" pitchFamily="34" charset="0"/>
            </a:endParaRPr>
          </a:p>
        </p:txBody>
      </p:sp>
      <p:sp>
        <p:nvSpPr>
          <p:cNvPr id="5" name="Subtitle 3">
            <a:extLst>
              <a:ext uri="{FF2B5EF4-FFF2-40B4-BE49-F238E27FC236}">
                <a16:creationId xmlns:a16="http://schemas.microsoft.com/office/drawing/2014/main" id="{714E96F9-B77B-4C6A-A3E6-622D56725EC7}"/>
              </a:ext>
            </a:extLst>
          </p:cNvPr>
          <p:cNvSpPr>
            <a:spLocks noGrp="1" noSelect="1" noMove="1" noResize="1" noTextEdit="1"/>
          </p:cNvSpPr>
          <p:nvPr>
            <p:ph type="subTitle" idx="10"/>
          </p:nvPr>
        </p:nvSpPr>
        <p:spPr>
          <a:xfrm>
            <a:off x="6129338" y="352425"/>
            <a:ext cx="6062662" cy="366713"/>
          </a:xfrm>
        </p:spPr>
        <p:txBody>
          <a:bodyPr/>
          <a:lstStyle/>
          <a:p>
            <a:r>
              <a:rPr lang="en-US"/>
              <a:t>Recruitment and patient selection</a:t>
            </a:r>
          </a:p>
        </p:txBody>
      </p:sp>
      <p:sp>
        <p:nvSpPr>
          <p:cNvPr id="7" name="TextBox 6">
            <a:extLst>
              <a:ext uri="{FF2B5EF4-FFF2-40B4-BE49-F238E27FC236}">
                <a16:creationId xmlns:a16="http://schemas.microsoft.com/office/drawing/2014/main" id="{FE28C6ED-7789-4D79-8242-AA607A31221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34801168"/>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Content Placeholder 9">
            <a:extLst>
              <a:ext uri="{FF2B5EF4-FFF2-40B4-BE49-F238E27FC236}">
                <a16:creationId xmlns:a16="http://schemas.microsoft.com/office/drawing/2014/main" id="{F8E47E59-81FD-41AC-9D1F-5435EA6D3EAE}"/>
              </a:ext>
            </a:extLst>
          </p:cNvPr>
          <p:cNvSpPr txBox="1">
            <a:spLocks noSelect="1" noMove="1" noResize="1" noTextEdit="1"/>
          </p:cNvSpPr>
          <p:nvPr/>
        </p:nvSpPr>
        <p:spPr>
          <a:xfrm>
            <a:off x="1533269" y="1984480"/>
            <a:ext cx="4562732" cy="2713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NZ" sz="2000">
                <a:solidFill>
                  <a:schemeClr val="tx1">
                    <a:lumMod val="65000"/>
                    <a:lumOff val="35000"/>
                  </a:schemeClr>
                </a:solidFill>
                <a:latin typeface="Arial" panose="020b0604020202020204" pitchFamily="34" charset="0"/>
                <a:cs typeface="Arial" panose="020b0604020202020204" pitchFamily="34" charset="0"/>
              </a:rPr>
              <a:t>Machines, Water Treatment, &amp; Infrastructure in the Home</a:t>
            </a:r>
          </a:p>
          <a:p>
            <a:pPr>
              <a:spcAft>
                <a:spcPts val="1000"/>
              </a:spcAft>
            </a:pPr>
            <a:r>
              <a:rPr lang="en-NZ" sz="2000">
                <a:solidFill>
                  <a:schemeClr val="tx1">
                    <a:lumMod val="65000"/>
                    <a:lumOff val="35000"/>
                  </a:schemeClr>
                </a:solidFill>
                <a:latin typeface="Arial" panose="020b0604020202020204" pitchFamily="34" charset="0"/>
                <a:cs typeface="Arial" panose="020b0604020202020204" pitchFamily="34" charset="0"/>
              </a:rPr>
              <a:t>Patient Selection &amp; Training</a:t>
            </a:r>
          </a:p>
          <a:p>
            <a:pPr>
              <a:spcAft>
                <a:spcPts val="1000"/>
              </a:spcAft>
            </a:pPr>
            <a:r>
              <a:rPr lang="en-NZ" sz="2000">
                <a:solidFill>
                  <a:schemeClr val="tx1">
                    <a:lumMod val="65000"/>
                    <a:lumOff val="35000"/>
                  </a:schemeClr>
                </a:solidFill>
                <a:latin typeface="Arial" panose="020b0604020202020204" pitchFamily="34" charset="0"/>
                <a:cs typeface="Arial" panose="020b0604020202020204" pitchFamily="34" charset="0"/>
              </a:rPr>
              <a:t>Prescription of Home Dialysis</a:t>
            </a:r>
          </a:p>
          <a:p>
            <a:pPr>
              <a:spcAft>
                <a:spcPts val="1000"/>
              </a:spcAft>
            </a:pPr>
            <a:r>
              <a:rPr lang="en-NZ" sz="2000">
                <a:solidFill>
                  <a:schemeClr val="tx1">
                    <a:lumMod val="65000"/>
                    <a:lumOff val="35000"/>
                  </a:schemeClr>
                </a:solidFill>
                <a:latin typeface="Arial" panose="020b0604020202020204" pitchFamily="34" charset="0"/>
                <a:cs typeface="Arial" panose="020b0604020202020204" pitchFamily="34" charset="0"/>
              </a:rPr>
              <a:t>Psychosocial Issues &amp; Support</a:t>
            </a:r>
          </a:p>
          <a:p>
            <a:pPr>
              <a:spcAft>
                <a:spcPts val="1000"/>
              </a:spcAft>
            </a:pPr>
            <a:r>
              <a:rPr lang="en-NZ" sz="2000">
                <a:solidFill>
                  <a:schemeClr val="tx1">
                    <a:lumMod val="65000"/>
                    <a:lumOff val="35000"/>
                  </a:schemeClr>
                </a:solidFill>
                <a:latin typeface="Arial" panose="020b0604020202020204" pitchFamily="34" charset="0"/>
                <a:cs typeface="Arial" panose="020b0604020202020204" pitchFamily="34" charset="0"/>
              </a:rPr>
              <a:t>Access</a:t>
            </a:r>
          </a:p>
          <a:p>
            <a:endParaRPr lang="en-NZ" sz="2000">
              <a:solidFill>
                <a:schemeClr val="tx1">
                  <a:lumMod val="65000"/>
                  <a:lumOff val="35000"/>
                </a:schemeClr>
              </a:solidFill>
              <a:latin typeface="Arial" panose="020b0604020202020204" pitchFamily="34" charset="0"/>
              <a:cs typeface="Arial" panose="020b0604020202020204" pitchFamily="34" charset="0"/>
            </a:endParaRPr>
          </a:p>
          <a:p>
            <a:endParaRPr lang="en-NZ" sz="2000">
              <a:solidFill>
                <a:schemeClr val="tx1">
                  <a:lumMod val="65000"/>
                  <a:lumOff val="35000"/>
                </a:schemeClr>
              </a:solidFill>
              <a:latin typeface="Arial" panose="020b0604020202020204" pitchFamily="34" charset="0"/>
              <a:cs typeface="Arial" panose="020b0604020202020204" pitchFamily="34" charset="0"/>
            </a:endParaRPr>
          </a:p>
          <a:p>
            <a:endParaRPr lang="en-NZ"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 Placeholder 8">
            <a:extLst>
              <a:ext uri="{FF2B5EF4-FFF2-40B4-BE49-F238E27FC236}">
                <a16:creationId xmlns:a16="http://schemas.microsoft.com/office/drawing/2014/main" id="{33108D91-7EE4-4528-8214-2E4882D2ED79}"/>
              </a:ext>
            </a:extLst>
          </p:cNvPr>
          <p:cNvSpPr txBox="1">
            <a:spLocks noSelect="1" noMove="1" noResize="1" noTextEdit="1"/>
          </p:cNvSpPr>
          <p:nvPr/>
        </p:nvSpPr>
        <p:spPr>
          <a:xfrm>
            <a:off x="964886" y="1615147"/>
            <a:ext cx="4040188" cy="36933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a:solidFill>
                  <a:schemeClr val="tx1">
                    <a:lumMod val="65000"/>
                    <a:lumOff val="35000"/>
                  </a:schemeClr>
                </a:solidFill>
                <a:latin typeface="Arial" panose="020b0604020202020204" pitchFamily="34" charset="0"/>
                <a:cs typeface="Arial" panose="020b0604020202020204" pitchFamily="34" charset="0"/>
              </a:rPr>
              <a:t>Patients</a:t>
            </a:r>
          </a:p>
        </p:txBody>
      </p:sp>
      <p:sp>
        <p:nvSpPr>
          <p:cNvPr id="7" name="Text Placeholder 10">
            <a:extLst>
              <a:ext uri="{FF2B5EF4-FFF2-40B4-BE49-F238E27FC236}">
                <a16:creationId xmlns:a16="http://schemas.microsoft.com/office/drawing/2014/main" id="{2ED21F8A-A45A-47E2-B6F0-FE6D58D25D2C}"/>
              </a:ext>
            </a:extLst>
          </p:cNvPr>
          <p:cNvSpPr txBox="1">
            <a:spLocks noSelect="1" noMove="1" noResize="1" noTextEdit="1"/>
          </p:cNvSpPr>
          <p:nvPr/>
        </p:nvSpPr>
        <p:spPr>
          <a:xfrm>
            <a:off x="6445752" y="1614109"/>
            <a:ext cx="4041775" cy="36933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a:solidFill>
                  <a:schemeClr val="tx1">
                    <a:lumMod val="65000"/>
                    <a:lumOff val="35000"/>
                  </a:schemeClr>
                </a:solidFill>
                <a:latin typeface="Arial" panose="020b0604020202020204" pitchFamily="34" charset="0"/>
                <a:cs typeface="Arial" panose="020b0604020202020204" pitchFamily="34" charset="0"/>
              </a:rPr>
              <a:t>Providers</a:t>
            </a:r>
          </a:p>
        </p:txBody>
      </p:sp>
      <p:sp>
        <p:nvSpPr>
          <p:cNvPr id="8" name="Content Placeholder 11">
            <a:extLst>
              <a:ext uri="{FF2B5EF4-FFF2-40B4-BE49-F238E27FC236}">
                <a16:creationId xmlns:a16="http://schemas.microsoft.com/office/drawing/2014/main" id="{7897B97B-0DC7-4FA5-8F85-6E759BFBD336}"/>
              </a:ext>
            </a:extLst>
          </p:cNvPr>
          <p:cNvSpPr txBox="1">
            <a:spLocks noSelect="1" noMove="1" noResize="1" noTextEdit="1"/>
          </p:cNvSpPr>
          <p:nvPr/>
        </p:nvSpPr>
        <p:spPr>
          <a:xfrm>
            <a:off x="6556606" y="1985934"/>
            <a:ext cx="4102125" cy="27132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err="1">
                <a:solidFill>
                  <a:schemeClr val="tx1">
                    <a:lumMod val="65000"/>
                    <a:lumOff val="35000"/>
                  </a:schemeClr>
                </a:solidFill>
                <a:latin typeface="Arial" panose="020b0604020202020204" pitchFamily="34" charset="0"/>
                <a:cs typeface="Arial" panose="020b0604020202020204" pitchFamily="34" charset="0"/>
              </a:rPr>
              <a:t>Clinical Governance Structure / Localities &amp; Infrastructure</a:t>
            </a:r>
          </a:p>
          <a:p>
            <a:r>
              <a:rPr lang="en-NZ" sz="2000">
                <a:solidFill>
                  <a:schemeClr val="tx1">
                    <a:lumMod val="65000"/>
                    <a:lumOff val="35000"/>
                  </a:schemeClr>
                </a:solidFill>
                <a:latin typeface="Arial" panose="020b0604020202020204" pitchFamily="34" charset="0"/>
                <a:cs typeface="Arial" panose="020b0604020202020204" pitchFamily="34" charset="0"/>
              </a:rPr>
              <a:t>Ensuring Patient Safety</a:t>
            </a:r>
          </a:p>
          <a:p>
            <a:r>
              <a:rPr lang="en-NZ" sz="2000">
                <a:solidFill>
                  <a:schemeClr val="tx1">
                    <a:lumMod val="65000"/>
                    <a:lumOff val="35000"/>
                  </a:schemeClr>
                </a:solidFill>
                <a:latin typeface="Arial" panose="020b0604020202020204" pitchFamily="34" charset="0"/>
                <a:cs typeface="Arial" panose="020b0604020202020204" pitchFamily="34" charset="0"/>
              </a:rPr>
              <a:t>Funding &amp; Planning</a:t>
            </a:r>
          </a:p>
          <a:p>
            <a:r>
              <a:rPr lang="en-NZ" sz="2000">
                <a:solidFill>
                  <a:schemeClr val="tx1">
                    <a:lumMod val="65000"/>
                    <a:lumOff val="35000"/>
                  </a:schemeClr>
                </a:solidFill>
                <a:latin typeface="Arial" panose="020b0604020202020204" pitchFamily="34" charset="0"/>
                <a:cs typeface="Arial" panose="020b0604020202020204" pitchFamily="34" charset="0"/>
              </a:rPr>
              <a:t>Patient Referrals, Recruitment, &amp; Networking</a:t>
            </a:r>
          </a:p>
          <a:p>
            <a:r>
              <a:rPr lang="en-NZ" sz="2000">
                <a:solidFill>
                  <a:schemeClr val="tx1">
                    <a:lumMod val="65000"/>
                    <a:lumOff val="35000"/>
                  </a:schemeClr>
                </a:solidFill>
                <a:latin typeface="Arial" panose="020b0604020202020204" pitchFamily="34" charset="0"/>
                <a:cs typeface="Arial" panose="020b0604020202020204" pitchFamily="34" charset="0"/>
              </a:rPr>
              <a:t>Workforce Development &amp; Models of Care</a:t>
            </a:r>
          </a:p>
          <a:p>
            <a:endParaRPr lang="en-NZ"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273B9FD2-ED04-4BEC-AB50-E4AE82B655C6}"/>
              </a:ext>
            </a:extLst>
          </p:cNvPr>
          <p:cNvSpPr>
            <a:spLocks noSelect="1" noMove="1" noResize="1" noTextEdit="1"/>
          </p:cNvSpPr>
          <p:nvPr/>
        </p:nvSpPr>
        <p:spPr>
          <a:xfrm>
            <a:off x="4756994" y="4696550"/>
            <a:ext cx="2679873" cy="12297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3200" b="1">
                <a:latin typeface="Arial" panose="020b0604020202020204" pitchFamily="34" charset="0"/>
                <a:cs typeface="Arial" panose="020b0604020202020204" pitchFamily="34" charset="0"/>
              </a:rPr>
              <a:t>Home</a:t>
            </a:r>
          </a:p>
          <a:p>
            <a:pPr algn="ctr"/>
            <a:r>
              <a:rPr lang="en-NZ" sz="3200" b="1">
                <a:latin typeface="Arial" panose="020b0604020202020204" pitchFamily="34" charset="0"/>
                <a:cs typeface="Arial" panose="020b0604020202020204" pitchFamily="34" charset="0"/>
              </a:rPr>
              <a:t>Program</a:t>
            </a:r>
            <a:endParaRPr lang="en-NZ" b="1">
              <a:latin typeface="Arial" panose="020b0604020202020204" pitchFamily="34" charset="0"/>
              <a:cs typeface="Arial" panose="020b0604020202020204" pitchFamily="34" charset="0"/>
            </a:endParaRPr>
          </a:p>
        </p:txBody>
      </p:sp>
      <p:sp>
        <p:nvSpPr>
          <p:cNvPr id="10" name="Circular Arrow 14">
            <a:extLst>
              <a:ext uri="{FF2B5EF4-FFF2-40B4-BE49-F238E27FC236}">
                <a16:creationId xmlns:a16="http://schemas.microsoft.com/office/drawing/2014/main" id="{C77890A3-B734-4A73-9B31-866B1ED1C471}"/>
              </a:ext>
            </a:extLst>
          </p:cNvPr>
          <p:cNvSpPr>
            <a:spLocks noSelect="1" noMove="1" noResize="1" noTextEdit="1"/>
          </p:cNvSpPr>
          <p:nvPr/>
        </p:nvSpPr>
        <p:spPr>
          <a:xfrm rot="5400000" flipV="1">
            <a:off x="3503800" y="2747023"/>
            <a:ext cx="2304256" cy="3604213"/>
          </a:xfrm>
          <a:prstGeom prst="circularArrow">
            <a:avLst>
              <a:gd name="adj1" fmla="val 12500"/>
              <a:gd name="adj2" fmla="val 1142319"/>
              <a:gd name="adj3" fmla="val 20457681"/>
              <a:gd name="adj4" fmla="val 16488760"/>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chemeClr val="tx1"/>
              </a:solidFill>
              <a:latin typeface="Arial" panose="020b0604020202020204" pitchFamily="34" charset="0"/>
              <a:cs typeface="Arial" panose="020b0604020202020204" pitchFamily="34" charset="0"/>
            </a:endParaRPr>
          </a:p>
        </p:txBody>
      </p:sp>
      <p:sp>
        <p:nvSpPr>
          <p:cNvPr id="11" name="Circular Arrow 15">
            <a:extLst>
              <a:ext uri="{FF2B5EF4-FFF2-40B4-BE49-F238E27FC236}">
                <a16:creationId xmlns:a16="http://schemas.microsoft.com/office/drawing/2014/main" id="{130E5B88-C9B7-4BC5-A4D4-D23A38B7BE3A}"/>
              </a:ext>
            </a:extLst>
          </p:cNvPr>
          <p:cNvSpPr>
            <a:spLocks noSelect="1" noMove="1" noResize="1" noTextEdit="1"/>
          </p:cNvSpPr>
          <p:nvPr/>
        </p:nvSpPr>
        <p:spPr>
          <a:xfrm rot="5400000">
            <a:off x="6320843" y="2723937"/>
            <a:ext cx="2304256" cy="3636000"/>
          </a:xfrm>
          <a:prstGeom prst="circularArrow">
            <a:avLst>
              <a:gd name="adj1" fmla="val 12500"/>
              <a:gd name="adj2" fmla="val 1142319"/>
              <a:gd name="adj3" fmla="val 20457681"/>
              <a:gd name="adj4" fmla="val 16488760"/>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chemeClr val="tx1"/>
              </a:solidFill>
              <a:latin typeface="Arial" panose="020b0604020202020204" pitchFamily="34" charset="0"/>
              <a:cs typeface="Arial" panose="020b0604020202020204" pitchFamily="34" charset="0"/>
            </a:endParaRPr>
          </a:p>
        </p:txBody>
      </p:sp>
      <p:sp>
        <p:nvSpPr>
          <p:cNvPr id="13" name="Subtitle 3">
            <a:extLst>
              <a:ext uri="{FF2B5EF4-FFF2-40B4-BE49-F238E27FC236}">
                <a16:creationId xmlns:a16="http://schemas.microsoft.com/office/drawing/2014/main" id="{ADAE0AC1-369F-4E61-82EA-064BB3B58FA7}"/>
              </a:ext>
            </a:extLst>
          </p:cNvPr>
          <p:cNvSpPr>
            <a:spLocks noGrp="1" noSelect="1" noMove="1" noResize="1" noTextEdit="1"/>
          </p:cNvSpPr>
          <p:nvPr>
            <p:ph type="subTitle" idx="10"/>
          </p:nvPr>
        </p:nvSpPr>
        <p:spPr>
          <a:xfrm>
            <a:off x="6129338" y="352425"/>
            <a:ext cx="6062662" cy="366713"/>
          </a:xfrm>
        </p:spPr>
        <p:txBody>
          <a:bodyPr/>
          <a:lstStyle/>
          <a:p>
            <a:r>
              <a:rPr lang="en-US"/>
              <a:t>Recruitment and patient selection</a:t>
            </a:r>
          </a:p>
        </p:txBody>
      </p:sp>
      <p:sp>
        <p:nvSpPr>
          <p:cNvPr id="14" name="Title 1">
            <a:extLst>
              <a:ext uri="{FF2B5EF4-FFF2-40B4-BE49-F238E27FC236}">
                <a16:creationId xmlns:a16="http://schemas.microsoft.com/office/drawing/2014/main" id="{9A5806F3-1C7C-45EB-A90A-46C1CE015A72}"/>
              </a:ext>
            </a:extLst>
          </p:cNvPr>
          <p:cNvSpPr>
            <a:spLocks noGrp="1" noSelect="1" noMove="1" noResize="1" noTextEdit="1"/>
          </p:cNvSpPr>
          <p:nvPr>
            <p:ph type="title"/>
          </p:nvPr>
        </p:nvSpPr>
        <p:spPr>
          <a:xfrm>
            <a:off x="618871" y="697871"/>
            <a:ext cx="11573129" cy="1078992"/>
          </a:xfrm>
        </p:spPr>
        <p:txBody>
          <a:bodyPr>
            <a:noAutofit/>
          </a:bodyPr>
          <a:lstStyle/>
          <a:p>
            <a:r>
              <a:rPr lang="en-NZ" sz="3500"/>
              <a:t>What Does It Take to Initiate a Patient on Home HD?</a:t>
            </a:r>
            <a:endParaRPr lang="en-US" sz="3500"/>
          </a:p>
        </p:txBody>
      </p:sp>
      <p:sp>
        <p:nvSpPr>
          <p:cNvPr id="15" name="TextBox 14">
            <a:extLst>
              <a:ext uri="{FF2B5EF4-FFF2-40B4-BE49-F238E27FC236}">
                <a16:creationId xmlns:a16="http://schemas.microsoft.com/office/drawing/2014/main" id="{719A56F3-DC3A-45F5-B8F7-4BB447782FDA}"/>
              </a:ext>
            </a:extLst>
          </p:cNvPr>
          <p:cNvSpPr txBox="1">
            <a:spLocks noSelect="1" noMove="1" noResize="1" noTextEdit="1"/>
          </p:cNvSpPr>
          <p:nvPr/>
        </p:nvSpPr>
        <p:spPr>
          <a:xfrm>
            <a:off x="6001235" y="5622845"/>
            <a:ext cx="6191250" cy="553998"/>
          </a:xfrm>
          <a:prstGeom prst="rect">
            <a:avLst/>
          </a:prstGeom>
          <a:noFill/>
        </p:spPr>
        <p:txBody>
          <a:bodyPr wrap="square">
            <a:spAutoFit/>
          </a:bodyPr>
          <a:lstStyle/>
          <a:p>
            <a:pPr algn="r"/>
            <a:r>
              <a:rPr lang="en-US" sz="1500" i="1">
                <a:latin typeface="Arial" panose="020b0604020202020204" pitchFamily="34" charset="0"/>
                <a:cs typeface="Arial" panose="020b0604020202020204" pitchFamily="34" charset="0"/>
              </a:rPr>
              <a:t>ISHD : The Global Forum for Home Hemodialysis – </a:t>
            </a:r>
          </a:p>
          <a:p>
            <a:pPr algn="r"/>
            <a:r>
              <a:rPr lang="en-US" sz="1500" i="1">
                <a:latin typeface="Arial" panose="020b0604020202020204" pitchFamily="34" charset="0"/>
                <a:cs typeface="Arial" panose="020b0604020202020204" pitchFamily="34" charset="0"/>
              </a:rPr>
              <a:t>HDI 2015: 19 supplement 1 - 127</a:t>
            </a:r>
          </a:p>
        </p:txBody>
      </p:sp>
      <p:sp>
        <p:nvSpPr>
          <p:cNvPr id="17" name="TextBox 16">
            <a:extLst>
              <a:ext uri="{FF2B5EF4-FFF2-40B4-BE49-F238E27FC236}">
                <a16:creationId xmlns:a16="http://schemas.microsoft.com/office/drawing/2014/main" id="{27AE543F-7715-4B9E-9B3C-C46C5F9FB3F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792243346"/>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FAC8BAD-E79E-4E02-9E6F-EE470FE14300}"/>
              </a:ext>
            </a:extLst>
          </p:cNvPr>
          <p:cNvSpPr>
            <a:spLocks noGrp="1" noSelect="1" noMove="1" noResize="1" noTextEdit="1"/>
          </p:cNvSpPr>
          <p:nvPr>
            <p:ph type="title"/>
          </p:nvPr>
        </p:nvSpPr>
        <p:spPr>
          <a:xfrm>
            <a:off x="617132" y="703309"/>
            <a:ext cx="10068568" cy="1082404"/>
          </a:xfrm>
        </p:spPr>
        <p:txBody>
          <a:bodyPr/>
          <a:lstStyle/>
          <a:p>
            <a:r>
              <a:rPr lang="en-NZ"/>
              <a:t>Pre-Dialysis Education</a:t>
            </a:r>
            <a:endParaRPr lang="en-US"/>
          </a:p>
        </p:txBody>
      </p:sp>
      <p:sp>
        <p:nvSpPr>
          <p:cNvPr id="3" name="Content Placeholder 2">
            <a:extLst>
              <a:ext uri="{FF2B5EF4-FFF2-40B4-BE49-F238E27FC236}">
                <a16:creationId xmlns:a16="http://schemas.microsoft.com/office/drawing/2014/main" id="{200E8517-3478-4BE8-9B44-CF8674497659}"/>
              </a:ext>
            </a:extLst>
          </p:cNvPr>
          <p:cNvSpPr>
            <a:spLocks noGrp="1" noSelect="1" noMove="1" noResize="1" noTextEdit="1"/>
          </p:cNvSpPr>
          <p:nvPr>
            <p:ph idx="1"/>
          </p:nvPr>
        </p:nvSpPr>
        <p:spPr>
          <a:xfrm>
            <a:off x="617132" y="1620019"/>
            <a:ext cx="10957736" cy="3388471"/>
          </a:xfrm>
        </p:spPr>
        <p:txBody>
          <a:bodyPr>
            <a:normAutofit/>
          </a:bodyPr>
          <a:lstStyle/>
          <a:p>
            <a:r>
              <a:rPr lang="en-US">
                <a:latin typeface="Arial" panose="020b0604020202020204" pitchFamily="34" charset="0"/>
                <a:cs typeface="Arial" panose="020b0604020202020204" pitchFamily="34" charset="0"/>
              </a:rPr>
              <a:t>A home dialysis program will not thrive without a proactive pre-dialysis interdisciplinary team.</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Including physicians, nurses, social worker, and caregiver</a:t>
            </a:r>
          </a:p>
          <a:p>
            <a:r>
              <a:rPr lang="en-US">
                <a:latin typeface="Arial" panose="020b0604020202020204" pitchFamily="34" charset="0"/>
                <a:cs typeface="Arial" panose="020b0604020202020204" pitchFamily="34" charset="0"/>
              </a:rPr>
              <a:t>The medical director should be a champion of home dialysis.</a:t>
            </a:r>
          </a:p>
          <a:p>
            <a:r>
              <a:rPr lang="en-US">
                <a:latin typeface="Arial" panose="020b0604020202020204" pitchFamily="34" charset="0"/>
                <a:cs typeface="Arial" panose="020b0604020202020204" pitchFamily="34" charset="0"/>
              </a:rPr>
              <a:t>Patients are not likely to follow mixed messages from a divided professional front.</a:t>
            </a:r>
            <a:endParaRPr lang="en-NZ">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5" name="Subtitle 3">
            <a:extLst>
              <a:ext uri="{FF2B5EF4-FFF2-40B4-BE49-F238E27FC236}">
                <a16:creationId xmlns:a16="http://schemas.microsoft.com/office/drawing/2014/main" id="{5999A6B2-C6DA-4F1E-A186-0BF7A8E449D0}"/>
              </a:ext>
            </a:extLst>
          </p:cNvPr>
          <p:cNvSpPr>
            <a:spLocks noGrp="1" noSelect="1" noMove="1" noResize="1" noTextEdit="1"/>
          </p:cNvSpPr>
          <p:nvPr>
            <p:ph type="subTitle" idx="10"/>
          </p:nvPr>
        </p:nvSpPr>
        <p:spPr>
          <a:xfrm>
            <a:off x="6129338" y="352425"/>
            <a:ext cx="6062662" cy="366713"/>
          </a:xfrm>
        </p:spPr>
        <p:txBody>
          <a:bodyPr/>
          <a:lstStyle/>
          <a:p>
            <a:r>
              <a:rPr lang="en-US"/>
              <a:t>Recruitment and patient selection</a:t>
            </a:r>
          </a:p>
        </p:txBody>
      </p:sp>
      <p:sp>
        <p:nvSpPr>
          <p:cNvPr id="7" name="TextBox 6">
            <a:extLst>
              <a:ext uri="{FF2B5EF4-FFF2-40B4-BE49-F238E27FC236}">
                <a16:creationId xmlns:a16="http://schemas.microsoft.com/office/drawing/2014/main" id="{C295B1F3-D068-415C-BBD0-DD5DFD8A9B93}"/>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903784787"/>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DED9944-DD8F-47F2-835E-DBF8D31E77F9}"/>
              </a:ext>
            </a:extLst>
          </p:cNvPr>
          <p:cNvSpPr>
            <a:spLocks noGrp="1" noSelect="1" noMove="1" noResize="1" noTextEdit="1"/>
          </p:cNvSpPr>
          <p:nvPr>
            <p:ph type="title"/>
          </p:nvPr>
        </p:nvSpPr>
        <p:spPr>
          <a:xfrm>
            <a:off x="616668" y="703309"/>
            <a:ext cx="11575332" cy="1082404"/>
          </a:xfrm>
        </p:spPr>
        <p:txBody>
          <a:bodyPr>
            <a:noAutofit/>
          </a:bodyPr>
          <a:lstStyle/>
          <a:p>
            <a:r>
              <a:rPr lang="en-US"/>
              <a:t>Why Do Patients Choose Self-Care Dialysis?</a:t>
            </a:r>
          </a:p>
        </p:txBody>
      </p:sp>
      <p:sp>
        <p:nvSpPr>
          <p:cNvPr id="7" name="Subtitle 3">
            <a:extLst>
              <a:ext uri="{FF2B5EF4-FFF2-40B4-BE49-F238E27FC236}">
                <a16:creationId xmlns:a16="http://schemas.microsoft.com/office/drawing/2014/main" id="{28BFA44A-D514-404D-9222-474FAB71396D}"/>
              </a:ext>
            </a:extLst>
          </p:cNvPr>
          <p:cNvSpPr>
            <a:spLocks noGrp="1" noSelect="1" noMove="1" noResize="1" noTextEdit="1"/>
          </p:cNvSpPr>
          <p:nvPr>
            <p:ph type="subTitle" idx="10"/>
          </p:nvPr>
        </p:nvSpPr>
        <p:spPr>
          <a:xfrm>
            <a:off x="6129338" y="352425"/>
            <a:ext cx="6062662" cy="366713"/>
          </a:xfrm>
        </p:spPr>
        <p:txBody>
          <a:bodyPr/>
          <a:lstStyle/>
          <a:p>
            <a:r>
              <a:rPr lang="en-US"/>
              <a:t>Recruitment and patient selection</a:t>
            </a:r>
          </a:p>
        </p:txBody>
      </p:sp>
      <p:sp>
        <p:nvSpPr>
          <p:cNvPr id="10" name="Content Placeholder 9">
            <a:extLst>
              <a:ext uri="{FF2B5EF4-FFF2-40B4-BE49-F238E27FC236}">
                <a16:creationId xmlns:a16="http://schemas.microsoft.com/office/drawing/2014/main" id="{D387C873-660F-495B-9813-CA5913CFA8E2}"/>
              </a:ext>
            </a:extLst>
          </p:cNvPr>
          <p:cNvSpPr>
            <a:spLocks noGrp="1" noSelect="1" noMove="1" noResize="1" noTextEdit="1"/>
          </p:cNvSpPr>
          <p:nvPr>
            <p:ph idx="1"/>
          </p:nvPr>
        </p:nvSpPr>
        <p:spPr>
          <a:xfrm>
            <a:off x="616668" y="1618911"/>
            <a:ext cx="10515600" cy="3388471"/>
          </a:xfrm>
        </p:spPr>
        <p:txBody>
          <a:bodyPr/>
          <a:lstStyle/>
          <a:p>
            <a:r>
              <a:rPr lang="en-US">
                <a:latin typeface="Arial" panose="020b0604020202020204" pitchFamily="34" charset="0"/>
                <a:cs typeface="Arial" panose="020b0604020202020204" pitchFamily="34" charset="0"/>
              </a:rPr>
              <a:t>Freedom and lifestyle were associated with increased odds of selecting self-care dialysis.</a:t>
            </a:r>
          </a:p>
          <a:p>
            <a:r>
              <a:rPr lang="en-US">
                <a:latin typeface="Arial" panose="020b0604020202020204" pitchFamily="34" charset="0"/>
                <a:cs typeface="Arial" panose="020b0604020202020204" pitchFamily="34" charset="0"/>
              </a:rPr>
              <a:t>Not surprisingly, perceiving no advantage to self-care dialysis was associated with reduced odds of selecting self-care dialysis.</a:t>
            </a:r>
          </a:p>
        </p:txBody>
      </p:sp>
      <p:sp>
        <p:nvSpPr>
          <p:cNvPr id="4" name="TextBox 3">
            <a:extLst>
              <a:ext uri="{FF2B5EF4-FFF2-40B4-BE49-F238E27FC236}">
                <a16:creationId xmlns:a16="http://schemas.microsoft.com/office/drawing/2014/main" id="{E498F774-9080-49A3-B613-7B127C9E1644}"/>
              </a:ext>
            </a:extLst>
          </p:cNvPr>
          <p:cNvSpPr txBox="1">
            <a:spLocks noSelect="1" noMove="1" noResize="1" noTextEdit="1"/>
          </p:cNvSpPr>
          <p:nvPr/>
        </p:nvSpPr>
        <p:spPr>
          <a:xfrm>
            <a:off x="8488276" y="5809110"/>
            <a:ext cx="3705101" cy="323165"/>
          </a:xfrm>
          <a:prstGeom prst="rect">
            <a:avLst/>
          </a:prstGeom>
          <a:noFill/>
        </p:spPr>
        <p:txBody>
          <a:bodyPr wrap="square" rtlCol="0">
            <a:spAutoFit/>
          </a:bodyPr>
          <a:lstStyle/>
          <a:p>
            <a:pPr algn="r"/>
            <a:r>
              <a:rPr lang="en-US" sz="1500" i="1">
                <a:latin typeface="Arial" panose="020b0604020202020204" pitchFamily="34" charset="0"/>
                <a:cs typeface="Arial" panose="020b0604020202020204" pitchFamily="34" charset="0"/>
              </a:rPr>
              <a:t>McLaughlin et al. Oxford Academic 2008</a:t>
            </a:r>
          </a:p>
        </p:txBody>
      </p:sp>
      <p:sp>
        <p:nvSpPr>
          <p:cNvPr id="8" name="TextBox 7">
            <a:extLst>
              <a:ext uri="{FF2B5EF4-FFF2-40B4-BE49-F238E27FC236}">
                <a16:creationId xmlns:a16="http://schemas.microsoft.com/office/drawing/2014/main" id="{8FDCEAAD-C833-4EC3-9BDD-A5C2E851B67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20371455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noSelect="1" noMove="1" noResize="1" noTextEdit="1"/>
          </p:cNvSpPr>
          <p:nvPr>
            <p:ph type="title"/>
          </p:nvPr>
        </p:nvSpPr>
        <p:spPr>
          <a:xfrm>
            <a:off x="616667" y="706890"/>
            <a:ext cx="10515600" cy="1078992"/>
          </a:xfrm>
        </p:spPr>
        <p:txBody>
          <a:bodyPr/>
          <a:lstStyle/>
          <a:p>
            <a:r>
              <a:rPr lang="en-US"/>
              <a:t>Acronyms and Definitions</a:t>
            </a:r>
          </a:p>
        </p:txBody>
      </p:sp>
      <p:sp>
        <p:nvSpPr>
          <p:cNvPr id="3" name="Content Placeholder 2"/>
          <p:cNvSpPr>
            <a:spLocks noGrp="1" noSelect="1" noMove="1" noResize="1" noTextEdit="1"/>
          </p:cNvSpPr>
          <p:nvPr>
            <p:ph idx="1"/>
          </p:nvPr>
        </p:nvSpPr>
        <p:spPr>
          <a:xfrm>
            <a:off x="2445468" y="1617478"/>
            <a:ext cx="8569861" cy="3771901"/>
          </a:xfrm>
        </p:spPr>
        <p:txBody>
          <a:bodyPr>
            <a:noAutofit/>
          </a:bodyPr>
          <a:lstStyle/>
          <a:p>
            <a:r>
              <a:rPr lang="en-US">
                <a:latin typeface="Arial" panose="020b0604020202020204" pitchFamily="34" charset="0"/>
                <a:cs typeface="Arial" panose="020b0604020202020204" pitchFamily="34" charset="0"/>
              </a:rPr>
              <a:t>CHD: conventional hemodialysis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3x weekly hemodialysis</a:t>
            </a:r>
          </a:p>
          <a:p>
            <a:r>
              <a:rPr lang="en-US">
                <a:latin typeface="Arial" panose="020b0604020202020204" pitchFamily="34" charset="0"/>
                <a:cs typeface="Arial" panose="020b0604020202020204" pitchFamily="34" charset="0"/>
              </a:rPr>
              <a:t>PD: peritoneal dialysis</a:t>
            </a:r>
          </a:p>
          <a:p>
            <a:r>
              <a:rPr lang="en-US">
                <a:latin typeface="Arial" panose="020b0604020202020204" pitchFamily="34" charset="0"/>
                <a:cs typeface="Arial" panose="020b0604020202020204" pitchFamily="34" charset="0"/>
              </a:rPr>
              <a:t>Types of intensive or frequent hemodialysis (FHD)</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HHD: home hemodialysis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NHD: nocturnal hemodialysis</a:t>
            </a:r>
          </a:p>
          <a:p>
            <a:pPr marL="796925" lvl="1" indent="-339725">
              <a:buFont typeface="Courier New" panose="02070309020205020404" pitchFamily="49" charset="0"/>
              <a:buChar char="o"/>
            </a:pPr>
            <a:r>
              <a:rPr lang="en-US" sz="2800">
                <a:latin typeface="Arial" panose="020b0604020202020204" pitchFamily="34" charset="0"/>
                <a:cs typeface="Arial" panose="020b0604020202020204" pitchFamily="34" charset="0"/>
              </a:rPr>
              <a:t>SDHD: short daily hemodialysis</a:t>
            </a:r>
          </a:p>
          <a:p>
            <a:pPr lvl="1"/>
            <a:endParaRPr lang="en-US" sz="2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ECFD126-7795-4FAB-83C7-375EE34135C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010271723"/>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F0072160-1B03-49EC-B8E1-86B29D681794}"/>
              </a:ext>
            </a:extLst>
          </p:cNvPr>
          <p:cNvSpPr>
            <a:spLocks noGrp="1" noSelect="1" noMove="1" noResize="1" noTextEdit="1"/>
          </p:cNvSpPr>
          <p:nvPr>
            <p:ph type="title"/>
          </p:nvPr>
        </p:nvSpPr>
        <p:spPr>
          <a:xfrm>
            <a:off x="616688" y="697872"/>
            <a:ext cx="12041579" cy="1055422"/>
          </a:xfrm>
        </p:spPr>
        <p:txBody>
          <a:bodyPr>
            <a:noAutofit/>
          </a:bodyPr>
          <a:lstStyle/>
          <a:p>
            <a:r>
              <a:rPr lang="en-US" sz="3500"/>
              <a:t>Factors Contributing to Home HD Patient Selection</a:t>
            </a:r>
          </a:p>
        </p:txBody>
      </p:sp>
      <p:sp>
        <p:nvSpPr>
          <p:cNvPr id="3" name="Content Placeholder 2">
            <a:extLst>
              <a:ext uri="{FF2B5EF4-FFF2-40B4-BE49-F238E27FC236}">
                <a16:creationId xmlns:a16="http://schemas.microsoft.com/office/drawing/2014/main" id="{B5BCC9E6-3BFF-4030-9D48-F54A4513EAA3}"/>
              </a:ext>
            </a:extLst>
          </p:cNvPr>
          <p:cNvSpPr>
            <a:spLocks noGrp="1" noSelect="1" noMove="1" noResize="1" noTextEdit="1"/>
          </p:cNvSpPr>
          <p:nvPr>
            <p:ph idx="1"/>
          </p:nvPr>
        </p:nvSpPr>
        <p:spPr>
          <a:xfrm>
            <a:off x="1531096" y="1620193"/>
            <a:ext cx="10515600" cy="3388471"/>
          </a:xfrm>
        </p:spPr>
        <p:txBody>
          <a:bodyPr>
            <a:noAutofit/>
          </a:bodyPr>
          <a:lstStyle/>
          <a:p>
            <a:pPr>
              <a:defRPr/>
            </a:pPr>
            <a:r>
              <a:rPr lang="en-US">
                <a:latin typeface="Arial"/>
              </a:rPr>
              <a:t>Medical (indications / contraindications)</a:t>
            </a:r>
          </a:p>
          <a:p>
            <a:pPr>
              <a:defRPr/>
            </a:pPr>
            <a:r>
              <a:rPr lang="en-US">
                <a:latin typeface="Arial"/>
              </a:rPr>
              <a:t>Social networks</a:t>
            </a:r>
            <a:endParaRPr lang="en-US">
              <a:latin typeface="Arial"/>
              <a:sym typeface="Wingdings" panose="05000000000000000000" pitchFamily="2" charset="2"/>
            </a:endParaRPr>
          </a:p>
          <a:p>
            <a:pPr>
              <a:defRPr/>
            </a:pPr>
            <a:r>
              <a:rPr lang="en-US">
                <a:latin typeface="Arial"/>
                <a:sym typeface="Wingdings" panose="05000000000000000000" pitchFamily="2" charset="2"/>
              </a:rPr>
              <a:t>Home environment</a:t>
            </a:r>
          </a:p>
          <a:p>
            <a:pPr>
              <a:defRPr/>
            </a:pPr>
            <a:r>
              <a:rPr lang="en-US">
                <a:latin typeface="Arial"/>
                <a:sym typeface="Wingdings" panose="05000000000000000000" pitchFamily="2" charset="2"/>
              </a:rPr>
              <a:t>Skill barriers </a:t>
            </a:r>
          </a:p>
          <a:p>
            <a:pPr marL="796925" lvl="1" indent="-339725">
              <a:buFont typeface="Courier New" panose="02070309020205020404" pitchFamily="49" charset="0"/>
              <a:buChar char="o"/>
              <a:defRPr/>
            </a:pPr>
            <a:r>
              <a:rPr lang="en-US" sz="2800">
                <a:latin typeface="Arial"/>
                <a:sym typeface="Wingdings" panose="05000000000000000000" pitchFamily="2" charset="2"/>
              </a:rPr>
              <a:t>dexterity </a:t>
            </a:r>
          </a:p>
          <a:p>
            <a:pPr marL="796925" lvl="1" indent="-339725">
              <a:buFont typeface="Courier New" panose="02070309020205020404" pitchFamily="49" charset="0"/>
              <a:buChar char="o"/>
              <a:defRPr/>
            </a:pPr>
            <a:r>
              <a:rPr lang="en-US" sz="2800">
                <a:latin typeface="Arial"/>
                <a:sym typeface="Wingdings" panose="05000000000000000000" pitchFamily="2" charset="2"/>
              </a:rPr>
              <a:t>visual acuity</a:t>
            </a:r>
          </a:p>
          <a:p>
            <a:pPr>
              <a:defRPr/>
            </a:pPr>
            <a:r>
              <a:rPr lang="en-US">
                <a:latin typeface="Arial"/>
                <a:sym typeface="Wingdings" panose="05000000000000000000" pitchFamily="2" charset="2"/>
              </a:rPr>
              <a:t>Attitude barriers </a:t>
            </a:r>
          </a:p>
          <a:p>
            <a:pPr marL="796925" lvl="1" indent="-339725">
              <a:buFont typeface="Courier New" panose="02070309020205020404" pitchFamily="49" charset="0"/>
              <a:buChar char="o"/>
              <a:defRPr/>
            </a:pPr>
            <a:r>
              <a:rPr lang="en-US" sz="2800">
                <a:latin typeface="Arial"/>
                <a:sym typeface="Wingdings" panose="05000000000000000000" pitchFamily="2" charset="2"/>
              </a:rPr>
              <a:t>willingness to learn</a:t>
            </a:r>
          </a:p>
          <a:p>
            <a:pPr marL="796925" lvl="1" indent="-339725">
              <a:buFont typeface="Courier New" panose="02070309020205020404" pitchFamily="49" charset="0"/>
              <a:buChar char="o"/>
              <a:defRPr/>
            </a:pPr>
            <a:r>
              <a:rPr lang="en-US" sz="2800">
                <a:latin typeface="Arial"/>
                <a:sym typeface="Wingdings" panose="05000000000000000000" pitchFamily="2" charset="2"/>
              </a:rPr>
              <a:t>non-adherence</a:t>
            </a:r>
            <a:endParaRPr lang="en-US" sz="2800">
              <a:latin typeface="Arial"/>
            </a:endParaRPr>
          </a:p>
          <a:p>
            <a:endParaRPr lang="en-US"/>
          </a:p>
        </p:txBody>
      </p:sp>
      <p:sp>
        <p:nvSpPr>
          <p:cNvPr id="5" name="Subtitle 3">
            <a:extLst>
              <a:ext uri="{FF2B5EF4-FFF2-40B4-BE49-F238E27FC236}">
                <a16:creationId xmlns:a16="http://schemas.microsoft.com/office/drawing/2014/main" id="{595BD9FE-FC0D-4A37-A9EA-C8C5913699C0}"/>
              </a:ext>
            </a:extLst>
          </p:cNvPr>
          <p:cNvSpPr>
            <a:spLocks noGrp="1" noSelect="1" noMove="1" noResize="1" noTextEdit="1"/>
          </p:cNvSpPr>
          <p:nvPr>
            <p:ph type="subTitle" idx="10"/>
          </p:nvPr>
        </p:nvSpPr>
        <p:spPr>
          <a:xfrm>
            <a:off x="6129338" y="352425"/>
            <a:ext cx="6062662" cy="366713"/>
          </a:xfrm>
        </p:spPr>
        <p:txBody>
          <a:bodyPr/>
          <a:lstStyle/>
          <a:p>
            <a:r>
              <a:rPr lang="en-US"/>
              <a:t>Recruitment and patient selection</a:t>
            </a:r>
          </a:p>
        </p:txBody>
      </p:sp>
      <p:sp>
        <p:nvSpPr>
          <p:cNvPr id="7" name="TextBox 6">
            <a:extLst>
              <a:ext uri="{FF2B5EF4-FFF2-40B4-BE49-F238E27FC236}">
                <a16:creationId xmlns:a16="http://schemas.microsoft.com/office/drawing/2014/main" id="{60A84A83-1A83-4163-A55A-D821D383F7AD}"/>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311317959"/>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D6212149-9930-4AB9-AEBC-E521873CA068}"/>
              </a:ext>
            </a:extLst>
          </p:cNvPr>
          <p:cNvSpPr>
            <a:spLocks noGrp="1" noSelect="1" noMove="1" noResize="1" noTextEdit="1"/>
          </p:cNvSpPr>
          <p:nvPr>
            <p:ph type="title"/>
          </p:nvPr>
        </p:nvSpPr>
        <p:spPr>
          <a:xfrm>
            <a:off x="616667" y="697338"/>
            <a:ext cx="10515600" cy="1082404"/>
          </a:xfrm>
        </p:spPr>
        <p:txBody>
          <a:bodyPr/>
          <a:lstStyle/>
          <a:p>
            <a:r>
              <a:rPr lang="en-NZ"/>
              <a:t>Key Clinical Messages to Patients</a:t>
            </a:r>
            <a:endParaRPr lang="en-US"/>
          </a:p>
        </p:txBody>
      </p:sp>
      <p:sp>
        <p:nvSpPr>
          <p:cNvPr id="3" name="Content Placeholder 2">
            <a:extLst>
              <a:ext uri="{FF2B5EF4-FFF2-40B4-BE49-F238E27FC236}">
                <a16:creationId xmlns:a16="http://schemas.microsoft.com/office/drawing/2014/main" id="{AD17617B-5959-476C-9E68-D5E66C6ABD74}"/>
              </a:ext>
            </a:extLst>
          </p:cNvPr>
          <p:cNvSpPr>
            <a:spLocks noGrp="1" noSelect="1" noMove="1" noResize="1" noTextEdit="1"/>
          </p:cNvSpPr>
          <p:nvPr>
            <p:ph idx="1"/>
          </p:nvPr>
        </p:nvSpPr>
        <p:spPr>
          <a:xfrm>
            <a:off x="616667" y="1615357"/>
            <a:ext cx="10515600" cy="3388471"/>
          </a:xfrm>
        </p:spPr>
        <p:txBody>
          <a:bodyPr>
            <a:normAutofit/>
          </a:bodyPr>
          <a:lstStyle/>
          <a:p>
            <a:r>
              <a:rPr lang="en-NZ">
                <a:latin typeface="Arial" panose="020b0604020202020204" pitchFamily="34" charset="0"/>
                <a:cs typeface="Arial" panose="020b0604020202020204" pitchFamily="34" charset="0"/>
              </a:rPr>
              <a:t>Home Dialysis (especially frequent / intensive HD):</a:t>
            </a:r>
          </a:p>
          <a:p>
            <a:pPr marL="796925" lvl="2" indent="-339725">
              <a:buFont typeface="Courier New" panose="02070309020205020404" pitchFamily="49" charset="0"/>
              <a:buChar char="o"/>
            </a:pPr>
            <a:r>
              <a:rPr lang="en-NZ" sz="2800">
                <a:latin typeface="Arial" panose="020b0604020202020204" pitchFamily="34" charset="0"/>
                <a:cs typeface="Arial" panose="020b0604020202020204" pitchFamily="34" charset="0"/>
              </a:rPr>
              <a:t>Better outcomes</a:t>
            </a:r>
          </a:p>
          <a:p>
            <a:pPr marL="796925" lvl="2" indent="-339725">
              <a:buFont typeface="Courier New" panose="02070309020205020404" pitchFamily="49" charset="0"/>
              <a:buChar char="o"/>
            </a:pPr>
            <a:r>
              <a:rPr lang="en-NZ" sz="2800">
                <a:latin typeface="Arial" panose="020b0604020202020204" pitchFamily="34" charset="0"/>
                <a:cs typeface="Arial" panose="020b0604020202020204" pitchFamily="34" charset="0"/>
              </a:rPr>
              <a:t>Less travel / less of a “time thief”</a:t>
            </a:r>
          </a:p>
          <a:p>
            <a:pPr marL="796925" lvl="2" indent="-339725">
              <a:buFont typeface="Courier New" panose="02070309020205020404" pitchFamily="49" charset="0"/>
              <a:buChar char="o"/>
            </a:pPr>
            <a:r>
              <a:rPr lang="en-NZ" sz="2800">
                <a:latin typeface="Arial" panose="020b0604020202020204" pitchFamily="34" charset="0"/>
                <a:cs typeface="Arial" panose="020b0604020202020204" pitchFamily="34" charset="0"/>
              </a:rPr>
              <a:t>Flexible scheduling / prescription </a:t>
            </a:r>
          </a:p>
          <a:p>
            <a:pPr marL="796925" lvl="2" indent="-339725">
              <a:buFont typeface="Courier New" panose="02070309020205020404" pitchFamily="49" charset="0"/>
              <a:buChar char="o"/>
            </a:pPr>
            <a:r>
              <a:rPr lang="en-NZ" sz="2800">
                <a:latin typeface="Arial" panose="020b0604020202020204" pitchFamily="34" charset="0"/>
                <a:cs typeface="Arial" panose="020b0604020202020204" pitchFamily="34" charset="0"/>
              </a:rPr>
              <a:t>More privacy</a:t>
            </a:r>
          </a:p>
          <a:p>
            <a:pPr marL="796925" lvl="2" indent="-339725">
              <a:buFont typeface="Courier New" panose="02070309020205020404" pitchFamily="49" charset="0"/>
              <a:buChar char="o"/>
            </a:pPr>
            <a:r>
              <a:rPr lang="en-NZ" sz="2800">
                <a:latin typeface="Arial" panose="020b0604020202020204" pitchFamily="34" charset="0"/>
                <a:cs typeface="Arial" panose="020b0604020202020204" pitchFamily="34" charset="0"/>
              </a:rPr>
              <a:t>More liberal diet</a:t>
            </a:r>
          </a:p>
        </p:txBody>
      </p:sp>
      <p:sp>
        <p:nvSpPr>
          <p:cNvPr id="5" name="Subtitle 3">
            <a:extLst>
              <a:ext uri="{FF2B5EF4-FFF2-40B4-BE49-F238E27FC236}">
                <a16:creationId xmlns:a16="http://schemas.microsoft.com/office/drawing/2014/main" id="{02A1F364-5BAB-4325-874A-49600D846120}"/>
              </a:ext>
            </a:extLst>
          </p:cNvPr>
          <p:cNvSpPr>
            <a:spLocks noGrp="1" noSelect="1" noMove="1" noResize="1" noTextEdit="1"/>
          </p:cNvSpPr>
          <p:nvPr>
            <p:ph type="subTitle" idx="10"/>
          </p:nvPr>
        </p:nvSpPr>
        <p:spPr>
          <a:xfrm>
            <a:off x="6129338" y="352425"/>
            <a:ext cx="6062662" cy="366713"/>
          </a:xfrm>
        </p:spPr>
        <p:txBody>
          <a:bodyPr/>
          <a:lstStyle/>
          <a:p>
            <a:r>
              <a:rPr lang="en-US"/>
              <a:t>Recruitment and patient selection</a:t>
            </a:r>
          </a:p>
        </p:txBody>
      </p:sp>
      <p:sp>
        <p:nvSpPr>
          <p:cNvPr id="7" name="TextBox 6">
            <a:extLst>
              <a:ext uri="{FF2B5EF4-FFF2-40B4-BE49-F238E27FC236}">
                <a16:creationId xmlns:a16="http://schemas.microsoft.com/office/drawing/2014/main" id="{B3A79CE9-7397-4F3D-9627-DEBE8B6FAE15}"/>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057373085"/>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Table 5">
            <a:extLst>
              <a:ext uri="{FF2B5EF4-FFF2-40B4-BE49-F238E27FC236}">
                <a16:creationId xmlns:a16="http://schemas.microsoft.com/office/drawing/2014/main" id="{6DBAF726-AA97-784E-A5FF-0CD5A21D95B8}"/>
              </a:ext>
            </a:extLst>
          </p:cNvPr>
          <p:cNvGraphicFramePr>
            <a:graphicFrameLocks noGrp="1" noSelect="1" noMove="1" noResize="1"/>
          </p:cNvGraphicFramePr>
          <p:nvPr>
            <p:extLst>
              <p:ext uri="{D42A27DB-BD31-4B8C-83A1-F6EECF244321}">
                <p14:modId val="2628314210"/>
              </p:ext>
            </p:extLst>
          </p:nvPr>
        </p:nvGraphicFramePr>
        <p:xfrm>
          <a:off x="12082" y="684590"/>
          <a:ext cx="12167835" cy="5413248"/>
        </p:xfrm>
        <a:graphic>
          <a:graphicData uri="http://schemas.openxmlformats.org/drawingml/2006/table">
            <a:tbl>
              <a:tblPr firstRow="1" bandRow="1">
                <a:tableStyleId>{5C22544A-7EE6-4342-B048-85BDC9FD1C3A}</a:tableStyleId>
              </a:tblPr>
              <a:tblGrid>
                <a:gridCol w="4815099">
                  <a:extLst>
                    <a:ext uri="{9D8B030D-6E8A-4147-A177-3AD203B41FA5}">
                      <a16:colId xmlns:a16="http://schemas.microsoft.com/office/drawing/2014/main" val="1521819046"/>
                    </a:ext>
                  </a:extLst>
                </a:gridCol>
                <a:gridCol w="7352736">
                  <a:extLst>
                    <a:ext uri="{9D8B030D-6E8A-4147-A177-3AD203B41FA5}">
                      <a16:colId xmlns:a16="http://schemas.microsoft.com/office/drawing/2014/main" val="868475173"/>
                    </a:ext>
                  </a:extLst>
                </a:gridCol>
              </a:tblGrid>
              <a:tr h="271340">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Barriers</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Potential solutions</a:t>
                      </a:r>
                    </a:p>
                  </a:txBody>
                  <a:tcPr/>
                </a:tc>
                <a:extLst>
                  <a:ext uri="{0D108BD9-81ED-4DB2-BD59-A6C34878D82A}">
                    <a16:rowId xmlns:a16="http://schemas.microsoft.com/office/drawing/2014/main" val="4206473227"/>
                  </a:ext>
                </a:extLst>
              </a:tr>
              <a:tr h="277175">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Lack of exposure, visibility &amp; education of HHD</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Units adopt formal predialysis education with nonbias towards all treatment options</a:t>
                      </a:r>
                    </a:p>
                  </a:txBody>
                  <a:tcPr/>
                </a:tc>
                <a:extLst>
                  <a:ext uri="{0D108BD9-81ED-4DB2-BD59-A6C34878D82A}">
                    <a16:rowId xmlns:a16="http://schemas.microsoft.com/office/drawing/2014/main" val="572207340"/>
                  </a:ext>
                </a:extLst>
              </a:tr>
              <a:tr h="461279">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Preconception that HHD is “too difficult and complex”</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Training for all clinical staff to increase HHD confidence</a:t>
                      </a:r>
                    </a:p>
                    <a:p>
                      <a:pPr marL="171450" marR="0" lvl="0" indent="-171450" algn="l" defTabSz="914400" rtl="0" eaLnBrk="1" fontAlgn="auto" latinLnBrk="0" hangingPunct="1">
                        <a:lnSpc>
                          <a:spcPct val="90000"/>
                        </a:lnSpc>
                        <a:spcBef>
                          <a:spcPct val="0"/>
                        </a:spcBef>
                        <a:spcAft>
                          <a:spcPct val="0"/>
                        </a:spcAft>
                        <a:buClrTx/>
                        <a:buSzTx/>
                        <a:buFont typeface="Arial" panose="020b0604020202020204" pitchFamily="34" charset="0"/>
                        <a:buChar char="•"/>
                        <a:defRPr/>
                      </a:pPr>
                      <a:r>
                        <a:rPr lang="en-US" sz="1400">
                          <a:latin typeface="Arial" panose="020b0604020202020204" pitchFamily="34" charset="0"/>
                          <a:cs typeface="Arial" panose="020b0604020202020204" pitchFamily="34" charset="0"/>
                        </a:rPr>
                        <a:t>Utilization &amp; further development of simpler HHD training machines</a:t>
                      </a:r>
                    </a:p>
                  </a:txBody>
                  <a:tcPr/>
                </a:tc>
                <a:extLst>
                  <a:ext uri="{0D108BD9-81ED-4DB2-BD59-A6C34878D82A}">
                    <a16:rowId xmlns:a16="http://schemas.microsoft.com/office/drawing/2014/main" val="3159320254"/>
                  </a:ext>
                </a:extLst>
              </a:tr>
              <a:tr h="271340">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Lack of patient confidence</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Peer support from established HHD patients</a:t>
                      </a:r>
                    </a:p>
                  </a:txBody>
                  <a:tcPr/>
                </a:tc>
                <a:extLst>
                  <a:ext uri="{0D108BD9-81ED-4DB2-BD59-A6C34878D82A}">
                    <a16:rowId xmlns:a16="http://schemas.microsoft.com/office/drawing/2014/main" val="3345896211"/>
                  </a:ext>
                </a:extLst>
              </a:tr>
              <a:tr h="271340">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Fears of vulnerability and isolation from medical support</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Strong clinical recommendations for HHD</a:t>
                      </a:r>
                    </a:p>
                  </a:txBody>
                  <a:tcPr/>
                </a:tc>
                <a:extLst>
                  <a:ext uri="{0D108BD9-81ED-4DB2-BD59-A6C34878D82A}">
                    <a16:rowId xmlns:a16="http://schemas.microsoft.com/office/drawing/2014/main" val="3263975711"/>
                  </a:ext>
                </a:extLst>
              </a:tr>
              <a:tr h="271340">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Unexpected problems at early stage of HHD</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Increased support when patient transitioning home</a:t>
                      </a:r>
                    </a:p>
                  </a:txBody>
                  <a:tcPr/>
                </a:tc>
                <a:extLst>
                  <a:ext uri="{0D108BD9-81ED-4DB2-BD59-A6C34878D82A}">
                    <a16:rowId xmlns:a16="http://schemas.microsoft.com/office/drawing/2014/main" val="3561815249"/>
                  </a:ext>
                </a:extLst>
              </a:tr>
              <a:tr h="461279">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Fear of self-cannulation</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Technological support for patient at home</a:t>
                      </a:r>
                    </a:p>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Community house models of care</a:t>
                      </a:r>
                    </a:p>
                  </a:txBody>
                  <a:tcPr/>
                </a:tc>
                <a:extLst>
                  <a:ext uri="{0D108BD9-81ED-4DB2-BD59-A6C34878D82A}">
                    <a16:rowId xmlns:a16="http://schemas.microsoft.com/office/drawing/2014/main" val="3658704193"/>
                  </a:ext>
                </a:extLst>
              </a:tr>
              <a:tr h="651217">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Caregiver burden</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Encouraging HHD independence with enhanced support</a:t>
                      </a:r>
                    </a:p>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Paid models of family/support staff</a:t>
                      </a:r>
                    </a:p>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Inclusion of family members in education and training</a:t>
                      </a:r>
                    </a:p>
                  </a:txBody>
                  <a:tcPr/>
                </a:tc>
                <a:extLst>
                  <a:ext uri="{0D108BD9-81ED-4DB2-BD59-A6C34878D82A}">
                    <a16:rowId xmlns:a16="http://schemas.microsoft.com/office/drawing/2014/main" val="1707254468"/>
                  </a:ext>
                </a:extLst>
              </a:tr>
              <a:tr h="651217">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Increased cost of HHD to patient</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Transparent information regarding expected costs</a:t>
                      </a:r>
                    </a:p>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Reimburse for out-of-pocket costs</a:t>
                      </a:r>
                    </a:p>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Community houses</a:t>
                      </a:r>
                    </a:p>
                  </a:txBody>
                  <a:tcPr/>
                </a:tc>
                <a:extLst>
                  <a:ext uri="{0D108BD9-81ED-4DB2-BD59-A6C34878D82A}">
                    <a16:rowId xmlns:a16="http://schemas.microsoft.com/office/drawing/2014/main" val="3956999364"/>
                  </a:ext>
                </a:extLst>
              </a:tr>
              <a:tr h="271340">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Increased travel expenses</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Units provide flexible and individualized training programs</a:t>
                      </a:r>
                    </a:p>
                  </a:txBody>
                  <a:tcPr/>
                </a:tc>
                <a:extLst>
                  <a:ext uri="{0D108BD9-81ED-4DB2-BD59-A6C34878D82A}">
                    <a16:rowId xmlns:a16="http://schemas.microsoft.com/office/drawing/2014/main" val="19027146"/>
                  </a:ext>
                </a:extLst>
              </a:tr>
              <a:tr h="271340">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Extended training duration </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Exploration of return and training work policy</a:t>
                      </a:r>
                    </a:p>
                  </a:txBody>
                  <a:tcPr/>
                </a:tc>
                <a:extLst>
                  <a:ext uri="{0D108BD9-81ED-4DB2-BD59-A6C34878D82A}">
                    <a16:rowId xmlns:a16="http://schemas.microsoft.com/office/drawing/2014/main" val="1731636916"/>
                  </a:ext>
                </a:extLst>
              </a:tr>
              <a:tr h="271340">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House problems (storage and water quality)</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Developments in technology and HHD machines</a:t>
                      </a:r>
                    </a:p>
                  </a:txBody>
                  <a:tcPr/>
                </a:tc>
                <a:extLst>
                  <a:ext uri="{0D108BD9-81ED-4DB2-BD59-A6C34878D82A}">
                    <a16:rowId xmlns:a16="http://schemas.microsoft.com/office/drawing/2014/main" val="3290203505"/>
                  </a:ext>
                </a:extLst>
              </a:tr>
              <a:tr h="841156">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Socioeconomic disadvantage</a:t>
                      </a:r>
                    </a:p>
                  </a:txBody>
                  <a:tcPr/>
                </a:tc>
                <a:tc>
                  <a:txBody>
                    <a:bodyPr vert="horz" wrap="square"/>
                    <a:lstStyle/>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Reimbursement for out-of-pocket costs, transport and set-up costs.</a:t>
                      </a:r>
                    </a:p>
                    <a:p>
                      <a:pPr marL="171450" marR="0" lvl="0" indent="-171450" algn="l" defTabSz="914400" rtl="0" eaLnBrk="1" fontAlgn="auto" latinLnBrk="0" hangingPunct="1">
                        <a:lnSpc>
                          <a:spcPct val="90000"/>
                        </a:lnSpc>
                        <a:spcBef>
                          <a:spcPct val="0"/>
                        </a:spcBef>
                        <a:spcAft>
                          <a:spcPct val="0"/>
                        </a:spcAft>
                        <a:buClrTx/>
                        <a:buSzTx/>
                        <a:buFont typeface="Arial" panose="020b0604020202020204" pitchFamily="34" charset="0"/>
                        <a:buChar char="•"/>
                        <a:defRPr/>
                      </a:pPr>
                      <a:r>
                        <a:rPr lang="en-US" sz="1400">
                          <a:latin typeface="Arial" panose="020b0604020202020204" pitchFamily="34" charset="0"/>
                          <a:cs typeface="Arial" panose="020b0604020202020204" pitchFamily="34" charset="0"/>
                        </a:rPr>
                        <a:t>Independent community houses </a:t>
                      </a:r>
                    </a:p>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Increased support and peer education for minority and indigenous groups</a:t>
                      </a:r>
                    </a:p>
                    <a:p>
                      <a:pPr marL="171450" indent="-171450">
                        <a:lnSpc>
                          <a:spcPct val="90000"/>
                        </a:lnSpc>
                        <a:spcBef>
                          <a:spcPct val="0"/>
                        </a:spcBef>
                        <a:spcAft>
                          <a:spcPct val="0"/>
                        </a:spcAft>
                        <a:buFont typeface="Arial" panose="020b0604020202020204" pitchFamily="34" charset="0"/>
                        <a:buChar char="•"/>
                      </a:pPr>
                      <a:r>
                        <a:rPr lang="en-US" sz="1400">
                          <a:latin typeface="Arial" panose="020b0604020202020204" pitchFamily="34" charset="0"/>
                          <a:cs typeface="Arial" panose="020b0604020202020204" pitchFamily="34" charset="0"/>
                        </a:rPr>
                        <a:t>Government policy and incentive programs</a:t>
                      </a:r>
                    </a:p>
                  </a:txBody>
                  <a:tcPr/>
                </a:tc>
                <a:extLst>
                  <a:ext uri="{0D108BD9-81ED-4DB2-BD59-A6C34878D82A}">
                    <a16:rowId xmlns:a16="http://schemas.microsoft.com/office/drawing/2014/main" val="3551074984"/>
                  </a:ext>
                </a:extLst>
              </a:tr>
            </a:tbl>
          </a:graphicData>
        </a:graphic>
      </p:graphicFrame>
      <p:sp>
        <p:nvSpPr>
          <p:cNvPr id="8" name="TextBox 7">
            <a:extLst>
              <a:ext uri="{FF2B5EF4-FFF2-40B4-BE49-F238E27FC236}">
                <a16:creationId xmlns:a16="http://schemas.microsoft.com/office/drawing/2014/main" id="{61C092FB-F1EF-6C41-BC4A-79166646A6FB}"/>
              </a:ext>
            </a:extLst>
          </p:cNvPr>
          <p:cNvSpPr txBox="1">
            <a:spLocks noSelect="1" noMove="1" noResize="1" noTextEdit="1"/>
          </p:cNvSpPr>
          <p:nvPr/>
        </p:nvSpPr>
        <p:spPr>
          <a:xfrm>
            <a:off x="5149850" y="2578100"/>
            <a:ext cx="1828800" cy="1828800"/>
          </a:xfrm>
          <a:prstGeom prst="rect">
            <a:avLst/>
          </a:prstGeom>
          <a:noFill/>
        </p:spPr>
        <p:txBody>
          <a:bodyPr wrap="square" rtlCol="0">
            <a:spAutoFit/>
          </a:bodyPr>
          <a:lstStyle/>
          <a:p>
            <a:pPr algn="l"/>
            <a:endParaRPr lang="en-US"/>
          </a:p>
        </p:txBody>
      </p:sp>
      <p:sp>
        <p:nvSpPr>
          <p:cNvPr id="9" name="TextBox 8">
            <a:extLst>
              <a:ext uri="{FF2B5EF4-FFF2-40B4-BE49-F238E27FC236}">
                <a16:creationId xmlns:a16="http://schemas.microsoft.com/office/drawing/2014/main" id="{23E77997-4E98-834E-B8F3-E1A0C0031F5C}"/>
              </a:ext>
            </a:extLst>
          </p:cNvPr>
          <p:cNvSpPr txBox="1">
            <a:spLocks noSelect="1" noMove="1" noResize="1" noTextEdit="1"/>
          </p:cNvSpPr>
          <p:nvPr/>
        </p:nvSpPr>
        <p:spPr>
          <a:xfrm>
            <a:off x="5181600" y="2578100"/>
            <a:ext cx="1828800" cy="1828800"/>
          </a:xfrm>
          <a:prstGeom prst="rect">
            <a:avLst/>
          </a:prstGeom>
          <a:noFill/>
        </p:spPr>
        <p:txBody>
          <a:bodyPr wrap="square" rtlCol="0">
            <a:spAutoFit/>
          </a:bodyPr>
          <a:lstStyle/>
          <a:p>
            <a:pPr algn="l"/>
            <a:endParaRPr lang="en-US"/>
          </a:p>
        </p:txBody>
      </p:sp>
      <p:sp>
        <p:nvSpPr>
          <p:cNvPr id="10" name="TextBox 9">
            <a:extLst>
              <a:ext uri="{FF2B5EF4-FFF2-40B4-BE49-F238E27FC236}">
                <a16:creationId xmlns:a16="http://schemas.microsoft.com/office/drawing/2014/main" id="{1DFDC91A-3E35-2F48-95A6-59A8B823DCEA}"/>
              </a:ext>
            </a:extLst>
          </p:cNvPr>
          <p:cNvSpPr txBox="1">
            <a:spLocks noSelect="1" noMove="1" noResize="1" noTextEdit="1"/>
          </p:cNvSpPr>
          <p:nvPr/>
        </p:nvSpPr>
        <p:spPr>
          <a:xfrm>
            <a:off x="5144558" y="2578100"/>
            <a:ext cx="1828800" cy="1828800"/>
          </a:xfrm>
          <a:prstGeom prst="rect">
            <a:avLst/>
          </a:prstGeom>
          <a:noFill/>
        </p:spPr>
        <p:txBody>
          <a:bodyPr wrap="square" rtlCol="0">
            <a:spAutoFit/>
          </a:bodyPr>
          <a:lstStyle/>
          <a:p>
            <a:pPr algn="l"/>
            <a:endParaRPr lang="en-US"/>
          </a:p>
        </p:txBody>
      </p:sp>
      <p:sp>
        <p:nvSpPr>
          <p:cNvPr id="11" name="TextBox 10">
            <a:extLst>
              <a:ext uri="{FF2B5EF4-FFF2-40B4-BE49-F238E27FC236}">
                <a16:creationId xmlns:a16="http://schemas.microsoft.com/office/drawing/2014/main" id="{E76979A2-6DA7-124E-95C8-068DA91452C8}"/>
              </a:ext>
            </a:extLst>
          </p:cNvPr>
          <p:cNvSpPr txBox="1">
            <a:spLocks noSelect="1" noMove="1" noResize="1" noTextEdit="1"/>
          </p:cNvSpPr>
          <p:nvPr/>
        </p:nvSpPr>
        <p:spPr>
          <a:xfrm>
            <a:off x="5144558" y="2578100"/>
            <a:ext cx="1828800" cy="1828800"/>
          </a:xfrm>
          <a:prstGeom prst="rect">
            <a:avLst/>
          </a:prstGeom>
          <a:noFill/>
        </p:spPr>
        <p:txBody>
          <a:bodyPr wrap="square" rtlCol="0">
            <a:spAutoFit/>
          </a:bodyPr>
          <a:lstStyle/>
          <a:p>
            <a:pPr algn="l"/>
            <a:endParaRPr lang="en-US"/>
          </a:p>
        </p:txBody>
      </p:sp>
      <p:sp>
        <p:nvSpPr>
          <p:cNvPr id="12" name="TextBox 11">
            <a:extLst>
              <a:ext uri="{FF2B5EF4-FFF2-40B4-BE49-F238E27FC236}">
                <a16:creationId xmlns:a16="http://schemas.microsoft.com/office/drawing/2014/main" id="{032D03CA-BD7D-C44D-B53A-7E72FB25335F}"/>
              </a:ext>
            </a:extLst>
          </p:cNvPr>
          <p:cNvSpPr txBox="1">
            <a:spLocks noSelect="1" noMove="1" noResize="1" noTextEdit="1"/>
          </p:cNvSpPr>
          <p:nvPr/>
        </p:nvSpPr>
        <p:spPr>
          <a:xfrm>
            <a:off x="5144558" y="2578100"/>
            <a:ext cx="1828800" cy="1828800"/>
          </a:xfrm>
          <a:prstGeom prst="rect">
            <a:avLst/>
          </a:prstGeom>
          <a:noFill/>
        </p:spPr>
        <p:txBody>
          <a:bodyPr wrap="square" rtlCol="0">
            <a:spAutoFit/>
          </a:bodyPr>
          <a:lstStyle/>
          <a:p>
            <a:pPr algn="l"/>
            <a:endParaRPr lang="en-US"/>
          </a:p>
        </p:txBody>
      </p:sp>
      <p:sp>
        <p:nvSpPr>
          <p:cNvPr id="13" name="TextBox 12">
            <a:extLst>
              <a:ext uri="{FF2B5EF4-FFF2-40B4-BE49-F238E27FC236}">
                <a16:creationId xmlns:a16="http://schemas.microsoft.com/office/drawing/2014/main" id="{BDB7F64F-D096-3C40-A151-E79EE70C7B1E}"/>
              </a:ext>
            </a:extLst>
          </p:cNvPr>
          <p:cNvSpPr txBox="1">
            <a:spLocks noSelect="1" noMove="1" noResize="1" noTextEdit="1"/>
          </p:cNvSpPr>
          <p:nvPr/>
        </p:nvSpPr>
        <p:spPr>
          <a:xfrm>
            <a:off x="5144558" y="2578100"/>
            <a:ext cx="1828800" cy="1828800"/>
          </a:xfrm>
          <a:prstGeom prst="rect">
            <a:avLst/>
          </a:prstGeom>
          <a:noFill/>
        </p:spPr>
        <p:txBody>
          <a:bodyPr wrap="square" rtlCol="0">
            <a:spAutoFit/>
          </a:bodyPr>
          <a:lstStyle/>
          <a:p>
            <a:pPr algn="l"/>
            <a:endParaRPr lang="en-US"/>
          </a:p>
        </p:txBody>
      </p:sp>
      <p:sp>
        <p:nvSpPr>
          <p:cNvPr id="14" name="TextBox 13">
            <a:extLst>
              <a:ext uri="{FF2B5EF4-FFF2-40B4-BE49-F238E27FC236}">
                <a16:creationId xmlns:a16="http://schemas.microsoft.com/office/drawing/2014/main" id="{A4CB1789-8978-0A48-89FC-588A4EBE9F37}"/>
              </a:ext>
            </a:extLst>
          </p:cNvPr>
          <p:cNvSpPr txBox="1">
            <a:spLocks noSelect="1" noMove="1" noResize="1" noTextEdit="1"/>
          </p:cNvSpPr>
          <p:nvPr/>
        </p:nvSpPr>
        <p:spPr>
          <a:xfrm>
            <a:off x="12082" y="8606"/>
            <a:ext cx="10981983" cy="707886"/>
          </a:xfrm>
          <a:prstGeom prst="rect">
            <a:avLst/>
          </a:prstGeom>
          <a:noFill/>
        </p:spPr>
        <p:txBody>
          <a:bodyPr wrap="square" rtlCol="0">
            <a:spAutoFit/>
          </a:bodyPr>
          <a:lstStyle/>
          <a:p>
            <a:pPr algn="l"/>
            <a:r>
              <a:rPr lang="en-US" sz="4000" b="1">
                <a:solidFill>
                  <a:schemeClr val="accent3"/>
                </a:solidFill>
                <a:latin typeface="Segoe"/>
                <a:ea typeface="+mj-ea"/>
              </a:rPr>
              <a:t>Home HD Barriers and Potential Solutions</a:t>
            </a:r>
          </a:p>
        </p:txBody>
      </p:sp>
      <p:sp>
        <p:nvSpPr>
          <p:cNvPr id="16" name="TextBox 15">
            <a:extLst>
              <a:ext uri="{FF2B5EF4-FFF2-40B4-BE49-F238E27FC236}">
                <a16:creationId xmlns:a16="http://schemas.microsoft.com/office/drawing/2014/main" id="{16D56EDD-948B-5A48-8764-89D3B52F0BA0}"/>
              </a:ext>
            </a:extLst>
          </p:cNvPr>
          <p:cNvSpPr txBox="1">
            <a:spLocks noSelect="1" noMove="1" noResize="1" noTextEdit="1"/>
          </p:cNvSpPr>
          <p:nvPr/>
        </p:nvSpPr>
        <p:spPr>
          <a:xfrm>
            <a:off x="1" y="5659168"/>
            <a:ext cx="3110948" cy="461665"/>
          </a:xfrm>
          <a:prstGeom prst="rect">
            <a:avLst/>
          </a:prstGeom>
          <a:noFill/>
        </p:spPr>
        <p:txBody>
          <a:bodyPr wrap="square" rtlCol="0">
            <a:spAutoFit/>
          </a:bodyPr>
          <a:lstStyle/>
          <a:p>
            <a:r>
              <a:rPr lang="en-US" sz="1200" i="1">
                <a:latin typeface="Arial" panose="020b0604020202020204" pitchFamily="34" charset="0"/>
                <a:cs typeface="Arial" panose="020b0604020202020204" pitchFamily="34" charset="0"/>
              </a:rPr>
              <a:t>Modified from Walker et al. ClinicoEconomics and Outcomes Res 2016 </a:t>
            </a:r>
          </a:p>
        </p:txBody>
      </p:sp>
      <p:sp>
        <p:nvSpPr>
          <p:cNvPr id="15" name="TextBox 14">
            <a:extLst>
              <a:ext uri="{FF2B5EF4-FFF2-40B4-BE49-F238E27FC236}">
                <a16:creationId xmlns:a16="http://schemas.microsoft.com/office/drawing/2014/main" id="{F8B8131E-A777-49F4-A45D-65641B865ECA}"/>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700076290"/>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6989DF4-D902-4C85-BF57-763B1759FA64}"/>
              </a:ext>
            </a:extLst>
          </p:cNvPr>
          <p:cNvSpPr>
            <a:spLocks noGrp="1" noSelect="1" noMove="1" noResize="1" noTextEdit="1"/>
          </p:cNvSpPr>
          <p:nvPr>
            <p:ph type="title"/>
          </p:nvPr>
        </p:nvSpPr>
        <p:spPr>
          <a:xfrm>
            <a:off x="617743" y="702614"/>
            <a:ext cx="9725025" cy="1078992"/>
          </a:xfrm>
        </p:spPr>
        <p:txBody>
          <a:bodyPr/>
          <a:lstStyle/>
          <a:p>
            <a:r>
              <a:rPr lang="en-US"/>
              <a:t>Summary</a:t>
            </a:r>
          </a:p>
        </p:txBody>
      </p:sp>
      <p:sp>
        <p:nvSpPr>
          <p:cNvPr id="8" name="Rectangle 3">
            <a:extLst>
              <a:ext uri="{FF2B5EF4-FFF2-40B4-BE49-F238E27FC236}">
                <a16:creationId xmlns:a16="http://schemas.microsoft.com/office/drawing/2014/main" id="{E914D5F5-970F-4EB0-A99F-CED3CE8AE870}"/>
              </a:ext>
            </a:extLst>
          </p:cNvPr>
          <p:cNvSpPr txBox="1">
            <a:spLocks noSelect="1" noMove="1" noResize="1" noChangeArrowheads="1" noTextEdit="1"/>
          </p:cNvSpPr>
          <p:nvPr/>
        </p:nvSpPr>
        <p:spPr>
          <a:xfrm>
            <a:off x="615173" y="1611482"/>
            <a:ext cx="4562884" cy="3500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ltLang="en-US">
                <a:solidFill>
                  <a:schemeClr val="tx1">
                    <a:lumMod val="65000"/>
                    <a:lumOff val="35000"/>
                  </a:schemeClr>
                </a:solidFill>
                <a:latin typeface="Arial" panose="020b0604020202020204" pitchFamily="34" charset="0"/>
                <a:cs typeface="Arial" panose="020b0604020202020204" pitchFamily="34" charset="0"/>
                <a:sym typeface="Wingdings" panose="05000000000000000000" pitchFamily="2" charset="2"/>
              </a:rPr>
              <a:t>Data suggest that augmented HD modifies:</a:t>
            </a:r>
          </a:p>
          <a:p>
            <a:pPr marL="796925" lvl="1" indent="-339725">
              <a:buFont typeface="Courier New" panose="02070309020205020404" pitchFamily="49" charset="0"/>
              <a:buChar char="o"/>
            </a:pPr>
            <a:r>
              <a:rPr lang="en-CA" altLang="en-US" sz="2800">
                <a:solidFill>
                  <a:schemeClr val="tx1">
                    <a:lumMod val="65000"/>
                    <a:lumOff val="35000"/>
                  </a:schemeClr>
                </a:solidFill>
                <a:latin typeface="Arial" panose="020b0604020202020204" pitchFamily="34" charset="0"/>
                <a:cs typeface="Arial" panose="020b0604020202020204" pitchFamily="34" charset="0"/>
              </a:rPr>
              <a:t>Survival</a:t>
            </a:r>
          </a:p>
          <a:p>
            <a:pPr marL="796925" lvl="1" indent="-339725">
              <a:buFont typeface="Courier New" panose="02070309020205020404" pitchFamily="49" charset="0"/>
              <a:buChar char="o"/>
            </a:pPr>
            <a:r>
              <a:rPr lang="en-CA" altLang="en-US" sz="2800">
                <a:solidFill>
                  <a:schemeClr val="tx1">
                    <a:lumMod val="65000"/>
                    <a:lumOff val="35000"/>
                  </a:schemeClr>
                </a:solidFill>
                <a:latin typeface="Arial" panose="020b0604020202020204" pitchFamily="34" charset="0"/>
                <a:cs typeface="Arial" panose="020b0604020202020204" pitchFamily="34" charset="0"/>
              </a:rPr>
              <a:t>CVS outcomes</a:t>
            </a:r>
          </a:p>
          <a:p>
            <a:pPr marL="796925" lvl="1" indent="-339725">
              <a:buFont typeface="Courier New" panose="02070309020205020404" pitchFamily="49" charset="0"/>
              <a:buChar char="o"/>
            </a:pPr>
            <a:r>
              <a:rPr lang="en-CA" altLang="en-US" sz="2800">
                <a:solidFill>
                  <a:schemeClr val="tx1">
                    <a:lumMod val="65000"/>
                    <a:lumOff val="35000"/>
                  </a:schemeClr>
                </a:solidFill>
                <a:latin typeface="Arial" panose="020b0604020202020204" pitchFamily="34" charset="0"/>
                <a:cs typeface="Arial" panose="020b0604020202020204" pitchFamily="34" charset="0"/>
              </a:rPr>
              <a:t>Solutes removal</a:t>
            </a:r>
          </a:p>
          <a:p>
            <a:pPr marL="796925" lvl="1" indent="-339725">
              <a:buFont typeface="Courier New" panose="02070309020205020404" pitchFamily="49" charset="0"/>
              <a:buChar char="o"/>
            </a:pPr>
            <a:r>
              <a:rPr lang="en-CA" altLang="en-US" sz="2800">
                <a:solidFill>
                  <a:schemeClr val="tx1">
                    <a:lumMod val="65000"/>
                    <a:lumOff val="35000"/>
                  </a:schemeClr>
                </a:solidFill>
                <a:latin typeface="Arial" panose="020b0604020202020204" pitchFamily="34" charset="0"/>
                <a:cs typeface="Arial" panose="020b0604020202020204" pitchFamily="34" charset="0"/>
              </a:rPr>
              <a:t>Pregnancy outcomes</a:t>
            </a:r>
          </a:p>
          <a:p>
            <a:pPr marL="796925" lvl="1" indent="-339725">
              <a:buFont typeface="Courier New" panose="02070309020205020404" pitchFamily="49" charset="0"/>
              <a:buChar char="o"/>
            </a:pPr>
            <a:r>
              <a:rPr lang="en-CA" altLang="en-US" sz="2800">
                <a:solidFill>
                  <a:schemeClr val="tx1">
                    <a:lumMod val="65000"/>
                    <a:lumOff val="35000"/>
                  </a:schemeClr>
                </a:solidFill>
                <a:latin typeface="Arial" panose="020b0604020202020204" pitchFamily="34" charset="0"/>
                <a:cs typeface="Arial" panose="020b0604020202020204" pitchFamily="34" charset="0"/>
              </a:rPr>
              <a:t>Growth + Quality</a:t>
            </a:r>
          </a:p>
        </p:txBody>
      </p:sp>
      <p:sp>
        <p:nvSpPr>
          <p:cNvPr id="9" name="Content Placeholder 1">
            <a:extLst>
              <a:ext uri="{FF2B5EF4-FFF2-40B4-BE49-F238E27FC236}">
                <a16:creationId xmlns:a16="http://schemas.microsoft.com/office/drawing/2014/main" id="{ADCF9C85-606C-4226-8848-7835339B4CCD}"/>
              </a:ext>
            </a:extLst>
          </p:cNvPr>
          <p:cNvSpPr txBox="1">
            <a:spLocks noSelect="1" noMove="1" noResize="1" noChangeArrowheads="1" noTextEdit="1"/>
          </p:cNvSpPr>
          <p:nvPr/>
        </p:nvSpPr>
        <p:spPr>
          <a:xfrm>
            <a:off x="5649430" y="1620863"/>
            <a:ext cx="6184604" cy="35000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ltLang="en-US">
                <a:solidFill>
                  <a:schemeClr val="tx1">
                    <a:lumMod val="65000"/>
                    <a:lumOff val="35000"/>
                  </a:schemeClr>
                </a:solidFill>
                <a:latin typeface="Arial" panose="020b0604020202020204" pitchFamily="34" charset="0"/>
                <a:cs typeface="Arial" panose="020b0604020202020204" pitchFamily="34" charset="0"/>
              </a:rPr>
              <a:t>Momentum to enhance HHD</a:t>
            </a:r>
          </a:p>
          <a:p>
            <a:pPr marL="796925" lvl="1" indent="-339725">
              <a:buFont typeface="Courier New" panose="02070309020205020404" pitchFamily="49" charset="0"/>
              <a:buChar char="o"/>
            </a:pPr>
            <a:r>
              <a:rPr lang="en-CA" altLang="en-US" sz="2800">
                <a:solidFill>
                  <a:schemeClr val="tx1">
                    <a:lumMod val="65000"/>
                    <a:lumOff val="35000"/>
                  </a:schemeClr>
                </a:solidFill>
                <a:latin typeface="Arial" panose="020b0604020202020204" pitchFamily="34" charset="0"/>
                <a:cs typeface="Arial" panose="020b0604020202020204" pitchFamily="34" charset="0"/>
              </a:rPr>
              <a:t>Re-address education and awareness of:</a:t>
            </a:r>
          </a:p>
          <a:p>
            <a:pPr lvl="2"/>
            <a:r>
              <a:rPr lang="en-CA" altLang="en-US" sz="2800">
                <a:solidFill>
                  <a:schemeClr val="tx1">
                    <a:lumMod val="65000"/>
                    <a:lumOff val="35000"/>
                  </a:schemeClr>
                </a:solidFill>
                <a:latin typeface="Arial" panose="020b0604020202020204" pitchFamily="34" charset="0"/>
                <a:cs typeface="Arial" panose="020b0604020202020204" pitchFamily="34" charset="0"/>
              </a:rPr>
              <a:t>Patients</a:t>
            </a:r>
          </a:p>
          <a:p>
            <a:pPr lvl="2"/>
            <a:r>
              <a:rPr lang="en-CA" altLang="en-US" sz="2800">
                <a:solidFill>
                  <a:schemeClr val="tx1">
                    <a:lumMod val="65000"/>
                    <a:lumOff val="35000"/>
                  </a:schemeClr>
                </a:solidFill>
                <a:latin typeface="Arial" panose="020b0604020202020204" pitchFamily="34" charset="0"/>
                <a:cs typeface="Arial" panose="020b0604020202020204" pitchFamily="34" charset="0"/>
              </a:rPr>
              <a:t>Medical and allied health providers</a:t>
            </a:r>
          </a:p>
          <a:p>
            <a:pPr marL="796925" lvl="1" indent="-339725">
              <a:buFont typeface="Courier New" panose="02070309020205020404" pitchFamily="49" charset="0"/>
              <a:buChar char="o"/>
            </a:pPr>
            <a:r>
              <a:rPr lang="en-CA" altLang="en-US" sz="2800">
                <a:solidFill>
                  <a:schemeClr val="tx1">
                    <a:lumMod val="65000"/>
                    <a:lumOff val="35000"/>
                  </a:schemeClr>
                </a:solidFill>
                <a:latin typeface="Arial" panose="020b0604020202020204" pitchFamily="34" charset="0"/>
                <a:cs typeface="Arial" panose="020b0604020202020204" pitchFamily="34" charset="0"/>
              </a:rPr>
              <a:t>Need to implement interventions</a:t>
            </a:r>
          </a:p>
          <a:p>
            <a:pPr marL="796925" lvl="1" indent="-339725">
              <a:buFont typeface="Courier New" panose="02070309020205020404" pitchFamily="49" charset="0"/>
              <a:buChar char="o"/>
            </a:pPr>
            <a:r>
              <a:rPr lang="en-CA" altLang="en-US" sz="2800">
                <a:solidFill>
                  <a:schemeClr val="tx1">
                    <a:lumMod val="65000"/>
                    <a:lumOff val="35000"/>
                  </a:schemeClr>
                </a:solidFill>
                <a:latin typeface="Arial" panose="020b0604020202020204" pitchFamily="34" charset="0"/>
                <a:cs typeface="Arial" panose="020b0604020202020204" pitchFamily="34" charset="0"/>
              </a:rPr>
              <a:t>Education</a:t>
            </a:r>
          </a:p>
          <a:p>
            <a:pPr lvl="2"/>
            <a:r>
              <a:rPr lang="en-CA" altLang="en-US" sz="2800">
                <a:solidFill>
                  <a:schemeClr val="tx1">
                    <a:lumMod val="65000"/>
                    <a:lumOff val="35000"/>
                  </a:schemeClr>
                </a:solidFill>
                <a:latin typeface="Arial" panose="020b0604020202020204" pitchFamily="34" charset="0"/>
                <a:cs typeface="Arial" panose="020b0604020202020204" pitchFamily="34" charset="0"/>
              </a:rPr>
              <a:t>Strategy and mentorship bundles</a:t>
            </a:r>
          </a:p>
        </p:txBody>
      </p:sp>
      <p:sp>
        <p:nvSpPr>
          <p:cNvPr id="6" name="TextBox 5">
            <a:extLst>
              <a:ext uri="{FF2B5EF4-FFF2-40B4-BE49-F238E27FC236}">
                <a16:creationId xmlns:a16="http://schemas.microsoft.com/office/drawing/2014/main" id="{F28EAA0A-F234-4EDD-A360-AC3AD9A37013}"/>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2170017235"/>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7CA733D3-EBEF-46F3-A2FE-BC196EE75E9E}"/>
              </a:ext>
            </a:extLst>
          </p:cNvPr>
          <p:cNvSpPr>
            <a:spLocks noGrp="1" noSelect="1" noMove="1" noResize="1" noTextEdit="1"/>
          </p:cNvSpPr>
          <p:nvPr>
            <p:ph idx="1"/>
          </p:nvPr>
        </p:nvSpPr>
        <p:spPr>
          <a:xfrm>
            <a:off x="621792" y="768096"/>
            <a:ext cx="10972800" cy="3388471"/>
          </a:xfrm>
        </p:spPr>
        <p:txBody>
          <a:bodyPr>
            <a:noAutofit/>
          </a:bodyPr>
          <a:lstStyle/>
          <a:p>
            <a:pPr marL="339725" marR="0" indent="-339725">
              <a:lnSpc>
                <a:spcPct val="80000"/>
              </a:lnSpc>
              <a:buFont typeface="+mj-lt"/>
              <a:buAutoNum type="arabicPeriod"/>
            </a:pPr>
            <a:r>
              <a:rPr lang="en-CA" sz="1400" err="1">
                <a:effectLst/>
                <a:latin typeface="Arial" panose="020b0604020202020204" pitchFamily="34" charset="0"/>
                <a:ea typeface="PMingLiU" panose="02020500000000000000" pitchFamily="18" charset="-120"/>
                <a:cs typeface="Arial" panose="020b0604020202020204" pitchFamily="34" charset="0"/>
              </a:rPr>
              <a:t>Bakris GL, Burkart JM, Weinhandl ED,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latin typeface="Arial" panose="020b0604020202020204" pitchFamily="34" charset="0"/>
                <a:ea typeface="PMingLiU" panose="02020500000000000000" pitchFamily="18" charset="-120"/>
                <a:cs typeface="Arial" panose="020b0604020202020204" pitchFamily="34" charset="0"/>
              </a:rPr>
              <a:t>: Intensive Hemodialysis, Blood Pressure, and Antihypertensive Medication Use. </a:t>
            </a:r>
            <a:r>
              <a:rPr lang="en-CA" sz="1400" i="1">
                <a:effectLst/>
                <a:latin typeface="Arial" panose="020b0604020202020204" pitchFamily="34" charset="0"/>
                <a:ea typeface="PMingLiU" panose="02020500000000000000" pitchFamily="18" charset="-120"/>
                <a:cs typeface="Arial" panose="020b0604020202020204" pitchFamily="34" charset="0"/>
              </a:rPr>
              <a:t>Am J Kidney Dis</a:t>
            </a:r>
            <a:r>
              <a:rPr lang="en-CA" sz="1400">
                <a:effectLst/>
                <a:latin typeface="Arial" panose="020b0604020202020204" pitchFamily="34" charset="0"/>
                <a:ea typeface="PMingLiU" panose="02020500000000000000" pitchFamily="18" charset="-120"/>
                <a:cs typeface="Arial" panose="020b0604020202020204" pitchFamily="34" charset="0"/>
              </a:rPr>
              <a:t> 68, S15-S23, 2016</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buFont typeface="+mj-lt"/>
              <a:buAutoNum type="arabicPeriod"/>
            </a:pPr>
            <a:r>
              <a:rPr lang="en-CA" sz="1400">
                <a:effectLst/>
                <a:latin typeface="Arial" panose="020b0604020202020204" pitchFamily="34" charset="0"/>
                <a:ea typeface="PMingLiU" panose="02020500000000000000" pitchFamily="18" charset="-120"/>
                <a:cs typeface="Arial" panose="020b0604020202020204" pitchFamily="34" charset="0"/>
              </a:rPr>
              <a:t>Culleton BF</a:t>
            </a:r>
            <a:r>
              <a:rPr lang="en-CA" sz="1400" i="1">
                <a:effectLst/>
                <a:latin typeface="Arial" panose="020b0604020202020204" pitchFamily="34" charset="0"/>
                <a:ea typeface="PMingLiU" panose="02020500000000000000" pitchFamily="18" charset="-120"/>
                <a:cs typeface="Arial" panose="020b0604020202020204" pitchFamily="34" charset="0"/>
              </a:rPr>
              <a:t>, </a:t>
            </a:r>
            <a:r>
              <a:rPr lang="en-CA" sz="1400">
                <a:effectLst/>
                <a:latin typeface="Arial" panose="020b0604020202020204" pitchFamily="34" charset="0"/>
                <a:ea typeface="PMingLiU" panose="02020500000000000000" pitchFamily="18" charset="-120"/>
                <a:cs typeface="Arial" panose="020b0604020202020204" pitchFamily="34" charset="0"/>
              </a:rPr>
              <a:t>Walsh M, Klarenbach SW</a:t>
            </a:r>
            <a:r>
              <a:rPr lang="en-CA" sz="1400" i="1">
                <a:effectLst/>
                <a:latin typeface="Arial" panose="020b0604020202020204" pitchFamily="34" charset="0"/>
                <a:ea typeface="PMingLiU" panose="02020500000000000000" pitchFamily="18" charset="-120"/>
                <a:cs typeface="Arial" panose="020b0604020202020204" pitchFamily="34" charset="0"/>
              </a:rPr>
              <a:t>, et al: </a:t>
            </a:r>
            <a:r>
              <a:rPr lang="en-CA" sz="1400">
                <a:effectLst/>
                <a:latin typeface="Arial" panose="020b0604020202020204" pitchFamily="34" charset="0"/>
                <a:ea typeface="PMingLiU" panose="02020500000000000000" pitchFamily="18" charset="-120"/>
                <a:cs typeface="Arial" panose="020b0604020202020204" pitchFamily="34" charset="0"/>
              </a:rPr>
              <a:t>Effect of frequent nocturnal hemodialysis vs conventional hemodialysis on left ventricular mass and quality of life: a randomized controlled trial. </a:t>
            </a:r>
            <a:r>
              <a:rPr lang="en-CA" sz="1400" i="1">
                <a:effectLst/>
                <a:latin typeface="Arial" panose="020b0604020202020204" pitchFamily="34" charset="0"/>
                <a:ea typeface="PMingLiU" panose="02020500000000000000" pitchFamily="18" charset="-120"/>
                <a:cs typeface="Arial" panose="020b0604020202020204" pitchFamily="34" charset="0"/>
              </a:rPr>
              <a:t>JAMA</a:t>
            </a:r>
            <a:r>
              <a:rPr lang="en-CA" sz="1400">
                <a:effectLst/>
                <a:latin typeface="Arial" panose="020b0604020202020204" pitchFamily="34" charset="0"/>
                <a:ea typeface="PMingLiU" panose="02020500000000000000" pitchFamily="18" charset="-120"/>
                <a:cs typeface="Arial" panose="020b0604020202020204" pitchFamily="34" charset="0"/>
              </a:rPr>
              <a:t> 298, 1291-1299, 2007</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buFont typeface="+mj-lt"/>
              <a:buAutoNum type="arabicPeriod"/>
            </a:pPr>
            <a:r>
              <a:rPr lang="en-CA" sz="1400">
                <a:effectLst/>
                <a:latin typeface="Arial" panose="020b0604020202020204" pitchFamily="34" charset="0"/>
                <a:ea typeface="PMingLiU" panose="02020500000000000000" pitchFamily="18" charset="-120"/>
                <a:cs typeface="Arial" panose="020b0604020202020204" pitchFamily="34" charset="0"/>
              </a:rPr>
              <a:t>Daugirdas JT</a:t>
            </a:r>
            <a:r>
              <a:rPr lang="en-CA" sz="1400" i="1">
                <a:effectLst/>
                <a:latin typeface="Arial" panose="020b0604020202020204" pitchFamily="34" charset="0"/>
                <a:ea typeface="PMingLiU" panose="02020500000000000000" pitchFamily="18" charset="-120"/>
                <a:cs typeface="Arial" panose="020b0604020202020204" pitchFamily="34" charset="0"/>
              </a:rPr>
              <a:t>, et al:</a:t>
            </a:r>
            <a:r>
              <a:rPr lang="en-CA" sz="1400">
                <a:effectLst/>
                <a:latin typeface="Arial" panose="020b0604020202020204" pitchFamily="34" charset="0"/>
                <a:ea typeface="PMingLiU" panose="02020500000000000000" pitchFamily="18" charset="-120"/>
                <a:cs typeface="Arial" panose="020b0604020202020204" pitchFamily="34" charset="0"/>
              </a:rPr>
              <a:t> Effects of frequent hemodialysis on measures of CKD mineral and bone disorder. </a:t>
            </a:r>
            <a:r>
              <a:rPr lang="en-CA" sz="1400" i="1">
                <a:effectLst/>
                <a:latin typeface="Arial" panose="020b0604020202020204" pitchFamily="34" charset="0"/>
                <a:ea typeface="PMingLiU" panose="02020500000000000000" pitchFamily="18" charset="-120"/>
                <a:cs typeface="Arial" panose="020b0604020202020204" pitchFamily="34" charset="0"/>
              </a:rPr>
              <a:t>J Am Soc Nephrol</a:t>
            </a:r>
            <a:r>
              <a:rPr lang="en-CA" sz="1400">
                <a:effectLst/>
                <a:latin typeface="Arial" panose="020b0604020202020204" pitchFamily="34" charset="0"/>
                <a:ea typeface="PMingLiU" panose="02020500000000000000" pitchFamily="18" charset="-120"/>
                <a:cs typeface="Arial" panose="020b0604020202020204" pitchFamily="34" charset="0"/>
              </a:rPr>
              <a:t> 23, 727-738, 2012</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buFont typeface="+mj-lt"/>
              <a:buAutoNum type="arabicPeriod"/>
            </a:pPr>
            <a:r>
              <a:rPr lang="en-CA" sz="1400">
                <a:effectLst/>
                <a:latin typeface="Arial" panose="020b0604020202020204" pitchFamily="34" charset="0"/>
                <a:ea typeface="PMingLiU" panose="02020500000000000000" pitchFamily="18" charset="-120"/>
                <a:cs typeface="Arial" panose="020b0604020202020204" pitchFamily="34" charset="0"/>
              </a:rPr>
              <a:t>Foley RN, Gilbertson DT, Murray T,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latin typeface="Arial" panose="020b0604020202020204" pitchFamily="34" charset="0"/>
                <a:ea typeface="PMingLiU" panose="02020500000000000000" pitchFamily="18" charset="-120"/>
                <a:cs typeface="Arial" panose="020b0604020202020204" pitchFamily="34" charset="0"/>
              </a:rPr>
              <a:t>: Long interdialytic interval and mortality among patients receiving hemodialysis. </a:t>
            </a:r>
            <a:r>
              <a:rPr lang="en-CA" sz="1400" i="1">
                <a:effectLst/>
                <a:latin typeface="Arial" panose="020b0604020202020204" pitchFamily="34" charset="0"/>
                <a:ea typeface="PMingLiU" panose="02020500000000000000" pitchFamily="18" charset="-120"/>
                <a:cs typeface="Arial" panose="020b0604020202020204" pitchFamily="34" charset="0"/>
              </a:rPr>
              <a:t>N Engl J Med</a:t>
            </a:r>
            <a:r>
              <a:rPr lang="en-CA" sz="1400">
                <a:effectLst/>
                <a:latin typeface="Arial" panose="020b0604020202020204" pitchFamily="34" charset="0"/>
                <a:ea typeface="PMingLiU" panose="02020500000000000000" pitchFamily="18" charset="-120"/>
                <a:cs typeface="Arial" panose="020b0604020202020204" pitchFamily="34" charset="0"/>
              </a:rPr>
              <a:t> 365, 1099-1107, 2011</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buFont typeface="+mj-lt"/>
              <a:buAutoNum type="arabicPeriod"/>
            </a:pPr>
            <a:r>
              <a:rPr lang="en-CA" sz="1400">
                <a:effectLst/>
                <a:latin typeface="Arial" panose="020b0604020202020204" pitchFamily="34" charset="0"/>
                <a:ea typeface="PMingLiU" panose="02020500000000000000" pitchFamily="18" charset="-120"/>
                <a:cs typeface="Arial" panose="020b0604020202020204" pitchFamily="34" charset="0"/>
              </a:rPr>
              <a:t>Garg AX</a:t>
            </a:r>
            <a:r>
              <a:rPr lang="en-CA" sz="1400" i="1">
                <a:effectLst/>
                <a:latin typeface="Arial" panose="020b0604020202020204" pitchFamily="34" charset="0"/>
                <a:ea typeface="PMingLiU" panose="02020500000000000000" pitchFamily="18" charset="-120"/>
                <a:cs typeface="Arial" panose="020b0604020202020204" pitchFamily="34" charset="0"/>
              </a:rPr>
              <a:t>, </a:t>
            </a:r>
            <a:r>
              <a:rPr lang="en-CA" sz="1400">
                <a:effectLst/>
                <a:latin typeface="Arial" panose="020b0604020202020204" pitchFamily="34" charset="0"/>
                <a:ea typeface="PMingLiU" panose="02020500000000000000" pitchFamily="18" charset="-120"/>
                <a:cs typeface="Arial" panose="020b0604020202020204" pitchFamily="34" charset="0"/>
              </a:rPr>
              <a:t>Suri RS, Eggers P,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effectLst/>
                <a:latin typeface="Arial" panose="020b0604020202020204" pitchFamily="34" charset="0"/>
                <a:ea typeface="PMingLiU" panose="02020500000000000000" pitchFamily="18" charset="-120"/>
                <a:cs typeface="Arial" panose="020b0604020202020204" pitchFamily="34" charset="0"/>
              </a:rPr>
              <a:t> Patients receiving frequent hemodialysis have better health-related quality of life compared to patients receiving conventional hemodialysis. </a:t>
            </a:r>
            <a:r>
              <a:rPr lang="en-CA" sz="1400" i="1">
                <a:effectLst/>
                <a:latin typeface="Arial" panose="020b0604020202020204" pitchFamily="34" charset="0"/>
                <a:ea typeface="PMingLiU" panose="02020500000000000000" pitchFamily="18" charset="-120"/>
                <a:cs typeface="Arial" panose="020b0604020202020204" pitchFamily="34" charset="0"/>
              </a:rPr>
              <a:t>Kidney Int</a:t>
            </a:r>
            <a:r>
              <a:rPr lang="en-CA" sz="1400">
                <a:effectLst/>
                <a:latin typeface="Arial" panose="020b0604020202020204" pitchFamily="34" charset="0"/>
                <a:ea typeface="PMingLiU" panose="02020500000000000000" pitchFamily="18" charset="-120"/>
                <a:cs typeface="Arial" panose="020b0604020202020204" pitchFamily="34" charset="0"/>
              </a:rPr>
              <a:t> 91, 746-754, 2017</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buFont typeface="+mj-lt"/>
              <a:buAutoNum type="arabicPeriod"/>
            </a:pPr>
            <a:r>
              <a:rPr lang="en-CA" sz="1400">
                <a:effectLst/>
                <a:latin typeface="Arial" panose="020b0604020202020204" pitchFamily="34" charset="0"/>
                <a:ea typeface="PMingLiU" panose="02020500000000000000" pitchFamily="18" charset="-120"/>
                <a:cs typeface="Arial" panose="020b0604020202020204" pitchFamily="34" charset="0"/>
              </a:rPr>
              <a:t>Hall YN</a:t>
            </a:r>
            <a:r>
              <a:rPr lang="en-CA" sz="1400" i="1">
                <a:effectLst/>
                <a:latin typeface="Arial" panose="020b0604020202020204" pitchFamily="34" charset="0"/>
                <a:ea typeface="PMingLiU" panose="02020500000000000000" pitchFamily="18" charset="-120"/>
                <a:cs typeface="Arial" panose="020b0604020202020204" pitchFamily="34" charset="0"/>
              </a:rPr>
              <a:t>, </a:t>
            </a:r>
            <a:r>
              <a:rPr lang="en-CA" sz="1400">
                <a:effectLst/>
                <a:latin typeface="Arial" panose="020b0604020202020204" pitchFamily="34" charset="0"/>
                <a:ea typeface="PMingLiU" panose="02020500000000000000" pitchFamily="18" charset="-120"/>
                <a:cs typeface="Arial" panose="020b0604020202020204" pitchFamily="34" charset="0"/>
              </a:rPr>
              <a:t>Larine B, Painter P,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effectLst/>
                <a:latin typeface="Arial" panose="020b0604020202020204" pitchFamily="34" charset="0"/>
                <a:ea typeface="PMingLiU" panose="02020500000000000000" pitchFamily="18" charset="-120"/>
                <a:cs typeface="Arial" panose="020b0604020202020204" pitchFamily="34" charset="0"/>
              </a:rPr>
              <a:t> Effects of six versus three times per week hemodialysis on physical performance, health, and functioning: Frequent Hemodialysis Network (FHN) randomized trials. </a:t>
            </a:r>
            <a:r>
              <a:rPr lang="en-CA" sz="1400" i="1">
                <a:effectLst/>
                <a:latin typeface="Arial" panose="020b0604020202020204" pitchFamily="34" charset="0"/>
                <a:ea typeface="PMingLiU" panose="02020500000000000000" pitchFamily="18" charset="-120"/>
                <a:cs typeface="Arial" panose="020b0604020202020204" pitchFamily="34" charset="0"/>
              </a:rPr>
              <a:t>Clin J Am Soc Nephrol</a:t>
            </a:r>
            <a:r>
              <a:rPr lang="en-CA" sz="1400">
                <a:effectLst/>
                <a:latin typeface="Arial" panose="020b0604020202020204" pitchFamily="34" charset="0"/>
                <a:ea typeface="PMingLiU" panose="02020500000000000000" pitchFamily="18" charset="-120"/>
                <a:cs typeface="Arial" panose="020b0604020202020204" pitchFamily="34" charset="0"/>
              </a:rPr>
              <a:t> 7, 782-794, 2012</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buFont typeface="+mj-lt"/>
              <a:buAutoNum type="arabicPeriod"/>
            </a:pPr>
            <a:r>
              <a:rPr lang="en-CA" sz="1400" err="1">
                <a:effectLst/>
                <a:latin typeface="Arial" panose="020b0604020202020204" pitchFamily="34" charset="0"/>
                <a:ea typeface="PMingLiU" panose="02020500000000000000" pitchFamily="18" charset="-120"/>
                <a:cs typeface="Arial" panose="020b0604020202020204" pitchFamily="34" charset="0"/>
              </a:rPr>
              <a:t>Hladunewich MA</a:t>
            </a:r>
            <a:r>
              <a:rPr lang="en-CA" sz="1400" i="1">
                <a:effectLst/>
                <a:latin typeface="Arial" panose="020b0604020202020204" pitchFamily="34" charset="0"/>
                <a:ea typeface="PMingLiU" panose="02020500000000000000" pitchFamily="18" charset="-120"/>
                <a:cs typeface="Arial" panose="020b0604020202020204" pitchFamily="34" charset="0"/>
              </a:rPr>
              <a:t>, </a:t>
            </a:r>
            <a:r>
              <a:rPr lang="en-CA" sz="1400">
                <a:effectLst/>
                <a:latin typeface="Arial" panose="020b0604020202020204" pitchFamily="34" charset="0"/>
                <a:ea typeface="PMingLiU" panose="02020500000000000000" pitchFamily="18" charset="-120"/>
                <a:cs typeface="Arial" panose="020b0604020202020204" pitchFamily="34" charset="0"/>
              </a:rPr>
              <a:t>Hou S, Odutayo A: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effectLst/>
                <a:latin typeface="Arial" panose="020b0604020202020204" pitchFamily="34" charset="0"/>
                <a:ea typeface="PMingLiU" panose="02020500000000000000" pitchFamily="18" charset="-120"/>
                <a:cs typeface="Arial" panose="020b0604020202020204" pitchFamily="34" charset="0"/>
              </a:rPr>
              <a:t> Intensive hemodialysis associates with improved pregnancy outcomes: a Canadian and United States cohort comparison. </a:t>
            </a:r>
            <a:r>
              <a:rPr lang="en-CA" sz="1400" i="1">
                <a:effectLst/>
                <a:latin typeface="Arial" panose="020b0604020202020204" pitchFamily="34" charset="0"/>
                <a:ea typeface="PMingLiU" panose="02020500000000000000" pitchFamily="18" charset="-120"/>
                <a:cs typeface="Arial" panose="020b0604020202020204" pitchFamily="34" charset="0"/>
              </a:rPr>
              <a:t>J Am Soc Nephrol</a:t>
            </a:r>
            <a:r>
              <a:rPr lang="en-CA" sz="1400">
                <a:effectLst/>
                <a:latin typeface="Arial" panose="020b0604020202020204" pitchFamily="34" charset="0"/>
                <a:ea typeface="PMingLiU" panose="02020500000000000000" pitchFamily="18" charset="-120"/>
                <a:cs typeface="Arial" panose="020b0604020202020204" pitchFamily="34" charset="0"/>
              </a:rPr>
              <a:t> 25, 1103-1109, 2014</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buFont typeface="+mj-lt"/>
              <a:buAutoNum type="arabicPeriod"/>
            </a:pPr>
            <a:r>
              <a:rPr lang="en-CA" sz="1400">
                <a:effectLst/>
                <a:latin typeface="Arial" panose="020b0604020202020204" pitchFamily="34" charset="0"/>
                <a:ea typeface="PMingLiU" panose="02020500000000000000" pitchFamily="18" charset="-120"/>
                <a:cs typeface="Arial" panose="020b0604020202020204" pitchFamily="34" charset="0"/>
              </a:rPr>
              <a:t>Jardine MJ</a:t>
            </a:r>
            <a:r>
              <a:rPr lang="en-CA" sz="1400" i="1">
                <a:effectLst/>
                <a:latin typeface="Arial" panose="020b0604020202020204" pitchFamily="34" charset="0"/>
                <a:ea typeface="PMingLiU" panose="02020500000000000000" pitchFamily="18" charset="-120"/>
                <a:cs typeface="Arial" panose="020b0604020202020204" pitchFamily="34" charset="0"/>
              </a:rPr>
              <a:t>, </a:t>
            </a:r>
            <a:r>
              <a:rPr lang="en-CA" sz="1400" err="1">
                <a:effectLst/>
                <a:latin typeface="Arial" panose="020b0604020202020204" pitchFamily="34" charset="0"/>
                <a:ea typeface="PMingLiU" panose="02020500000000000000" pitchFamily="18" charset="-120"/>
                <a:cs typeface="Arial" panose="020b0604020202020204" pitchFamily="34" charset="0"/>
              </a:rPr>
              <a:t>Zuo L, Gray NA</a:t>
            </a:r>
            <a:r>
              <a:rPr lang="en-CA" sz="1400" i="1">
                <a:effectLst/>
                <a:latin typeface="Arial" panose="020b0604020202020204" pitchFamily="34" charset="0"/>
                <a:ea typeface="PMingLiU" panose="02020500000000000000" pitchFamily="18" charset="-120"/>
                <a:cs typeface="Arial" panose="020b0604020202020204" pitchFamily="34" charset="0"/>
              </a:rPr>
              <a:t>, et al.</a:t>
            </a:r>
            <a:r>
              <a:rPr lang="en-CA" sz="1400">
                <a:effectLst/>
                <a:latin typeface="Arial" panose="020b0604020202020204" pitchFamily="34" charset="0"/>
                <a:ea typeface="PMingLiU" panose="02020500000000000000" pitchFamily="18" charset="-120"/>
                <a:cs typeface="Arial" panose="020b0604020202020204" pitchFamily="34" charset="0"/>
              </a:rPr>
              <a:t> A Trial of Extending Hemodialysis Hours and Quality of Life. </a:t>
            </a:r>
            <a:r>
              <a:rPr lang="en-CA" sz="1400" i="1">
                <a:effectLst/>
                <a:latin typeface="Arial" panose="020b0604020202020204" pitchFamily="34" charset="0"/>
                <a:ea typeface="PMingLiU" panose="02020500000000000000" pitchFamily="18" charset="-120"/>
                <a:cs typeface="Arial" panose="020b0604020202020204" pitchFamily="34" charset="0"/>
              </a:rPr>
              <a:t>J Am Soc Nephrol</a:t>
            </a:r>
            <a:r>
              <a:rPr lang="en-CA" sz="1400">
                <a:effectLst/>
                <a:latin typeface="Arial" panose="020b0604020202020204" pitchFamily="34" charset="0"/>
                <a:ea typeface="PMingLiU" panose="02020500000000000000" pitchFamily="18" charset="-120"/>
                <a:cs typeface="Arial" panose="020b0604020202020204" pitchFamily="34" charset="0"/>
              </a:rPr>
              <a:t> 28, 1898-1911, 2017</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buFont typeface="+mj-lt"/>
              <a:buAutoNum type="arabicPeriod"/>
            </a:pPr>
            <a:r>
              <a:rPr lang="en-CA" sz="1400">
                <a:effectLst/>
                <a:latin typeface="Arial" panose="020b0604020202020204" pitchFamily="34" charset="0"/>
                <a:ea typeface="PMingLiU" panose="02020500000000000000" pitchFamily="18" charset="-120"/>
                <a:cs typeface="Arial" panose="020b0604020202020204" pitchFamily="34" charset="0"/>
              </a:rPr>
              <a:t>Johansen KL</a:t>
            </a:r>
            <a:r>
              <a:rPr lang="en-CA" sz="1400" i="1">
                <a:effectLst/>
                <a:latin typeface="Arial" panose="020b0604020202020204" pitchFamily="34" charset="0"/>
                <a:ea typeface="PMingLiU" panose="02020500000000000000" pitchFamily="18" charset="-120"/>
                <a:cs typeface="Arial" panose="020b0604020202020204" pitchFamily="34" charset="0"/>
              </a:rPr>
              <a:t>, </a:t>
            </a:r>
            <a:r>
              <a:rPr lang="en-CA" sz="1400">
                <a:effectLst/>
                <a:latin typeface="Arial" panose="020b0604020202020204" pitchFamily="34" charset="0"/>
                <a:ea typeface="PMingLiU" panose="02020500000000000000" pitchFamily="18" charset="-120"/>
                <a:cs typeface="Arial" panose="020b0604020202020204" pitchFamily="34" charset="0"/>
              </a:rPr>
              <a:t>Zhang R, Huang Y</a:t>
            </a:r>
            <a:r>
              <a:rPr lang="en-CA" sz="1400" i="1">
                <a:effectLst/>
                <a:latin typeface="Arial" panose="020b0604020202020204" pitchFamily="34" charset="0"/>
                <a:ea typeface="PMingLiU" panose="02020500000000000000" pitchFamily="18" charset="-120"/>
                <a:cs typeface="Arial" panose="020b0604020202020204" pitchFamily="34" charset="0"/>
              </a:rPr>
              <a:t>, et al.</a:t>
            </a:r>
            <a:r>
              <a:rPr lang="en-CA" sz="1400">
                <a:effectLst/>
                <a:latin typeface="Arial" panose="020b0604020202020204" pitchFamily="34" charset="0"/>
                <a:ea typeface="PMingLiU" panose="02020500000000000000" pitchFamily="18" charset="-120"/>
                <a:cs typeface="Arial" panose="020b0604020202020204" pitchFamily="34" charset="0"/>
              </a:rPr>
              <a:t> Survival and hospitalization among patients using nocturnal and short daily compared to conventional hemodialysis: a USRDS study. </a:t>
            </a:r>
            <a:r>
              <a:rPr lang="en-CA" sz="1400" i="1">
                <a:effectLst/>
                <a:latin typeface="Arial" panose="020b0604020202020204" pitchFamily="34" charset="0"/>
                <a:ea typeface="PMingLiU" panose="02020500000000000000" pitchFamily="18" charset="-120"/>
                <a:cs typeface="Arial" panose="020b0604020202020204" pitchFamily="34" charset="0"/>
              </a:rPr>
              <a:t>Kidney Int</a:t>
            </a:r>
            <a:r>
              <a:rPr lang="en-CA" sz="1400">
                <a:effectLst/>
                <a:latin typeface="Arial" panose="020b0604020202020204" pitchFamily="34" charset="0"/>
                <a:ea typeface="PMingLiU" panose="02020500000000000000" pitchFamily="18" charset="-120"/>
                <a:cs typeface="Arial" panose="020b0604020202020204" pitchFamily="34" charset="0"/>
              </a:rPr>
              <a:t> 76, 984-990, 2009</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buFont typeface="+mj-lt"/>
              <a:buAutoNum type="arabicPeriod"/>
            </a:pPr>
            <a:r>
              <a:rPr lang="en-CA" sz="1400">
                <a:effectLst/>
                <a:latin typeface="Arial" panose="020b0604020202020204" pitchFamily="34" charset="0"/>
                <a:ea typeface="PMingLiU" panose="02020500000000000000" pitchFamily="18" charset="-120"/>
                <a:cs typeface="Arial" panose="020b0604020202020204" pitchFamily="34" charset="0"/>
              </a:rPr>
              <a:t>Lindsay RM: Daily/Nocturnal Dialysis: Study, G. The London, Ontario, Daily/Nocturnal Hemodialysis Study. </a:t>
            </a:r>
            <a:r>
              <a:rPr lang="en-CA" sz="1400" i="1">
                <a:effectLst/>
                <a:latin typeface="Arial" panose="020b0604020202020204" pitchFamily="34" charset="0"/>
                <a:ea typeface="PMingLiU" panose="02020500000000000000" pitchFamily="18" charset="-120"/>
                <a:cs typeface="Arial" panose="020b0604020202020204" pitchFamily="34" charset="0"/>
              </a:rPr>
              <a:t>Semin Dial</a:t>
            </a:r>
            <a:r>
              <a:rPr lang="en-CA" sz="1400">
                <a:effectLst/>
                <a:latin typeface="Arial" panose="020b0604020202020204" pitchFamily="34" charset="0"/>
                <a:ea typeface="PMingLiU" panose="02020500000000000000" pitchFamily="18" charset="-120"/>
                <a:cs typeface="Arial" panose="020b0604020202020204" pitchFamily="34" charset="0"/>
              </a:rPr>
              <a:t> 17, 85-91, 2004</a:t>
            </a:r>
          </a:p>
          <a:p>
            <a:pPr marL="339725" indent="-339725">
              <a:lnSpc>
                <a:spcPct val="80000"/>
              </a:lnSpc>
              <a:buFont typeface="+mj-lt"/>
              <a:buAutoNum type="arabicPeriod"/>
            </a:pPr>
            <a:r>
              <a:rPr lang="en-CA" sz="1400">
                <a:effectLst/>
                <a:latin typeface="Arial" panose="020b0604020202020204" pitchFamily="34" charset="0"/>
                <a:ea typeface="PMingLiU" panose="02020500000000000000" pitchFamily="18" charset="-120"/>
                <a:cs typeface="Arial" panose="020b0604020202020204" pitchFamily="34" charset="0"/>
              </a:rPr>
              <a:t>Lockridge R, Ting G, Kjellstrand CM: Superior patient and technique survival with very high standard Kt/V in quotidian home hemodialysis. </a:t>
            </a:r>
            <a:r>
              <a:rPr lang="en-CA" sz="1400" i="1" err="1">
                <a:effectLst/>
                <a:latin typeface="Arial" panose="020b0604020202020204" pitchFamily="34" charset="0"/>
                <a:ea typeface="PMingLiU" panose="02020500000000000000" pitchFamily="18" charset="-120"/>
                <a:cs typeface="Arial" panose="020b0604020202020204" pitchFamily="34" charset="0"/>
              </a:rPr>
              <a:t>Hemodial Int</a:t>
            </a:r>
            <a:r>
              <a:rPr lang="en-CA" sz="1400">
                <a:effectLst/>
                <a:latin typeface="Arial" panose="020b0604020202020204" pitchFamily="34" charset="0"/>
                <a:ea typeface="PMingLiU" panose="02020500000000000000" pitchFamily="18" charset="-120"/>
                <a:cs typeface="Arial" panose="020b0604020202020204" pitchFamily="34" charset="0"/>
              </a:rPr>
              <a:t> 16, 351-362, 2012</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42900" indent="-342900">
              <a:lnSpc>
                <a:spcPct val="80000"/>
              </a:lnSpc>
              <a:buFont typeface="+mj-lt"/>
              <a:buAutoNum type="arabicPeriod"/>
            </a:pPr>
            <a:endParaRPr lang="en-US" sz="1400">
              <a:solidFill>
                <a:schemeClr val="tx1"/>
              </a:solidFill>
            </a:endParaRPr>
          </a:p>
        </p:txBody>
      </p:sp>
      <p:sp>
        <p:nvSpPr>
          <p:cNvPr id="4" name="Subtitle 3">
            <a:extLst>
              <a:ext uri="{FF2B5EF4-FFF2-40B4-BE49-F238E27FC236}">
                <a16:creationId xmlns:a16="http://schemas.microsoft.com/office/drawing/2014/main" id="{FC640457-18CA-482A-9ED2-8ADBC1DC50CE}"/>
              </a:ext>
            </a:extLst>
          </p:cNvPr>
          <p:cNvSpPr>
            <a:spLocks noGrp="1" noSelect="1" noMove="1" noResize="1" noTextEdit="1"/>
          </p:cNvSpPr>
          <p:nvPr>
            <p:ph type="subTitle" idx="10"/>
          </p:nvPr>
        </p:nvSpPr>
        <p:spPr/>
        <p:txBody>
          <a:bodyPr/>
          <a:lstStyle/>
          <a:p>
            <a:r>
              <a:rPr lang="en-US"/>
              <a:t>references</a:t>
            </a:r>
          </a:p>
        </p:txBody>
      </p:sp>
      <p:sp>
        <p:nvSpPr>
          <p:cNvPr id="5" name="TextBox 4">
            <a:extLst>
              <a:ext uri="{FF2B5EF4-FFF2-40B4-BE49-F238E27FC236}">
                <a16:creationId xmlns:a16="http://schemas.microsoft.com/office/drawing/2014/main" id="{0C51CA3F-BAFC-4516-9367-4476DE9F888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402267119"/>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7CA733D3-EBEF-46F3-A2FE-BC196EE75E9E}"/>
              </a:ext>
            </a:extLst>
          </p:cNvPr>
          <p:cNvSpPr>
            <a:spLocks noGrp="1" noSelect="1" noMove="1" noResize="1" noTextEdit="1"/>
          </p:cNvSpPr>
          <p:nvPr>
            <p:ph idx="1"/>
          </p:nvPr>
        </p:nvSpPr>
        <p:spPr>
          <a:xfrm>
            <a:off x="621792" y="768096"/>
            <a:ext cx="10972800" cy="3388471"/>
          </a:xfrm>
        </p:spPr>
        <p:txBody>
          <a:bodyPr>
            <a:noAutofit/>
          </a:bodyPr>
          <a:lstStyle/>
          <a:p>
            <a:pPr marL="342900" marR="0" indent="-342900">
              <a:lnSpc>
                <a:spcPct val="80000"/>
              </a:lnSpc>
              <a:spcAft>
                <a:spcPct val="0"/>
              </a:spcAft>
              <a:buFont typeface="+mj-lt"/>
              <a:buAutoNum type="arabicPeriod" startAt="12"/>
            </a:pPr>
            <a:r>
              <a:rPr lang="en-CA" sz="1400">
                <a:effectLst/>
                <a:latin typeface="Arial" panose="020b0604020202020204" pitchFamily="34" charset="0"/>
                <a:ea typeface="PMingLiU" panose="02020500000000000000" pitchFamily="18" charset="-120"/>
                <a:cs typeface="Arial" panose="020b0604020202020204" pitchFamily="34" charset="0"/>
              </a:rPr>
              <a:t>Marshall MR, Chan CT, Global Forum for Home: The Global Forum for Home Hemodialysis: a new open-source practical manual. </a:t>
            </a:r>
            <a:r>
              <a:rPr lang="en-CA" sz="1400" i="1" err="1">
                <a:effectLst/>
                <a:latin typeface="Arial" panose="020b0604020202020204" pitchFamily="34" charset="0"/>
                <a:ea typeface="PMingLiU" panose="02020500000000000000" pitchFamily="18" charset="-120"/>
                <a:cs typeface="Arial" panose="020b0604020202020204" pitchFamily="34" charset="0"/>
              </a:rPr>
              <a:t>Hemodial Int</a:t>
            </a:r>
            <a:r>
              <a:rPr lang="en-CA" sz="1400">
                <a:effectLst/>
                <a:latin typeface="Arial" panose="020b0604020202020204" pitchFamily="34" charset="0"/>
                <a:ea typeface="PMingLiU" panose="02020500000000000000" pitchFamily="18" charset="-120"/>
                <a:cs typeface="Arial" panose="020b0604020202020204" pitchFamily="34" charset="0"/>
              </a:rPr>
              <a:t> 19 Suppl 1, S1-3, 2015</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a:effectLst/>
                <a:latin typeface="Arial" panose="020b0604020202020204" pitchFamily="34" charset="0"/>
                <a:ea typeface="PMingLiU" panose="02020500000000000000" pitchFamily="18" charset="-120"/>
                <a:cs typeface="Arial" panose="020b0604020202020204" pitchFamily="34" charset="0"/>
              </a:rPr>
              <a:t>Marshall MR</a:t>
            </a:r>
            <a:r>
              <a:rPr lang="en-CA" sz="1400" i="1">
                <a:effectLst/>
                <a:latin typeface="Arial" panose="020b0604020202020204" pitchFamily="34" charset="0"/>
                <a:ea typeface="PMingLiU" panose="02020500000000000000" pitchFamily="18" charset="-120"/>
                <a:cs typeface="Arial" panose="020b0604020202020204" pitchFamily="34" charset="0"/>
              </a:rPr>
              <a:t>, </a:t>
            </a:r>
            <a:r>
              <a:rPr lang="en-CA" sz="1400">
                <a:effectLst/>
                <a:latin typeface="Arial" panose="020b0604020202020204" pitchFamily="34" charset="0"/>
                <a:ea typeface="PMingLiU" panose="02020500000000000000" pitchFamily="18" charset="-120"/>
                <a:cs typeface="Arial" panose="020b0604020202020204" pitchFamily="34" charset="0"/>
              </a:rPr>
              <a:t>Hawley CM, Kerr PG, </a:t>
            </a:r>
            <a:r>
              <a:rPr lang="en-CA" sz="1400" i="1">
                <a:effectLst/>
                <a:latin typeface="Arial" panose="020b0604020202020204" pitchFamily="34" charset="0"/>
                <a:ea typeface="PMingLiU" panose="02020500000000000000" pitchFamily="18" charset="-120"/>
                <a:cs typeface="Arial" panose="020b0604020202020204" pitchFamily="34" charset="0"/>
              </a:rPr>
              <a:t>et al: </a:t>
            </a:r>
            <a:r>
              <a:rPr lang="en-CA" sz="1400">
                <a:effectLst/>
                <a:latin typeface="Arial" panose="020b0604020202020204" pitchFamily="34" charset="0"/>
                <a:ea typeface="PMingLiU" panose="02020500000000000000" pitchFamily="18" charset="-120"/>
                <a:cs typeface="Arial" panose="020b0604020202020204" pitchFamily="34" charset="0"/>
              </a:rPr>
              <a:t>Home hemodialysis and mortality risk in Australian and New Zealand populations. </a:t>
            </a:r>
            <a:r>
              <a:rPr lang="en-CA" sz="1400" i="1">
                <a:effectLst/>
                <a:latin typeface="Arial" panose="020b0604020202020204" pitchFamily="34" charset="0"/>
                <a:ea typeface="PMingLiU" panose="02020500000000000000" pitchFamily="18" charset="-120"/>
                <a:cs typeface="Arial" panose="020b0604020202020204" pitchFamily="34" charset="0"/>
              </a:rPr>
              <a:t>Am J Kidney Dis</a:t>
            </a:r>
            <a:r>
              <a:rPr lang="en-CA" sz="1400">
                <a:effectLst/>
                <a:latin typeface="Arial" panose="020b0604020202020204" pitchFamily="34" charset="0"/>
                <a:ea typeface="PMingLiU" panose="02020500000000000000" pitchFamily="18" charset="-120"/>
                <a:cs typeface="Arial" panose="020b0604020202020204" pitchFamily="34" charset="0"/>
              </a:rPr>
              <a:t> 58, 782-793, 2011</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a:effectLst/>
                <a:latin typeface="Arial" panose="020b0604020202020204" pitchFamily="34" charset="0"/>
                <a:ea typeface="PMingLiU" panose="02020500000000000000" pitchFamily="18" charset="-120"/>
                <a:cs typeface="Arial" panose="020b0604020202020204" pitchFamily="34" charset="0"/>
              </a:rPr>
              <a:t>McCullough PA, Chan CT, Weinhandl ED,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latin typeface="Arial" panose="020b0604020202020204" pitchFamily="34" charset="0"/>
                <a:ea typeface="PMingLiU" panose="02020500000000000000" pitchFamily="18" charset="-120"/>
                <a:cs typeface="Arial" panose="020b0604020202020204" pitchFamily="34" charset="0"/>
              </a:rPr>
              <a:t>: Intensive Hemodialysis, Left Ventricular Hypertrophy, and Cardiovascular Disease. </a:t>
            </a:r>
            <a:r>
              <a:rPr lang="en-CA" sz="1400" i="1">
                <a:effectLst/>
                <a:latin typeface="Arial" panose="020b0604020202020204" pitchFamily="34" charset="0"/>
                <a:ea typeface="PMingLiU" panose="02020500000000000000" pitchFamily="18" charset="-120"/>
                <a:cs typeface="Arial" panose="020b0604020202020204" pitchFamily="34" charset="0"/>
              </a:rPr>
              <a:t>Am J Kidney Dis</a:t>
            </a:r>
            <a:r>
              <a:rPr lang="en-CA" sz="1400">
                <a:effectLst/>
                <a:latin typeface="Arial" panose="020b0604020202020204" pitchFamily="34" charset="0"/>
                <a:ea typeface="PMingLiU" panose="02020500000000000000" pitchFamily="18" charset="-120"/>
                <a:cs typeface="Arial" panose="020b0604020202020204" pitchFamily="34" charset="0"/>
              </a:rPr>
              <a:t> 68, S5-S14, 2016</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a:effectLst/>
                <a:latin typeface="Arial" panose="020b0604020202020204" pitchFamily="34" charset="0"/>
                <a:ea typeface="PMingLiU" panose="02020500000000000000" pitchFamily="18" charset="-120"/>
                <a:cs typeface="Arial" panose="020b0604020202020204" pitchFamily="34" charset="0"/>
              </a:rPr>
              <a:t>McLaughlin K</a:t>
            </a:r>
            <a:r>
              <a:rPr lang="en-CA" sz="1400" i="1">
                <a:effectLst/>
                <a:latin typeface="Arial" panose="020b0604020202020204" pitchFamily="34" charset="0"/>
                <a:ea typeface="PMingLiU" panose="02020500000000000000" pitchFamily="18" charset="-120"/>
                <a:cs typeface="Arial" panose="020b0604020202020204" pitchFamily="34" charset="0"/>
              </a:rPr>
              <a:t>, </a:t>
            </a:r>
            <a:r>
              <a:rPr lang="en-CA" sz="1400">
                <a:effectLst/>
                <a:latin typeface="Arial" panose="020b0604020202020204" pitchFamily="34" charset="0"/>
                <a:ea typeface="PMingLiU" panose="02020500000000000000" pitchFamily="18" charset="-120"/>
                <a:cs typeface="Arial" panose="020b0604020202020204" pitchFamily="34" charset="0"/>
              </a:rPr>
              <a:t>Jones H, VanderStraeten C</a:t>
            </a:r>
            <a:r>
              <a:rPr lang="en-CA" sz="1400" i="1">
                <a:effectLst/>
                <a:latin typeface="Arial" panose="020b0604020202020204" pitchFamily="34" charset="0"/>
                <a:ea typeface="PMingLiU" panose="02020500000000000000" pitchFamily="18" charset="-120"/>
                <a:cs typeface="Arial" panose="020b0604020202020204" pitchFamily="34" charset="0"/>
              </a:rPr>
              <a:t>, et al:</a:t>
            </a:r>
            <a:r>
              <a:rPr lang="en-CA" sz="1400">
                <a:effectLst/>
                <a:latin typeface="Arial" panose="020b0604020202020204" pitchFamily="34" charset="0"/>
                <a:ea typeface="PMingLiU" panose="02020500000000000000" pitchFamily="18" charset="-120"/>
                <a:cs typeface="Arial" panose="020b0604020202020204" pitchFamily="34" charset="0"/>
              </a:rPr>
              <a:t> Why do patients choose self-care dialysis? </a:t>
            </a:r>
            <a:r>
              <a:rPr lang="en-CA" sz="1400" i="1">
                <a:effectLst/>
                <a:latin typeface="Arial" panose="020b0604020202020204" pitchFamily="34" charset="0"/>
                <a:ea typeface="PMingLiU" panose="02020500000000000000" pitchFamily="18" charset="-120"/>
                <a:cs typeface="Arial" panose="020b0604020202020204" pitchFamily="34" charset="0"/>
              </a:rPr>
              <a:t>Nephrol Dial Transplant</a:t>
            </a:r>
            <a:r>
              <a:rPr lang="en-CA" sz="1400">
                <a:effectLst/>
                <a:latin typeface="Arial" panose="020b0604020202020204" pitchFamily="34" charset="0"/>
                <a:ea typeface="PMingLiU" panose="02020500000000000000" pitchFamily="18" charset="-120"/>
                <a:cs typeface="Arial" panose="020b0604020202020204" pitchFamily="34" charset="0"/>
              </a:rPr>
              <a:t> 23, 3972-3976, 2008</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a:effectLst/>
                <a:latin typeface="Arial" panose="020b0604020202020204" pitchFamily="34" charset="0"/>
                <a:ea typeface="PMingLiU" panose="02020500000000000000" pitchFamily="18" charset="-120"/>
                <a:cs typeface="Arial" panose="020b0604020202020204" pitchFamily="34" charset="0"/>
              </a:rPr>
              <a:t>Nadeau-Fredette AC, Hawley CM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effectLst/>
                <a:latin typeface="Arial" panose="020b0604020202020204" pitchFamily="34" charset="0"/>
                <a:ea typeface="PMingLiU" panose="02020500000000000000" pitchFamily="18" charset="-120"/>
                <a:cs typeface="Arial" panose="020b0604020202020204" pitchFamily="34" charset="0"/>
              </a:rPr>
              <a:t> An Incident Cohort Study Comparing Survival on Home Hemodialysis and Peritoneal Dialysis (Australia and New Zealand Dialysis and Transplantation Registry). </a:t>
            </a:r>
            <a:r>
              <a:rPr lang="en-CA" sz="1400" i="1">
                <a:effectLst/>
                <a:latin typeface="Arial" panose="020b0604020202020204" pitchFamily="34" charset="0"/>
                <a:ea typeface="PMingLiU" panose="02020500000000000000" pitchFamily="18" charset="-120"/>
                <a:cs typeface="Arial" panose="020b0604020202020204" pitchFamily="34" charset="0"/>
              </a:rPr>
              <a:t>Clin J Am Soc Nephrol</a:t>
            </a:r>
            <a:r>
              <a:rPr lang="en-CA" sz="1400">
                <a:effectLst/>
                <a:latin typeface="Arial" panose="020b0604020202020204" pitchFamily="34" charset="0"/>
                <a:ea typeface="PMingLiU" panose="02020500000000000000" pitchFamily="18" charset="-120"/>
                <a:cs typeface="Arial" panose="020b0604020202020204" pitchFamily="34" charset="0"/>
              </a:rPr>
              <a:t> 10, 1397-1407, 2015</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err="1">
                <a:effectLst/>
                <a:latin typeface="Arial" panose="020b0604020202020204" pitchFamily="34" charset="0"/>
                <a:ea typeface="PMingLiU" panose="02020500000000000000" pitchFamily="18" charset="-120"/>
                <a:cs typeface="Arial" panose="020b0604020202020204" pitchFamily="34" charset="0"/>
              </a:rPr>
              <a:t>Tennankore K, Nadeau-Fredette AC, Chan CT: Intensified home hemodialysis: clinical benefits, risks and target populations. </a:t>
            </a:r>
            <a:r>
              <a:rPr lang="en-CA" sz="1400" i="1">
                <a:effectLst/>
                <a:latin typeface="Arial" panose="020b0604020202020204" pitchFamily="34" charset="0"/>
                <a:ea typeface="PMingLiU" panose="02020500000000000000" pitchFamily="18" charset="-120"/>
                <a:cs typeface="Arial" panose="020b0604020202020204" pitchFamily="34" charset="0"/>
              </a:rPr>
              <a:t>Nephrol Dial Transplant</a:t>
            </a:r>
            <a:r>
              <a:rPr lang="en-CA" sz="1400">
                <a:effectLst/>
                <a:latin typeface="Arial" panose="020b0604020202020204" pitchFamily="34" charset="0"/>
                <a:ea typeface="PMingLiU" panose="02020500000000000000" pitchFamily="18" charset="-120"/>
                <a:cs typeface="Arial" panose="020b0604020202020204" pitchFamily="34" charset="0"/>
              </a:rPr>
              <a:t> 29, 1342-1349, 2014</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a:effectLst/>
                <a:latin typeface="Arial" panose="020b0604020202020204" pitchFamily="34" charset="0"/>
                <a:ea typeface="PMingLiU" panose="02020500000000000000" pitchFamily="18" charset="-120"/>
                <a:cs typeface="Arial" panose="020b0604020202020204" pitchFamily="34" charset="0"/>
              </a:rPr>
              <a:t>Ting GO, Kjellstrand C, Freitas T,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effectLst/>
                <a:latin typeface="Arial" panose="020b0604020202020204" pitchFamily="34" charset="0"/>
                <a:ea typeface="PMingLiU" panose="02020500000000000000" pitchFamily="18" charset="-120"/>
                <a:cs typeface="Arial" panose="020b0604020202020204" pitchFamily="34" charset="0"/>
              </a:rPr>
              <a:t>: Long-term study of high-comorbidity ESRD patients converted from conventional to short daily hemodialysis. </a:t>
            </a:r>
            <a:r>
              <a:rPr lang="en-CA" sz="1400" i="1">
                <a:effectLst/>
                <a:latin typeface="Arial" panose="020b0604020202020204" pitchFamily="34" charset="0"/>
                <a:ea typeface="PMingLiU" panose="02020500000000000000" pitchFamily="18" charset="-120"/>
                <a:cs typeface="Arial" panose="020b0604020202020204" pitchFamily="34" charset="0"/>
              </a:rPr>
              <a:t>Am J Kidney Dis</a:t>
            </a:r>
            <a:r>
              <a:rPr lang="en-CA" sz="1400">
                <a:effectLst/>
                <a:latin typeface="Arial" panose="020b0604020202020204" pitchFamily="34" charset="0"/>
                <a:ea typeface="PMingLiU" panose="02020500000000000000" pitchFamily="18" charset="-120"/>
                <a:cs typeface="Arial" panose="020b0604020202020204" pitchFamily="34" charset="0"/>
              </a:rPr>
              <a:t> 42, 1020-1035, 2003</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a:effectLst/>
                <a:latin typeface="Arial" panose="020b0604020202020204" pitchFamily="34" charset="0"/>
                <a:ea typeface="PMingLiU" panose="02020500000000000000" pitchFamily="18" charset="-120"/>
                <a:cs typeface="Arial" panose="020b0604020202020204" pitchFamily="34" charset="0"/>
              </a:rPr>
              <a:t>Twardowski ZJ: Daily dialysis: is this a reasonable option for the new millennium? </a:t>
            </a:r>
            <a:r>
              <a:rPr lang="en-CA" sz="1400" i="1">
                <a:effectLst/>
                <a:latin typeface="Arial" panose="020b0604020202020204" pitchFamily="34" charset="0"/>
                <a:ea typeface="PMingLiU" panose="02020500000000000000" pitchFamily="18" charset="-120"/>
                <a:cs typeface="Arial" panose="020b0604020202020204" pitchFamily="34" charset="0"/>
              </a:rPr>
              <a:t>Nephrol Dial Transplant</a:t>
            </a:r>
            <a:r>
              <a:rPr lang="en-CA" sz="1400">
                <a:effectLst/>
                <a:latin typeface="Arial" panose="020b0604020202020204" pitchFamily="34" charset="0"/>
                <a:ea typeface="PMingLiU" panose="02020500000000000000" pitchFamily="18" charset="-120"/>
                <a:cs typeface="Arial" panose="020b0604020202020204" pitchFamily="34" charset="0"/>
              </a:rPr>
              <a:t> 16, 1321-1324 (2001).</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a:effectLst/>
                <a:latin typeface="Arial" panose="020b0604020202020204" pitchFamily="34" charset="0"/>
                <a:ea typeface="PMingLiU" panose="02020500000000000000" pitchFamily="18" charset="-120"/>
                <a:cs typeface="Arial" panose="020b0604020202020204" pitchFamily="34" charset="0"/>
              </a:rPr>
              <a:t>Walker RC, Howard K, Morton RL: Home hemodialysis: a comprehensive review of patient-centered and economic considerations. </a:t>
            </a:r>
            <a:r>
              <a:rPr lang="en-CA" sz="1400" i="1" err="1">
                <a:effectLst/>
                <a:latin typeface="Arial" panose="020b0604020202020204" pitchFamily="34" charset="0"/>
                <a:ea typeface="PMingLiU" panose="02020500000000000000" pitchFamily="18" charset="-120"/>
                <a:cs typeface="Arial" panose="020b0604020202020204" pitchFamily="34" charset="0"/>
              </a:rPr>
              <a:t>Clinicoecon Outcomes Res</a:t>
            </a:r>
            <a:r>
              <a:rPr lang="en-CA" sz="1400">
                <a:effectLst/>
                <a:latin typeface="Arial" panose="020b0604020202020204" pitchFamily="34" charset="0"/>
                <a:ea typeface="PMingLiU" panose="02020500000000000000" pitchFamily="18" charset="-120"/>
                <a:cs typeface="Arial" panose="020b0604020202020204" pitchFamily="34" charset="0"/>
              </a:rPr>
              <a:t> 9, 149-161, 2017</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err="1">
                <a:effectLst/>
                <a:latin typeface="Arial" panose="020b0604020202020204" pitchFamily="34" charset="0"/>
                <a:ea typeface="PMingLiU" panose="02020500000000000000" pitchFamily="18" charset="-120"/>
                <a:cs typeface="Arial" panose="020b0604020202020204" pitchFamily="34" charset="0"/>
              </a:rPr>
              <a:t>Weinhandl ED, Gilbertson DT, Collins AJ, et al: Hospitalization, and Technique Failure in Daily Home Hemodialysis and Matched Peritoneal Dialysis Patients: A Matched Cohort Study. </a:t>
            </a:r>
            <a:r>
              <a:rPr lang="en-CA" sz="1400" i="1">
                <a:effectLst/>
                <a:latin typeface="Arial" panose="020b0604020202020204" pitchFamily="34" charset="0"/>
                <a:ea typeface="PMingLiU" panose="02020500000000000000" pitchFamily="18" charset="-120"/>
                <a:cs typeface="Arial" panose="020b0604020202020204" pitchFamily="34" charset="0"/>
              </a:rPr>
              <a:t>Am J Kidney Dis</a:t>
            </a:r>
            <a:r>
              <a:rPr lang="en-CA" sz="1400">
                <a:effectLst/>
                <a:latin typeface="Arial" panose="020b0604020202020204" pitchFamily="34" charset="0"/>
                <a:ea typeface="PMingLiU" panose="02020500000000000000" pitchFamily="18" charset="-120"/>
                <a:cs typeface="Arial" panose="020b0604020202020204" pitchFamily="34" charset="0"/>
              </a:rPr>
              <a:t> 67, 98-110, 2016</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err="1">
                <a:effectLst/>
                <a:latin typeface="Arial" panose="020b0604020202020204" pitchFamily="34" charset="0"/>
                <a:ea typeface="PMingLiU" panose="02020500000000000000" pitchFamily="18" charset="-120"/>
                <a:cs typeface="Arial" panose="020b0604020202020204" pitchFamily="34" charset="0"/>
              </a:rPr>
              <a:t>Weinhandl ED, Liu J, Gilbertson DT,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effectLst/>
                <a:latin typeface="Arial" panose="020b0604020202020204" pitchFamily="34" charset="0"/>
                <a:ea typeface="PMingLiU" panose="02020500000000000000" pitchFamily="18" charset="-120"/>
                <a:cs typeface="Arial" panose="020b0604020202020204" pitchFamily="34" charset="0"/>
              </a:rPr>
              <a:t>: Survival in daily home hemodialysis and matched thrice-weekly in-center hemodialysis patients. </a:t>
            </a:r>
            <a:r>
              <a:rPr lang="en-CA" sz="1400" i="1">
                <a:effectLst/>
                <a:latin typeface="Arial" panose="020b0604020202020204" pitchFamily="34" charset="0"/>
                <a:ea typeface="PMingLiU" panose="02020500000000000000" pitchFamily="18" charset="-120"/>
                <a:cs typeface="Arial" panose="020b0604020202020204" pitchFamily="34" charset="0"/>
              </a:rPr>
              <a:t>J Am Soc Nephrol</a:t>
            </a:r>
            <a:r>
              <a:rPr lang="en-CA" sz="1400">
                <a:effectLst/>
                <a:latin typeface="Arial" panose="020b0604020202020204" pitchFamily="34" charset="0"/>
                <a:ea typeface="PMingLiU" panose="02020500000000000000" pitchFamily="18" charset="-120"/>
                <a:cs typeface="Arial" panose="020b0604020202020204" pitchFamily="34" charset="0"/>
              </a:rPr>
              <a:t> 23, 895-904, 2012</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339725" marR="0" indent="-339725">
              <a:lnSpc>
                <a:spcPct val="80000"/>
              </a:lnSpc>
              <a:spcAft>
                <a:spcPct val="0"/>
              </a:spcAft>
              <a:buFont typeface="+mj-lt"/>
              <a:buAutoNum type="arabicPeriod" startAt="12"/>
            </a:pPr>
            <a:r>
              <a:rPr lang="en-CA" sz="1400" err="1">
                <a:effectLst/>
                <a:latin typeface="Arial" panose="020b0604020202020204" pitchFamily="34" charset="0"/>
                <a:ea typeface="PMingLiU" panose="02020500000000000000" pitchFamily="18" charset="-120"/>
                <a:cs typeface="Arial" panose="020b0604020202020204" pitchFamily="34" charset="0"/>
              </a:rPr>
              <a:t>Yau M, Carver M, Alvarez L, Block GA, </a:t>
            </a:r>
            <a:r>
              <a:rPr lang="en-CA" sz="1400" i="1">
                <a:effectLst/>
                <a:latin typeface="Arial" panose="020b0604020202020204" pitchFamily="34" charset="0"/>
                <a:ea typeface="PMingLiU" panose="02020500000000000000" pitchFamily="18" charset="-120"/>
                <a:cs typeface="Arial" panose="020b0604020202020204" pitchFamily="34" charset="0"/>
              </a:rPr>
              <a:t>et al</a:t>
            </a:r>
            <a:r>
              <a:rPr lang="en-CA" sz="1400">
                <a:effectLst/>
                <a:latin typeface="Arial" panose="020b0604020202020204" pitchFamily="34" charset="0"/>
                <a:ea typeface="PMingLiU" panose="02020500000000000000" pitchFamily="18" charset="-120"/>
                <a:cs typeface="Arial" panose="020b0604020202020204" pitchFamily="34" charset="0"/>
              </a:rPr>
              <a:t>: Understanding barriers to home-based and self-care in-center hemodialysis. </a:t>
            </a:r>
            <a:r>
              <a:rPr lang="en-CA" sz="1400" i="1" err="1">
                <a:effectLst/>
                <a:latin typeface="Arial" panose="020b0604020202020204" pitchFamily="34" charset="0"/>
                <a:ea typeface="PMingLiU" panose="02020500000000000000" pitchFamily="18" charset="-120"/>
                <a:cs typeface="Arial" panose="020b0604020202020204" pitchFamily="34" charset="0"/>
              </a:rPr>
              <a:t>Hemodial Int</a:t>
            </a:r>
            <a:r>
              <a:rPr lang="en-CA" sz="1400">
                <a:effectLst/>
                <a:latin typeface="Arial" panose="020b0604020202020204" pitchFamily="34" charset="0"/>
                <a:ea typeface="PMingLiU" panose="02020500000000000000" pitchFamily="18" charset="-120"/>
                <a:cs typeface="Arial" panose="020b0604020202020204" pitchFamily="34" charset="0"/>
              </a:rPr>
              <a:t> 20, 235-241, 2016</a:t>
            </a:r>
            <a:endParaRPr lang="en-US" sz="1400">
              <a:effectLst/>
              <a:latin typeface="Arial" panose="020b0604020202020204" pitchFamily="34" charset="0"/>
              <a:ea typeface="PMingLiU" panose="02020500000000000000" pitchFamily="18" charset="-120"/>
              <a:cs typeface="Arial" panose="020b0604020202020204" pitchFamily="34" charset="0"/>
            </a:endParaRPr>
          </a:p>
          <a:p>
            <a:pPr marL="0" indent="0">
              <a:lnSpc>
                <a:spcPct val="80000"/>
              </a:lnSpc>
              <a:buNone/>
            </a:pPr>
            <a:endParaRPr lang="en-US" sz="1400">
              <a:latin typeface="Arial" panose="020b0604020202020204" pitchFamily="34" charset="0"/>
              <a:cs typeface="Arial" panose="020b0604020202020204" pitchFamily="34" charset="0"/>
            </a:endParaRPr>
          </a:p>
        </p:txBody>
      </p:sp>
      <p:sp>
        <p:nvSpPr>
          <p:cNvPr id="2" name="Subtitle 1">
            <a:extLst>
              <a:ext uri="{FF2B5EF4-FFF2-40B4-BE49-F238E27FC236}">
                <a16:creationId xmlns:a16="http://schemas.microsoft.com/office/drawing/2014/main" id="{129B307D-DCC6-40B4-B6C4-59D73F810D1F}"/>
              </a:ext>
            </a:extLst>
          </p:cNvPr>
          <p:cNvSpPr>
            <a:spLocks noGrp="1" noSelect="1" noMove="1" noResize="1" noTextEdit="1"/>
          </p:cNvSpPr>
          <p:nvPr>
            <p:ph type="subTitle" idx="10"/>
          </p:nvPr>
        </p:nvSpPr>
        <p:spPr/>
        <p:txBody>
          <a:bodyPr/>
          <a:lstStyle/>
          <a:p>
            <a:r>
              <a:rPr lang="en-US"/>
              <a:t>references</a:t>
            </a:r>
          </a:p>
        </p:txBody>
      </p:sp>
      <p:sp>
        <p:nvSpPr>
          <p:cNvPr id="5" name="TextBox 4">
            <a:extLst>
              <a:ext uri="{FF2B5EF4-FFF2-40B4-BE49-F238E27FC236}">
                <a16:creationId xmlns:a16="http://schemas.microsoft.com/office/drawing/2014/main" id="{0C51CA3F-BAFC-4516-9367-4476DE9F8886}"/>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03068320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2347A4-47FB-4129-8C8D-6956ACCA8558}"/>
              </a:ext>
            </a:extLst>
          </p:cNvPr>
          <p:cNvSpPr>
            <a:spLocks noGrp="1" noSelect="1" noMove="1" noResize="1" noTextEdit="1"/>
          </p:cNvSpPr>
          <p:nvPr>
            <p:ph type="title"/>
          </p:nvPr>
        </p:nvSpPr>
        <p:spPr>
          <a:xfrm>
            <a:off x="613585" y="698058"/>
            <a:ext cx="10515600" cy="1078992"/>
          </a:xfrm>
        </p:spPr>
        <p:txBody>
          <a:bodyPr/>
          <a:lstStyle/>
          <a:p>
            <a:r>
              <a:rPr lang="en-US"/>
              <a:t>Case Presentation</a:t>
            </a:r>
          </a:p>
        </p:txBody>
      </p:sp>
      <p:sp>
        <p:nvSpPr>
          <p:cNvPr id="3" name="Content Placeholder 2">
            <a:extLst>
              <a:ext uri="{FF2B5EF4-FFF2-40B4-BE49-F238E27FC236}">
                <a16:creationId xmlns:a16="http://schemas.microsoft.com/office/drawing/2014/main" id="{F71DA83D-452D-4423-A5B8-F3593169C3BE}"/>
              </a:ext>
            </a:extLst>
          </p:cNvPr>
          <p:cNvSpPr>
            <a:spLocks noGrp="1" noSelect="1" noMove="1" noResize="1" noTextEdit="1"/>
          </p:cNvSpPr>
          <p:nvPr>
            <p:ph idx="1"/>
          </p:nvPr>
        </p:nvSpPr>
        <p:spPr>
          <a:xfrm>
            <a:off x="613585" y="1613490"/>
            <a:ext cx="10964830" cy="4162318"/>
          </a:xfrm>
        </p:spPr>
        <p:txBody>
          <a:bodyPr>
            <a:noAutofit/>
          </a:bodyPr>
          <a:lstStyle/>
          <a:p>
            <a:r>
              <a:rPr lang="en-US" sz="2400">
                <a:latin typeface="Arial" panose="020b0604020202020204" pitchFamily="34" charset="0"/>
                <a:cs typeface="Arial" panose="020b0604020202020204" pitchFamily="34" charset="0"/>
              </a:rPr>
              <a:t>A 55-year-old gentleman with past medical history of hypertension and CKD 4 (eGFR 25ml/min/1.73m</a:t>
            </a:r>
            <a:r>
              <a:rPr lang="en-US" sz="2400" baseline="30000">
                <a:latin typeface="Arial" panose="020b0604020202020204" pitchFamily="34" charset="0"/>
                <a:cs typeface="Arial" panose="020b0604020202020204" pitchFamily="34" charset="0"/>
              </a:rPr>
              <a:t>2</a:t>
            </a:r>
            <a:r>
              <a:rPr lang="en-US" sz="2400">
                <a:latin typeface="Arial" panose="020b0604020202020204" pitchFamily="34" charset="0"/>
                <a:cs typeface="Arial" panose="020b0604020202020204" pitchFamily="34" charset="0"/>
              </a:rPr>
              <a:t>) presents for follow up with recent decline in kidney function. This has prompted discussions regarding renal replacement therapy options. He is subsequently provided educational materials and attends dialysis education classes with his wife. </a:t>
            </a:r>
          </a:p>
          <a:p>
            <a:r>
              <a:rPr lang="en-US" sz="2400">
                <a:latin typeface="Arial" panose="020b0604020202020204" pitchFamily="34" charset="0"/>
                <a:cs typeface="Arial" panose="020b0604020202020204" pitchFamily="34" charset="0"/>
              </a:rPr>
              <a:t>He and his wife live on a farm and he continues to maintain an active lifestyle.</a:t>
            </a:r>
          </a:p>
          <a:p>
            <a:r>
              <a:rPr lang="en-US" sz="2400">
                <a:latin typeface="Arial" panose="020b0604020202020204" pitchFamily="34" charset="0"/>
                <a:cs typeface="Arial" panose="020b0604020202020204" pitchFamily="34" charset="0"/>
              </a:rPr>
              <a:t>He is leaning towards choosing home hemodialysis. Prior to proceeding, he asks how home hemodialysis outcomes compare to in-center and peritoneal dialysis.</a:t>
            </a:r>
          </a:p>
          <a:p>
            <a:r>
              <a:rPr lang="en-US" sz="2400" b="1">
                <a:latin typeface="Arial" panose="020b0604020202020204" pitchFamily="34" charset="0"/>
                <a:cs typeface="Arial" panose="020b0604020202020204" pitchFamily="34" charset="0"/>
              </a:rPr>
              <a:t>How do you counsel him?</a:t>
            </a:r>
          </a:p>
          <a:p>
            <a:endParaRPr lang="en-US" sz="240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6C6B1B45-39A9-4729-87F1-A5EF843CC3CF}"/>
              </a:ext>
            </a:extLst>
          </p:cNvPr>
          <p:cNvSpPr>
            <a:spLocks noGrp="1" noSelect="1" noMove="1" noResize="1" noTextEdit="1"/>
          </p:cNvSpPr>
          <p:nvPr>
            <p:ph type="subTitle" idx="10"/>
          </p:nvPr>
        </p:nvSpPr>
        <p:spPr/>
        <p:txBody>
          <a:bodyPr/>
          <a:lstStyle/>
          <a:p>
            <a:r>
              <a:rPr lang="en-US"/>
              <a:t>Clinical outcomes</a:t>
            </a:r>
          </a:p>
        </p:txBody>
      </p:sp>
      <p:sp>
        <p:nvSpPr>
          <p:cNvPr id="9" name="TextBox 8">
            <a:extLst>
              <a:ext uri="{FF2B5EF4-FFF2-40B4-BE49-F238E27FC236}">
                <a16:creationId xmlns:a16="http://schemas.microsoft.com/office/drawing/2014/main" id="{0DB0B6A1-CA1B-4F34-AAE8-EF779D143C09}"/>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828704415"/>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1EB253C1-8877-41DD-A907-9336DDE13B22}"/>
              </a:ext>
            </a:extLst>
          </p:cNvPr>
          <p:cNvSpPr>
            <a:spLocks noGrp="1" noSelect="1" noMove="1" noResize="1" noTextEdit="1"/>
          </p:cNvSpPr>
          <p:nvPr>
            <p:ph type="title"/>
          </p:nvPr>
        </p:nvSpPr>
        <p:spPr>
          <a:xfrm>
            <a:off x="616665" y="698058"/>
            <a:ext cx="10515600" cy="1082404"/>
          </a:xfrm>
        </p:spPr>
        <p:txBody>
          <a:bodyPr/>
          <a:lstStyle/>
          <a:p>
            <a:r>
              <a:rPr lang="en-US"/>
              <a:t>Selected Clinical Outcomes</a:t>
            </a:r>
          </a:p>
        </p:txBody>
      </p:sp>
      <p:sp>
        <p:nvSpPr>
          <p:cNvPr id="3" name="Content Placeholder 2">
            <a:extLst>
              <a:ext uri="{FF2B5EF4-FFF2-40B4-BE49-F238E27FC236}">
                <a16:creationId xmlns:a16="http://schemas.microsoft.com/office/drawing/2014/main" id="{5DE7434C-DBC7-4BEB-810E-E393CCF226C7}"/>
              </a:ext>
            </a:extLst>
          </p:cNvPr>
          <p:cNvSpPr>
            <a:spLocks noGrp="1" noSelect="1" noMove="1" noResize="1" noTextEdit="1"/>
          </p:cNvSpPr>
          <p:nvPr>
            <p:ph idx="1"/>
          </p:nvPr>
        </p:nvSpPr>
        <p:spPr>
          <a:xfrm>
            <a:off x="2445474" y="1614637"/>
            <a:ext cx="10515600" cy="3388471"/>
          </a:xfrm>
        </p:spPr>
        <p:txBody>
          <a:bodyPr>
            <a:noAutofit/>
          </a:bodyPr>
          <a:lstStyle/>
          <a:p>
            <a:pPr marL="0" indent="0">
              <a:buNone/>
            </a:pPr>
            <a:r>
              <a:rPr lang="en-CA" altLang="en-US">
                <a:latin typeface="Arial" panose="020b0604020202020204" pitchFamily="34" charset="0"/>
                <a:cs typeface="Arial" panose="020b0604020202020204" pitchFamily="34" charset="0"/>
              </a:rPr>
              <a:t>A. Survival	</a:t>
            </a:r>
          </a:p>
          <a:p>
            <a:pPr marL="0" indent="0">
              <a:buNone/>
            </a:pPr>
            <a:r>
              <a:rPr lang="en-CA" altLang="en-US">
                <a:latin typeface="Arial" panose="020b0604020202020204" pitchFamily="34" charset="0"/>
                <a:cs typeface="Arial" panose="020b0604020202020204" pitchFamily="34" charset="0"/>
              </a:rPr>
              <a:t>B. Hospitalization</a:t>
            </a:r>
          </a:p>
          <a:p>
            <a:pPr marL="0" indent="0">
              <a:buNone/>
            </a:pPr>
            <a:r>
              <a:rPr lang="en-CA" altLang="en-US">
                <a:latin typeface="Arial" panose="020b0604020202020204" pitchFamily="34" charset="0"/>
                <a:cs typeface="Arial" panose="020b0604020202020204" pitchFamily="34" charset="0"/>
              </a:rPr>
              <a:t>C. Home HD (HHD) vs. PD		</a:t>
            </a:r>
          </a:p>
          <a:p>
            <a:pPr marL="0" indent="0">
              <a:buNone/>
            </a:pPr>
            <a:r>
              <a:rPr lang="en-CA" altLang="en-US">
                <a:latin typeface="Arial" panose="020b0604020202020204" pitchFamily="34" charset="0"/>
                <a:cs typeface="Arial" panose="020b0604020202020204" pitchFamily="34" charset="0"/>
              </a:rPr>
              <a:t>D. Cardiovascular outcomes		</a:t>
            </a:r>
          </a:p>
          <a:p>
            <a:pPr marL="0" indent="0">
              <a:buNone/>
            </a:pPr>
            <a:r>
              <a:rPr lang="en-CA" altLang="en-US">
                <a:latin typeface="Arial" panose="020b0604020202020204" pitchFamily="34" charset="0"/>
                <a:cs typeface="Arial" panose="020b0604020202020204" pitchFamily="34" charset="0"/>
              </a:rPr>
              <a:t>E. Solute(s) Removal</a:t>
            </a:r>
          </a:p>
          <a:p>
            <a:pPr marL="0" indent="0">
              <a:buNone/>
            </a:pPr>
            <a:r>
              <a:rPr lang="en-CA" altLang="en-US">
                <a:latin typeface="Arial" panose="020b0604020202020204" pitchFamily="34" charset="0"/>
                <a:cs typeface="Arial" panose="020b0604020202020204" pitchFamily="34" charset="0"/>
              </a:rPr>
              <a:t>F. Quality of life</a:t>
            </a:r>
          </a:p>
          <a:p>
            <a:pPr marL="0" indent="0">
              <a:buNone/>
            </a:pPr>
            <a:r>
              <a:rPr lang="en-CA" altLang="en-US">
                <a:latin typeface="Arial" panose="020b0604020202020204" pitchFamily="34" charset="0"/>
                <a:cs typeface="Arial" panose="020b0604020202020204" pitchFamily="34" charset="0"/>
              </a:rPr>
              <a:t>G. Pregnancy</a:t>
            </a:r>
          </a:p>
          <a:p>
            <a:pPr marL="0" indent="0">
              <a:buNone/>
            </a:pPr>
            <a:r>
              <a:rPr lang="en-CA" altLang="en-US">
                <a:latin typeface="Arial" panose="020b0604020202020204" pitchFamily="34" charset="0"/>
                <a:cs typeface="Arial" panose="020b0604020202020204" pitchFamily="34" charset="0"/>
              </a:rPr>
              <a:t>H: Vascular Access and Safety</a:t>
            </a:r>
          </a:p>
          <a:p>
            <a:pPr marL="0" indent="0">
              <a:buNone/>
            </a:pPr>
            <a:endParaRPr lang="en-US">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76D8676F-A3DD-495E-9D8F-B68939DCEAA5}"/>
              </a:ext>
            </a:extLst>
          </p:cNvPr>
          <p:cNvSpPr>
            <a:spLocks noGrp="1" noSelect="1" noMove="1" noResize="1" noTextEdit="1"/>
          </p:cNvSpPr>
          <p:nvPr>
            <p:ph type="subTitle" idx="10"/>
          </p:nvPr>
        </p:nvSpPr>
        <p:spPr/>
        <p:txBody>
          <a:bodyPr/>
          <a:lstStyle/>
          <a:p>
            <a:r>
              <a:rPr lang="en-CA" altLang="en-US"/>
              <a:t>Better Clinical Outcomes?</a:t>
            </a:r>
            <a:endParaRPr lang="en-US"/>
          </a:p>
        </p:txBody>
      </p:sp>
      <p:sp>
        <p:nvSpPr>
          <p:cNvPr id="6" name="TextBox 5">
            <a:extLst>
              <a:ext uri="{FF2B5EF4-FFF2-40B4-BE49-F238E27FC236}">
                <a16:creationId xmlns:a16="http://schemas.microsoft.com/office/drawing/2014/main" id="{49558C08-2EA3-4416-BB8A-C226A3DDA2EC}"/>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1673181310"/>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7A5B68E-3FDF-4881-A89A-4C31F375305A}"/>
              </a:ext>
            </a:extLst>
          </p:cNvPr>
          <p:cNvSpPr>
            <a:spLocks noGrp="1" noSelect="1" noMove="1" noResize="1" noTextEdit="1"/>
          </p:cNvSpPr>
          <p:nvPr>
            <p:ph type="title"/>
          </p:nvPr>
        </p:nvSpPr>
        <p:spPr>
          <a:xfrm>
            <a:off x="621291" y="413132"/>
            <a:ext cx="12109791" cy="1082404"/>
          </a:xfrm>
        </p:spPr>
        <p:txBody>
          <a:bodyPr>
            <a:normAutofit/>
          </a:bodyPr>
          <a:lstStyle/>
          <a:p>
            <a:r>
              <a:rPr lang="en-US" sz="3000"/>
              <a:t>Selected Survival Studies: Frequent HD vs. Conventional HD</a:t>
            </a:r>
          </a:p>
        </p:txBody>
      </p:sp>
      <p:sp>
        <p:nvSpPr>
          <p:cNvPr id="3" name="Content Placeholder 2">
            <a:extLst>
              <a:ext uri="{FF2B5EF4-FFF2-40B4-BE49-F238E27FC236}">
                <a16:creationId xmlns:a16="http://schemas.microsoft.com/office/drawing/2014/main" id="{8419697B-63E0-4FDD-A4F1-CAFD01F14D42}"/>
              </a:ext>
            </a:extLst>
          </p:cNvPr>
          <p:cNvSpPr>
            <a:spLocks noGrp="1" noSelect="1" noMove="1" noResize="1" noTextEdit="1"/>
          </p:cNvSpPr>
          <p:nvPr>
            <p:ph idx="1"/>
          </p:nvPr>
        </p:nvSpPr>
        <p:spPr/>
        <p:txBody>
          <a:bodyPr>
            <a:normAutofit/>
          </a:bodyPr>
          <a:lstStyle/>
          <a:p>
            <a:pPr marL="0" fontAlgn="t">
              <a:spcBef>
                <a:spcPct val="0"/>
              </a:spcBef>
            </a:pPr>
            <a:r>
              <a:rPr lang="en-CA" b="1">
                <a:solidFill>
                  <a:srgbClr val="FFFFFF"/>
                </a:solidFill>
                <a:latin typeface="Arial" panose="020b0604020202020204" pitchFamily="34" charset="0"/>
              </a:rPr>
              <a:t>Study</a:t>
            </a:r>
            <a:endParaRPr lang="en-US" sz="3600">
              <a:latin typeface="Arial" panose="020b0604020202020204" pitchFamily="34" charset="0"/>
            </a:endParaRPr>
          </a:p>
          <a:p>
            <a:endParaRPr lang="en-US"/>
          </a:p>
        </p:txBody>
      </p:sp>
      <p:sp>
        <p:nvSpPr>
          <p:cNvPr id="5" name="TextBox 4">
            <a:extLst>
              <a:ext uri="{FF2B5EF4-FFF2-40B4-BE49-F238E27FC236}">
                <a16:creationId xmlns:a16="http://schemas.microsoft.com/office/drawing/2014/main" id="{DEF90E4C-20A4-48EB-9564-7FBE8AFA10E4}"/>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graphicFrame>
        <p:nvGraphicFramePr>
          <p:cNvPr id="6" name="Content Placeholder 5">
            <a:extLst>
              <a:ext uri="{FF2B5EF4-FFF2-40B4-BE49-F238E27FC236}">
                <a16:creationId xmlns:a16="http://schemas.microsoft.com/office/drawing/2014/main" id="{377FCD66-AF0E-4ED7-B950-BE1EAB845FA8}"/>
              </a:ext>
            </a:extLst>
          </p:cNvPr>
          <p:cNvGraphicFramePr>
            <a:graphicFrameLocks noSelect="1" noMove="1" noResize="1"/>
          </p:cNvGraphicFramePr>
          <p:nvPr>
            <p:extLst>
              <p:ext uri="{D42A27DB-BD31-4B8C-83A1-F6EECF244321}">
                <p14:modId val="3609279918"/>
              </p:ext>
            </p:extLst>
          </p:nvPr>
        </p:nvGraphicFramePr>
        <p:xfrm>
          <a:off x="370923" y="1220255"/>
          <a:ext cx="11441852" cy="4406201"/>
        </p:xfrm>
        <a:graphic>
          <a:graphicData uri="http://schemas.openxmlformats.org/drawingml/2006/table">
            <a:tbl>
              <a:tblPr firstRow="1" bandRow="1">
                <a:tableStyleId>{073A0DAA-6AF3-43AB-8588-CEC1D06C72B9}</a:tableStyleId>
              </a:tblPr>
              <a:tblGrid>
                <a:gridCol w="1011313">
                  <a:extLst>
                    <a:ext uri="{9D8B030D-6E8A-4147-A177-3AD203B41FA5}">
                      <a16:colId xmlns:a16="http://schemas.microsoft.com/office/drawing/2014/main" val="20000"/>
                    </a:ext>
                  </a:extLst>
                </a:gridCol>
                <a:gridCol w="1892595">
                  <a:extLst>
                    <a:ext uri="{9D8B030D-6E8A-4147-A177-3AD203B41FA5}">
                      <a16:colId xmlns:a16="http://schemas.microsoft.com/office/drawing/2014/main" val="20001"/>
                    </a:ext>
                  </a:extLst>
                </a:gridCol>
                <a:gridCol w="1924493">
                  <a:extLst>
                    <a:ext uri="{9D8B030D-6E8A-4147-A177-3AD203B41FA5}">
                      <a16:colId xmlns:a16="http://schemas.microsoft.com/office/drawing/2014/main" val="20002"/>
                    </a:ext>
                  </a:extLst>
                </a:gridCol>
                <a:gridCol w="1903228">
                  <a:extLst>
                    <a:ext uri="{9D8B030D-6E8A-4147-A177-3AD203B41FA5}">
                      <a16:colId xmlns:a16="http://schemas.microsoft.com/office/drawing/2014/main" val="20003"/>
                    </a:ext>
                  </a:extLst>
                </a:gridCol>
                <a:gridCol w="1924493">
                  <a:extLst>
                    <a:ext uri="{9D8B030D-6E8A-4147-A177-3AD203B41FA5}">
                      <a16:colId xmlns:a16="http://schemas.microsoft.com/office/drawing/2014/main" val="20004"/>
                    </a:ext>
                  </a:extLst>
                </a:gridCol>
                <a:gridCol w="2785730">
                  <a:extLst>
                    <a:ext uri="{9D8B030D-6E8A-4147-A177-3AD203B41FA5}">
                      <a16:colId xmlns:a16="http://schemas.microsoft.com/office/drawing/2014/main" val="2808050196"/>
                    </a:ext>
                  </a:extLst>
                </a:gridCol>
              </a:tblGrid>
              <a:tr h="512143">
                <a:tc>
                  <a:txBody>
                    <a:bodyPr vert="horz" wrap="square"/>
                    <a:lstStyle/>
                    <a:p>
                      <a:r>
                        <a:rPr lang="en-CA" sz="1400"/>
                        <a:t>Study</a:t>
                      </a:r>
                      <a:endParaRPr lang="en-US" sz="1400"/>
                    </a:p>
                  </a:txBody>
                  <a:tcPr marL="91434" marR="91434" marT="45719" marB="45719"/>
                </a:tc>
                <a:tc>
                  <a:txBody>
                    <a:bodyPr vert="horz" wrap="square"/>
                    <a:lstStyle/>
                    <a:p>
                      <a:r>
                        <a:rPr lang="en-CA" sz="1400"/>
                        <a:t>Countries,</a:t>
                      </a:r>
                      <a:r>
                        <a:rPr lang="en-CA" sz="1400" baseline="0"/>
                        <a:t> Follow-up duration, design</a:t>
                      </a:r>
                      <a:endParaRPr lang="en-US" sz="1400"/>
                    </a:p>
                  </a:txBody>
                  <a:tcPr marL="91434" marR="91434" marT="45719" marB="45719"/>
                </a:tc>
                <a:tc>
                  <a:txBody>
                    <a:bodyPr vert="horz" wrap="square"/>
                    <a:lstStyle/>
                    <a:p>
                      <a:r>
                        <a:rPr lang="en-CA" sz="1400"/>
                        <a:t>Intensive HD </a:t>
                      </a:r>
                      <a:endParaRPr lang="en-US" sz="1400"/>
                    </a:p>
                  </a:txBody>
                  <a:tcPr marL="91434" marR="91434" marT="45719" marB="45719"/>
                </a:tc>
                <a:tc>
                  <a:txBody>
                    <a:bodyPr vert="horz" wrap="square"/>
                    <a:lstStyle/>
                    <a:p>
                      <a:r>
                        <a:rPr lang="en-CA" sz="1400"/>
                        <a:t>In-Center HD</a:t>
                      </a:r>
                      <a:endParaRPr lang="en-US" sz="1400"/>
                    </a:p>
                  </a:txBody>
                  <a:tcPr marL="91434" marR="91434" marT="45719" marB="45719"/>
                </a:tc>
                <a:tc>
                  <a:txBody>
                    <a:bodyPr vert="horz" wrap="square"/>
                    <a:lstStyle/>
                    <a:p>
                      <a:r>
                        <a:rPr lang="en-CA" sz="1400"/>
                        <a:t>Relative mortality in HHD population</a:t>
                      </a:r>
                      <a:endParaRPr lang="en-US" sz="1400"/>
                    </a:p>
                  </a:txBody>
                  <a:tcPr marL="91434" marR="91434" marT="45719" marB="45719"/>
                </a:tc>
                <a:tc>
                  <a:txBody>
                    <a:bodyPr vert="horz" wrap="square"/>
                    <a:lstStyle/>
                    <a:p>
                      <a:r>
                        <a:rPr lang="en-US" sz="1400"/>
                        <a:t>Inherent bias</a:t>
                      </a:r>
                    </a:p>
                  </a:txBody>
                  <a:tcPr marL="91434" marR="91434" marT="45719" marB="45719"/>
                </a:tc>
                <a:extLst>
                  <a:ext uri="{0D108BD9-81ED-4DB2-BD59-A6C34878D82A}">
                    <a16:rowId xmlns:a16="http://schemas.microsoft.com/office/drawing/2014/main" val="10000"/>
                  </a:ext>
                </a:extLst>
              </a:tr>
              <a:tr h="785067">
                <a:tc>
                  <a:txBody>
                    <a:bodyPr vert="horz" wrap="square"/>
                    <a:lstStyle/>
                    <a:p>
                      <a:r>
                        <a:rPr lang="en-CA" sz="1400"/>
                        <a:t>Johansen (2009)</a:t>
                      </a:r>
                      <a:endParaRPr lang="en-US" sz="1400">
                        <a:solidFill>
                          <a:srgbClr val="000000"/>
                        </a:solidFill>
                      </a:endParaRPr>
                    </a:p>
                  </a:txBody>
                  <a:tcPr marL="91434" marR="91434" marT="45719" marB="45719"/>
                </a:tc>
                <a:tc>
                  <a:txBody>
                    <a:bodyPr vert="horz" wrap="square"/>
                    <a:lstStyle/>
                    <a:p>
                      <a:r>
                        <a:rPr lang="en-CA" sz="1400"/>
                        <a:t>USA, 3 years</a:t>
                      </a:r>
                      <a:endParaRPr lang="en-US" sz="1400">
                        <a:solidFill>
                          <a:srgbClr val="000000"/>
                        </a:solidFill>
                      </a:endParaRPr>
                    </a:p>
                  </a:txBody>
                  <a:tcPr marL="91434" marR="91434" marT="45719" marB="45719"/>
                </a:tc>
                <a:tc>
                  <a:txBody>
                    <a:bodyPr vert="horz" wrap="square"/>
                    <a:lstStyle/>
                    <a:p>
                      <a:r>
                        <a:rPr lang="en-CA" sz="1400"/>
                        <a:t>101, nocturnal HD (5.7 days per week)</a:t>
                      </a:r>
                      <a:endParaRPr lang="en-US" sz="1400">
                        <a:solidFill>
                          <a:srgbClr val="000000"/>
                        </a:solidFill>
                      </a:endParaRPr>
                    </a:p>
                  </a:txBody>
                  <a:tcPr marL="91434" marR="91434" marT="45719" marB="45719"/>
                </a:tc>
                <a:tc>
                  <a:txBody>
                    <a:bodyPr vert="horz" wrap="square"/>
                    <a:lstStyle/>
                    <a:p>
                      <a:r>
                        <a:rPr lang="en-CA" sz="1400"/>
                        <a:t>1010 matched from USRDS</a:t>
                      </a:r>
                      <a:endParaRPr lang="en-US" sz="1400">
                        <a:solidFill>
                          <a:srgbClr val="000000"/>
                        </a:solidFill>
                      </a:endParaRPr>
                    </a:p>
                  </a:txBody>
                  <a:tcPr marL="91434" marR="91434" marT="45719" marB="45719"/>
                </a:tc>
                <a:tc>
                  <a:txBody>
                    <a:bodyPr vert="horz" wrap="square"/>
                    <a:lstStyle/>
                    <a:p>
                      <a:r>
                        <a:rPr lang="en-CA" sz="1400"/>
                        <a:t>HR = 0.34 (0.21-0.58)</a:t>
                      </a:r>
                      <a:endParaRPr lang="en-US" sz="1400">
                        <a:solidFill>
                          <a:srgbClr val="000000"/>
                        </a:solidFill>
                      </a:endParaRPr>
                    </a:p>
                  </a:txBody>
                  <a:tcPr marL="91434" marR="91434" marT="45719" marB="45719"/>
                </a:tc>
                <a:tc>
                  <a:txBody>
                    <a:bodyPr vert="horz" wrap="square"/>
                    <a:lstStyle/>
                    <a:p>
                      <a:r>
                        <a:rPr lang="en-US" sz="1400">
                          <a:solidFill>
                            <a:srgbClr val="000000"/>
                          </a:solidFill>
                        </a:rPr>
                        <a:t>-Low power</a:t>
                      </a:r>
                    </a:p>
                    <a:p>
                      <a:r>
                        <a:rPr lang="en-US" sz="1400">
                          <a:solidFill>
                            <a:srgbClr val="000000"/>
                          </a:solidFill>
                        </a:rPr>
                        <a:t>-younger, healthier population</a:t>
                      </a:r>
                    </a:p>
                  </a:txBody>
                  <a:tcPr marL="91434" marR="91434" marT="45719" marB="45719"/>
                </a:tc>
                <a:extLst>
                  <a:ext uri="{0D108BD9-81ED-4DB2-BD59-A6C34878D82A}">
                    <a16:rowId xmlns:a16="http://schemas.microsoft.com/office/drawing/2014/main" val="10001"/>
                  </a:ext>
                </a:extLst>
              </a:tr>
              <a:tr h="785067">
                <a:tc>
                  <a:txBody>
                    <a:bodyPr vert="horz" wrap="square"/>
                    <a:lstStyle/>
                    <a:p>
                      <a:r>
                        <a:rPr lang="en-CA" sz="1400"/>
                        <a:t>Johansen (2009)</a:t>
                      </a:r>
                      <a:endParaRPr lang="en-US" sz="1400">
                        <a:solidFill>
                          <a:srgbClr val="000000"/>
                        </a:solidFill>
                      </a:endParaRPr>
                    </a:p>
                  </a:txBody>
                  <a:tcPr marL="91434" marR="91434" marT="45719" marB="45719"/>
                </a:tc>
                <a:tc>
                  <a:txBody>
                    <a:bodyPr vert="horz" wrap="square"/>
                    <a:lstStyle/>
                    <a:p>
                      <a:r>
                        <a:rPr lang="en-CA" sz="1400"/>
                        <a:t>USA, 3 years</a:t>
                      </a:r>
                      <a:endParaRPr lang="en-US" sz="1400">
                        <a:solidFill>
                          <a:srgbClr val="000000"/>
                        </a:solidFill>
                      </a:endParaRPr>
                    </a:p>
                  </a:txBody>
                  <a:tcPr marL="91434" marR="91434" marT="45719" marB="45719"/>
                </a:tc>
                <a:tc>
                  <a:txBody>
                    <a:bodyPr vert="horz" wrap="square"/>
                    <a:lstStyle/>
                    <a:p>
                      <a:r>
                        <a:rPr lang="en-CA" sz="1400"/>
                        <a:t>44, daily hemodialysis (5.4</a:t>
                      </a:r>
                      <a:r>
                        <a:rPr lang="en-CA" sz="1400" baseline="0"/>
                        <a:t> days per week)</a:t>
                      </a:r>
                      <a:endParaRPr lang="en-US" sz="1400">
                        <a:solidFill>
                          <a:srgbClr val="000000"/>
                        </a:solidFill>
                      </a:endParaRPr>
                    </a:p>
                  </a:txBody>
                  <a:tcPr marL="91434" marR="91434" marT="45719" marB="45719"/>
                </a:tc>
                <a:tc>
                  <a:txBody>
                    <a:bodyPr vert="horz" wrap="square"/>
                    <a:lstStyle/>
                    <a:p>
                      <a:r>
                        <a:rPr lang="en-CA" sz="1400"/>
                        <a:t>440 matched patients from USRDS</a:t>
                      </a:r>
                      <a:endParaRPr lang="en-US" sz="1400">
                        <a:solidFill>
                          <a:srgbClr val="000000"/>
                        </a:solidFill>
                      </a:endParaRPr>
                    </a:p>
                  </a:txBody>
                  <a:tcPr marL="91434" marR="91434" marT="45719" marB="45719"/>
                </a:tc>
                <a:tc>
                  <a:txBody>
                    <a:bodyPr vert="horz" wrap="square"/>
                    <a:lstStyle/>
                    <a:p>
                      <a:r>
                        <a:rPr lang="en-CA" sz="1400"/>
                        <a:t>HR = 0.61 (0.3-1.24)</a:t>
                      </a:r>
                      <a:endParaRPr lang="en-US" sz="1400">
                        <a:solidFill>
                          <a:srgbClr val="000000"/>
                        </a:solidFill>
                      </a:endParaRPr>
                    </a:p>
                  </a:txBody>
                  <a:tcPr marL="91434" marR="91434" marT="45719" marB="45719"/>
                </a:tc>
                <a:tc>
                  <a:txBody>
                    <a:bodyPr vert="horz" wrap="square"/>
                    <a:lstStyle/>
                    <a:p>
                      <a:r>
                        <a:rPr lang="en-US" sz="1400">
                          <a:solidFill>
                            <a:srgbClr val="000000"/>
                          </a:solidFill>
                        </a:rPr>
                        <a:t>-Low power</a:t>
                      </a:r>
                    </a:p>
                    <a:p>
                      <a:r>
                        <a:rPr lang="en-US" sz="1400">
                          <a:solidFill>
                            <a:srgbClr val="000000"/>
                          </a:solidFill>
                        </a:rPr>
                        <a:t>-younger, healthier population</a:t>
                      </a:r>
                    </a:p>
                  </a:txBody>
                  <a:tcPr marL="91434" marR="91434" marT="45719" marB="45719"/>
                </a:tc>
                <a:extLst>
                  <a:ext uri="{0D108BD9-81ED-4DB2-BD59-A6C34878D82A}">
                    <a16:rowId xmlns:a16="http://schemas.microsoft.com/office/drawing/2014/main" val="10002"/>
                  </a:ext>
                </a:extLst>
              </a:tr>
              <a:tr h="627788">
                <a:tc>
                  <a:txBody>
                    <a:bodyPr vert="horz" wrap="square"/>
                    <a:lstStyle/>
                    <a:p>
                      <a:r>
                        <a:rPr lang="en-CA" sz="1400"/>
                        <a:t>Lockridge (2011)</a:t>
                      </a:r>
                      <a:endParaRPr lang="en-US" sz="1400">
                        <a:solidFill>
                          <a:srgbClr val="000000"/>
                        </a:solidFill>
                      </a:endParaRPr>
                    </a:p>
                  </a:txBody>
                  <a:tcPr marL="91434" marR="91434" marT="45719" marB="45719"/>
                </a:tc>
                <a:tc>
                  <a:txBody>
                    <a:bodyPr vert="horz" wrap="square"/>
                    <a:lstStyle/>
                    <a:p>
                      <a:r>
                        <a:rPr lang="en-CA" sz="1400"/>
                        <a:t>USA, 287 patient years</a:t>
                      </a:r>
                      <a:endParaRPr lang="en-US" sz="1400">
                        <a:solidFill>
                          <a:srgbClr val="000000"/>
                        </a:solidFill>
                      </a:endParaRPr>
                    </a:p>
                  </a:txBody>
                  <a:tcPr marL="91434" marR="91434" marT="45719" marB="45719"/>
                </a:tc>
                <a:tc>
                  <a:txBody>
                    <a:bodyPr vert="horz" wrap="square"/>
                    <a:lstStyle/>
                    <a:p>
                      <a:r>
                        <a:rPr lang="en-CA" sz="1400"/>
                        <a:t>87, nocturnal</a:t>
                      </a:r>
                      <a:r>
                        <a:rPr lang="en-CA" sz="1400" baseline="0"/>
                        <a:t> HD (40 hours per week)</a:t>
                      </a:r>
                      <a:endParaRPr lang="en-US" sz="1400">
                        <a:solidFill>
                          <a:srgbClr val="000000"/>
                        </a:solidFill>
                      </a:endParaRPr>
                    </a:p>
                  </a:txBody>
                  <a:tcPr marL="91434" marR="91434" marT="45719" marB="45719"/>
                </a:tc>
                <a:tc>
                  <a:txBody>
                    <a:bodyPr vert="horz" wrap="square"/>
                    <a:lstStyle/>
                    <a:p>
                      <a:r>
                        <a:rPr lang="en-CA" sz="1400"/>
                        <a:t>87121 incident patients from USRDS</a:t>
                      </a:r>
                      <a:endParaRPr lang="en-US" sz="1400">
                        <a:solidFill>
                          <a:srgbClr val="000000"/>
                        </a:solidFill>
                      </a:endParaRPr>
                    </a:p>
                  </a:txBody>
                  <a:tcPr marL="91434" marR="91434" marT="45719" marB="45719"/>
                </a:tc>
                <a:tc>
                  <a:txBody>
                    <a:bodyPr vert="horz" wrap="square"/>
                    <a:lstStyle/>
                    <a:p>
                      <a:r>
                        <a:rPr lang="en-CA" sz="1400"/>
                        <a:t>SMR</a:t>
                      </a:r>
                      <a:r>
                        <a:rPr lang="en-CA" sz="1400" baseline="0"/>
                        <a:t> = 0.53 (0.34-0.79)</a:t>
                      </a:r>
                      <a:endParaRPr lang="en-US" sz="1400">
                        <a:solidFill>
                          <a:srgbClr val="000000"/>
                        </a:solidFill>
                      </a:endParaRPr>
                    </a:p>
                  </a:txBody>
                  <a:tcPr marL="91434" marR="91434" marT="45719" marB="45719"/>
                </a:tc>
                <a:tc>
                  <a:txBody>
                    <a:bodyPr vert="horz" wrap="square"/>
                    <a:lstStyle/>
                    <a:p>
                      <a:r>
                        <a:rPr lang="en-US" sz="1400">
                          <a:solidFill>
                            <a:srgbClr val="000000"/>
                          </a:solidFill>
                        </a:rPr>
                        <a:t>-younger, healthier population</a:t>
                      </a:r>
                    </a:p>
                    <a:p>
                      <a:r>
                        <a:rPr lang="en-US" sz="1400">
                          <a:solidFill>
                            <a:srgbClr val="000000"/>
                          </a:solidFill>
                        </a:rPr>
                        <a:t>-technique failure rate</a:t>
                      </a:r>
                    </a:p>
                  </a:txBody>
                  <a:tcPr marL="91434" marR="91434" marT="45719" marB="45719"/>
                </a:tc>
                <a:extLst>
                  <a:ext uri="{0D108BD9-81ED-4DB2-BD59-A6C34878D82A}">
                    <a16:rowId xmlns:a16="http://schemas.microsoft.com/office/drawing/2014/main" val="10003"/>
                  </a:ext>
                </a:extLst>
              </a:tr>
              <a:tr h="714174">
                <a:tc>
                  <a:txBody>
                    <a:bodyPr vert="horz" wrap="square"/>
                    <a:lstStyle/>
                    <a:p>
                      <a:r>
                        <a:rPr lang="en-CA" sz="1400"/>
                        <a:t>Marshall (2011)</a:t>
                      </a:r>
                      <a:endParaRPr lang="en-US" sz="1400">
                        <a:solidFill>
                          <a:srgbClr val="000000"/>
                        </a:solidFill>
                      </a:endParaRPr>
                    </a:p>
                  </a:txBody>
                  <a:tcPr marL="91434" marR="91434" marT="45719" marB="45719"/>
                </a:tc>
                <a:tc>
                  <a:txBody>
                    <a:bodyPr vert="horz" wrap="square"/>
                    <a:lstStyle/>
                    <a:p>
                      <a:r>
                        <a:rPr lang="en-CA" sz="1400"/>
                        <a:t>Australia, New Zealand, 72052 patient years</a:t>
                      </a:r>
                      <a:endParaRPr lang="en-US" sz="1400">
                        <a:solidFill>
                          <a:srgbClr val="000000"/>
                        </a:solidFill>
                      </a:endParaRPr>
                    </a:p>
                  </a:txBody>
                  <a:tcPr marL="91434" marR="91434" marT="45719" marB="45719"/>
                </a:tc>
                <a:tc>
                  <a:txBody>
                    <a:bodyPr vert="horz" wrap="square"/>
                    <a:lstStyle/>
                    <a:p>
                      <a:r>
                        <a:rPr lang="en-CA" sz="1400"/>
                        <a:t>865, extended home HD</a:t>
                      </a:r>
                      <a:endParaRPr lang="en-US" sz="1400">
                        <a:solidFill>
                          <a:srgbClr val="000000"/>
                        </a:solidFill>
                      </a:endParaRPr>
                    </a:p>
                  </a:txBody>
                  <a:tcPr marL="91434" marR="91434" marT="45719" marB="45719"/>
                </a:tc>
                <a:tc>
                  <a:txBody>
                    <a:bodyPr vert="horz" wrap="square"/>
                    <a:lstStyle/>
                    <a:p>
                      <a:r>
                        <a:rPr lang="en-CA" sz="1400"/>
                        <a:t>21184 from ANZDATA</a:t>
                      </a:r>
                      <a:endParaRPr lang="en-US" sz="1400">
                        <a:solidFill>
                          <a:srgbClr val="000000"/>
                        </a:solidFill>
                      </a:endParaRPr>
                    </a:p>
                  </a:txBody>
                  <a:tcPr marL="91434" marR="91434" marT="45719" marB="45719"/>
                </a:tc>
                <a:tc>
                  <a:txBody>
                    <a:bodyPr vert="horz" wrap="square"/>
                    <a:lstStyle/>
                    <a:p>
                      <a:r>
                        <a:rPr lang="en-CA" sz="1400"/>
                        <a:t>HR = 0.53 (0.41-0.70)</a:t>
                      </a:r>
                      <a:endParaRPr lang="en-US" sz="1400">
                        <a:solidFill>
                          <a:srgbClr val="000000"/>
                        </a:solidFill>
                      </a:endParaRPr>
                    </a:p>
                  </a:txBody>
                  <a:tcPr marL="91434" marR="91434" marT="45719" marB="45719"/>
                </a:tc>
                <a:tc>
                  <a:txBody>
                    <a:bodyPr vert="horz" wrap="square"/>
                    <a:lstStyle/>
                    <a:p>
                      <a:r>
                        <a:rPr lang="en-US" sz="1400">
                          <a:solidFill>
                            <a:srgbClr val="000000"/>
                          </a:solidFill>
                        </a:rPr>
                        <a:t>-younger, healthier population</a:t>
                      </a:r>
                    </a:p>
                    <a:p>
                      <a:r>
                        <a:rPr lang="en-US" sz="1400">
                          <a:solidFill>
                            <a:srgbClr val="000000"/>
                          </a:solidFill>
                        </a:rPr>
                        <a:t>-higher socioeconomic status</a:t>
                      </a:r>
                    </a:p>
                    <a:p>
                      <a:r>
                        <a:rPr lang="en-US" sz="1400">
                          <a:solidFill>
                            <a:srgbClr val="000000"/>
                          </a:solidFill>
                        </a:rPr>
                        <a:t>-better social support</a:t>
                      </a:r>
                    </a:p>
                  </a:txBody>
                  <a:tcPr marL="91434" marR="91434" marT="45719" marB="45719"/>
                </a:tc>
                <a:extLst>
                  <a:ext uri="{0D108BD9-81ED-4DB2-BD59-A6C34878D82A}">
                    <a16:rowId xmlns:a16="http://schemas.microsoft.com/office/drawing/2014/main" val="10004"/>
                  </a:ext>
                </a:extLst>
              </a:tr>
              <a:tr h="958603">
                <a:tc>
                  <a:txBody>
                    <a:bodyPr vert="horz" wrap="square"/>
                    <a:lstStyle/>
                    <a:p>
                      <a:r>
                        <a:rPr lang="en-CA" sz="1400" err="1"/>
                        <a:t>Weinhandl (2012)</a:t>
                      </a:r>
                      <a:endParaRPr lang="en-US" sz="1400">
                        <a:solidFill>
                          <a:srgbClr val="000000"/>
                        </a:solidFill>
                      </a:endParaRPr>
                    </a:p>
                  </a:txBody>
                  <a:tcPr marL="91434" marR="91434" marT="45719" marB="45719"/>
                </a:tc>
                <a:tc>
                  <a:txBody>
                    <a:bodyPr vert="horz" wrap="square"/>
                    <a:lstStyle/>
                    <a:p>
                      <a:r>
                        <a:rPr lang="en-CA" sz="1400"/>
                        <a:t>USA, 1.8 years</a:t>
                      </a:r>
                      <a:endParaRPr lang="en-US" sz="1400">
                        <a:solidFill>
                          <a:srgbClr val="000000"/>
                        </a:solidFill>
                      </a:endParaRPr>
                    </a:p>
                  </a:txBody>
                  <a:tcPr marL="91434" marR="91434" marT="45719" marB="45719"/>
                </a:tc>
                <a:tc>
                  <a:txBody>
                    <a:bodyPr vert="horz" wrap="square"/>
                    <a:lstStyle/>
                    <a:p>
                      <a:r>
                        <a:rPr lang="en-CA" sz="1400"/>
                        <a:t>1873,</a:t>
                      </a:r>
                      <a:r>
                        <a:rPr lang="en-CA" sz="1400" baseline="0"/>
                        <a:t> daily NxStage HD</a:t>
                      </a:r>
                      <a:endParaRPr lang="en-US" sz="1400">
                        <a:solidFill>
                          <a:srgbClr val="000000"/>
                        </a:solidFill>
                      </a:endParaRPr>
                    </a:p>
                  </a:txBody>
                  <a:tcPr marL="91434" marR="91434" marT="45719" marB="45719"/>
                </a:tc>
                <a:tc>
                  <a:txBody>
                    <a:bodyPr vert="horz" wrap="square"/>
                    <a:lstStyle/>
                    <a:p>
                      <a:r>
                        <a:rPr lang="en-CA" sz="1400"/>
                        <a:t>9365 from USRDS</a:t>
                      </a:r>
                      <a:endParaRPr lang="en-US" sz="1400">
                        <a:solidFill>
                          <a:srgbClr val="000000"/>
                        </a:solidFill>
                      </a:endParaRPr>
                    </a:p>
                  </a:txBody>
                  <a:tcPr marL="91434" marR="91434" marT="45719" marB="45719"/>
                </a:tc>
                <a:tc>
                  <a:txBody>
                    <a:bodyPr vert="horz" wrap="square"/>
                    <a:lstStyle/>
                    <a:p>
                      <a:r>
                        <a:rPr lang="en-CA" sz="1400"/>
                        <a:t>ITT HR = 0.87 (0.78-097)</a:t>
                      </a:r>
                    </a:p>
                    <a:p>
                      <a:r>
                        <a:rPr lang="en-CA" sz="1400">
                          <a:solidFill>
                            <a:srgbClr val="000000"/>
                          </a:solidFill>
                        </a:rPr>
                        <a:t>As treated: 0.82 (0.72-0.94)</a:t>
                      </a:r>
                      <a:endParaRPr lang="en-US" sz="1400">
                        <a:solidFill>
                          <a:srgbClr val="000000"/>
                        </a:solidFill>
                      </a:endParaRPr>
                    </a:p>
                  </a:txBody>
                  <a:tcPr marL="91434" marR="91434" marT="45719" marB="45719"/>
                </a:tc>
                <a:tc>
                  <a:txBody>
                    <a:bodyPr vert="horz" wrap="square"/>
                    <a:lstStyle/>
                    <a:p>
                      <a:r>
                        <a:rPr lang="en-US" sz="1400">
                          <a:solidFill>
                            <a:srgbClr val="000000"/>
                          </a:solidFill>
                        </a:rPr>
                        <a:t>-1 in 4 patients switched to In-center HD</a:t>
                      </a:r>
                    </a:p>
                    <a:p>
                      <a:r>
                        <a:rPr lang="en-US" sz="1400">
                          <a:solidFill>
                            <a:srgbClr val="000000"/>
                          </a:solidFill>
                        </a:rPr>
                        <a:t>-younger, healthier population</a:t>
                      </a:r>
                    </a:p>
                  </a:txBody>
                  <a:tcPr marL="91434" marR="91434" marT="45719" marB="45719"/>
                </a:tc>
                <a:extLst>
                  <a:ext uri="{0D108BD9-81ED-4DB2-BD59-A6C34878D82A}">
                    <a16:rowId xmlns:a16="http://schemas.microsoft.com/office/drawing/2014/main" val="10005"/>
                  </a:ext>
                </a:extLst>
              </a:tr>
            </a:tbl>
          </a:graphicData>
        </a:graphic>
      </p:graphicFrame>
      <p:sp>
        <p:nvSpPr>
          <p:cNvPr id="7" name="TextBox 1">
            <a:extLst>
              <a:ext uri="{FF2B5EF4-FFF2-40B4-BE49-F238E27FC236}">
                <a16:creationId xmlns:a16="http://schemas.microsoft.com/office/drawing/2014/main" id="{A57E6BC0-660D-41BA-8FC4-DD84EF374950}"/>
              </a:ext>
            </a:extLst>
          </p:cNvPr>
          <p:cNvSpPr txBox="1">
            <a:spLocks noSelect="1" noMove="1" noResize="1" noChangeArrowheads="1" noTextEdit="1"/>
          </p:cNvSpPr>
          <p:nvPr/>
        </p:nvSpPr>
        <p:spPr bwMode="auto">
          <a:xfrm>
            <a:off x="-489100" y="5640678"/>
            <a:ext cx="12688551" cy="490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9611" tIns="44806" rIns="89611" bIns="44806">
            <a:spAutoFit/>
          </a:bodyPr>
          <a:lstStyle>
            <a:lvl1pPr eaLnBrk="0" hangingPunct="0">
              <a:defRPr sz="2400">
                <a:solidFill>
                  <a:schemeClr val="tx1"/>
                </a:solidFill>
                <a:latin typeface="Arial"/>
              </a:defRPr>
            </a:lvl1pPr>
            <a:lvl2pPr marL="742950" indent="-285750" eaLnBrk="0" hangingPunct="0">
              <a:defRPr sz="2400">
                <a:solidFill>
                  <a:schemeClr val="tx1"/>
                </a:solidFill>
                <a:latin typeface="Arial"/>
              </a:defRPr>
            </a:lvl2pPr>
            <a:lvl3pPr marL="1143000" indent="-228600" eaLnBrk="0" hangingPunct="0">
              <a:defRPr sz="2400">
                <a:solidFill>
                  <a:schemeClr val="tx1"/>
                </a:solidFill>
                <a:latin typeface="Arial"/>
              </a:defRPr>
            </a:lvl3pPr>
            <a:lvl4pPr marL="1600200" indent="-228600" eaLnBrk="0" hangingPunct="0">
              <a:defRPr sz="2400">
                <a:solidFill>
                  <a:schemeClr val="tx1"/>
                </a:solidFill>
                <a:latin typeface="Arial"/>
              </a:defRPr>
            </a:lvl4pPr>
            <a:lvl5pPr marL="2057400" indent="-228600" eaLnBrk="0" hangingPunct="0">
              <a:defRPr sz="2400">
                <a:solidFill>
                  <a:schemeClr val="tx1"/>
                </a:solidFill>
                <a:latin typeface="Arial"/>
              </a:defRPr>
            </a:lvl5pPr>
            <a:lvl6pPr marL="2514600" indent="-228600" eaLnBrk="0" fontAlgn="base" hangingPunct="0">
              <a:spcBef>
                <a:spcPct val="0"/>
              </a:spcBef>
              <a:spcAft>
                <a:spcPct val="0"/>
              </a:spcAft>
              <a:defRPr sz="2400">
                <a:solidFill>
                  <a:schemeClr val="tx1"/>
                </a:solidFill>
                <a:latin typeface="Arial"/>
              </a:defRPr>
            </a:lvl6pPr>
            <a:lvl7pPr marL="2971800" indent="-228600" eaLnBrk="0" fontAlgn="base" hangingPunct="0">
              <a:spcBef>
                <a:spcPct val="0"/>
              </a:spcBef>
              <a:spcAft>
                <a:spcPct val="0"/>
              </a:spcAft>
              <a:defRPr sz="2400">
                <a:solidFill>
                  <a:schemeClr val="tx1"/>
                </a:solidFill>
                <a:latin typeface="Arial"/>
              </a:defRPr>
            </a:lvl7pPr>
            <a:lvl8pPr marL="3429000" indent="-228600" eaLnBrk="0" fontAlgn="base" hangingPunct="0">
              <a:spcBef>
                <a:spcPct val="0"/>
              </a:spcBef>
              <a:spcAft>
                <a:spcPct val="0"/>
              </a:spcAft>
              <a:defRPr sz="2400">
                <a:solidFill>
                  <a:schemeClr val="tx1"/>
                </a:solidFill>
                <a:latin typeface="Arial"/>
              </a:defRPr>
            </a:lvl8pPr>
            <a:lvl9pPr marL="3886200" indent="-228600" eaLnBrk="0" fontAlgn="base" hangingPunct="0">
              <a:spcBef>
                <a:spcPct val="0"/>
              </a:spcBef>
              <a:spcAft>
                <a:spcPct val="0"/>
              </a:spcAft>
              <a:defRPr sz="2400">
                <a:solidFill>
                  <a:schemeClr val="tx1"/>
                </a:solidFill>
                <a:latin typeface="Arial"/>
              </a:defRPr>
            </a:lvl9pPr>
          </a:lstStyle>
          <a:p>
            <a:pPr algn="r" eaLnBrk="1" hangingPunct="1"/>
            <a:r>
              <a:rPr lang="en-US" altLang="en-US" sz="1300" i="1"/>
              <a:t>1. Johansen KL, Zhang R, Huang Y, et al.: Kidney Int 76:984-990, 2009, 2., Lockridge R, Ting G, Kjellstrand CM:. Hemodial Int 16:351-362, 2011,</a:t>
            </a:r>
          </a:p>
          <a:p>
            <a:pPr algn="r" eaLnBrk="1" hangingPunct="1"/>
            <a:r>
              <a:rPr lang="en-US" altLang="en-US" sz="1300" i="1"/>
              <a:t> 3. Marshall MR, Hawley CM, Kerr PG, et al.: Am J Kidney Dis 58:782-793, 2011, 4. Weinhandl ED, Liu J, Gilbertson DT, et al.: J Am Soc Nephrol 23:895-904, 2012</a:t>
            </a:r>
          </a:p>
        </p:txBody>
      </p:sp>
      <p:sp>
        <p:nvSpPr>
          <p:cNvPr id="8" name="Subtitle 3">
            <a:extLst>
              <a:ext uri="{FF2B5EF4-FFF2-40B4-BE49-F238E27FC236}">
                <a16:creationId xmlns:a16="http://schemas.microsoft.com/office/drawing/2014/main" id="{5C25053F-1B43-42A5-A502-93B470FA0ECE}"/>
              </a:ext>
            </a:extLst>
          </p:cNvPr>
          <p:cNvSpPr>
            <a:spLocks noGrp="1" noSelect="1" noMove="1" noResize="1" noTextEdit="1"/>
          </p:cNvSpPr>
          <p:nvPr>
            <p:ph type="subTitle" idx="10"/>
          </p:nvPr>
        </p:nvSpPr>
        <p:spPr>
          <a:xfrm>
            <a:off x="6129537" y="352365"/>
            <a:ext cx="6062463" cy="366959"/>
          </a:xfrm>
        </p:spPr>
        <p:txBody>
          <a:bodyPr/>
          <a:lstStyle/>
          <a:p>
            <a:r>
              <a:rPr lang="en-CA" altLang="en-US"/>
              <a:t>Survival outcomes</a:t>
            </a:r>
            <a:endParaRPr lang="en-US"/>
          </a:p>
        </p:txBody>
      </p:sp>
    </p:spTree>
    <p:extLst>
      <p:ext uri="{BB962C8B-B14F-4D97-AF65-F5344CB8AC3E}">
        <p14:creationId val="3729232997"/>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2B374B2-B5CB-4DB3-9039-B535146D94A3}"/>
              </a:ext>
            </a:extLst>
          </p:cNvPr>
          <p:cNvSpPr>
            <a:spLocks noGrp="1" noSelect="1" noMove="1" noResize="1" noTextEdit="1"/>
          </p:cNvSpPr>
          <p:nvPr>
            <p:ph type="title"/>
          </p:nvPr>
        </p:nvSpPr>
        <p:spPr>
          <a:xfrm>
            <a:off x="615803" y="698057"/>
            <a:ext cx="11576197" cy="1078992"/>
          </a:xfrm>
        </p:spPr>
        <p:txBody>
          <a:bodyPr>
            <a:noAutofit/>
          </a:bodyPr>
          <a:lstStyle/>
          <a:p>
            <a:r>
              <a:rPr lang="en-US"/>
              <a:t>Morbidity and Mortality of Intermittent HD</a:t>
            </a:r>
          </a:p>
        </p:txBody>
      </p:sp>
      <p:pic>
        <p:nvPicPr>
          <p:cNvPr id="5" name="Picture 2">
            <a:extLst>
              <a:ext uri="{FF2B5EF4-FFF2-40B4-BE49-F238E27FC236}">
                <a16:creationId xmlns:a16="http://schemas.microsoft.com/office/drawing/2014/main" id="{40F562B7-460E-4BE5-87E5-CD4F951F35CF}"/>
              </a:ext>
            </a:extLst>
          </p:cNvPr>
          <p:cNvPicPr>
            <a:picLocks noSelect="1" noChangeAspect="1" noMove="1" noResize="1" noChangeArrowheads="1"/>
          </p:cNvPicPr>
          <p:nvPr/>
        </p:nvPicPr>
        <p:blipFill>
          <a:blip r:embed="rId2">
            <a:extLst>
              <a:ext uri="{28A0092B-C50C-407E-A947-70E740481C1C}">
                <a14:useLocalDpi xmlns:a14="http://schemas.microsoft.com/office/drawing/2010/main" val="0"/>
              </a:ext>
            </a:extLst>
          </a:blip>
          <a:srcRect l="4480" r="3746" b="1836"/>
          <a:stretch>
            <a:fillRect/>
          </a:stretch>
        </p:blipFill>
        <p:spPr bwMode="auto">
          <a:xfrm>
            <a:off x="1121685" y="1484598"/>
            <a:ext cx="4470158" cy="3572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B90AB4D6-4986-4BE6-B368-16727FD32B9B}"/>
              </a:ext>
            </a:extLst>
          </p:cNvPr>
          <p:cNvPicPr>
            <a:picLocks noGrp="1" noSelect="1" noChangeAspect="1" noMove="1" noResize="1" noChangeArrowheads="1"/>
          </p:cNvPicPr>
          <p:nvPr>
            <p:ph idx="1"/>
          </p:nvPr>
        </p:nvPicPr>
        <p:blipFill>
          <a:blip r:embed="rId3">
            <a:extLst>
              <a:ext uri="{28A0092B-C50C-407E-A947-70E740481C1C}">
                <a14:useLocalDpi xmlns:a14="http://schemas.microsoft.com/office/drawing/2010/main" val="0"/>
              </a:ext>
            </a:extLst>
          </a:blip>
          <a:srcRect r="3642"/>
          <a:stretch>
            <a:fillRect/>
          </a:stretch>
        </p:blipFill>
        <p:spPr bwMode="auto">
          <a:xfrm>
            <a:off x="6485315" y="1484648"/>
            <a:ext cx="4729272" cy="3496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Subtitle 3">
            <a:extLst>
              <a:ext uri="{FF2B5EF4-FFF2-40B4-BE49-F238E27FC236}">
                <a16:creationId xmlns:a16="http://schemas.microsoft.com/office/drawing/2014/main" id="{6274BC99-1562-4E30-A09C-0432F4A89ECC}"/>
              </a:ext>
            </a:extLst>
          </p:cNvPr>
          <p:cNvSpPr>
            <a:spLocks noGrp="1" noSelect="1" noMove="1" noResize="1" noTextEdit="1"/>
          </p:cNvSpPr>
          <p:nvPr>
            <p:ph type="subTitle" idx="10"/>
          </p:nvPr>
        </p:nvSpPr>
        <p:spPr>
          <a:xfrm>
            <a:off x="6129537" y="352365"/>
            <a:ext cx="6062463" cy="366959"/>
          </a:xfrm>
        </p:spPr>
        <p:txBody>
          <a:bodyPr/>
          <a:lstStyle/>
          <a:p>
            <a:r>
              <a:rPr lang="en-CA" altLang="en-US"/>
              <a:t>Survival outcomes</a:t>
            </a:r>
            <a:endParaRPr lang="en-US"/>
          </a:p>
        </p:txBody>
      </p:sp>
      <p:sp>
        <p:nvSpPr>
          <p:cNvPr id="3" name="TextBox 2">
            <a:extLst>
              <a:ext uri="{FF2B5EF4-FFF2-40B4-BE49-F238E27FC236}">
                <a16:creationId xmlns:a16="http://schemas.microsoft.com/office/drawing/2014/main" id="{EFBE49D1-A50E-47EF-881C-2ACE59E00834}"/>
              </a:ext>
            </a:extLst>
          </p:cNvPr>
          <p:cNvSpPr txBox="1">
            <a:spLocks noSelect="1" noMove="1" noResize="1" noTextEdit="1"/>
          </p:cNvSpPr>
          <p:nvPr/>
        </p:nvSpPr>
        <p:spPr>
          <a:xfrm>
            <a:off x="0" y="4976885"/>
            <a:ext cx="12192000" cy="1154162"/>
          </a:xfrm>
          <a:prstGeom prst="rect">
            <a:avLst/>
          </a:prstGeom>
          <a:noFill/>
        </p:spPr>
        <p:txBody>
          <a:bodyPr wrap="square" rtlCol="0">
            <a:spAutoFit/>
          </a:bodyPr>
          <a:lstStyle/>
          <a:p>
            <a:pPr marL="233363"/>
            <a:r>
              <a:rPr lang="en-US">
                <a:solidFill>
                  <a:schemeClr val="tx1">
                    <a:lumMod val="65000"/>
                    <a:lumOff val="35000"/>
                  </a:schemeClr>
                </a:solidFill>
                <a:latin typeface="Arial" panose="020b0604020202020204" pitchFamily="34" charset="0"/>
                <a:cs typeface="Arial" panose="020b0604020202020204" pitchFamily="34" charset="0"/>
              </a:rPr>
              <a:t>Association between long interdialytic intervals and mortality/cardiovascular admission rates in conventional, </a:t>
            </a:r>
          </a:p>
          <a:p>
            <a:pPr marL="233363"/>
            <a:r>
              <a:rPr lang="en-US">
                <a:solidFill>
                  <a:schemeClr val="tx1">
                    <a:lumMod val="65000"/>
                    <a:lumOff val="35000"/>
                  </a:schemeClr>
                </a:solidFill>
                <a:latin typeface="Arial" panose="020b0604020202020204" pitchFamily="34" charset="0"/>
                <a:cs typeface="Arial" panose="020b0604020202020204" pitchFamily="34" charset="0"/>
              </a:rPr>
              <a:t>in-center, 3x weekly hemodialysis patients. Mortality rates and cardiovascular admission rates are higher following periods off dialysis. Specifically, rates are highest on HD</a:t>
            </a:r>
            <a:r>
              <a:rPr lang="en-US" baseline="-25000">
                <a:solidFill>
                  <a:schemeClr val="tx1">
                    <a:lumMod val="65000"/>
                    <a:lumOff val="35000"/>
                  </a:schemeClr>
                </a:solidFill>
                <a:latin typeface="Arial" panose="020b0604020202020204" pitchFamily="34" charset="0"/>
                <a:cs typeface="Arial" panose="020b0604020202020204" pitchFamily="34" charset="0"/>
              </a:rPr>
              <a:t>1</a:t>
            </a:r>
            <a:r>
              <a:rPr lang="en-US">
                <a:solidFill>
                  <a:schemeClr val="tx1">
                    <a:lumMod val="65000"/>
                    <a:lumOff val="35000"/>
                  </a:schemeClr>
                </a:solidFill>
                <a:latin typeface="Arial" panose="020b0604020202020204" pitchFamily="34" charset="0"/>
                <a:cs typeface="Arial" panose="020b0604020202020204" pitchFamily="34" charset="0"/>
              </a:rPr>
              <a:t>, which follows the two-day period off dialysis.</a:t>
            </a:r>
            <a:endParaRPr lang="en-US" altLang="en-US" i="1">
              <a:solidFill>
                <a:schemeClr val="tx1">
                  <a:lumMod val="65000"/>
                  <a:lumOff val="35000"/>
                </a:schemeClr>
              </a:solidFill>
              <a:latin typeface="Arial" panose="020b0604020202020204" pitchFamily="34" charset="0"/>
              <a:ea typeface="ＭＳ Ｐゴシック" pitchFamily="-123" charset="-128"/>
              <a:cs typeface="Arial" panose="020b0604020202020204" pitchFamily="34" charset="0"/>
            </a:endParaRPr>
          </a:p>
          <a:p>
            <a:pPr algn="r"/>
            <a:r>
              <a:rPr lang="en-US" altLang="en-US" sz="1500" i="1">
                <a:solidFill>
                  <a:srgbClr val="000000"/>
                </a:solidFill>
                <a:latin typeface="Arial" panose="020b0604020202020204" pitchFamily="34" charset="0"/>
                <a:ea typeface="ＭＳ Ｐゴシック" pitchFamily="-123" charset="-128"/>
                <a:cs typeface="Arial" panose="020b0604020202020204" pitchFamily="34" charset="0"/>
              </a:rPr>
              <a:t>Modified </a:t>
            </a:r>
            <a:r>
              <a:rPr lang="en-CA" altLang="en-US" sz="1500" i="1">
                <a:solidFill>
                  <a:srgbClr val="000000"/>
                </a:solidFill>
                <a:latin typeface="Arial" panose="020b0604020202020204" pitchFamily="34" charset="0"/>
                <a:ea typeface="ＭＳ Ｐゴシック" pitchFamily="-123" charset="-128"/>
                <a:cs typeface="Arial" panose="020b0604020202020204" pitchFamily="34" charset="0"/>
              </a:rPr>
              <a:t>Foley et al – NEJM 2011</a:t>
            </a: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F34861A-A459-4F19-BEB7-2ED660D17622}"/>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
        <p:nvSpPr>
          <p:cNvPr id="18" name="Oval 17">
            <a:extLst>
              <a:ext uri="{FF2B5EF4-FFF2-40B4-BE49-F238E27FC236}">
                <a16:creationId xmlns:a16="http://schemas.microsoft.com/office/drawing/2014/main" id="{0F7D1053-24E7-4394-9B3F-5FF4A9ADF744}"/>
              </a:ext>
            </a:extLst>
          </p:cNvPr>
          <p:cNvSpPr>
            <a:spLocks noSelect="1" noMove="1" noResize="1" noTextEdit="1"/>
          </p:cNvSpPr>
          <p:nvPr/>
        </p:nvSpPr>
        <p:spPr>
          <a:xfrm>
            <a:off x="1801533" y="2121639"/>
            <a:ext cx="213033" cy="213033"/>
          </a:xfrm>
          <a:prstGeom prst="ellipse">
            <a:avLst/>
          </a:prstGeom>
          <a:solidFill>
            <a:srgbClr val="00A0D7">
              <a:alpha val="5000"/>
            </a:srgbClr>
          </a:solidFill>
          <a:ln w="30856">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A0D7"/>
              </a:solidFill>
            </a:endParaRPr>
          </a:p>
        </p:txBody>
      </p:sp>
      <p:sp>
        <p:nvSpPr>
          <p:cNvPr id="20" name="Oval 19">
            <a:extLst>
              <a:ext uri="{FF2B5EF4-FFF2-40B4-BE49-F238E27FC236}">
                <a16:creationId xmlns:a16="http://schemas.microsoft.com/office/drawing/2014/main" id="{372E7FED-A88C-9449-8810-B99CA0C08A83}"/>
              </a:ext>
            </a:extLst>
          </p:cNvPr>
          <p:cNvSpPr>
            <a:spLocks noSelect="1" noMove="1" noResize="1" noTextEdit="1"/>
          </p:cNvSpPr>
          <p:nvPr/>
        </p:nvSpPr>
        <p:spPr>
          <a:xfrm>
            <a:off x="7231246" y="2085130"/>
            <a:ext cx="213033" cy="213033"/>
          </a:xfrm>
          <a:prstGeom prst="ellipse">
            <a:avLst/>
          </a:prstGeom>
          <a:solidFill>
            <a:srgbClr val="00A0D7">
              <a:alpha val="5000"/>
            </a:srgbClr>
          </a:solidFill>
          <a:ln w="30856">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A0D7"/>
              </a:solidFill>
            </a:endParaRPr>
          </a:p>
        </p:txBody>
      </p:sp>
      <p:sp>
        <p:nvSpPr>
          <p:cNvPr id="30" name="Rectangle 29">
            <a:extLst>
              <a:ext uri="{FF2B5EF4-FFF2-40B4-BE49-F238E27FC236}">
                <a16:creationId xmlns:a16="http://schemas.microsoft.com/office/drawing/2014/main" id="{30367751-97D3-49E9-AEAC-B4E94D86D74A}"/>
              </a:ext>
            </a:extLst>
          </p:cNvPr>
          <p:cNvSpPr>
            <a:spLocks noSelect="1" noMove="1" noResize="1" noTextEdit="1"/>
          </p:cNvSpPr>
          <p:nvPr/>
        </p:nvSpPr>
        <p:spPr>
          <a:xfrm>
            <a:off x="1741918" y="4452820"/>
            <a:ext cx="332265" cy="332265"/>
          </a:xfrm>
          <a:prstGeom prst="rect">
            <a:avLst/>
          </a:prstGeom>
          <a:solidFill>
            <a:srgbClr val="00A0D7">
              <a:alpha val="5000"/>
            </a:srgbClr>
          </a:solidFill>
          <a:ln w="30856">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A0D7"/>
              </a:solidFill>
            </a:endParaRPr>
          </a:p>
        </p:txBody>
      </p:sp>
      <p:sp>
        <p:nvSpPr>
          <p:cNvPr id="23" name="Rectangle 22">
            <a:extLst>
              <a:ext uri="{FF2B5EF4-FFF2-40B4-BE49-F238E27FC236}">
                <a16:creationId xmlns:a16="http://schemas.microsoft.com/office/drawing/2014/main" id="{9B0BD4A0-C508-4A47-9EEC-D69F67FABE5B}"/>
              </a:ext>
            </a:extLst>
          </p:cNvPr>
          <p:cNvSpPr>
            <a:spLocks noSelect="1" noMove="1" noResize="1" noTextEdit="1"/>
          </p:cNvSpPr>
          <p:nvPr/>
        </p:nvSpPr>
        <p:spPr>
          <a:xfrm>
            <a:off x="7179386" y="4329302"/>
            <a:ext cx="332265" cy="332265"/>
          </a:xfrm>
          <a:prstGeom prst="rect">
            <a:avLst/>
          </a:prstGeom>
          <a:solidFill>
            <a:srgbClr val="00A0D7">
              <a:alpha val="5000"/>
            </a:srgbClr>
          </a:solidFill>
          <a:ln w="30856">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A0D7"/>
              </a:solidFill>
            </a:endParaRPr>
          </a:p>
        </p:txBody>
      </p:sp>
    </p:spTree>
    <p:extLst>
      <p:ext uri="{BB962C8B-B14F-4D97-AF65-F5344CB8AC3E}">
        <p14:creationId val="2584730449"/>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3ABA9277-3275-4130-8C19-C572CFF28AB2}"/>
              </a:ext>
            </a:extLst>
          </p:cNvPr>
          <p:cNvSpPr>
            <a:spLocks noGrp="1" noSelect="1" noMove="1" noResize="1" noTextEdit="1"/>
          </p:cNvSpPr>
          <p:nvPr>
            <p:ph type="title"/>
          </p:nvPr>
        </p:nvSpPr>
        <p:spPr>
          <a:xfrm>
            <a:off x="616666" y="697871"/>
            <a:ext cx="10515600" cy="1078992"/>
          </a:xfrm>
        </p:spPr>
        <p:txBody>
          <a:bodyPr/>
          <a:lstStyle/>
          <a:p>
            <a:r>
              <a:rPr lang="en-US"/>
              <a:t>Summary</a:t>
            </a:r>
          </a:p>
        </p:txBody>
      </p:sp>
      <p:sp>
        <p:nvSpPr>
          <p:cNvPr id="3" name="Content Placeholder 2">
            <a:extLst>
              <a:ext uri="{FF2B5EF4-FFF2-40B4-BE49-F238E27FC236}">
                <a16:creationId xmlns:a16="http://schemas.microsoft.com/office/drawing/2014/main" id="{5A38E1D4-A450-477B-A0F2-D882138E522B}"/>
              </a:ext>
            </a:extLst>
          </p:cNvPr>
          <p:cNvSpPr>
            <a:spLocks noGrp="1" noSelect="1" noMove="1" noResize="1" noTextEdit="1"/>
          </p:cNvSpPr>
          <p:nvPr>
            <p:ph idx="1"/>
          </p:nvPr>
        </p:nvSpPr>
        <p:spPr>
          <a:xfrm>
            <a:off x="616666" y="1611723"/>
            <a:ext cx="10958668" cy="3248024"/>
          </a:xfrm>
        </p:spPr>
        <p:txBody>
          <a:bodyPr>
            <a:normAutofit/>
          </a:bodyPr>
          <a:lstStyle/>
          <a:p>
            <a:r>
              <a:rPr lang="en-US">
                <a:latin typeface="Arial" panose="020b0604020202020204" pitchFamily="34" charset="0"/>
                <a:cs typeface="Arial" panose="020b0604020202020204" pitchFamily="34" charset="0"/>
              </a:rPr>
              <a:t>Survival data suggests that home hemodialysis is better than in-center HD.</a:t>
            </a:r>
          </a:p>
          <a:p>
            <a:r>
              <a:rPr lang="en-US">
                <a:latin typeface="Arial" panose="020b0604020202020204" pitchFamily="34" charset="0"/>
                <a:cs typeface="Arial" panose="020b0604020202020204" pitchFamily="34" charset="0"/>
              </a:rPr>
              <a:t>Increased intradialytic time may contribute to survival differences between in-center and home hemodialysis.</a:t>
            </a:r>
          </a:p>
          <a:p>
            <a:r>
              <a:rPr lang="en-US">
                <a:latin typeface="Arial" panose="020b0604020202020204" pitchFamily="34" charset="0"/>
                <a:cs typeface="Arial" panose="020b0604020202020204" pitchFamily="34" charset="0"/>
              </a:rPr>
              <a:t>Selection bias (younger, healthier and high socioeconomic status patients) and technique failure account for the majority of inherent bias.</a:t>
            </a:r>
          </a:p>
        </p:txBody>
      </p:sp>
      <p:sp>
        <p:nvSpPr>
          <p:cNvPr id="5" name="Subtitle 3">
            <a:extLst>
              <a:ext uri="{FF2B5EF4-FFF2-40B4-BE49-F238E27FC236}">
                <a16:creationId xmlns:a16="http://schemas.microsoft.com/office/drawing/2014/main" id="{0430A731-4B56-4A67-BA38-A9C9BBCE5AEE}"/>
              </a:ext>
            </a:extLst>
          </p:cNvPr>
          <p:cNvSpPr>
            <a:spLocks noGrp="1" noSelect="1" noMove="1" noResize="1" noTextEdit="1"/>
          </p:cNvSpPr>
          <p:nvPr>
            <p:ph type="subTitle" idx="10"/>
          </p:nvPr>
        </p:nvSpPr>
        <p:spPr>
          <a:xfrm>
            <a:off x="6129338" y="352425"/>
            <a:ext cx="6062662" cy="366713"/>
          </a:xfrm>
        </p:spPr>
        <p:txBody>
          <a:bodyPr/>
          <a:lstStyle/>
          <a:p>
            <a:r>
              <a:rPr lang="en-CA" altLang="en-US"/>
              <a:t>Survival outcomes</a:t>
            </a:r>
            <a:endParaRPr lang="en-US"/>
          </a:p>
        </p:txBody>
      </p:sp>
      <p:sp>
        <p:nvSpPr>
          <p:cNvPr id="4" name="TextBox 3">
            <a:extLst>
              <a:ext uri="{FF2B5EF4-FFF2-40B4-BE49-F238E27FC236}">
                <a16:creationId xmlns:a16="http://schemas.microsoft.com/office/drawing/2014/main" id="{39CB43C4-1A8A-44D1-BACC-A54B96F0BBAD}"/>
              </a:ext>
            </a:extLst>
          </p:cNvPr>
          <p:cNvSpPr txBox="1">
            <a:spLocks noSelect="1" noMove="1" noResize="1" noTextEdit="1"/>
          </p:cNvSpPr>
          <p:nvPr/>
        </p:nvSpPr>
        <p:spPr>
          <a:xfrm>
            <a:off x="147635" y="6250129"/>
            <a:ext cx="9291637" cy="477054"/>
          </a:xfrm>
          <a:prstGeom prst="rect">
            <a:avLst/>
          </a:prstGeom>
          <a:noFill/>
        </p:spPr>
        <p:txBody>
          <a:bodyPr wrap="square" rtlCol="0">
            <a:spAutoFit/>
          </a:bodyPr>
          <a:lstStyle/>
          <a:p>
            <a:r>
              <a:rPr lang="en-US" sz="2500">
                <a:solidFill>
                  <a:schemeClr val="bg1"/>
                </a:solidFill>
                <a:latin typeface="Gotham" panose="02000504050000020004" pitchFamily="2" charset="0"/>
              </a:rPr>
              <a:t>Dialysis Core Curriculum 2021</a:t>
            </a:r>
          </a:p>
        </p:txBody>
      </p:sp>
    </p:spTree>
    <p:extLst>
      <p:ext uri="{BB962C8B-B14F-4D97-AF65-F5344CB8AC3E}">
        <p14:creationId val="3179053619"/>
      </p:ext>
    </p:extLst>
  </p:cSld>
  <p:clrMapOvr>
    <a:masterClrMapping/>
  </p:clrMapOvr>
  <p:transition/>
  <p:timing/>
</p:sld>
</file>

<file path=ppt/tags/tag1.xml><?xml version="1.0" encoding="utf-8"?>
<p:tagLst xmlns:p="http://schemas.openxmlformats.org/presentationml/2006/main">
  <p:tag name="THINKCELLSHAPEDONOTDELETE" val="pJM8l1VXwHkmPe_WhIJq1TA"/>
</p:tagLst>
</file>

<file path=ppt/tags/tag2.xml><?xml version="1.0" encoding="utf-8"?>
<p:tagLst xmlns:p="http://schemas.openxmlformats.org/presentationml/2006/main">
  <p:tag name="AS_NET" val="4.0.30319.42000"/>
  <p:tag name="AS_OS" val="Microsoft Windows NT 10.0.17763.0"/>
  <p:tag name="AS_RELEASE_DATE" val="2024.06.14"/>
  <p:tag name="AS_TITLE" val="Aspose.Slides for .NET 4.0 Client Profile"/>
  <p:tag name="AS_VERSION" val="24.6"/>
</p:tagLst>
</file>

<file path=ppt/theme/theme1.xml><?xml version="1.0" encoding="utf-8"?>
<a:theme xmlns:r="http://schemas.openxmlformats.org/officeDocument/2006/relationships" xmlns:a="http://schemas.openxmlformats.org/drawingml/2006/main" name="Office Theme">
  <a:themeElements>
    <a:clrScheme name="ASN THEME COLORS">
      <a:dk1>
        <a:sysClr val="windowText" lastClr="000000"/>
      </a:dk1>
      <a:lt1>
        <a:sysClr val="window" lastClr="FFFFFF"/>
      </a:lt1>
      <a:dk2>
        <a:srgbClr val="3F2A7D"/>
      </a:dk2>
      <a:lt2>
        <a:srgbClr val="96C4D4"/>
      </a:lt2>
      <a:accent1>
        <a:srgbClr val="00468B"/>
      </a:accent1>
      <a:accent2>
        <a:srgbClr val="FF8200"/>
      </a:accent2>
      <a:accent3>
        <a:srgbClr val="008EAA"/>
      </a:accent3>
      <a:accent4>
        <a:srgbClr val="319B42"/>
      </a:accent4>
      <a:accent5>
        <a:srgbClr val="3F2A56"/>
      </a:accent5>
      <a:accent6>
        <a:srgbClr val="FFB500"/>
      </a:accent6>
      <a:hlink>
        <a:srgbClr val="0000FF"/>
      </a:hlink>
      <a:folHlink>
        <a:srgbClr val="800080"/>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D905EE3CAFD94EB5BBB26556F56320" ma:contentTypeVersion="11" ma:contentTypeDescription="Create a new document." ma:contentTypeScope="" ma:versionID="1dbadfc93922589360c3ca94fc9da3d1">
  <xsd:schema xmlns:xsd="http://www.w3.org/2001/XMLSchema" xmlns:xs="http://www.w3.org/2001/XMLSchema" xmlns:p="http://schemas.microsoft.com/office/2006/metadata/properties" xmlns:ns3="42c060d6-5e73-43b3-8e14-2a59a9a3ec4c" xmlns:ns4="2e678067-11ca-4e3e-ac6b-0dea148d5db1" targetNamespace="http://schemas.microsoft.com/office/2006/metadata/properties" ma:root="true" ma:fieldsID="ab2d86b57e27b3a2141ad06f823df5ac" ns3:_="" ns4:_="">
    <xsd:import namespace="42c060d6-5e73-43b3-8e14-2a59a9a3ec4c"/>
    <xsd:import namespace="2e678067-11ca-4e3e-ac6b-0dea148d5db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060d6-5e73-43b3-8e14-2a59a9a3e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678067-11ca-4e3e-ac6b-0dea148d5d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210C3-938B-427C-84AD-F09010AE3D38}">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F298B524-2866-4CD9-B83B-BD1B892C031E}">
  <ds:schemaRefs>
    <ds:schemaRef ds:uri="http://schemas.microsoft.com/office/2006/metadata/contentType"/>
    <ds:schemaRef ds:uri="http://schemas.microsoft.com/office/2006/metadata/properties/metaAttributes"/>
    <ds:schemaRef ds:uri="http://www.w3.org/2000/xmlns/"/>
    <ds:schemaRef ds:uri="http://www.w3.org/2001/XMLSchema"/>
    <ds:schemaRef ds:uri="42c060d6-5e73-43b3-8e14-2a59a9a3ec4c"/>
    <ds:schemaRef ds:uri="2e678067-11ca-4e3e-ac6b-0dea148d5db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34F5D1-2205-4B37-8ECE-A5C059CB4256}">
  <ds:schemaRefs>
    <ds:schemaRef ds:uri="http://schemas.microsoft.com/sharepoint/v3/contenttype/forms"/>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400</Paragraphs>
  <Slides>45</Slides>
  <Notes>17</Notes>
  <TotalTime>2906</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45</vt:i4>
      </vt:variant>
    </vt:vector>
  </HeadingPairs>
  <TitlesOfParts>
    <vt:vector baseType="lpstr" size="56">
      <vt:lpstr>Arial</vt:lpstr>
      <vt:lpstr>Calibri Light</vt:lpstr>
      <vt:lpstr>Calibri</vt:lpstr>
      <vt:lpstr>Segoe</vt:lpstr>
      <vt:lpstr>Gotham Black</vt:lpstr>
      <vt:lpstr>Gotham</vt:lpstr>
      <vt:lpstr>Courier New</vt:lpstr>
      <vt:lpstr>ＭＳ Ｐゴシック</vt:lpstr>
      <vt:lpstr>Wingdings</vt:lpstr>
      <vt:lpstr>PMingLiU</vt:lpstr>
      <vt:lpstr>Office Theme</vt:lpstr>
      <vt:lpstr>Home HemodialysisHome HD: Outcomes and Patient Selection</vt:lpstr>
      <vt:lpstr>Sophia L. Ambruso</vt:lpstr>
      <vt:lpstr>Learning Objectives</vt:lpstr>
      <vt:lpstr>Acronyms and Definitions</vt:lpstr>
      <vt:lpstr>Case Presentation</vt:lpstr>
      <vt:lpstr>Selected Clinical Outcomes</vt:lpstr>
      <vt:lpstr>Selected Survival Studies: Frequent HD vs. Conventional HD</vt:lpstr>
      <vt:lpstr>Morbidity and Mortality of Intermittent HD</vt:lpstr>
      <vt:lpstr>Summary</vt:lpstr>
      <vt:lpstr>PowerPoint Presentation</vt:lpstr>
      <vt:lpstr>PowerPoint Presentation</vt:lpstr>
      <vt:lpstr>HHD vs PD: Mortality and Hospitalizations</vt:lpstr>
      <vt:lpstr>Peritoneal vs. Home Hemodialysis Comparisons</vt:lpstr>
      <vt:lpstr>Improved BP Control and Left Ventricular Hypertrophy Regression With Frequent HD</vt:lpstr>
      <vt:lpstr>Cardiovascular Summary</vt:lpstr>
      <vt:lpstr>Dialysis Adequacy Based on Dialysis Frequency / Modality</vt:lpstr>
      <vt:lpstr>PowerPoint Presentation</vt:lpstr>
      <vt:lpstr>Solute Removal and Outcomes</vt:lpstr>
      <vt:lpstr>Psychosocial Benefits of Frequent HD</vt:lpstr>
      <vt:lpstr>Quality of Life</vt:lpstr>
      <vt:lpstr>Quality of Life: Frequent HHD Compared to CHD – A Second look</vt:lpstr>
      <vt:lpstr>Extended Hours Dialysis: ACTIVE Trial</vt:lpstr>
      <vt:lpstr>Quality of Life Summary</vt:lpstr>
      <vt:lpstr>Pregnancy Outcomes</vt:lpstr>
      <vt:lpstr>Pregnancy Outcomes</vt:lpstr>
      <vt:lpstr>Adverse Events: Vascular Access</vt:lpstr>
      <vt:lpstr>Adverse Events: Buttonhole Cannulation Technique</vt:lpstr>
      <vt:lpstr>Other Considerations</vt:lpstr>
      <vt:lpstr>Summary</vt:lpstr>
      <vt:lpstr>Case Presentation (cont.)</vt:lpstr>
      <vt:lpstr>Trends in Home Dialysis</vt:lpstr>
      <vt:lpstr>Why Do So Many Patients Dialyze In-Center When FHD May Provide…..?</vt:lpstr>
      <vt:lpstr>Understanding Barriers to Home-Based and Self-Care In-Center HD</vt:lpstr>
      <vt:lpstr>Understanding Barriers to Home-Based and Self-Care In-Center HD</vt:lpstr>
      <vt:lpstr>Understanding Barriers to Home-Based and Self-Care In-Center HD</vt:lpstr>
      <vt:lpstr>Why Home HD?</vt:lpstr>
      <vt:lpstr>What Does It Take to Initiate a Patient on Home HD?</vt:lpstr>
      <vt:lpstr>Pre-Dialysis Education</vt:lpstr>
      <vt:lpstr>Why Do Patients Choose Self-Care Dialysis?</vt:lpstr>
      <vt:lpstr>Factors Contributing to Home HD Patient Selection</vt:lpstr>
      <vt:lpstr>Key Clinical Messages to Patients</vt:lpstr>
      <vt:lpstr>PowerPoint Presentation</vt:lpstr>
      <vt:lpstr>Summary</vt:lpstr>
      <vt:lpstr>PowerPoint Presentation</vt:lpstr>
      <vt:lpstr>PowerPoint Presentation</vt:lpstr>
    </vt:vector>
  </TitlesOfParts>
  <LinksUpToDate>0</LinksUpToDate>
  <SharedDoc>0</SharedDoc>
  <HyperlinksChanged>0</HyperlinksChanged>
  <Application>Aspose.Slides for .NET</Application>
  <AppVersion>24.0600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Crystal Anderson</dc:creator>
  <cp:lastModifiedBy>Jin Soo Kim</cp:lastModifiedBy>
  <cp:revision>245</cp:revision>
  <dcterms:created xsi:type="dcterms:W3CDTF">2017-04-24T15:47:09Z</dcterms:created>
  <dcterms:modified xsi:type="dcterms:W3CDTF">2024-07-18T00:36:47Z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0x0101005DD905EE3CAFD94EB5BBB26556F56320</vt:lpwstr>
  </property>
</Properties>
</file>