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emf" ContentType="image/x-emf"/>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4.6-->
<p:presentation xmlns:r="http://schemas.openxmlformats.org/officeDocument/2006/relationships" xmlns:a="http://schemas.openxmlformats.org/drawingml/2006/main" xmlns:p="http://schemas.openxmlformats.org/presentationml/2006/main" saveSubsetFonts="1">
  <p:sldMasterIdLst>
    <p:sldMasterId id="2147483648" r:id="rId2"/>
  </p:sldMasterIdLst>
  <p:notesMasterIdLst>
    <p:notesMasterId r:id="rId3"/>
  </p:notesMasterIdLst>
  <p:sldIdLst>
    <p:sldId id="256" r:id="rId4"/>
    <p:sldId id="273" r:id="rId5"/>
    <p:sldId id="264" r:id="rId6"/>
    <p:sldId id="300" r:id="rId7"/>
    <p:sldId id="297" r:id="rId8"/>
    <p:sldId id="298" r:id="rId9"/>
    <p:sldId id="258" r:id="rId10"/>
    <p:sldId id="284" r:id="rId11"/>
    <p:sldId id="272" r:id="rId12"/>
    <p:sldId id="294" r:id="rId13"/>
    <p:sldId id="259" r:id="rId14"/>
    <p:sldId id="276" r:id="rId15"/>
    <p:sldId id="277" r:id="rId16"/>
    <p:sldId id="278" r:id="rId17"/>
    <p:sldId id="279" r:id="rId18"/>
    <p:sldId id="286" r:id="rId19"/>
    <p:sldId id="299" r:id="rId20"/>
    <p:sldId id="287" r:id="rId21"/>
    <p:sldId id="288" r:id="rId22"/>
    <p:sldId id="289" r:id="rId23"/>
    <p:sldId id="290" r:id="rId24"/>
    <p:sldId id="291" r:id="rId25"/>
    <p:sldId id="292" r:id="rId26"/>
    <p:sldId id="293" r:id="rId27"/>
    <p:sldId id="295" r:id="rId28"/>
    <p:sldId id="281" r:id="rId29"/>
    <p:sldId id="285" r:id="rId30"/>
    <p:sldId id="296" r:id="rId31"/>
    <p:sldId id="282" r:id="rId32"/>
    <p:sldId id="274" r:id="rId33"/>
    <p:sldId id="275" r:id="rId34"/>
    <p:sldId id="303" r:id="rId35"/>
    <p:sldId id="301" r:id="rId36"/>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Ek2rX4WImqr+ZHxqm9S9+Q==" hashData="QI37WPKFmOVNCAq2gk3snPWYkoM="/>
  <p:extLst>
    <p:ext uri="{521415D9-36F7-43E2-AB2F-B90AF26B5E84}">
      <p14:sectionLst xmlns:p14="http://schemas.microsoft.com/office/powerpoint/2010/main">
        <p14:section name="Default Section" id="{9C3D5B8C-2B30-4BAB-9D4C-D2A7B2D5F223}">
          <p14:sldIdLst>
            <p14:sldId id="256"/>
            <p14:sldId id="273"/>
            <p14:sldId id="264"/>
            <p14:sldId id="300"/>
            <p14:sldId id="297"/>
            <p14:sldId id="298"/>
            <p14:sldId id="258"/>
            <p14:sldId id="284"/>
            <p14:sldId id="272"/>
            <p14:sldId id="294"/>
            <p14:sldId id="259"/>
            <p14:sldId id="276"/>
            <p14:sldId id="277"/>
            <p14:sldId id="278"/>
            <p14:sldId id="279"/>
            <p14:sldId id="286"/>
            <p14:sldId id="299"/>
            <p14:sldId id="287"/>
            <p14:sldId id="288"/>
            <p14:sldId id="289"/>
            <p14:sldId id="290"/>
            <p14:sldId id="291"/>
            <p14:sldId id="292"/>
            <p14:sldId id="293"/>
            <p14:sldId id="295"/>
            <p14:sldId id="281"/>
            <p14:sldId id="285"/>
            <p14:sldId id="296"/>
            <p14:sldId id="282"/>
            <p14:sldId id="274"/>
            <p14:sldId id="275"/>
            <p14:sldId id="303"/>
            <p14:sldId id="301"/>
          </p14:sldIdLst>
        </p14:section>
        <p14:section name="Untitled Section" id="{1E32AF86-A6E1-422F-8936-171779A32B7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p="http://schemas.openxmlformats.org/presentationml/2006/main">
  <p:cmAuthor id="1" name="Lisa Netha Xayavong" initials="LNX" lastIdx="0" clrIdx="0"/>
  <p:cmAuthor id="2" name="Liz Larabell" initials="LL" lastIdx="0" clrIdx="1">
    <p:extLst>
      <p:ext uri="{19B8F6BF-5375-455C-9EA6-DF929625EA0E}">
        <p15:presenceInfo xmlns:p15="http://schemas.microsoft.com/office/powerpoint/2012/main" userId="S::llarabell@asn-online.org::39804378-6794-465b-97b0-23bf43aedd5e" providerId="AD"/>
      </p:ext>
    </p:extLst>
  </p:cmAuthor>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68542" autoAdjust="0"/>
  </p:normalViewPr>
  <p:slideViewPr>
    <p:cSldViewPr snapToGrid="0">
      <p:cViewPr varScale="1">
        <p:scale>
          <a:sx n="113" d="100"/>
          <a:sy n="113" d="100"/>
        </p:scale>
        <p:origin x="1992" y="56"/>
      </p:cViewPr>
      <p:guideLst>
        <p:guide orient="horz" pos="2160"/>
        <p:guide pos="3840"/>
      </p:guideLst>
    </p:cSldViewPr>
  </p:slideViewPr>
  <p:notesTextViewPr>
    <p:cViewPr>
      <p:scale>
        <a:sx n="1" d="1"/>
        <a:sy n="1" d="1"/>
      </p:scale>
      <p:origin x="0" y="0"/>
    </p:cViewPr>
  </p:notesText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tags" Target="tags/tag1.xml" /><Relationship Id="rId38" Type="http://schemas.openxmlformats.org/officeDocument/2006/relationships/presProps" Target="presProps.xml" /><Relationship Id="rId39" Type="http://schemas.openxmlformats.org/officeDocument/2006/relationships/viewProps" Target="viewProps.xml" /><Relationship Id="rId4" Type="http://schemas.openxmlformats.org/officeDocument/2006/relationships/slide" Target="slides/slide1.xml" /><Relationship Id="rId40" Type="http://schemas.openxmlformats.org/officeDocument/2006/relationships/theme" Target="theme/theme1.xml" /><Relationship Id="rId41"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9B321-329B-F34A-B590-D8742A472EDA}" type="datetimeFigureOut">
              <a:rPr lang="en-US" smtClean="0"/>
              <a:t>11/29/2021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F2DACD-BB36-F445-A070-9F1BBA6F95DB}" type="slidenum">
              <a:rPr lang="en-US" smtClean="0"/>
              <a:t>‹#›</a:t>
            </a:fld>
            <a:endParaRPr lang="en-US"/>
          </a:p>
        </p:txBody>
      </p:sp>
    </p:spTree>
    <p:extLst>
      <p:ext uri="{BB962C8B-B14F-4D97-AF65-F5344CB8AC3E}">
        <p14:creationId val="24687400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a:t>
            </a:fld>
            <a:endParaRPr lang="en-US"/>
          </a:p>
        </p:txBody>
      </p:sp>
    </p:spTree>
    <p:extLst>
      <p:ext uri="{BB962C8B-B14F-4D97-AF65-F5344CB8AC3E}">
        <p14:creationId val="104333381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55F2DACD-BB36-F445-A070-9F1BBA6F95DB}" type="slidenum">
              <a:rPr lang="en-US" smtClean="0"/>
              <a:t>17</a:t>
            </a:fld>
            <a:endParaRPr lang="en-US"/>
          </a:p>
        </p:txBody>
      </p:sp>
    </p:spTree>
    <p:extLst>
      <p:ext uri="{BB962C8B-B14F-4D97-AF65-F5344CB8AC3E}">
        <p14:creationId val="944934904"/>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19</a:t>
            </a:fld>
            <a:endParaRPr lang="en-US"/>
          </a:p>
        </p:txBody>
      </p:sp>
    </p:spTree>
    <p:extLst>
      <p:ext uri="{BB962C8B-B14F-4D97-AF65-F5344CB8AC3E}">
        <p14:creationId val="1525862375"/>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F2DACD-BB36-F445-A070-9F1BBA6F95DB}" type="slidenum">
              <a:rPr lang="en-US" smtClean="0"/>
              <a:t>26</a:t>
            </a:fld>
            <a:endParaRPr lang="en-US"/>
          </a:p>
        </p:txBody>
      </p:sp>
    </p:spTree>
    <p:extLst>
      <p:ext uri="{BB962C8B-B14F-4D97-AF65-F5344CB8AC3E}">
        <p14:creationId val="1869679547"/>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ct val="0"/>
              </a:spcBef>
              <a:spcAft>
                <a:spcPct val="0"/>
              </a:spcAft>
              <a:buClrTx/>
              <a:buSzTx/>
              <a:buFontTx/>
              <a:buNone/>
              <a:defRPr/>
            </a:pPr>
            <a:r>
              <a:rPr lang="en-US"/>
              <a:t>TX: table </a:t>
            </a:r>
          </a:p>
          <a:p>
            <a:pPr marL="0" marR="0" indent="0" algn="l" defTabSz="457200" rtl="0" eaLnBrk="1" fontAlgn="auto" latinLnBrk="0" hangingPunct="1">
              <a:lnSpc>
                <a:spcPct val="100000"/>
              </a:lnSpc>
              <a:spcBef>
                <a:spcPct val="0"/>
              </a:spcBef>
              <a:spcAft>
                <a:spcPct val="0"/>
              </a:spcAft>
              <a:buClrTx/>
              <a:buSzTx/>
              <a:buFontTx/>
              <a:buNone/>
              <a:defRPr/>
            </a:pPr>
            <a:r>
              <a:rPr lang="en-US"/>
              <a:t>NJ: The</a:t>
            </a:r>
            <a:r>
              <a:rPr lang="en-US" sz="1200" kern="1200">
                <a:solidFill>
                  <a:schemeClr val="tx1"/>
                </a:solidFill>
                <a:effectLst/>
                <a:latin typeface="+mn-lt"/>
                <a:ea typeface="+mn-ea"/>
                <a:cs typeface="+mn-cs"/>
              </a:rPr>
              <a:t> staffing ratio in the inpatient dialysis setting shall be no greater than one registered nurse to three patients, except in the critical care setting, which shall be a ratio of one to one. Staffing shall be increased if warranted by the acuity needs of the patients.</a:t>
            </a:r>
          </a:p>
          <a:p>
            <a:pPr marL="0" marR="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(c) In those instances where the staffing ratio requirement is one to one, a registered nurse with a minimum of six months experience in hemodialysis, obtained within the last 24 months, shall provide the service. In those instances where the staffing requirement is other than one to one, for the first three patients, a registered nurse meeting the requirement identified above shall provide the treatments.</a:t>
            </a:r>
          </a:p>
          <a:p>
            <a:pPr marL="0" marR="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(d) An inpatient facility providing dialysis services shall have at least one registered nurse providing treatments to the first three patients. There shall be an additional registered nurse, licensed practical nurse, or trained technician to assist the required registered nurse for the next three patients. There shall be two additional staff, one of which is a registered nurse, for each additional group of one to six patients. </a:t>
            </a:r>
            <a:endParaRPr lang="en-US"/>
          </a:p>
        </p:txBody>
      </p:sp>
      <p:sp>
        <p:nvSpPr>
          <p:cNvPr id="4" name="Slide Number Placeholder 3"/>
          <p:cNvSpPr>
            <a:spLocks noGrp="1"/>
          </p:cNvSpPr>
          <p:nvPr>
            <p:ph type="sldNum" sz="quarter" idx="10"/>
          </p:nvPr>
        </p:nvSpPr>
        <p:spPr/>
        <p:txBody>
          <a:bodyPr/>
          <a:lstStyle/>
          <a:p>
            <a:fld id="{55F2DACD-BB36-F445-A070-9F1BBA6F95DB}" type="slidenum">
              <a:rPr lang="en-US" smtClean="0"/>
              <a:t>27</a:t>
            </a:fld>
            <a:endParaRPr lang="en-US"/>
          </a:p>
        </p:txBody>
      </p:sp>
    </p:spTree>
    <p:extLst>
      <p:ext uri="{BB962C8B-B14F-4D97-AF65-F5344CB8AC3E}">
        <p14:creationId val="2765057235"/>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28</a:t>
            </a:fld>
            <a:endParaRPr lang="en-US"/>
          </a:p>
        </p:txBody>
      </p:sp>
    </p:spTree>
    <p:extLst>
      <p:ext uri="{BB962C8B-B14F-4D97-AF65-F5344CB8AC3E}">
        <p14:creationId val="1779306599"/>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29</a:t>
            </a:fld>
            <a:endParaRPr lang="en-US"/>
          </a:p>
        </p:txBody>
      </p:sp>
    </p:spTree>
    <p:extLst>
      <p:ext uri="{BB962C8B-B14F-4D97-AF65-F5344CB8AC3E}">
        <p14:creationId val="1853617919"/>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30</a:t>
            </a:fld>
            <a:endParaRPr lang="en-US"/>
          </a:p>
        </p:txBody>
      </p:sp>
    </p:spTree>
    <p:extLst>
      <p:ext uri="{BB962C8B-B14F-4D97-AF65-F5344CB8AC3E}">
        <p14:creationId val="4276934592"/>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See also </a:t>
            </a:r>
            <a:r>
              <a:rPr lang="en-US" sz="1200" i="1" kern="1200">
                <a:solidFill>
                  <a:schemeClr val="tx1"/>
                </a:solidFill>
                <a:effectLst/>
                <a:latin typeface="+mn-lt"/>
                <a:ea typeface="+mn-ea"/>
                <a:cs typeface="+mn-cs"/>
              </a:rPr>
              <a:t>Nephrol Nurs J </a:t>
            </a:r>
            <a:r>
              <a:rPr lang="en-US" sz="1200" kern="1200">
                <a:solidFill>
                  <a:schemeClr val="tx1"/>
                </a:solidFill>
                <a:effectLst/>
                <a:latin typeface="+mn-lt"/>
                <a:ea typeface="+mn-ea"/>
                <a:cs typeface="+mn-cs"/>
              </a:rPr>
              <a:t>35(2): 123–131, 2008 for information regarding association between RN staffing levels and patient outcomes. </a:t>
            </a:r>
          </a:p>
          <a:p>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31</a:t>
            </a:fld>
            <a:endParaRPr lang="en-US"/>
          </a:p>
        </p:txBody>
      </p:sp>
    </p:spTree>
    <p:extLst>
      <p:ext uri="{BB962C8B-B14F-4D97-AF65-F5344CB8AC3E}">
        <p14:creationId val="951891742"/>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32</a:t>
            </a:fld>
            <a:endParaRPr lang="en-US"/>
          </a:p>
        </p:txBody>
      </p:sp>
    </p:spTree>
    <p:extLst>
      <p:ext uri="{BB962C8B-B14F-4D97-AF65-F5344CB8AC3E}">
        <p14:creationId val="2937725402"/>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33</a:t>
            </a:fld>
            <a:endParaRPr lang="en-US"/>
          </a:p>
        </p:txBody>
      </p:sp>
    </p:spTree>
    <p:extLst>
      <p:ext uri="{BB962C8B-B14F-4D97-AF65-F5344CB8AC3E}">
        <p14:creationId val="1388436890"/>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3</a:t>
            </a:fld>
            <a:endParaRPr lang="en-US"/>
          </a:p>
        </p:txBody>
      </p:sp>
    </p:spTree>
    <p:extLst>
      <p:ext uri="{BB962C8B-B14F-4D97-AF65-F5344CB8AC3E}">
        <p14:creationId val="1156682484"/>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4</a:t>
            </a:fld>
            <a:endParaRPr lang="en-US"/>
          </a:p>
        </p:txBody>
      </p:sp>
    </p:spTree>
    <p:extLst>
      <p:ext uri="{BB962C8B-B14F-4D97-AF65-F5344CB8AC3E}">
        <p14:creationId val="1789819417"/>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5</a:t>
            </a:fld>
            <a:endParaRPr lang="en-US"/>
          </a:p>
        </p:txBody>
      </p:sp>
    </p:spTree>
    <p:extLst>
      <p:ext uri="{BB962C8B-B14F-4D97-AF65-F5344CB8AC3E}">
        <p14:creationId val="4091385119"/>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There must be sufficient numbers of qualified and trained staff on duty while patients are on dialysis in-center to meet the individualized needs of the patients. Consideration should be given to the acuity and care needs of patients, staff experience, and areas of expertise when evaluating the adequacy of staffing.</a:t>
            </a:r>
            <a:endParaRPr lang="en-US"/>
          </a:p>
          <a:p>
            <a:endParaRPr lang="en-US"/>
          </a:p>
          <a:p>
            <a:r>
              <a:rPr lang="en-US"/>
              <a:t>CMS 2008 regulatory</a:t>
            </a:r>
            <a:r>
              <a:rPr lang="en-US" baseline="0"/>
              <a:t> guidance.</a:t>
            </a:r>
            <a:endParaRPr lang="en-US"/>
          </a:p>
        </p:txBody>
      </p:sp>
      <p:sp>
        <p:nvSpPr>
          <p:cNvPr id="4" name="Slide Number Placeholder 3"/>
          <p:cNvSpPr>
            <a:spLocks noGrp="1"/>
          </p:cNvSpPr>
          <p:nvPr>
            <p:ph type="sldNum" sz="quarter" idx="10"/>
          </p:nvPr>
        </p:nvSpPr>
        <p:spPr/>
        <p:txBody>
          <a:bodyPr/>
          <a:lstStyle/>
          <a:p>
            <a:fld id="{55F2DACD-BB36-F445-A070-9F1BBA6F95DB}" type="slidenum">
              <a:rPr lang="en-US" smtClean="0"/>
              <a:t>7</a:t>
            </a:fld>
            <a:endParaRPr lang="en-US"/>
          </a:p>
        </p:txBody>
      </p:sp>
    </p:spTree>
    <p:extLst>
      <p:ext uri="{BB962C8B-B14F-4D97-AF65-F5344CB8AC3E}">
        <p14:creationId val="3316452743"/>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There must be sufficient numbers of qualified and trained staff on duty while patients are on dialysis in-center to meet the individualized needs of the patients. Consideration should be given to the acuity and care needs of patients, staff experience, and areas of expertise when evaluating the adequacy of staffing. Sufficient numbers of staff must be present in the treatment area to be able to see every patient during treatment (including lunch breaks, shift change, etc. [refer to V407]); to deliver routine care, patient assessment, and monitoring per facility policy; and to promptly respond to and address patient needs (such as changes in physical or mental condition) and machine alarms. Staffing assignments and schedules should demonstrate a pattern of sufficient staff coverage to ensure safe patient care. </a:t>
            </a:r>
            <a:endParaRPr lang="en-US"/>
          </a:p>
          <a:p>
            <a:endParaRPr lang="en-US"/>
          </a:p>
          <a:p>
            <a:pPr marL="0" marR="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Facilities are expected to meet any applicable State regulations that identify specific patient-to-staff ratio requirements. Failure to comply with those State requirements may be cited at this tag. </a:t>
            </a:r>
            <a:endParaRPr lang="en-US"/>
          </a:p>
        </p:txBody>
      </p:sp>
      <p:sp>
        <p:nvSpPr>
          <p:cNvPr id="4" name="Slide Number Placeholder 3"/>
          <p:cNvSpPr>
            <a:spLocks noGrp="1"/>
          </p:cNvSpPr>
          <p:nvPr>
            <p:ph type="sldNum" sz="quarter" idx="10"/>
          </p:nvPr>
        </p:nvSpPr>
        <p:spPr/>
        <p:txBody>
          <a:bodyPr/>
          <a:lstStyle/>
          <a:p>
            <a:fld id="{55F2DACD-BB36-F445-A070-9F1BBA6F95DB}" type="slidenum">
              <a:rPr lang="en-US" smtClean="0"/>
              <a:t>8</a:t>
            </a:fld>
            <a:endParaRPr lang="en-US"/>
          </a:p>
        </p:txBody>
      </p:sp>
    </p:spTree>
    <p:extLst>
      <p:ext uri="{BB962C8B-B14F-4D97-AF65-F5344CB8AC3E}">
        <p14:creationId val="485354613"/>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F2DACD-BB36-F445-A070-9F1BBA6F95DB}" type="slidenum">
              <a:rPr lang="en-US" smtClean="0"/>
              <a:t>9</a:t>
            </a:fld>
            <a:endParaRPr lang="en-US"/>
          </a:p>
        </p:txBody>
      </p:sp>
    </p:spTree>
    <p:extLst>
      <p:ext uri="{BB962C8B-B14F-4D97-AF65-F5344CB8AC3E}">
        <p14:creationId val="3535116553"/>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12</a:t>
            </a:fld>
            <a:endParaRPr lang="en-US"/>
          </a:p>
        </p:txBody>
      </p:sp>
    </p:spTree>
    <p:extLst>
      <p:ext uri="{BB962C8B-B14F-4D97-AF65-F5344CB8AC3E}">
        <p14:creationId val="2339121232"/>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From CMS interpretive guidance</a:t>
            </a:r>
          </a:p>
        </p:txBody>
      </p:sp>
      <p:sp>
        <p:nvSpPr>
          <p:cNvPr id="4" name="Slide Number Placeholder 3"/>
          <p:cNvSpPr>
            <a:spLocks noGrp="1"/>
          </p:cNvSpPr>
          <p:nvPr>
            <p:ph type="sldNum" sz="quarter" idx="5"/>
          </p:nvPr>
        </p:nvSpPr>
        <p:spPr/>
        <p:txBody>
          <a:bodyPr/>
          <a:lstStyle/>
          <a:p>
            <a:fld id="{55F2DACD-BB36-F445-A070-9F1BBA6F95DB}" type="slidenum">
              <a:rPr lang="en-US" smtClean="0"/>
              <a:t>16</a:t>
            </a:fld>
            <a:endParaRPr lang="en-US"/>
          </a:p>
        </p:txBody>
      </p:sp>
    </p:spTree>
    <p:extLst>
      <p:ext uri="{BB962C8B-B14F-4D97-AF65-F5344CB8AC3E}">
        <p14:creationId val="813579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emf" /><Relationship Id="rId3"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bg>
      <p:bgRef idx="1003">
        <a:schemeClr val="bg2"/>
      </p:bgRef>
    </p:bg>
    <p:spTree>
      <p:nvGrpSpPr>
        <p:cNvPr id="1" name=""/>
        <p:cNvGrpSpPr/>
        <p:nvPr/>
      </p:nvGrpSpPr>
      <p:grpSpPr>
        <a:xfrm>
          <a:off x="0" y="0"/>
          <a:ext cx="0" cy="0"/>
        </a:xfrm>
      </p:grpSpPr>
      <p:sp>
        <p:nvSpPr>
          <p:cNvPr id="2" name="Title 1"/>
          <p:cNvSpPr>
            <a:spLocks noGrp="1"/>
          </p:cNvSpPr>
          <p:nvPr>
            <p:ph type="ctrTitle" hasCustomPrompt="1"/>
          </p:nvPr>
        </p:nvSpPr>
        <p:spPr>
          <a:xfrm>
            <a:off x="5071656" y="2079107"/>
            <a:ext cx="6252184" cy="1806416"/>
          </a:xfrm>
        </p:spPr>
        <p:txBody>
          <a:bodyPr anchor="t">
            <a:normAutofit/>
          </a:bodyPr>
          <a:lstStyle>
            <a:lvl1pPr algn="l">
              <a:defRPr sz="4800" b="1" i="0">
                <a:solidFill>
                  <a:schemeClr val="accent1"/>
                </a:solidFill>
                <a:latin typeface="Segoe"/>
                <a:cs typeface="Segoe"/>
              </a:defRPr>
            </a:lvl1pPr>
          </a:lstStyle>
          <a:p>
            <a:r>
              <a:rPr lang="en-US"/>
              <a:t>CLICK TO EDIT MASTER TITLE STYLE</a:t>
            </a:r>
          </a:p>
        </p:txBody>
      </p:sp>
      <p:sp>
        <p:nvSpPr>
          <p:cNvPr id="3" name="Subtitle 2"/>
          <p:cNvSpPr>
            <a:spLocks noGrp="1"/>
          </p:cNvSpPr>
          <p:nvPr>
            <p:ph type="subTitle" idx="1"/>
          </p:nvPr>
        </p:nvSpPr>
        <p:spPr>
          <a:xfrm>
            <a:off x="5063760" y="3886825"/>
            <a:ext cx="6277841" cy="1655762"/>
          </a:xfrm>
        </p:spPr>
        <p:txBody>
          <a:bodyPr>
            <a:normAutofit/>
          </a:bodyPr>
          <a:lstStyle>
            <a:lvl1pPr marL="0" indent="0" algn="l">
              <a:buNone/>
              <a:defRPr sz="3200" b="0" i="1">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p:cNvSpPr/>
          <p:nvPr userDrawn="1"/>
        </p:nvSpPr>
        <p:spPr>
          <a:xfrm>
            <a:off x="0" y="5621384"/>
            <a:ext cx="12192000" cy="1236616"/>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8840413" y="5472611"/>
            <a:ext cx="3005648" cy="1534161"/>
          </a:xfrm>
          <a:prstGeom prst="rect">
            <a:avLst/>
          </a:prstGeom>
        </p:spPr>
      </p:pic>
      <p:pic>
        <p:nvPicPr>
          <p:cNvPr id="6" name="Picture 5" descr="ASN_CLOVER_CROPPED.eps"/>
          <p:cNvPicPr>
            <a:picLocks noChangeAspect="1"/>
          </p:cNvPicPr>
          <p:nvPr userDrawn="1"/>
        </p:nvPicPr>
        <p:blipFill>
          <a:blip r:embed="rId2">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Tree>
    <p:extLst>
      <p:ext uri="{BB962C8B-B14F-4D97-AF65-F5344CB8AC3E}">
        <p14:creationId val="2663316753"/>
      </p:ext>
    </p:extLst>
  </p:cSld>
  <p:clrMapOvr>
    <a:overrideClrMapping bg1="lt1" tx1="dk1" bg2="lt2" tx2="dk2" accent1="accent1" accent2="accent2" accent3="accent3" accent4="accent4" accent5="accent5" accent6="accent6" hlink="hlink" folHlink="folHlink"/>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5066371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16199996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Header">
    <p:spTree>
      <p:nvGrpSpPr>
        <p:cNvPr id="1" name=""/>
        <p:cNvGrpSpPr/>
        <p:nvPr/>
      </p:nvGrpSpPr>
      <p:grpSpPr>
        <a:xfrm>
          <a:off x="0" y="0"/>
          <a:ext cx="0" cy="0"/>
        </a:xfrm>
      </p:grpSpPr>
      <p:sp>
        <p:nvSpPr>
          <p:cNvPr id="3" name="Text Placeholder 2"/>
          <p:cNvSpPr>
            <a:spLocks noGrp="1"/>
          </p:cNvSpPr>
          <p:nvPr>
            <p:ph type="body" idx="1"/>
          </p:nvPr>
        </p:nvSpPr>
        <p:spPr>
          <a:xfrm>
            <a:off x="4751571" y="3925200"/>
            <a:ext cx="6542590" cy="1007584"/>
          </a:xfrm>
        </p:spPr>
        <p:txBody>
          <a:bodyPr>
            <a:normAutofit/>
          </a:bodyPr>
          <a:lstStyle>
            <a:lvl1pPr marL="0" indent="0">
              <a:buNone/>
              <a:defRPr sz="32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4724927" y="2451028"/>
            <a:ext cx="7467073" cy="830997"/>
          </a:xfrm>
          <a:prstGeom prst="rect">
            <a:avLst/>
          </a:prstGeom>
          <a:solidFill>
            <a:schemeClr val="accent3"/>
          </a:solidFill>
        </p:spPr>
        <p:txBody>
          <a:bodyPr wrap="square" rtlCol="0">
            <a:spAutoFit/>
          </a:bodyPr>
          <a:lstStyle/>
          <a:p>
            <a:endParaRPr lang="en-US" sz="4800"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4850606" y="2519219"/>
            <a:ext cx="7228155" cy="775460"/>
          </a:xfrm>
        </p:spPr>
        <p:txBody>
          <a:bodyPr>
            <a:noAutofit/>
          </a:bodyPr>
          <a:lstStyle>
            <a:lvl1pPr marL="0" indent="0" algn="l">
              <a:buNone/>
              <a:defRPr sz="48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B66F2423-F400-49C6-AA94-7838DE5DAE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093068769"/>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50360416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91260800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5"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167041301"/>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619641365"/>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2" name="Subtitle 2"/>
          <p:cNvSpPr>
            <a:spLocks noGrp="1"/>
          </p:cNvSpPr>
          <p:nvPr>
            <p:ph type="subTitle" idx="11"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597465517"/>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10444813"/>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ntent with Caption">
    <p:spTree>
      <p:nvGrpSpPr>
        <p:cNvPr id="1" name=""/>
        <p:cNvGrpSpPr/>
        <p:nvPr/>
      </p:nvGrpSpPr>
      <p:grpSpPr>
        <a:xfrm>
          <a:off x="0" y="0"/>
          <a:ext cx="0" cy="0"/>
        </a:xfrm>
      </p:grpSpPr>
      <p:sp>
        <p:nvSpPr>
          <p:cNvPr id="2" name="Title 1"/>
          <p:cNvSpPr>
            <a:spLocks noGrp="1"/>
          </p:cNvSpPr>
          <p:nvPr>
            <p:ph type="title"/>
          </p:nvPr>
        </p:nvSpPr>
        <p:spPr>
          <a:xfrm>
            <a:off x="875313" y="1327492"/>
            <a:ext cx="3932237" cy="1088015"/>
          </a:xfrm>
        </p:spPr>
        <p:txBody>
          <a:bodyPr anchor="t">
            <a:normAutofit/>
          </a:bodyPr>
          <a:lstStyle>
            <a:lvl1pPr>
              <a:defRPr sz="3600" b="1" i="0">
                <a:solidFill>
                  <a:schemeClr val="accent2"/>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5183188" y="1314320"/>
            <a:ext cx="6172200" cy="4546730"/>
          </a:xfrm>
        </p:spPr>
        <p:txBody>
          <a:bodyPr>
            <a:normAutofit/>
          </a:bodyPr>
          <a:lstStyle>
            <a:lvl1pPr>
              <a:defRPr sz="2400">
                <a:solidFill>
                  <a:schemeClr val="tx1">
                    <a:lumMod val="65000"/>
                    <a:lumOff val="35000"/>
                  </a:schemeClr>
                </a:solidFill>
                <a:latin typeface="Segoe"/>
                <a:cs typeface="Segoe"/>
              </a:defRPr>
            </a:lvl1pPr>
            <a:lvl2pPr>
              <a:defRPr sz="2000">
                <a:solidFill>
                  <a:schemeClr val="tx1">
                    <a:lumMod val="65000"/>
                    <a:lumOff val="35000"/>
                  </a:schemeClr>
                </a:solidFill>
                <a:latin typeface="Segoe"/>
                <a:cs typeface="Segoe"/>
              </a:defRPr>
            </a:lvl2pPr>
            <a:lvl3pPr>
              <a:defRPr sz="1800">
                <a:solidFill>
                  <a:schemeClr val="tx1">
                    <a:lumMod val="65000"/>
                    <a:lumOff val="35000"/>
                  </a:schemeClr>
                </a:solidFill>
                <a:latin typeface="Segoe"/>
                <a:cs typeface="Segoe"/>
              </a:defRPr>
            </a:lvl3pPr>
            <a:lvl4pPr>
              <a:defRPr sz="1600">
                <a:solidFill>
                  <a:schemeClr val="tx1">
                    <a:lumMod val="65000"/>
                    <a:lumOff val="35000"/>
                  </a:schemeClr>
                </a:solidFill>
                <a:latin typeface="Segoe"/>
                <a:cs typeface="Segoe"/>
              </a:defRPr>
            </a:lvl4pPr>
            <a:lvl5pPr>
              <a:defRPr sz="1600">
                <a:solidFill>
                  <a:schemeClr val="tx1">
                    <a:lumMod val="65000"/>
                    <a:lumOff val="35000"/>
                  </a:schemeClr>
                </a:solidFill>
                <a:latin typeface="Segoe"/>
                <a:cs typeface="Segoe"/>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0381" y="2655282"/>
            <a:ext cx="3901644" cy="3213705"/>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3"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none">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82053857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4"/>
          </p:nvPr>
        </p:nvSpPr>
        <p:spPr>
          <a:xfrm>
            <a:off x="84695" y="6394833"/>
            <a:ext cx="2844800" cy="365125"/>
          </a:xfrm>
          <a:prstGeom prst="rect">
            <a:avLst/>
          </a:prstGeom>
        </p:spPr>
        <p:txBody>
          <a:bodyPr vert="horz" lIns="91440" tIns="45720" rIns="91440" bIns="45720" rtlCol="0" anchor="ctr"/>
          <a:lstStyle>
            <a:lvl1pPr algn="l">
              <a:defRPr sz="1200" b="1" i="0">
                <a:solidFill>
                  <a:schemeClr val="tx1">
                    <a:tint val="75000"/>
                  </a:schemeClr>
                </a:solidFill>
                <a:latin typeface="Segoe"/>
                <a:cs typeface="Segoe"/>
              </a:defRPr>
            </a:lvl1pPr>
          </a:lstStyle>
          <a:p>
            <a:fld id="{2062FEF5-9C0C-7644-AFB8-36CEBEB72585}" type="slidenum">
              <a:rPr lang="en-US" smtClean="0"/>
              <a:t>‹#›</a:t>
            </a:fld>
            <a:endParaRPr lang="en-US"/>
          </a:p>
        </p:txBody>
      </p:sp>
    </p:spTree>
    <p:extLst>
      <p:ext uri="{BB962C8B-B14F-4D97-AF65-F5344CB8AC3E}">
        <p14:creationId val="134372411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7" r:id="rId4"/>
    <p:sldLayoutId id="2147483652" r:id="rId5"/>
    <p:sldLayoutId id="2147483658" r:id="rId6"/>
    <p:sldLayoutId id="2147483654" r:id="rId7"/>
    <p:sldLayoutId id="2147483659" r:id="rId8"/>
    <p:sldLayoutId id="2147483656" r:id="rId9"/>
    <p:sldLayoutId id="2147483660" r:id="rId10"/>
    <p:sldLayoutId id="2147483661" r:id="rId11"/>
  </p:sldLayoutIdLst>
  <p:transition/>
  <p:timing/>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8.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9.xml" /><Relationship Id="rId3" Type="http://schemas.openxmlformats.org/officeDocument/2006/relationships/hyperlink" Target="https://www.cms.gov/Medicare/Provider-Enrollment-and-Certification/GuidanceforLawsAndRegulations/downloads/esrdpgmguidance.pdf" TargetMode="Externa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0.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1.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2.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3.xml" /><Relationship Id="rId3" Type="http://schemas.openxmlformats.org/officeDocument/2006/relationships/hyperlink" Target="http://njaasc.org/wp-content/uploads/2017/01/njac43a_stdlicambfac.pdf" TargetMode="External" /><Relationship Id="rId4" Type="http://schemas.openxmlformats.org/officeDocument/2006/relationships/hyperlink" Target="https://www.esrdnetwork.org/sites/default/files/ESRDPositionStatementStaffing.pdf" TargetMode="Externa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4.xml" /><Relationship Id="rId3" Type="http://schemas.openxmlformats.org/officeDocument/2006/relationships/image" Target="../media/image3.png" /><Relationship Id="rId4" Type="http://schemas.openxmlformats.org/officeDocument/2006/relationships/hyperlink" Target="https://www.esrdnetwork.org/sites/default/files/ESRDPositionStatementStaffing.pdf" TargetMode="Externa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5.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6.xml" /><Relationship Id="rId3" Type="http://schemas.openxmlformats.org/officeDocument/2006/relationships/hyperlink" Target="https://www.esrdnetwork.org/sites/default/files/ESRDPositionStatementStaffing.pdf" TargetMode="External" /><Relationship Id="rId4" Type="http://schemas.openxmlformats.org/officeDocument/2006/relationships/hyperlink" Target="https://regs.health.ny.gov/search-title-10" TargetMode="Externa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7.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8.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9.xml" /><Relationship Id="rId3" Type="http://schemas.openxmlformats.org/officeDocument/2006/relationships/hyperlink" Target="https://www.cms.gov/Medicare/Provider-Enrollment-and-Certification/GuidanceforLawsAndRegulations/Downloads/esrdpgmguidance.pdf" TargetMode="External" /><Relationship Id="rId4" Type="http://schemas.openxmlformats.org/officeDocument/2006/relationships/hyperlink" Target="https://www.cms.gov/Regulations-and-Guidance/Legislation/CFCsAndCoPs/ESRD" TargetMode="External" /><Relationship Id="rId5" Type="http://schemas.openxmlformats.org/officeDocument/2006/relationships/hyperlink" Target="http://njaasc.org/wp-content/uploads/2017/01/njac43a_stdlicambfac.pdf" TargetMode="External" /><Relationship Id="rId6" Type="http://schemas.openxmlformats.org/officeDocument/2006/relationships/hyperlink" Target="https://www.esrdnetwork.org/sites/default/files/ESRDPositionStatementStaffing.pdf" TargetMode="External" /><Relationship Id="rId7" Type="http://schemas.openxmlformats.org/officeDocument/2006/relationships/hyperlink" Target="https://regs.health.ny.gov/search-title-10" TargetMode="Externa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5.xml" /><Relationship Id="rId3" Type="http://schemas.openxmlformats.org/officeDocument/2006/relationships/hyperlink" Target="https://www.cms.gov/Medicare/Provider-Enrollment-and-Certification/GuidanceforLawsAndRegulations/downloads/esrdpgmguidance.pdf"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6.xml" /><Relationship Id="rId3" Type="http://schemas.openxmlformats.org/officeDocument/2006/relationships/hyperlink" Target="https://www.cms.gov/Regulations-and-Guidance/Legislation/CFCsAndCoPs/ESRD" TargetMode="Externa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7.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ctrTitle"/>
          </p:nvPr>
        </p:nvSpPr>
        <p:spPr>
          <a:xfrm>
            <a:off x="2446846" y="1616503"/>
            <a:ext cx="9745154" cy="1290874"/>
          </a:xfrm>
        </p:spPr>
        <p:txBody>
          <a:bodyPr>
            <a:normAutofit/>
          </a:bodyPr>
          <a:lstStyle/>
          <a:p>
            <a:r>
              <a:rPr lang="en-US" sz="3300" b="0"/>
              <a:t>Administrative Aspects of Operating Dialysis Units</a:t>
            </a:r>
            <a:br>
              <a:rPr lang="en-US" sz="4000" b="0"/>
            </a:br>
            <a:r>
              <a:rPr lang="en-US" sz="4000"/>
              <a:t>Staffing in Dialysis Units</a:t>
            </a:r>
          </a:p>
        </p:txBody>
      </p:sp>
      <p:sp>
        <p:nvSpPr>
          <p:cNvPr id="3" name="Subtitle 2"/>
          <p:cNvSpPr>
            <a:spLocks noGrp="1" noSelect="1" noMove="1" noResize="1" noTextEdit="1"/>
          </p:cNvSpPr>
          <p:nvPr>
            <p:ph type="subTitle" idx="1"/>
          </p:nvPr>
        </p:nvSpPr>
        <p:spPr>
          <a:xfrm>
            <a:off x="2446846" y="3449641"/>
            <a:ext cx="9132010" cy="1655762"/>
          </a:xfrm>
        </p:spPr>
        <p:txBody>
          <a:bodyPr>
            <a:normAutofit/>
          </a:bodyPr>
          <a:lstStyle/>
          <a:p>
            <a:r>
              <a:rPr lang="en-US" sz="3000" b="1"/>
              <a:t>Mansur Pathan, DO</a:t>
            </a:r>
          </a:p>
          <a:p>
            <a:r>
              <a:rPr lang="en-US" sz="3000" b="1"/>
              <a:t>Siddharth P. Shah, MD, FASN</a:t>
            </a:r>
          </a:p>
          <a:p>
            <a:r>
              <a:rPr lang="en-US" sz="3000"/>
              <a:t>University of Pennsylvania Hospital</a:t>
            </a:r>
          </a:p>
        </p:txBody>
      </p:sp>
      <p:sp>
        <p:nvSpPr>
          <p:cNvPr id="4" name="TextBox 3">
            <a:extLst>
              <a:ext uri="{FF2B5EF4-FFF2-40B4-BE49-F238E27FC236}">
                <a16:creationId xmlns:a16="http://schemas.microsoft.com/office/drawing/2014/main" id="{B9CE7777-85E6-4F55-BE2E-3EB6CD727506}"/>
              </a:ext>
            </a:extLst>
          </p:cNvPr>
          <p:cNvSpPr txBox="1">
            <a:spLocks noSelect="1" noMove="1" noResize="1" noTextEdit="1"/>
          </p:cNvSpPr>
          <p:nvPr/>
        </p:nvSpPr>
        <p:spPr>
          <a:xfrm>
            <a:off x="1528757" y="700090"/>
            <a:ext cx="9291637" cy="707886"/>
          </a:xfrm>
          <a:prstGeom prst="rect">
            <a:avLst/>
          </a:prstGeom>
          <a:noFill/>
        </p:spPr>
        <p:txBody>
          <a:bodyPr wrap="square" rtlCol="0">
            <a:spAutoFit/>
          </a:bodyPr>
          <a:lstStyle/>
          <a:p>
            <a:r>
              <a:rPr lang="en-US" sz="4000">
                <a:solidFill>
                  <a:schemeClr val="bg1"/>
                </a:solidFill>
                <a:latin typeface="Gotham Black" pitchFamily="50" charset="0"/>
              </a:rPr>
              <a:t>Dialysis Core Curriculum 2021 </a:t>
            </a:r>
          </a:p>
        </p:txBody>
      </p:sp>
    </p:spTree>
    <p:extLst>
      <p:ext uri="{BB962C8B-B14F-4D97-AF65-F5344CB8AC3E}">
        <p14:creationId val="221192604"/>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284068F9-DA63-B248-B2F8-C0AB52683F1A}"/>
              </a:ext>
            </a:extLst>
          </p:cNvPr>
          <p:cNvSpPr>
            <a:spLocks noGrp="1" noSelect="1" noMove="1" noResize="1" noTextEdit="1"/>
          </p:cNvSpPr>
          <p:nvPr>
            <p:ph type="title"/>
          </p:nvPr>
        </p:nvSpPr>
        <p:spPr>
          <a:xfrm>
            <a:off x="614964" y="698058"/>
            <a:ext cx="10515600" cy="1082404"/>
          </a:xfrm>
        </p:spPr>
        <p:txBody>
          <a:bodyPr/>
          <a:lstStyle/>
          <a:p>
            <a:r>
              <a:rPr lang="en-US"/>
              <a:t>Breakdown of Roles as Defined by CfC</a:t>
            </a:r>
          </a:p>
        </p:txBody>
      </p:sp>
      <p:sp>
        <p:nvSpPr>
          <p:cNvPr id="4" name="Subtitle 3">
            <a:extLst>
              <a:ext uri="{FF2B5EF4-FFF2-40B4-BE49-F238E27FC236}">
                <a16:creationId xmlns:a16="http://schemas.microsoft.com/office/drawing/2014/main" id="{308C52FD-C04E-A149-8080-9164C90C81FC}"/>
              </a:ext>
            </a:extLst>
          </p:cNvPr>
          <p:cNvSpPr>
            <a:spLocks noGrp="1" noSelect="1" noMove="1" noResize="1" noTextEdit="1"/>
          </p:cNvSpPr>
          <p:nvPr>
            <p:ph type="subTitle" idx="10"/>
          </p:nvPr>
        </p:nvSpPr>
        <p:spPr/>
        <p:txBody>
          <a:bodyPr/>
          <a:lstStyle/>
          <a:p>
            <a:r>
              <a:rPr lang="en-US"/>
              <a:t>regulations</a:t>
            </a:r>
          </a:p>
        </p:txBody>
      </p:sp>
      <p:sp>
        <p:nvSpPr>
          <p:cNvPr id="5" name="Content Placeholder 2">
            <a:extLst>
              <a:ext uri="{FF2B5EF4-FFF2-40B4-BE49-F238E27FC236}">
                <a16:creationId xmlns:a16="http://schemas.microsoft.com/office/drawing/2014/main" id="{BB3AFD41-1A5B-BD4E-8506-DA9099E8BD60}"/>
              </a:ext>
            </a:extLst>
          </p:cNvPr>
          <p:cNvSpPr>
            <a:spLocks noGrp="1" noSelect="1" noMove="1" noResize="1" noTextEdit="1"/>
          </p:cNvSpPr>
          <p:nvPr>
            <p:ph idx="1"/>
          </p:nvPr>
        </p:nvSpPr>
        <p:spPr>
          <a:xfrm>
            <a:off x="611448" y="1614967"/>
            <a:ext cx="10965588" cy="3138312"/>
          </a:xfrm>
        </p:spPr>
        <p:txBody>
          <a:bodyPr/>
          <a:lstStyle/>
          <a:p>
            <a:pPr marL="0" indent="0">
              <a:buNone/>
            </a:pPr>
            <a:r>
              <a:rPr lang="en-US">
                <a:latin typeface="Arial" panose="020b0604020202020204" pitchFamily="34" charset="0"/>
                <a:cs typeface="Arial" panose="020b0604020202020204" pitchFamily="34" charset="0"/>
              </a:rPr>
              <a:t>The following slides contain information from CMS ESRD Conditions for Coverage 2008 and CMS Regulatory Guidance 2008.</a:t>
            </a:r>
          </a:p>
        </p:txBody>
      </p:sp>
      <p:sp>
        <p:nvSpPr>
          <p:cNvPr id="7" name="TextBox 6">
            <a:extLst>
              <a:ext uri="{FF2B5EF4-FFF2-40B4-BE49-F238E27FC236}">
                <a16:creationId xmlns:a16="http://schemas.microsoft.com/office/drawing/2014/main" id="{E0588BF4-C7D6-F44A-92FA-34EFA5B24EA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2541767577"/>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35E7C34B-0D0F-4093-942D-CC22D7C27BFF}"/>
              </a:ext>
            </a:extLst>
          </p:cNvPr>
          <p:cNvSpPr>
            <a:spLocks noGrp="1" noSelect="1" noMove="1" noResize="1" noTextEdit="1"/>
          </p:cNvSpPr>
          <p:nvPr>
            <p:ph type="title"/>
          </p:nvPr>
        </p:nvSpPr>
        <p:spPr>
          <a:xfrm>
            <a:off x="618641" y="697330"/>
            <a:ext cx="10515600" cy="1078992"/>
          </a:xfrm>
        </p:spPr>
        <p:txBody>
          <a:bodyPr/>
          <a:lstStyle/>
          <a:p>
            <a:r>
              <a:rPr lang="en-US"/>
              <a:t>Medical Director Qualifications Under CfC</a:t>
            </a:r>
          </a:p>
        </p:txBody>
      </p:sp>
      <p:sp>
        <p:nvSpPr>
          <p:cNvPr id="3" name="Content Placeholder 2">
            <a:extLst>
              <a:ext uri="{FF2B5EF4-FFF2-40B4-BE49-F238E27FC236}">
                <a16:creationId xmlns:a16="http://schemas.microsoft.com/office/drawing/2014/main" id="{60AA77DB-06DB-4A53-9611-A78745BC6DEC}"/>
              </a:ext>
            </a:extLst>
          </p:cNvPr>
          <p:cNvSpPr>
            <a:spLocks noGrp="1" noSelect="1" noMove="1" noResize="1" noTextEdit="1"/>
          </p:cNvSpPr>
          <p:nvPr>
            <p:ph sz="half" idx="1"/>
          </p:nvPr>
        </p:nvSpPr>
        <p:spPr>
          <a:xfrm>
            <a:off x="618641" y="1615683"/>
            <a:ext cx="10954718" cy="3911016"/>
          </a:xfrm>
        </p:spPr>
        <p:txBody>
          <a:bodyPr>
            <a:noAutofit/>
          </a:bodyPr>
          <a:lstStyle/>
          <a:p>
            <a:pPr lvl="0"/>
            <a:r>
              <a:rPr lang="en-US">
                <a:latin typeface="Arial" panose="020b0604020202020204" pitchFamily="34" charset="0"/>
                <a:cs typeface="Arial" panose="020b0604020202020204" pitchFamily="34" charset="0"/>
              </a:rPr>
              <a:t>Board certified in internal medicine or pediatrics by a nationally recognized professional board</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Board Certification in nephrology in lieu of internal medicine or pediatrics is permitted</a:t>
            </a:r>
          </a:p>
          <a:p>
            <a:pPr lvl="0"/>
            <a:r>
              <a:rPr lang="en-US">
                <a:latin typeface="Arial" panose="020b0604020202020204" pitchFamily="34" charset="0"/>
                <a:cs typeface="Arial" panose="020b0604020202020204" pitchFamily="34" charset="0"/>
              </a:rPr>
              <a:t>Completion of a board-approved nephrology training program</a:t>
            </a:r>
          </a:p>
          <a:p>
            <a:pPr lvl="0"/>
            <a:r>
              <a:rPr lang="en-US">
                <a:latin typeface="Arial" panose="020b0604020202020204" pitchFamily="34" charset="0"/>
                <a:cs typeface="Arial" panose="020b0604020202020204" pitchFamily="34" charset="0"/>
              </a:rPr>
              <a:t>12 months experience in caring for dialysis patients, including time spent in nephrology training</a:t>
            </a:r>
          </a:p>
        </p:txBody>
      </p:sp>
      <p:sp>
        <p:nvSpPr>
          <p:cNvPr id="5" name="Subtitle 4">
            <a:extLst>
              <a:ext uri="{FF2B5EF4-FFF2-40B4-BE49-F238E27FC236}">
                <a16:creationId xmlns:a16="http://schemas.microsoft.com/office/drawing/2014/main" id="{0E7383EA-A368-4131-9362-C6E5B2676FB1}"/>
              </a:ext>
            </a:extLst>
          </p:cNvPr>
          <p:cNvSpPr>
            <a:spLocks noGrp="1" noSelect="1" noMove="1" noResize="1" noTextEdit="1"/>
          </p:cNvSpPr>
          <p:nvPr>
            <p:ph type="subTitle" idx="10"/>
          </p:nvPr>
        </p:nvSpPr>
        <p:spPr/>
        <p:txBody>
          <a:bodyPr/>
          <a:lstStyle/>
          <a:p>
            <a:r>
              <a:rPr lang="en-US"/>
              <a:t>Roles as defined by cfC</a:t>
            </a:r>
          </a:p>
        </p:txBody>
      </p:sp>
      <p:sp>
        <p:nvSpPr>
          <p:cNvPr id="6" name="TextBox 5">
            <a:extLst>
              <a:ext uri="{FF2B5EF4-FFF2-40B4-BE49-F238E27FC236}">
                <a16:creationId xmlns:a16="http://schemas.microsoft.com/office/drawing/2014/main" id="{89A6BD7E-E0E2-4D31-ADC0-C96B9C12487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4119716867"/>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951" y="702302"/>
            <a:ext cx="9877362" cy="1078992"/>
          </a:xfrm>
        </p:spPr>
        <p:txBody>
          <a:bodyPr/>
          <a:lstStyle/>
          <a:p>
            <a:r>
              <a:rPr lang="en-US"/>
              <a:t>Medical Director Role </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4917" y="1617846"/>
            <a:ext cx="10960132" cy="4367732"/>
          </a:xfrm>
        </p:spPr>
        <p:txBody>
          <a:bodyPr>
            <a:noAutofit/>
          </a:bodyPr>
          <a:lstStyle/>
          <a:p>
            <a:r>
              <a:rPr lang="en-US">
                <a:latin typeface="Arial" panose="020b0604020202020204" pitchFamily="34" charset="0"/>
                <a:cs typeface="Arial" panose="020b0604020202020204" pitchFamily="34" charset="0"/>
              </a:rPr>
              <a:t>Responsible for the delivery of patient care and outcomes </a:t>
            </a:r>
          </a:p>
          <a:p>
            <a:pPr lvl="0"/>
            <a:r>
              <a:rPr lang="en-US">
                <a:latin typeface="Arial" panose="020b0604020202020204" pitchFamily="34" charset="0"/>
                <a:cs typeface="Arial" panose="020b0604020202020204" pitchFamily="34" charset="0"/>
              </a:rPr>
              <a:t>Accountable to the governing body for the quality of medical care provided to patients</a:t>
            </a:r>
          </a:p>
          <a:p>
            <a:pPr lvl="0"/>
            <a:r>
              <a:rPr lang="en-US">
                <a:latin typeface="Arial" panose="020b0604020202020204" pitchFamily="34" charset="0"/>
                <a:cs typeface="Arial" panose="020b0604020202020204" pitchFamily="34" charset="0"/>
              </a:rPr>
              <a:t>Responsible for leading the Quality Assessment and Performance Improvement (QAPI) program</a:t>
            </a:r>
          </a:p>
          <a:p>
            <a:pPr lvl="0"/>
            <a:r>
              <a:rPr lang="en-US">
                <a:latin typeface="Arial" panose="020b0604020202020204" pitchFamily="34" charset="0"/>
                <a:cs typeface="Arial" panose="020b0604020202020204" pitchFamily="34" charset="0"/>
              </a:rPr>
              <a:t>Ultimately responsible for staff education, training, and performance</a:t>
            </a:r>
          </a:p>
          <a:p>
            <a:pPr lvl="0"/>
            <a:r>
              <a:rPr lang="en-US">
                <a:latin typeface="Arial" panose="020b0604020202020204" pitchFamily="34" charset="0"/>
                <a:cs typeface="Arial" panose="020b0604020202020204" pitchFamily="34" charset="0"/>
              </a:rPr>
              <a:t>Responsible for developing, periodically reviewing, and approving a “Patient Care Policies and Procedures Manual”</a:t>
            </a:r>
          </a:p>
        </p:txBody>
      </p:sp>
      <p:sp>
        <p:nvSpPr>
          <p:cNvPr id="4" name="Subtitle 3">
            <a:extLst>
              <a:ext uri="{FF2B5EF4-FFF2-40B4-BE49-F238E27FC236}">
                <a16:creationId xmlns:a16="http://schemas.microsoft.com/office/drawing/2014/main" id="{33676BA9-6D71-47AF-8B98-A8CEBD7243BC}"/>
              </a:ext>
            </a:extLst>
          </p:cNvPr>
          <p:cNvSpPr>
            <a:spLocks noGrp="1" noSelect="1" noMove="1" noResize="1" noTextEdit="1"/>
          </p:cNvSpPr>
          <p:nvPr>
            <p:ph type="subTitle" idx="10"/>
          </p:nvPr>
        </p:nvSpPr>
        <p:spPr/>
        <p:txBody>
          <a:bodyPr/>
          <a:lstStyle/>
          <a:p>
            <a:r>
              <a:rPr lang="en-US"/>
              <a:t>Roles as defined by cfc</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2477928022"/>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4589" y="701212"/>
            <a:ext cx="10515600" cy="1082404"/>
          </a:xfrm>
        </p:spPr>
        <p:txBody>
          <a:bodyPr>
            <a:normAutofit/>
          </a:bodyPr>
          <a:lstStyle/>
          <a:p>
            <a:r>
              <a:rPr lang="en-US"/>
              <a:t>Medical Director Role </a:t>
            </a:r>
            <a:r>
              <a:rPr lang="en-US" b="0"/>
              <a:t>(cont.)</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4911" y="1616935"/>
            <a:ext cx="10962499" cy="4120444"/>
          </a:xfrm>
        </p:spPr>
        <p:txBody>
          <a:bodyPr>
            <a:normAutofit/>
          </a:bodyPr>
          <a:lstStyle/>
          <a:p>
            <a:pPr lvl="0"/>
            <a:r>
              <a:rPr lang="en-US">
                <a:latin typeface="Arial" panose="020b0604020202020204" pitchFamily="34" charset="0"/>
                <a:cs typeface="Arial" panose="020b0604020202020204" pitchFamily="34" charset="0"/>
              </a:rPr>
              <a:t>Responsible for ensuring that all individuals who treat patients in the facility, including attending physicians and non-physician providers, adhere to all policies relative to:</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Patient admissions</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Infection control</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Safety</a:t>
            </a:r>
          </a:p>
          <a:p>
            <a:pPr lvl="0"/>
            <a:r>
              <a:rPr lang="en-US">
                <a:latin typeface="Arial" panose="020b0604020202020204" pitchFamily="34" charset="0"/>
                <a:cs typeface="Arial" panose="020b0604020202020204" pitchFamily="34" charset="0"/>
              </a:rPr>
              <a:t>Responsible for ensuring that the Interdisciplinary Team adheres to discharge and transfer policies and procedures</a:t>
            </a:r>
          </a:p>
          <a:p>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63E82B6-B2B6-4F5C-8044-66CC7E50FC3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2477928022"/>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2228" y="703998"/>
            <a:ext cx="9799724" cy="1078992"/>
          </a:xfrm>
        </p:spPr>
        <p:txBody>
          <a:bodyPr/>
          <a:lstStyle/>
          <a:p>
            <a:r>
              <a:rPr lang="en-US"/>
              <a:t>Facility Administrator</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2228" y="1613679"/>
            <a:ext cx="10967544" cy="4208795"/>
          </a:xfrm>
        </p:spPr>
        <p:txBody>
          <a:bodyPr>
            <a:noAutofit/>
          </a:bodyPr>
          <a:lstStyle/>
          <a:p>
            <a:pPr lvl="0"/>
            <a:r>
              <a:rPr lang="en-US">
                <a:latin typeface="Arial" panose="020b0604020202020204" pitchFamily="34" charset="0"/>
                <a:cs typeface="Arial" panose="020b0604020202020204" pitchFamily="34" charset="0"/>
              </a:rPr>
              <a:t>Governing Body (or responsible party) must appoint an individual who serves as the facility’s CEO or administrator. He/she exercises responsibility for the management of the facility and provision of all dialysis services, including, but not limited to:</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Staff appointment</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Fiscal operations</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The relationship with End-Stage Renal Disease (ESRD) networks</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Allocation of necessary staff and other resources for QAPI</a:t>
            </a:r>
          </a:p>
          <a:p>
            <a:pPr marL="0" indent="0">
              <a:buNone/>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33676BA9-6D71-47AF-8B98-A8CEBD7243BC}"/>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477928022"/>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4982" y="698483"/>
            <a:ext cx="10170876" cy="1082404"/>
          </a:xfrm>
        </p:spPr>
        <p:txBody>
          <a:bodyPr/>
          <a:lstStyle/>
          <a:p>
            <a:r>
              <a:rPr lang="en-US"/>
              <a:t>Facility Administrator Qualifications</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4982" y="1615820"/>
            <a:ext cx="10962036" cy="3817749"/>
          </a:xfrm>
        </p:spPr>
        <p:txBody>
          <a:bodyPr>
            <a:noAutofit/>
          </a:bodyPr>
          <a:lstStyle/>
          <a:p>
            <a:pPr lvl="0"/>
            <a:r>
              <a:rPr lang="en-US">
                <a:latin typeface="Arial" panose="020b0604020202020204" pitchFamily="34" charset="0"/>
                <a:cs typeface="Arial" panose="020b0604020202020204" pitchFamily="34" charset="0"/>
              </a:rPr>
              <a:t>Qualifications for the Facility Administrator are not specified in CfC but should be defined in policy and procedures and include sufficient educational and practical experience to fulfill the responsibilities listed under governance.</a:t>
            </a:r>
          </a:p>
          <a:p>
            <a:pPr lvl="0"/>
            <a:r>
              <a:rPr lang="en-US">
                <a:latin typeface="Arial" panose="020b0604020202020204" pitchFamily="34" charset="0"/>
                <a:cs typeface="Arial" panose="020b0604020202020204" pitchFamily="34" charset="0"/>
              </a:rPr>
              <a:t>The position may be held by a staff member holding a different role, e.g., Nurse Manager or Medical Director, as long as the duties of each position are effectively managed.</a:t>
            </a:r>
          </a:p>
          <a:p>
            <a:pPr marL="0" indent="0">
              <a:buNone/>
            </a:pPr>
            <a:r>
              <a:rPr lang="en-US">
                <a:latin typeface="Arial" panose="020b0604020202020204" pitchFamily="34" charset="0"/>
                <a:cs typeface="Arial" panose="020b0604020202020204" pitchFamily="34" charset="0"/>
              </a:rPr>
              <a:t> </a:t>
            </a:r>
          </a:p>
          <a:p>
            <a:pPr marL="0" indent="0">
              <a:buNone/>
            </a:pPr>
            <a:r>
              <a:rPr lang="en-US">
                <a:latin typeface="Arial" panose="020b0604020202020204" pitchFamily="34" charset="0"/>
                <a:cs typeface="Arial" panose="020b0604020202020204" pitchFamily="34" charset="0"/>
              </a:rPr>
              <a:t>	</a:t>
            </a:r>
            <a:endParaRPr lang="en-US">
              <a:solidFill>
                <a:srgbClr val="FF0000"/>
              </a:solidFill>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33676BA9-6D71-47AF-8B98-A8CEBD7243BC}"/>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6" name="TextBox 5">
            <a:extLst>
              <a:ext uri="{FF2B5EF4-FFF2-40B4-BE49-F238E27FC236}">
                <a16:creationId xmlns:a16="http://schemas.microsoft.com/office/drawing/2014/main" id="{4EF40F15-BB76-4A3B-8C5C-E5E8925640AE}"/>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2477928022"/>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7D4303A3-4A61-5D43-81EB-FBE039ADAD0F}"/>
              </a:ext>
            </a:extLst>
          </p:cNvPr>
          <p:cNvSpPr>
            <a:spLocks noGrp="1" noSelect="1" noMove="1" noResize="1" noTextEdit="1"/>
          </p:cNvSpPr>
          <p:nvPr>
            <p:ph type="title"/>
          </p:nvPr>
        </p:nvSpPr>
        <p:spPr>
          <a:xfrm>
            <a:off x="620231" y="698058"/>
            <a:ext cx="10216033" cy="1078992"/>
          </a:xfrm>
        </p:spPr>
        <p:txBody>
          <a:bodyPr/>
          <a:lstStyle/>
          <a:p>
            <a:r>
              <a:rPr lang="en-US"/>
              <a:t>Nursing Qualifications: CfC</a:t>
            </a:r>
          </a:p>
        </p:txBody>
      </p:sp>
      <p:sp>
        <p:nvSpPr>
          <p:cNvPr id="3" name="Content Placeholder 2">
            <a:extLst>
              <a:ext uri="{FF2B5EF4-FFF2-40B4-BE49-F238E27FC236}">
                <a16:creationId xmlns:a16="http://schemas.microsoft.com/office/drawing/2014/main" id="{DEB96A51-3EF8-8A4F-887F-6A8FDECA1CC1}"/>
              </a:ext>
            </a:extLst>
          </p:cNvPr>
          <p:cNvSpPr>
            <a:spLocks noGrp="1" noSelect="1" noMove="1" noResize="1" noTextEdit="1"/>
          </p:cNvSpPr>
          <p:nvPr>
            <p:ph idx="1"/>
          </p:nvPr>
        </p:nvSpPr>
        <p:spPr>
          <a:xfrm>
            <a:off x="620231" y="1617148"/>
            <a:ext cx="10951538" cy="4177057"/>
          </a:xfrm>
        </p:spPr>
        <p:txBody>
          <a:bodyPr>
            <a:normAutofit fontScale="92500"/>
          </a:bodyPr>
          <a:lstStyle/>
          <a:p>
            <a:pPr marL="0" indent="0">
              <a:buNone/>
            </a:pPr>
            <a:r>
              <a:rPr lang="en-US" b="1">
                <a:latin typeface="Arial" panose="020b0604020202020204" pitchFamily="34" charset="0"/>
                <a:cs typeface="Arial" panose="020b0604020202020204" pitchFamily="34" charset="0"/>
              </a:rPr>
              <a:t>Staff Nurse </a:t>
            </a:r>
          </a:p>
          <a:p>
            <a:r>
              <a:rPr lang="en-US">
                <a:latin typeface="Arial" panose="020b0604020202020204" pitchFamily="34" charset="0"/>
                <a:cs typeface="Arial" panose="020b0604020202020204" pitchFamily="34" charset="0"/>
              </a:rPr>
              <a:t>“Each nurse must have the required State license (refer to V681) and meet any practice requirements for the applicable State.”</a:t>
            </a:r>
            <a:endParaRPr lang="en-US">
              <a:highlight>
                <a:srgbClr val="FFFF00"/>
              </a:highlight>
              <a:latin typeface="Arial" panose="020b0604020202020204" pitchFamily="34" charset="0"/>
              <a:cs typeface="Arial" panose="020b0604020202020204" pitchFamily="34" charset="0"/>
            </a:endParaRPr>
          </a:p>
          <a:p>
            <a:pPr marL="0" indent="0">
              <a:buNone/>
            </a:pPr>
            <a:endParaRPr lang="en-US" b="1">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Charge Nurse </a:t>
            </a:r>
          </a:p>
          <a:p>
            <a:r>
              <a:rPr lang="en-US">
                <a:latin typeface="Arial" panose="020b0604020202020204" pitchFamily="34" charset="0"/>
                <a:cs typeface="Arial" panose="020b0604020202020204" pitchFamily="34" charset="0"/>
              </a:rPr>
              <a:t>“There must be one or more ‘charge nurses’ designated as responsible each shift. A charge nurse must have a minimum of 9 months of nursing experience, and an additional 3 months of specialized experience (to total 12 months) providing clinical nursing care to dialysis patients, in either a chronic or acute setting”</a:t>
            </a:r>
          </a:p>
        </p:txBody>
      </p:sp>
      <p:sp>
        <p:nvSpPr>
          <p:cNvPr id="4" name="Subtitle 3">
            <a:extLst>
              <a:ext uri="{FF2B5EF4-FFF2-40B4-BE49-F238E27FC236}">
                <a16:creationId xmlns:a16="http://schemas.microsoft.com/office/drawing/2014/main" id="{27BBF672-4730-DE44-BFED-09D65761DD9B}"/>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1E70C52E-6CD5-0349-B82C-16F90DBCCF8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
        <p:nvSpPr>
          <p:cNvPr id="6" name="Rectangle 5">
            <a:extLst>
              <a:ext uri="{FF2B5EF4-FFF2-40B4-BE49-F238E27FC236}">
                <a16:creationId xmlns:a16="http://schemas.microsoft.com/office/drawing/2014/main" id="{B92F681C-F4DF-4935-B1C2-57A49D3BC3B6}"/>
              </a:ext>
            </a:extLst>
          </p:cNvPr>
          <p:cNvSpPr>
            <a:spLocks noSelect="1" noMove="1" noResize="1" noTextEdit="1"/>
          </p:cNvSpPr>
          <p:nvPr/>
        </p:nvSpPr>
        <p:spPr>
          <a:xfrm>
            <a:off x="5039832" y="2831582"/>
            <a:ext cx="7152167" cy="784830"/>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ESRD Program Interpretive Guidance Manual Version 1.1 (10/08)</a:t>
            </a:r>
          </a:p>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https://www.cms.gov/Medicare/Provider-Enrollment-and-Certification/GuidanceforLawsAndRegulations/downloads/esrdpgmguidance.pdf</a:t>
            </a:r>
            <a:endParaRPr lang="en-US" sz="1500" i="1">
              <a:latin typeface="Arial" panose="020b0604020202020204" pitchFamily="34" charset="0"/>
              <a:cs typeface="Arial" panose="020b0604020202020204" pitchFamily="34" charset="0"/>
            </a:endParaRPr>
          </a:p>
        </p:txBody>
      </p:sp>
    </p:spTree>
    <p:extLst>
      <p:ext uri="{BB962C8B-B14F-4D97-AF65-F5344CB8AC3E}">
        <p14:creationId val="2472524610"/>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CC4A9D0-1C56-1243-BDF2-91F713267074}"/>
              </a:ext>
            </a:extLst>
          </p:cNvPr>
          <p:cNvSpPr>
            <a:spLocks noGrp="1" noSelect="1" noMove="1" noResize="1" noTextEdit="1"/>
          </p:cNvSpPr>
          <p:nvPr>
            <p:ph type="title"/>
          </p:nvPr>
        </p:nvSpPr>
        <p:spPr>
          <a:xfrm>
            <a:off x="615490" y="703945"/>
            <a:ext cx="10515600" cy="1078992"/>
          </a:xfrm>
        </p:spPr>
        <p:txBody>
          <a:bodyPr/>
          <a:lstStyle/>
          <a:p>
            <a:r>
              <a:rPr lang="en-US"/>
              <a:t>Nursing Qualifications: CfC</a:t>
            </a:r>
          </a:p>
        </p:txBody>
      </p:sp>
      <p:sp>
        <p:nvSpPr>
          <p:cNvPr id="3" name="Content Placeholder 2">
            <a:extLst>
              <a:ext uri="{FF2B5EF4-FFF2-40B4-BE49-F238E27FC236}">
                <a16:creationId xmlns:a16="http://schemas.microsoft.com/office/drawing/2014/main" id="{A32AFC3E-E465-0A49-A267-546E3E3D8CBD}"/>
              </a:ext>
            </a:extLst>
          </p:cNvPr>
          <p:cNvSpPr>
            <a:spLocks noGrp="1" noSelect="1" noMove="1" noResize="1" noTextEdit="1"/>
          </p:cNvSpPr>
          <p:nvPr>
            <p:ph idx="1"/>
          </p:nvPr>
        </p:nvSpPr>
        <p:spPr>
          <a:xfrm>
            <a:off x="615489" y="1616261"/>
            <a:ext cx="11330705" cy="4278923"/>
          </a:xfrm>
        </p:spPr>
        <p:txBody>
          <a:bodyPr>
            <a:noAutofit/>
          </a:bodyPr>
          <a:lstStyle/>
          <a:p>
            <a:pPr marL="0" lvl="0" indent="0">
              <a:buNone/>
            </a:pPr>
            <a:r>
              <a:rPr lang="en-US" sz="2400" b="1">
                <a:latin typeface="Arial" panose="020b0604020202020204" pitchFamily="34" charset="0"/>
                <a:cs typeface="Arial" panose="020b0604020202020204" pitchFamily="34" charset="0"/>
              </a:rPr>
              <a:t>Nurse Manager–Registered Nurse (RN)</a:t>
            </a:r>
          </a:p>
          <a:p>
            <a:pPr lvl="1"/>
            <a:r>
              <a:rPr lang="en-US">
                <a:latin typeface="Arial" panose="020b0604020202020204" pitchFamily="34" charset="0"/>
                <a:cs typeface="Arial" panose="020b0604020202020204" pitchFamily="34" charset="0"/>
              </a:rPr>
              <a:t>Must be a full-time employee of the facility</a:t>
            </a:r>
          </a:p>
          <a:p>
            <a:pPr lvl="1"/>
            <a:r>
              <a:rPr lang="en-US">
                <a:latin typeface="Arial" panose="020b0604020202020204" pitchFamily="34" charset="0"/>
                <a:cs typeface="Arial" panose="020b0604020202020204" pitchFamily="34" charset="0"/>
              </a:rPr>
              <a:t>Must have 12 months’ clinical nursing experience and an additional 6 months’ experience in dialysis</a:t>
            </a:r>
          </a:p>
          <a:p>
            <a:pPr lvl="1"/>
            <a:r>
              <a:rPr lang="en-US">
                <a:latin typeface="Arial" panose="020b0604020202020204" pitchFamily="34" charset="0"/>
                <a:cs typeface="Arial" panose="020b0604020202020204" pitchFamily="34" charset="0"/>
              </a:rPr>
              <a:t>Oversight and direction of all direct care staff</a:t>
            </a:r>
          </a:p>
          <a:p>
            <a:pPr lvl="1"/>
            <a:r>
              <a:rPr lang="en-US">
                <a:latin typeface="Arial" panose="020b0604020202020204" pitchFamily="34" charset="0"/>
                <a:cs typeface="Arial" panose="020b0604020202020204" pitchFamily="34" charset="0"/>
              </a:rPr>
              <a:t>A 24-hour responsibility position</a:t>
            </a:r>
          </a:p>
          <a:p>
            <a:pPr marL="0" lvl="0" indent="0">
              <a:buNone/>
            </a:pPr>
            <a:r>
              <a:rPr lang="en-US" sz="2400" b="1">
                <a:latin typeface="Arial" panose="020b0604020202020204" pitchFamily="34" charset="0"/>
                <a:cs typeface="Arial" panose="020b0604020202020204" pitchFamily="34" charset="0"/>
              </a:rPr>
              <a:t>RN in Charge of Self-Care and Home Dialysis Training</a:t>
            </a:r>
            <a:endParaRPr lang="en-US" sz="2400">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Must have 12 months’ clinical nursing experience and an additional 3 months’ experience in the specific modality for which he or she is providing training</a:t>
            </a:r>
          </a:p>
          <a:p>
            <a:pPr lvl="1"/>
            <a:r>
              <a:rPr lang="en-US">
                <a:latin typeface="Arial" panose="020b0604020202020204" pitchFamily="34" charset="0"/>
                <a:cs typeface="Arial" panose="020b0604020202020204" pitchFamily="34" charset="0"/>
              </a:rPr>
              <a:t>Self-care includes home peritoneal dialysis, home hemodialysis, and in-center self care (e.g., patient self-cannulation) (V772)</a:t>
            </a:r>
          </a:p>
          <a:p>
            <a:endParaRPr lang="en-US" sz="24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983407CD-161C-874B-86B9-0F154CDA6A65}"/>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E4CA79F0-9BCE-B641-8339-05D4B7017DC1}"/>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339040426"/>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7963548E-731D-0043-ADE4-900ADD7DEB37}"/>
              </a:ext>
            </a:extLst>
          </p:cNvPr>
          <p:cNvSpPr>
            <a:spLocks noGrp="1" noSelect="1" noMove="1" noResize="1" noTextEdit="1"/>
          </p:cNvSpPr>
          <p:nvPr>
            <p:ph type="title"/>
          </p:nvPr>
        </p:nvSpPr>
        <p:spPr>
          <a:xfrm>
            <a:off x="619576" y="698057"/>
            <a:ext cx="10306344" cy="1078992"/>
          </a:xfrm>
        </p:spPr>
        <p:txBody>
          <a:bodyPr/>
          <a:lstStyle/>
          <a:p>
            <a:r>
              <a:rPr lang="en-US"/>
              <a:t>The Role of the Nurse Manager</a:t>
            </a:r>
          </a:p>
        </p:txBody>
      </p:sp>
      <p:sp>
        <p:nvSpPr>
          <p:cNvPr id="3" name="Content Placeholder 2">
            <a:extLst>
              <a:ext uri="{FF2B5EF4-FFF2-40B4-BE49-F238E27FC236}">
                <a16:creationId xmlns:a16="http://schemas.microsoft.com/office/drawing/2014/main" id="{E1C986E4-C2D6-F64C-B01D-578EBEEF43C4}"/>
              </a:ext>
            </a:extLst>
          </p:cNvPr>
          <p:cNvSpPr>
            <a:spLocks noGrp="1" noSelect="1" noMove="1" noResize="1" noTextEdit="1"/>
          </p:cNvSpPr>
          <p:nvPr>
            <p:ph idx="1"/>
          </p:nvPr>
        </p:nvSpPr>
        <p:spPr>
          <a:xfrm>
            <a:off x="619576" y="1614838"/>
            <a:ext cx="10952848" cy="3984843"/>
          </a:xfrm>
        </p:spPr>
        <p:txBody>
          <a:bodyPr>
            <a:noAutofit/>
          </a:bodyPr>
          <a:lstStyle/>
          <a:p>
            <a:pPr marL="0" lvl="0" indent="0">
              <a:lnSpc>
                <a:spcPct val="100000"/>
              </a:lnSpc>
              <a:buNone/>
            </a:pPr>
            <a:r>
              <a:rPr lang="en-US">
                <a:latin typeface="Arial" panose="020b0604020202020204" pitchFamily="34" charset="0"/>
                <a:cs typeface="Arial" panose="020b0604020202020204" pitchFamily="34" charset="0"/>
              </a:rPr>
              <a:t>The RN serving as Nurse Manager works closely with the Medical Director and Interdisciplinary Team (IDT) to ensure quality patient care and outcomes. Such responsibilities include:</a:t>
            </a:r>
          </a:p>
          <a:p>
            <a:pPr lvl="1">
              <a:lnSpc>
                <a:spcPct val="100000"/>
              </a:lnSpc>
            </a:pPr>
            <a:r>
              <a:rPr lang="en-US">
                <a:latin typeface="Arial" panose="020b0604020202020204" pitchFamily="34" charset="0"/>
                <a:cs typeface="Arial" panose="020b0604020202020204" pitchFamily="34" charset="0"/>
              </a:rPr>
              <a:t>Leadership in QAPI program</a:t>
            </a:r>
          </a:p>
          <a:p>
            <a:pPr lvl="1">
              <a:lnSpc>
                <a:spcPct val="100000"/>
              </a:lnSpc>
            </a:pPr>
            <a:r>
              <a:rPr lang="en-US">
                <a:latin typeface="Arial" panose="020b0604020202020204" pitchFamily="34" charset="0"/>
                <a:cs typeface="Arial" panose="020b0604020202020204" pitchFamily="34" charset="0"/>
              </a:rPr>
              <a:t>Patient assessments and patient plans of care (in concert with IDT)</a:t>
            </a:r>
          </a:p>
          <a:p>
            <a:pPr lvl="1">
              <a:lnSpc>
                <a:spcPct val="100000"/>
              </a:lnSpc>
            </a:pPr>
            <a:r>
              <a:rPr lang="en-US">
                <a:latin typeface="Arial" panose="020b0604020202020204" pitchFamily="34" charset="0"/>
                <a:cs typeface="Arial" panose="020b0604020202020204" pitchFamily="34" charset="0"/>
              </a:rPr>
              <a:t>Outcomes management (anemia, adequacy, etc.)</a:t>
            </a:r>
          </a:p>
          <a:p>
            <a:pPr lvl="1">
              <a:lnSpc>
                <a:spcPct val="100000"/>
              </a:lnSpc>
            </a:pPr>
            <a:r>
              <a:rPr lang="en-US">
                <a:latin typeface="Arial" panose="020b0604020202020204" pitchFamily="34" charset="0"/>
                <a:cs typeface="Arial" panose="020b0604020202020204" pitchFamily="34" charset="0"/>
              </a:rPr>
              <a:t>Patient and staff education</a:t>
            </a:r>
          </a:p>
          <a:p>
            <a:pPr lvl="1">
              <a:lnSpc>
                <a:spcPct val="100000"/>
              </a:lnSpc>
            </a:pPr>
            <a:r>
              <a:rPr lang="en-US">
                <a:latin typeface="Arial" panose="020b0604020202020204" pitchFamily="34" charset="0"/>
                <a:cs typeface="Arial" panose="020b0604020202020204" pitchFamily="34" charset="0"/>
              </a:rPr>
              <a:t>Medication administration</a:t>
            </a:r>
          </a:p>
          <a:p>
            <a:pPr lvl="1">
              <a:lnSpc>
                <a:spcPct val="100000"/>
              </a:lnSpc>
            </a:pPr>
            <a:r>
              <a:rPr lang="en-US">
                <a:latin typeface="Arial" panose="020b0604020202020204" pitchFamily="34" charset="0"/>
                <a:cs typeface="Arial" panose="020b0604020202020204" pitchFamily="34" charset="0"/>
              </a:rPr>
              <a:t>Patient care conferences</a:t>
            </a:r>
          </a:p>
          <a:p>
            <a:pPr>
              <a:lnSpc>
                <a:spcPct val="100000"/>
              </a:lnSpc>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52552A9B-B582-5B41-A5FD-E982039A1346}"/>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3E7B00A7-6DAC-0C44-8831-A68A8CE7DF1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202936289"/>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8618C4E-28BA-D943-8352-503300E039F2}"/>
              </a:ext>
            </a:extLst>
          </p:cNvPr>
          <p:cNvSpPr>
            <a:spLocks noGrp="1" noSelect="1" noMove="1" noResize="1" noTextEdit="1"/>
          </p:cNvSpPr>
          <p:nvPr>
            <p:ph type="title"/>
          </p:nvPr>
        </p:nvSpPr>
        <p:spPr>
          <a:xfrm>
            <a:off x="616276" y="696890"/>
            <a:ext cx="10515600" cy="1082404"/>
          </a:xfrm>
        </p:spPr>
        <p:txBody>
          <a:bodyPr/>
          <a:lstStyle/>
          <a:p>
            <a:r>
              <a:rPr lang="en-US"/>
              <a:t>Patient Care Technicians: CfC</a:t>
            </a:r>
          </a:p>
        </p:txBody>
      </p:sp>
      <p:sp>
        <p:nvSpPr>
          <p:cNvPr id="3" name="Content Placeholder 2">
            <a:extLst>
              <a:ext uri="{FF2B5EF4-FFF2-40B4-BE49-F238E27FC236}">
                <a16:creationId xmlns:a16="http://schemas.microsoft.com/office/drawing/2014/main" id="{68673618-6AB7-0E4C-AE16-630C532CE0C5}"/>
              </a:ext>
            </a:extLst>
          </p:cNvPr>
          <p:cNvSpPr>
            <a:spLocks noGrp="1" noSelect="1" noMove="1" noResize="1" noTextEdit="1"/>
          </p:cNvSpPr>
          <p:nvPr>
            <p:ph idx="1"/>
          </p:nvPr>
        </p:nvSpPr>
        <p:spPr>
          <a:xfrm>
            <a:off x="616276" y="1619435"/>
            <a:ext cx="10959448" cy="4052577"/>
          </a:xfrm>
        </p:spPr>
        <p:txBody>
          <a:bodyPr>
            <a:noAutofit/>
          </a:bodyPr>
          <a:lstStyle/>
          <a:p>
            <a:pPr lvl="0">
              <a:lnSpc>
                <a:spcPct val="100000"/>
              </a:lnSpc>
            </a:pPr>
            <a:r>
              <a:rPr lang="en-US">
                <a:latin typeface="Arial" panose="020b0604020202020204" pitchFamily="34" charset="0"/>
                <a:cs typeface="Arial" panose="020b0604020202020204" pitchFamily="34" charset="0"/>
              </a:rPr>
              <a:t>Must have a high school diploma</a:t>
            </a:r>
          </a:p>
          <a:p>
            <a:pPr lvl="0">
              <a:lnSpc>
                <a:spcPct val="100000"/>
              </a:lnSpc>
            </a:pPr>
            <a:r>
              <a:rPr lang="en-US">
                <a:latin typeface="Arial" panose="020b0604020202020204" pitchFamily="34" charset="0"/>
                <a:cs typeface="Arial" panose="020b0604020202020204" pitchFamily="34" charset="0"/>
              </a:rPr>
              <a:t>All PCTs must be certified within 18 months of their hire date–if they switch providers, the original hire date still applies</a:t>
            </a:r>
          </a:p>
          <a:p>
            <a:pPr lvl="0">
              <a:lnSpc>
                <a:spcPct val="100000"/>
              </a:lnSpc>
            </a:pPr>
            <a:r>
              <a:rPr lang="en-US">
                <a:latin typeface="Arial" panose="020b0604020202020204" pitchFamily="34" charset="0"/>
                <a:cs typeface="Arial" panose="020b0604020202020204" pitchFamily="34" charset="0"/>
              </a:rPr>
              <a:t>Certification will be accepted if:</a:t>
            </a:r>
          </a:p>
          <a:p>
            <a:pPr marL="796925" lvl="1" indent="-339725">
              <a:lnSpc>
                <a:spcPct val="100000"/>
              </a:lnSpc>
              <a:buFont typeface="Courier New" panose="02070309020205020404" pitchFamily="49" charset="0"/>
              <a:buChar char="o"/>
            </a:pPr>
            <a:r>
              <a:rPr lang="en-US" sz="2800">
                <a:latin typeface="Arial" panose="020b0604020202020204" pitchFamily="34" charset="0"/>
                <a:cs typeface="Arial" panose="020b0604020202020204" pitchFamily="34" charset="0"/>
              </a:rPr>
              <a:t>There is a standardized test</a:t>
            </a:r>
          </a:p>
          <a:p>
            <a:pPr marL="796925" lvl="1" indent="-339725">
              <a:lnSpc>
                <a:spcPct val="100000"/>
              </a:lnSpc>
              <a:buFont typeface="Courier New" panose="02070309020205020404" pitchFamily="49" charset="0"/>
              <a:buChar char="o"/>
            </a:pPr>
            <a:r>
              <a:rPr lang="en-US" sz="2800">
                <a:latin typeface="Arial" panose="020b0604020202020204" pitchFamily="34" charset="0"/>
                <a:cs typeface="Arial" panose="020b0604020202020204" pitchFamily="34" charset="0"/>
              </a:rPr>
              <a:t>The state test reflects the same content listed in the regulation</a:t>
            </a:r>
          </a:p>
          <a:p>
            <a:pPr marL="796925" lvl="1" indent="-339725">
              <a:lnSpc>
                <a:spcPct val="100000"/>
              </a:lnSpc>
              <a:buFont typeface="Courier New" panose="02070309020205020404" pitchFamily="49" charset="0"/>
              <a:buChar char="o"/>
            </a:pPr>
            <a:r>
              <a:rPr lang="en-US" sz="2800">
                <a:latin typeface="Arial" panose="020b0604020202020204" pitchFamily="34" charset="0"/>
                <a:cs typeface="Arial" panose="020b0604020202020204" pitchFamily="34" charset="0"/>
              </a:rPr>
              <a:t>The test is administered in a proctored environment unrelated to any dialysis facility</a:t>
            </a:r>
            <a:br>
              <a:rPr lang="en-US" sz="2800">
                <a:latin typeface="Arial" panose="020b0604020202020204" pitchFamily="34" charset="0"/>
                <a:cs typeface="Arial" panose="020b0604020202020204" pitchFamily="34" charset="0"/>
              </a:rPr>
            </a:br>
            <a:r>
              <a:rPr lang="en-US" sz="2800">
                <a:latin typeface="Arial" panose="020b0604020202020204" pitchFamily="34" charset="0"/>
                <a:cs typeface="Arial" panose="020b0604020202020204" pitchFamily="34" charset="0"/>
              </a:rPr>
              <a:t> </a:t>
            </a:r>
          </a:p>
          <a:p>
            <a:pPr>
              <a:lnSpc>
                <a:spcPct val="100000"/>
              </a:lnSpc>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8EA07040-FA1A-EE4B-8AB7-66804CB1B673}"/>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AB3B5409-2B94-D549-B651-E3AA3E8C267C}"/>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916967580"/>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4436" y="698058"/>
            <a:ext cx="10515600" cy="1082404"/>
          </a:xfrm>
        </p:spPr>
        <p:txBody>
          <a:bodyPr>
            <a:normAutofit/>
          </a:bodyPr>
          <a:lstStyle/>
          <a:p>
            <a:r>
              <a:rPr lang="en-US"/>
              <a:t>Mansur Pathan</a:t>
            </a:r>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4436" y="1614638"/>
            <a:ext cx="10515600" cy="3388471"/>
          </a:xfrm>
        </p:spPr>
        <p:txBody>
          <a:bodyPr/>
          <a:lstStyle/>
          <a:p>
            <a:r>
              <a:rPr lang="en-US" i="1">
                <a:latin typeface="Arial" panose="020b0604020202020204" pitchFamily="34" charset="0"/>
                <a:cs typeface="Arial" panose="020b0604020202020204" pitchFamily="34" charset="0"/>
              </a:rPr>
              <a:t>Employer: </a:t>
            </a:r>
            <a:r>
              <a:rPr lang="en-US">
                <a:latin typeface="Arial" panose="020b0604020202020204" pitchFamily="34" charset="0"/>
                <a:cs typeface="Arial" panose="020b0604020202020204" pitchFamily="34" charset="0"/>
              </a:rPr>
              <a:t>University of Pennsylvania Health System</a:t>
            </a:r>
          </a:p>
        </p:txBody>
      </p:sp>
      <p:sp>
        <p:nvSpPr>
          <p:cNvPr id="4" name="Subtitle 3">
            <a:extLst>
              <a:ext uri="{FF2B5EF4-FFF2-40B4-BE49-F238E27FC236}">
                <a16:creationId xmlns:a16="http://schemas.microsoft.com/office/drawing/2014/main" id="{5F432294-39A3-4433-99B2-5F5B450A2C51}"/>
              </a:ext>
            </a:extLst>
          </p:cNvPr>
          <p:cNvSpPr>
            <a:spLocks noGrp="1" noSelect="1" noMove="1" noResize="1" noTextEdit="1"/>
          </p:cNvSpPr>
          <p:nvPr>
            <p:ph type="subTitle" idx="10"/>
          </p:nvPr>
        </p:nvSpPr>
        <p:spPr/>
        <p:txBody>
          <a:bodyPr/>
          <a:lstStyle/>
          <a:p>
            <a:r>
              <a:rPr lang="en-US"/>
              <a:t>Disclosures</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
        <p:nvSpPr>
          <p:cNvPr id="6" name="Title 1">
            <a:extLst>
              <a:ext uri="{FF2B5EF4-FFF2-40B4-BE49-F238E27FC236}">
                <a16:creationId xmlns:a16="http://schemas.microsoft.com/office/drawing/2014/main" id="{018EC141-17ED-42BC-9CB1-2EA458E2AE4B}"/>
              </a:ext>
            </a:extLst>
          </p:cNvPr>
          <p:cNvSpPr txBox="1">
            <a:spLocks noSelect="1" noMove="1" noResize="1" noTextEdit="1"/>
          </p:cNvSpPr>
          <p:nvPr/>
        </p:nvSpPr>
        <p:spPr>
          <a:xfrm>
            <a:off x="614436" y="2529917"/>
            <a:ext cx="10515600" cy="10824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accent3"/>
                </a:solidFill>
                <a:latin typeface="Segoe"/>
                <a:ea typeface="+mj-ea"/>
                <a:cs typeface="Segoe"/>
              </a:defRPr>
            </a:lvl1pPr>
          </a:lstStyle>
          <a:p>
            <a:r>
              <a:rPr lang="en-US"/>
              <a:t>Siddharth P. Shah</a:t>
            </a:r>
          </a:p>
        </p:txBody>
      </p:sp>
      <p:sp>
        <p:nvSpPr>
          <p:cNvPr id="7" name="Content Placeholder 2">
            <a:extLst>
              <a:ext uri="{FF2B5EF4-FFF2-40B4-BE49-F238E27FC236}">
                <a16:creationId xmlns:a16="http://schemas.microsoft.com/office/drawing/2014/main" id="{BA67AE1C-9327-4BB2-B92C-E7F3A074DCBD}"/>
              </a:ext>
            </a:extLst>
          </p:cNvPr>
          <p:cNvSpPr txBox="1">
            <a:spLocks noSelect="1" noMove="1" noResize="1" noTextEdit="1"/>
          </p:cNvSpPr>
          <p:nvPr/>
        </p:nvSpPr>
        <p:spPr>
          <a:xfrm>
            <a:off x="614436" y="3447852"/>
            <a:ext cx="10963128" cy="2712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i="1">
                <a:latin typeface="Arial" panose="020b0604020202020204" pitchFamily="34" charset="0"/>
                <a:cs typeface="Arial" panose="020b0604020202020204" pitchFamily="34" charset="0"/>
              </a:rPr>
              <a:t>Employer: </a:t>
            </a:r>
            <a:r>
              <a:rPr lang="en-US" sz="2400">
                <a:latin typeface="Arial" panose="020b0604020202020204" pitchFamily="34" charset="0"/>
                <a:cs typeface="Arial" panose="020b0604020202020204" pitchFamily="34" charset="0"/>
              </a:rPr>
              <a:t>University of Pennsylvania Health System</a:t>
            </a:r>
          </a:p>
          <a:p>
            <a:r>
              <a:rPr lang="en-US" sz="2400">
                <a:latin typeface="Arial" panose="020b0604020202020204" pitchFamily="34" charset="0"/>
                <a:cs typeface="Arial" panose="020b0604020202020204" pitchFamily="34" charset="0"/>
              </a:rPr>
              <a:t>Consultancy: Site lead for the University of Pennsylvania for the Philadelphia ESRD Seamless Care Organization (ESCO). </a:t>
            </a:r>
          </a:p>
          <a:p>
            <a:r>
              <a:rPr lang="en-US" sz="2400" i="1">
                <a:latin typeface="Arial" panose="020b0604020202020204" pitchFamily="34" charset="0"/>
                <a:cs typeface="Arial" panose="020b0604020202020204" pitchFamily="34" charset="0"/>
              </a:rPr>
              <a:t>Scientific Advisor/Membership: </a:t>
            </a:r>
            <a:r>
              <a:rPr lang="en-US" sz="2400">
                <a:latin typeface="Arial" panose="020b0604020202020204" pitchFamily="34" charset="0"/>
                <a:cs typeface="Arial" panose="020b0604020202020204" pitchFamily="34" charset="0"/>
              </a:rPr>
              <a:t>Editorial Board, </a:t>
            </a:r>
            <a:r>
              <a:rPr lang="en-US" sz="2400" i="1">
                <a:latin typeface="Arial" panose="020b0604020202020204" pitchFamily="34" charset="0"/>
                <a:cs typeface="Arial" panose="020b0604020202020204" pitchFamily="34" charset="0"/>
              </a:rPr>
              <a:t>Journal of Nephrology and Renal Diseases</a:t>
            </a:r>
            <a:r>
              <a:rPr lang="en-US" sz="2400">
                <a:latin typeface="Arial" panose="020b0604020202020204" pitchFamily="34" charset="0"/>
                <a:cs typeface="Arial" panose="020b0604020202020204" pitchFamily="34" charset="0"/>
              </a:rPr>
              <a:t>; Clinical Expert, Physician-Focused Payment Model Technical Advisory Committee (PTAC), DHHS; Participant, Technical Expert Panel (TEP), Focus on composite rate costs for dialysis</a:t>
            </a:r>
          </a:p>
        </p:txBody>
      </p:sp>
    </p:spTree>
    <p:extLst>
      <p:ext uri="{BB962C8B-B14F-4D97-AF65-F5344CB8AC3E}">
        <p14:creationId val="2135715705"/>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B2D430FE-4EDC-8444-8268-5782830D8BB2}"/>
              </a:ext>
            </a:extLst>
          </p:cNvPr>
          <p:cNvSpPr>
            <a:spLocks noGrp="1" noSelect="1" noMove="1" noResize="1" noTextEdit="1"/>
          </p:cNvSpPr>
          <p:nvPr>
            <p:ph type="title"/>
          </p:nvPr>
        </p:nvSpPr>
        <p:spPr>
          <a:xfrm>
            <a:off x="614308" y="706462"/>
            <a:ext cx="10515600" cy="1082404"/>
          </a:xfrm>
        </p:spPr>
        <p:txBody>
          <a:bodyPr>
            <a:normAutofit/>
          </a:bodyPr>
          <a:lstStyle/>
          <a:p>
            <a:r>
              <a:rPr lang="en-US"/>
              <a:t>The Role of the Patient Care Technician</a:t>
            </a:r>
          </a:p>
        </p:txBody>
      </p:sp>
      <p:sp>
        <p:nvSpPr>
          <p:cNvPr id="3" name="Content Placeholder 2">
            <a:extLst>
              <a:ext uri="{FF2B5EF4-FFF2-40B4-BE49-F238E27FC236}">
                <a16:creationId xmlns:a16="http://schemas.microsoft.com/office/drawing/2014/main" id="{A957A386-6428-F447-BEA1-6B74D4175629}"/>
              </a:ext>
            </a:extLst>
          </p:cNvPr>
          <p:cNvSpPr>
            <a:spLocks noGrp="1" noSelect="1" noMove="1" noResize="1" noTextEdit="1"/>
          </p:cNvSpPr>
          <p:nvPr>
            <p:ph idx="1"/>
          </p:nvPr>
        </p:nvSpPr>
        <p:spPr>
          <a:xfrm>
            <a:off x="614308" y="1618908"/>
            <a:ext cx="10963384" cy="3747778"/>
          </a:xfrm>
        </p:spPr>
        <p:txBody>
          <a:bodyPr>
            <a:normAutofit/>
          </a:bodyPr>
          <a:lstStyle/>
          <a:p>
            <a:pPr marL="0" lvl="0" indent="0">
              <a:lnSpc>
                <a:spcPct val="100000"/>
              </a:lnSpc>
              <a:buNone/>
            </a:pPr>
            <a:r>
              <a:rPr lang="en-US">
                <a:latin typeface="Arial" panose="020b0604020202020204" pitchFamily="34" charset="0"/>
                <a:cs typeface="Arial" panose="020b0604020202020204" pitchFamily="34" charset="0"/>
              </a:rPr>
              <a:t>PCTs are responsible for performing dialysis treatments. They initiate, monitor, terminate, and document dialysis under the supervision of the Charge Nurse. PCTs may also be cross-trained to perform other functions in the unit, such as:</a:t>
            </a:r>
          </a:p>
          <a:p>
            <a:pPr lvl="1">
              <a:lnSpc>
                <a:spcPct val="100000"/>
              </a:lnSpc>
            </a:pPr>
            <a:r>
              <a:rPr lang="en-US" sz="2800">
                <a:latin typeface="Arial" panose="020b0604020202020204" pitchFamily="34" charset="0"/>
                <a:cs typeface="Arial" panose="020b0604020202020204" pitchFamily="34" charset="0"/>
              </a:rPr>
              <a:t>Reuse of dialyzers</a:t>
            </a:r>
          </a:p>
          <a:p>
            <a:pPr lvl="1">
              <a:lnSpc>
                <a:spcPct val="100000"/>
              </a:lnSpc>
            </a:pPr>
            <a:r>
              <a:rPr lang="en-US" sz="2800">
                <a:latin typeface="Arial" panose="020b0604020202020204" pitchFamily="34" charset="0"/>
                <a:cs typeface="Arial" panose="020b0604020202020204" pitchFamily="34" charset="0"/>
              </a:rPr>
              <a:t>Administrative duties</a:t>
            </a:r>
          </a:p>
          <a:p>
            <a:pPr lvl="1">
              <a:lnSpc>
                <a:spcPct val="100000"/>
              </a:lnSpc>
            </a:pPr>
            <a:r>
              <a:rPr lang="en-US" sz="2800">
                <a:latin typeface="Arial" panose="020b0604020202020204" pitchFamily="34" charset="0"/>
                <a:cs typeface="Arial" panose="020b0604020202020204" pitchFamily="34" charset="0"/>
              </a:rPr>
              <a:t>Inventory</a:t>
            </a:r>
          </a:p>
          <a:p>
            <a:pPr>
              <a:lnSpc>
                <a:spcPct val="100000"/>
              </a:lnSpc>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4F0AE7FC-DE04-0146-AF74-3F74B1379541}"/>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B4EBD5C4-A124-C444-A02D-5D1ED94EE03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4009816916"/>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EF74D1DB-F21C-0B4F-A22D-CF056F3628F6}"/>
              </a:ext>
            </a:extLst>
          </p:cNvPr>
          <p:cNvSpPr>
            <a:spLocks noGrp="1" noSelect="1" noMove="1" noResize="1" noTextEdit="1"/>
          </p:cNvSpPr>
          <p:nvPr>
            <p:ph type="title"/>
          </p:nvPr>
        </p:nvSpPr>
        <p:spPr>
          <a:xfrm>
            <a:off x="614961" y="706932"/>
            <a:ext cx="10515600" cy="1082404"/>
          </a:xfrm>
        </p:spPr>
        <p:txBody>
          <a:bodyPr/>
          <a:lstStyle/>
          <a:p>
            <a:r>
              <a:rPr lang="en-US"/>
              <a:t>Registered Dietician Qualifications: CfC</a:t>
            </a:r>
          </a:p>
        </p:txBody>
      </p:sp>
      <p:sp>
        <p:nvSpPr>
          <p:cNvPr id="3" name="Content Placeholder 2">
            <a:extLst>
              <a:ext uri="{FF2B5EF4-FFF2-40B4-BE49-F238E27FC236}">
                <a16:creationId xmlns:a16="http://schemas.microsoft.com/office/drawing/2014/main" id="{80DE4E2A-7769-0440-AFC3-06CE4541E01A}"/>
              </a:ext>
            </a:extLst>
          </p:cNvPr>
          <p:cNvSpPr>
            <a:spLocks noGrp="1" noSelect="1" noMove="1" noResize="1" noTextEdit="1"/>
          </p:cNvSpPr>
          <p:nvPr>
            <p:ph idx="1"/>
          </p:nvPr>
        </p:nvSpPr>
        <p:spPr>
          <a:xfrm>
            <a:off x="614961" y="1614445"/>
            <a:ext cx="10962078" cy="3388471"/>
          </a:xfrm>
        </p:spPr>
        <p:txBody>
          <a:bodyPr>
            <a:normAutofit/>
          </a:bodyPr>
          <a:lstStyle/>
          <a:p>
            <a:pPr marL="0" lvl="0" indent="0">
              <a:lnSpc>
                <a:spcPct val="100000"/>
              </a:lnSpc>
              <a:buNone/>
            </a:pPr>
            <a:r>
              <a:rPr lang="en-US">
                <a:latin typeface="Arial" panose="020b0604020202020204" pitchFamily="34" charset="0"/>
                <a:cs typeface="Arial" panose="020b0604020202020204" pitchFamily="34" charset="0"/>
              </a:rPr>
              <a:t>The facility must have a dietitian who meets both the following criteria:</a:t>
            </a:r>
          </a:p>
          <a:p>
            <a:pPr lvl="1">
              <a:lnSpc>
                <a:spcPct val="100000"/>
              </a:lnSpc>
            </a:pPr>
            <a:r>
              <a:rPr lang="en-US" sz="2800">
                <a:latin typeface="Arial" panose="020b0604020202020204" pitchFamily="34" charset="0"/>
                <a:cs typeface="Arial" panose="020b0604020202020204" pitchFamily="34" charset="0"/>
              </a:rPr>
              <a:t>Be a registered dietitian with the Commission on Dietetic Registration</a:t>
            </a:r>
          </a:p>
          <a:p>
            <a:pPr lvl="1">
              <a:lnSpc>
                <a:spcPct val="100000"/>
              </a:lnSpc>
            </a:pPr>
            <a:r>
              <a:rPr lang="en-US" sz="2800">
                <a:latin typeface="Arial" panose="020b0604020202020204" pitchFamily="34" charset="0"/>
                <a:cs typeface="Arial" panose="020b0604020202020204" pitchFamily="34" charset="0"/>
              </a:rPr>
              <a:t>Have a minimum of 1 year of professional work experience in clinical nutrition as a registered dietitian</a:t>
            </a:r>
          </a:p>
          <a:p>
            <a:pPr>
              <a:lnSpc>
                <a:spcPct val="100000"/>
              </a:lnSpc>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F0AB2C22-9ED0-C54B-83CD-7FE37BAC032B}"/>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F63B1E46-7C9A-A048-893E-64994995C2D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45903019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A1E57184-AA6B-9646-B46C-49E74061C388}"/>
              </a:ext>
            </a:extLst>
          </p:cNvPr>
          <p:cNvSpPr>
            <a:spLocks noGrp="1" noSelect="1" noMove="1" noResize="1" noTextEdit="1"/>
          </p:cNvSpPr>
          <p:nvPr>
            <p:ph type="title"/>
          </p:nvPr>
        </p:nvSpPr>
        <p:spPr>
          <a:xfrm>
            <a:off x="618246" y="697796"/>
            <a:ext cx="10515600" cy="1082404"/>
          </a:xfrm>
        </p:spPr>
        <p:txBody>
          <a:bodyPr/>
          <a:lstStyle/>
          <a:p>
            <a:r>
              <a:rPr lang="en-US"/>
              <a:t>The Role of the Dietician</a:t>
            </a:r>
          </a:p>
        </p:txBody>
      </p:sp>
      <p:sp>
        <p:nvSpPr>
          <p:cNvPr id="3" name="Content Placeholder 2">
            <a:extLst>
              <a:ext uri="{FF2B5EF4-FFF2-40B4-BE49-F238E27FC236}">
                <a16:creationId xmlns:a16="http://schemas.microsoft.com/office/drawing/2014/main" id="{2BF2226D-4266-0D41-BF8D-267348B27C52}"/>
              </a:ext>
            </a:extLst>
          </p:cNvPr>
          <p:cNvSpPr>
            <a:spLocks noGrp="1" noSelect="1" noMove="1" noResize="1" noTextEdit="1"/>
          </p:cNvSpPr>
          <p:nvPr>
            <p:ph idx="1"/>
          </p:nvPr>
        </p:nvSpPr>
        <p:spPr>
          <a:xfrm>
            <a:off x="618246" y="1613261"/>
            <a:ext cx="10955508" cy="3713912"/>
          </a:xfrm>
        </p:spPr>
        <p:txBody>
          <a:bodyPr>
            <a:normAutofit/>
          </a:bodyPr>
          <a:lstStyle/>
          <a:p>
            <a:pPr marL="0" lvl="0" indent="0">
              <a:lnSpc>
                <a:spcPct val="100000"/>
              </a:lnSpc>
              <a:buNone/>
            </a:pPr>
            <a:r>
              <a:rPr lang="en-US">
                <a:latin typeface="Arial" panose="020b0604020202020204" pitchFamily="34" charset="0"/>
                <a:cs typeface="Arial" panose="020b0604020202020204" pitchFamily="34" charset="0"/>
              </a:rPr>
              <a:t>The Renal Dietitian is part of the IDT (core team) of the facility. They must participate in QAPI meetings and patient care conferences. Other responsibilities may include:</a:t>
            </a:r>
          </a:p>
          <a:p>
            <a:pPr lvl="1">
              <a:lnSpc>
                <a:spcPct val="100000"/>
              </a:lnSpc>
            </a:pPr>
            <a:r>
              <a:rPr lang="en-US" sz="2800">
                <a:latin typeface="Arial" panose="020b0604020202020204" pitchFamily="34" charset="0"/>
                <a:cs typeface="Arial" panose="020b0604020202020204" pitchFamily="34" charset="0"/>
              </a:rPr>
              <a:t>Nutritional counseling and support</a:t>
            </a:r>
          </a:p>
          <a:p>
            <a:pPr lvl="1">
              <a:lnSpc>
                <a:spcPct val="100000"/>
              </a:lnSpc>
            </a:pPr>
            <a:r>
              <a:rPr lang="en-US" sz="2800">
                <a:latin typeface="Arial" panose="020b0604020202020204" pitchFamily="34" charset="0"/>
                <a:cs typeface="Arial" panose="020b0604020202020204" pitchFamily="34" charset="0"/>
              </a:rPr>
              <a:t>Management of mineral bone disease</a:t>
            </a:r>
          </a:p>
          <a:p>
            <a:pPr lvl="1">
              <a:lnSpc>
                <a:spcPct val="100000"/>
              </a:lnSpc>
            </a:pPr>
            <a:r>
              <a:rPr lang="en-US" sz="2800">
                <a:latin typeface="Arial" panose="020b0604020202020204" pitchFamily="34" charset="0"/>
                <a:cs typeface="Arial" panose="020b0604020202020204" pitchFamily="34" charset="0"/>
              </a:rPr>
              <a:t>Participation in patient assessment and patient plan of care</a:t>
            </a:r>
            <a:br>
              <a:rPr lang="en-US" sz="2800">
                <a:latin typeface="Arial" panose="020b0604020202020204" pitchFamily="34" charset="0"/>
                <a:cs typeface="Arial" panose="020b0604020202020204" pitchFamily="34" charset="0"/>
              </a:rPr>
            </a:br>
            <a:endParaRPr lang="en-US" sz="28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9BA81A74-92C1-5746-AD4C-26FB9B5C056A}"/>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336EDD7F-09F5-A147-9425-D20DB45A185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1214090175"/>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B1E080D1-6492-344B-A5C2-B7C070A4BE8C}"/>
              </a:ext>
            </a:extLst>
          </p:cNvPr>
          <p:cNvSpPr>
            <a:spLocks noGrp="1" noSelect="1" noMove="1" noResize="1" noTextEdit="1"/>
          </p:cNvSpPr>
          <p:nvPr>
            <p:ph type="title"/>
          </p:nvPr>
        </p:nvSpPr>
        <p:spPr>
          <a:xfrm>
            <a:off x="620876" y="706867"/>
            <a:ext cx="10515600" cy="1082404"/>
          </a:xfrm>
        </p:spPr>
        <p:txBody>
          <a:bodyPr/>
          <a:lstStyle/>
          <a:p>
            <a:r>
              <a:rPr lang="en-US"/>
              <a:t>Social Worker Qualifications: CfC</a:t>
            </a:r>
          </a:p>
        </p:txBody>
      </p:sp>
      <p:sp>
        <p:nvSpPr>
          <p:cNvPr id="3" name="Content Placeholder 2">
            <a:extLst>
              <a:ext uri="{FF2B5EF4-FFF2-40B4-BE49-F238E27FC236}">
                <a16:creationId xmlns:a16="http://schemas.microsoft.com/office/drawing/2014/main" id="{1AAA4C02-4173-6E4B-9530-F76E0D17A855}"/>
              </a:ext>
            </a:extLst>
          </p:cNvPr>
          <p:cNvSpPr>
            <a:spLocks noGrp="1" noSelect="1" noMove="1" noResize="1" noTextEdit="1"/>
          </p:cNvSpPr>
          <p:nvPr>
            <p:ph idx="1"/>
          </p:nvPr>
        </p:nvSpPr>
        <p:spPr>
          <a:xfrm>
            <a:off x="620876" y="1620971"/>
            <a:ext cx="10950248" cy="3849677"/>
          </a:xfrm>
        </p:spPr>
        <p:txBody>
          <a:bodyPr>
            <a:noAutofit/>
          </a:bodyPr>
          <a:lstStyle/>
          <a:p>
            <a:pPr marL="0" lvl="0" indent="0">
              <a:buNone/>
            </a:pPr>
            <a:r>
              <a:rPr lang="en-US">
                <a:latin typeface="Arial" panose="020b0604020202020204" pitchFamily="34" charset="0"/>
                <a:cs typeface="Arial" panose="020b0604020202020204" pitchFamily="34" charset="0"/>
              </a:rPr>
              <a:t>The facility must have a social worker who meets the following criteria:</a:t>
            </a:r>
          </a:p>
          <a:p>
            <a:pPr lvl="1"/>
            <a:r>
              <a:rPr lang="en-US" sz="2800">
                <a:latin typeface="Arial" panose="020b0604020202020204" pitchFamily="34" charset="0"/>
                <a:cs typeface="Arial" panose="020b0604020202020204" pitchFamily="34" charset="0"/>
              </a:rPr>
              <a:t>Has a Masters of Social Work with a specialization in clinical practice from a School of Social Work accredited by the Council on Social Work Education (CSWE)</a:t>
            </a:r>
          </a:p>
          <a:p>
            <a:pPr lvl="1"/>
            <a:r>
              <a:rPr lang="en-US" sz="2800">
                <a:latin typeface="Arial" panose="020b0604020202020204" pitchFamily="34" charset="0"/>
                <a:cs typeface="Arial" panose="020b0604020202020204" pitchFamily="34" charset="0"/>
              </a:rPr>
              <a:t>The curriculum of masters-level programs (in schools accredited by the CSWE) include courses in human behavior, family dynamics, diagnosis, mental health treatment, conflict management, and ethics. Anyone whose degree is from a school accredited by the CSWE is presumed to have a “specialization in clinical practice.”</a:t>
            </a:r>
          </a:p>
          <a:p>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468774F0-52D6-0C47-B298-55FDF9CC201C}"/>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0C309C95-DA0C-E540-BDA8-43A8E1D740C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1762470101"/>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EF2D9139-AAE7-4046-9E17-64BD0B1CD2EF}"/>
              </a:ext>
            </a:extLst>
          </p:cNvPr>
          <p:cNvSpPr>
            <a:spLocks noGrp="1" noSelect="1" noMove="1" noResize="1" noTextEdit="1"/>
          </p:cNvSpPr>
          <p:nvPr>
            <p:ph type="title"/>
          </p:nvPr>
        </p:nvSpPr>
        <p:spPr>
          <a:xfrm>
            <a:off x="619558" y="698058"/>
            <a:ext cx="10515600" cy="1082404"/>
          </a:xfrm>
        </p:spPr>
        <p:txBody>
          <a:bodyPr/>
          <a:lstStyle/>
          <a:p>
            <a:r>
              <a:rPr lang="en-US"/>
              <a:t>The Role of the Social Worker</a:t>
            </a:r>
          </a:p>
        </p:txBody>
      </p:sp>
      <p:sp>
        <p:nvSpPr>
          <p:cNvPr id="3" name="Content Placeholder 2">
            <a:extLst>
              <a:ext uri="{FF2B5EF4-FFF2-40B4-BE49-F238E27FC236}">
                <a16:creationId xmlns:a16="http://schemas.microsoft.com/office/drawing/2014/main" id="{8E8B6C6F-A424-C247-B3BA-479C230C6BDE}"/>
              </a:ext>
            </a:extLst>
          </p:cNvPr>
          <p:cNvSpPr>
            <a:spLocks noGrp="1" noSelect="1" noMove="1" noResize="1" noTextEdit="1"/>
          </p:cNvSpPr>
          <p:nvPr>
            <p:ph idx="1"/>
          </p:nvPr>
        </p:nvSpPr>
        <p:spPr>
          <a:xfrm>
            <a:off x="619558" y="1617418"/>
            <a:ext cx="10952884" cy="3813425"/>
          </a:xfrm>
        </p:spPr>
        <p:txBody>
          <a:bodyPr>
            <a:normAutofit/>
          </a:bodyPr>
          <a:lstStyle/>
          <a:p>
            <a:pPr marL="0" lvl="0" indent="0">
              <a:buNone/>
            </a:pPr>
            <a:r>
              <a:rPr lang="en-US">
                <a:latin typeface="Arial" panose="020b0604020202020204" pitchFamily="34" charset="0"/>
                <a:cs typeface="Arial" panose="020b0604020202020204" pitchFamily="34" charset="0"/>
              </a:rPr>
              <a:t>Social workers are part of interdisciplinary care team. They must participate in QAPI meetings and patient care conferences. Other responsibilities may include:</a:t>
            </a:r>
          </a:p>
          <a:p>
            <a:pPr lvl="1"/>
            <a:r>
              <a:rPr lang="en-US" sz="2800">
                <a:latin typeface="Arial" panose="020b0604020202020204" pitchFamily="34" charset="0"/>
                <a:cs typeface="Arial" panose="020b0604020202020204" pitchFamily="34" charset="0"/>
              </a:rPr>
              <a:t>Psychosocial support, including assessment using the Kidney Disease Quality of Life (KDQOL) Assessment</a:t>
            </a:r>
          </a:p>
          <a:p>
            <a:pPr lvl="1"/>
            <a:r>
              <a:rPr lang="en-US" sz="2800">
                <a:latin typeface="Arial" panose="020b0604020202020204" pitchFamily="34" charset="0"/>
                <a:cs typeface="Arial" panose="020b0604020202020204" pitchFamily="34" charset="0"/>
              </a:rPr>
              <a:t>Participation in patient plan of care, patient care conferences</a:t>
            </a:r>
          </a:p>
          <a:p>
            <a:pPr lvl="1"/>
            <a:r>
              <a:rPr lang="en-US" sz="2800">
                <a:latin typeface="Arial" panose="020b0604020202020204" pitchFamily="34" charset="0"/>
                <a:cs typeface="Arial" panose="020b0604020202020204" pitchFamily="34" charset="0"/>
              </a:rPr>
              <a:t>Financial counseling/insurance support</a:t>
            </a:r>
          </a:p>
          <a:p>
            <a:pPr lvl="1"/>
            <a:r>
              <a:rPr lang="en-US" sz="2800">
                <a:latin typeface="Arial" panose="020b0604020202020204" pitchFamily="34" charset="0"/>
                <a:cs typeface="Arial" panose="020b0604020202020204" pitchFamily="34" charset="0"/>
              </a:rPr>
              <a:t>Transportation and travel arrangements</a:t>
            </a:r>
          </a:p>
          <a:p>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AD21BF66-EED3-1C47-9E5B-BDECB49F7CAF}"/>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26CE0EE8-7AED-A148-BC07-6A818B501420}"/>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1755321681"/>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D79339C-FDA4-E94F-BE22-ECE4AF899859}"/>
              </a:ext>
            </a:extLst>
          </p:cNvPr>
          <p:cNvSpPr>
            <a:spLocks noGrp="1" noSelect="1" noMove="1" noResize="1" noTextEdit="1"/>
          </p:cNvSpPr>
          <p:nvPr>
            <p:ph type="title"/>
          </p:nvPr>
        </p:nvSpPr>
        <p:spPr>
          <a:xfrm>
            <a:off x="614838" y="698058"/>
            <a:ext cx="10515600" cy="1082404"/>
          </a:xfrm>
        </p:spPr>
        <p:txBody>
          <a:bodyPr/>
          <a:lstStyle/>
          <a:p>
            <a:r>
              <a:rPr lang="en-US"/>
              <a:t>Roles Left Undefined by CfC</a:t>
            </a:r>
          </a:p>
        </p:txBody>
      </p:sp>
      <p:sp>
        <p:nvSpPr>
          <p:cNvPr id="3" name="Content Placeholder 2">
            <a:extLst>
              <a:ext uri="{FF2B5EF4-FFF2-40B4-BE49-F238E27FC236}">
                <a16:creationId xmlns:a16="http://schemas.microsoft.com/office/drawing/2014/main" id="{CBF18FDE-BFED-EF40-8ADD-5506E5375596}"/>
              </a:ext>
            </a:extLst>
          </p:cNvPr>
          <p:cNvSpPr>
            <a:spLocks noGrp="1" noSelect="1" noMove="1" noResize="1" noTextEdit="1"/>
          </p:cNvSpPr>
          <p:nvPr>
            <p:ph idx="1"/>
          </p:nvPr>
        </p:nvSpPr>
        <p:spPr>
          <a:xfrm>
            <a:off x="614838" y="1612227"/>
            <a:ext cx="10962324" cy="3761139"/>
          </a:xfrm>
        </p:spPr>
        <p:txBody>
          <a:bodyPr>
            <a:normAutofit/>
          </a:bodyPr>
          <a:lstStyle/>
          <a:p>
            <a:pPr marL="0" indent="0">
              <a:lnSpc>
                <a:spcPct val="100000"/>
              </a:lnSpc>
              <a:buNone/>
            </a:pPr>
            <a:r>
              <a:rPr lang="en-US">
                <a:latin typeface="Arial" panose="020b0604020202020204" pitchFamily="34" charset="0"/>
                <a:cs typeface="Arial" panose="020b0604020202020204" pitchFamily="34" charset="0"/>
              </a:rPr>
              <a:t>There are additional roles essential to proper functioning of the dialysis unit. Examples include:</a:t>
            </a:r>
          </a:p>
          <a:p>
            <a:pPr lvl="1">
              <a:lnSpc>
                <a:spcPct val="100000"/>
              </a:lnSpc>
            </a:pPr>
            <a:r>
              <a:rPr lang="en-US" sz="2800">
                <a:latin typeface="Arial" panose="020b0604020202020204" pitchFamily="34" charset="0"/>
                <a:cs typeface="Arial" panose="020b0604020202020204" pitchFamily="34" charset="0"/>
              </a:rPr>
              <a:t>Administrative Assistant/Unit Secretary </a:t>
            </a:r>
          </a:p>
          <a:p>
            <a:pPr lvl="1">
              <a:lnSpc>
                <a:spcPct val="100000"/>
              </a:lnSpc>
            </a:pPr>
            <a:r>
              <a:rPr lang="en-US" sz="2800">
                <a:latin typeface="Arial" panose="020b0604020202020204" pitchFamily="34" charset="0"/>
                <a:cs typeface="Arial" panose="020b0604020202020204" pitchFamily="34" charset="0"/>
              </a:rPr>
              <a:t>Biomedical Technician</a:t>
            </a:r>
          </a:p>
          <a:p>
            <a:pPr lvl="1">
              <a:lnSpc>
                <a:spcPct val="100000"/>
              </a:lnSpc>
            </a:pPr>
            <a:r>
              <a:rPr lang="en-US" sz="2800">
                <a:latin typeface="Arial" panose="020b0604020202020204" pitchFamily="34" charset="0"/>
                <a:cs typeface="Arial" panose="020b0604020202020204" pitchFamily="34" charset="0"/>
              </a:rPr>
              <a:t>Inventory Technician</a:t>
            </a:r>
          </a:p>
        </p:txBody>
      </p:sp>
      <p:sp>
        <p:nvSpPr>
          <p:cNvPr id="4" name="Subtitle 3">
            <a:extLst>
              <a:ext uri="{FF2B5EF4-FFF2-40B4-BE49-F238E27FC236}">
                <a16:creationId xmlns:a16="http://schemas.microsoft.com/office/drawing/2014/main" id="{1300BF89-2EBE-0D43-AA27-75BB58ADC6F5}"/>
              </a:ext>
            </a:extLst>
          </p:cNvPr>
          <p:cNvSpPr>
            <a:spLocks noGrp="1" noSelect="1" noMove="1" noResize="1" noTextEdit="1"/>
          </p:cNvSpPr>
          <p:nvPr>
            <p:ph type="subTitle" idx="10"/>
          </p:nvPr>
        </p:nvSpPr>
        <p:spPr/>
        <p:txBody>
          <a:bodyPr/>
          <a:lstStyle/>
          <a:p>
            <a:r>
              <a:rPr lang="en-US"/>
              <a:t>Roles as defined by cfc</a:t>
            </a:r>
          </a:p>
          <a:p>
            <a:endParaRPr lang="en-US"/>
          </a:p>
        </p:txBody>
      </p:sp>
      <p:sp>
        <p:nvSpPr>
          <p:cNvPr id="5" name="TextBox 4">
            <a:extLst>
              <a:ext uri="{FF2B5EF4-FFF2-40B4-BE49-F238E27FC236}">
                <a16:creationId xmlns:a16="http://schemas.microsoft.com/office/drawing/2014/main" id="{421302CC-F45B-304A-BADF-C8F29328556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4286504382"/>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145" y="704493"/>
            <a:ext cx="10515600" cy="1082404"/>
          </a:xfrm>
        </p:spPr>
        <p:txBody>
          <a:bodyPr/>
          <a:lstStyle/>
          <a:p>
            <a:r>
              <a:rPr lang="en-US"/>
              <a:t>State-Specific Regulations</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6145" y="1619039"/>
            <a:ext cx="10959710" cy="2641600"/>
          </a:xfrm>
        </p:spPr>
        <p:txBody>
          <a:bodyPr>
            <a:normAutofit/>
          </a:bodyPr>
          <a:lstStyle/>
          <a:p>
            <a:r>
              <a:rPr lang="en-US">
                <a:latin typeface="Arial" panose="020b0604020202020204" pitchFamily="34" charset="0"/>
                <a:cs typeface="Arial" panose="020b0604020202020204" pitchFamily="34" charset="0"/>
              </a:rPr>
              <a:t>25 states have some form of regulation for dialysis facilities.</a:t>
            </a:r>
          </a:p>
          <a:p>
            <a:r>
              <a:rPr lang="en-US">
                <a:latin typeface="Arial" panose="020b0604020202020204" pitchFamily="34" charset="0"/>
                <a:cs typeface="Arial" panose="020b0604020202020204" pitchFamily="34" charset="0"/>
              </a:rPr>
              <a:t>8 states (Georgia, Maryland, Massachusetts, New Jersey, Oregon, South Carolina, Texas, and Utah) and the District of Columbia have regulations regarding staffing ratios.</a:t>
            </a:r>
            <a:endParaRPr lang="en-US">
              <a:highlight>
                <a:srgbClr val="FFFF00"/>
              </a:highlight>
              <a:latin typeface="Arial" panose="020b0604020202020204" pitchFamily="34" charset="0"/>
              <a:cs typeface="Arial" panose="020b0604020202020204" pitchFamily="34" charset="0"/>
            </a:endParaRPr>
          </a:p>
          <a:p>
            <a:pPr lvl="1"/>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
        <p:nvSpPr>
          <p:cNvPr id="6" name="TextBox 5">
            <a:extLst>
              <a:ext uri="{FF2B5EF4-FFF2-40B4-BE49-F238E27FC236}">
                <a16:creationId xmlns:a16="http://schemas.microsoft.com/office/drawing/2014/main" id="{D9E70041-1C0F-42B5-B64F-503F6E09A370}"/>
              </a:ext>
            </a:extLst>
          </p:cNvPr>
          <p:cNvSpPr txBox="1">
            <a:spLocks noSelect="1" noMove="1" noResize="1" noTextEdit="1"/>
          </p:cNvSpPr>
          <p:nvPr/>
        </p:nvSpPr>
        <p:spPr>
          <a:xfrm>
            <a:off x="8136665" y="5817060"/>
            <a:ext cx="4064006"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Clin J Am Soc Nephrol 13(7):1110-1112, 2018</a:t>
            </a:r>
          </a:p>
        </p:txBody>
      </p:sp>
    </p:spTree>
    <p:extLst>
      <p:ext uri="{BB962C8B-B14F-4D97-AF65-F5344CB8AC3E}">
        <p14:creationId val="2477928022"/>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5493" y="696890"/>
            <a:ext cx="10515600" cy="1082404"/>
          </a:xfrm>
        </p:spPr>
        <p:txBody>
          <a:bodyPr/>
          <a:lstStyle/>
          <a:p>
            <a:r>
              <a:rPr lang="en-US"/>
              <a:t>Some </a:t>
            </a:r>
            <a:r>
              <a:rPr lang="en-US" u="sng"/>
              <a:t>Examples</a:t>
            </a:r>
            <a:r>
              <a:rPr lang="en-US"/>
              <a:t> of State Regulations</a:t>
            </a:r>
          </a:p>
        </p:txBody>
      </p:sp>
      <p:sp>
        <p:nvSpPr>
          <p:cNvPr id="3" name="Content Placeholder 2"/>
          <p:cNvSpPr>
            <a:spLocks noGrp="1" noSelect="1" noMove="1" noResize="1" noTextEdit="1"/>
          </p:cNvSpPr>
          <p:nvPr>
            <p:ph idx="1"/>
          </p:nvPr>
        </p:nvSpPr>
        <p:spPr>
          <a:xfrm>
            <a:off x="614917" y="1620716"/>
            <a:ext cx="10515600" cy="4497862"/>
          </a:xfrm>
        </p:spPr>
        <p:txBody>
          <a:bodyPr>
            <a:noAutofit/>
          </a:bodyPr>
          <a:lstStyle/>
          <a:p>
            <a:pPr>
              <a:spcBef>
                <a:spcPts val="600"/>
              </a:spcBef>
            </a:pPr>
            <a:r>
              <a:rPr lang="en-US" sz="2000">
                <a:latin typeface="Arial" panose="020b0604020202020204" pitchFamily="34" charset="0"/>
                <a:cs typeface="Arial" panose="020b0604020202020204" pitchFamily="34" charset="0"/>
              </a:rPr>
              <a:t>New Jersey: </a:t>
            </a:r>
          </a:p>
          <a:p>
            <a:pPr lvl="1">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Nurse to patient ratio of 1:9, PCT to patient ratio of 1:3</a:t>
            </a:r>
          </a:p>
          <a:p>
            <a:pPr>
              <a:spcBef>
                <a:spcPts val="600"/>
              </a:spcBef>
            </a:pPr>
            <a:endParaRPr lang="en-US" sz="2000">
              <a:latin typeface="Arial" panose="020b0604020202020204" pitchFamily="34" charset="0"/>
              <a:cs typeface="Arial" panose="020b0604020202020204" pitchFamily="34" charset="0"/>
            </a:endParaRPr>
          </a:p>
          <a:p>
            <a:pPr>
              <a:spcBef>
                <a:spcPts val="600"/>
              </a:spcBef>
            </a:pPr>
            <a:r>
              <a:rPr lang="en-US" sz="2000">
                <a:latin typeface="Arial" panose="020b0604020202020204" pitchFamily="34" charset="0"/>
                <a:cs typeface="Arial" panose="020b0604020202020204" pitchFamily="34" charset="0"/>
              </a:rPr>
              <a:t>Texas: </a:t>
            </a:r>
          </a:p>
          <a:p>
            <a:pPr lvl="1">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“During treatment of seven or fewer patients, direct care staff shall consist of one registered nurse and one direct care staff as demonstrated in Table 1 of §117.106 of this title (relating to Tables).”</a:t>
            </a:r>
          </a:p>
          <a:p>
            <a:pPr lvl="1">
              <a:spcBef>
                <a:spcPts val="600"/>
              </a:spcBef>
              <a:buFont typeface="Courier New" panose="02070309020205020404" pitchFamily="49" charset="0"/>
              <a:buChar char="o"/>
            </a:pPr>
            <a:r>
              <a:rPr lang="en-US" sz="2000">
                <a:latin typeface="Arial" panose="020b0604020202020204" pitchFamily="34" charset="0"/>
                <a:cs typeface="Arial" panose="020b0604020202020204" pitchFamily="34" charset="0"/>
              </a:rPr>
              <a:t>“During treatment of eight but not more than twelve patients, the registered nurse functioning as charge nurse shall not be assigned as direct care staff as demonstrated in Table 1 of §117.106 of this title.”</a:t>
            </a:r>
            <a:endParaRPr lang="en-US" sz="2000" baseline="30000">
              <a:latin typeface="Arial" panose="020b0604020202020204" pitchFamily="34" charset="0"/>
              <a:cs typeface="Arial" panose="020b0604020202020204" pitchFamily="34" charset="0"/>
            </a:endParaRPr>
          </a:p>
          <a:p>
            <a:pPr marL="0" indent="0">
              <a:spcBef>
                <a:spcPts val="600"/>
              </a:spcBef>
              <a:buNone/>
            </a:pPr>
            <a:endParaRPr lang="en-US" sz="2000" u="sng">
              <a:latin typeface="Arial" panose="020b0604020202020204" pitchFamily="34" charset="0"/>
              <a:cs typeface="Arial" panose="020b0604020202020204" pitchFamily="34" charset="0"/>
            </a:endParaRPr>
          </a:p>
          <a:p>
            <a:pPr marL="0" indent="0">
              <a:spcBef>
                <a:spcPts val="600"/>
              </a:spcBef>
              <a:buNone/>
            </a:pPr>
            <a:endParaRPr lang="en-US" sz="1000" u="sng">
              <a:latin typeface="Arial" panose="020b0604020202020204" pitchFamily="34" charset="0"/>
              <a:cs typeface="Arial" panose="020b0604020202020204" pitchFamily="34" charset="0"/>
            </a:endParaRPr>
          </a:p>
          <a:p>
            <a:pPr>
              <a:spcBef>
                <a:spcPts val="600"/>
              </a:spcBef>
            </a:pPr>
            <a:r>
              <a:rPr lang="en-US" sz="2000" u="sng">
                <a:latin typeface="Arial" panose="020b0604020202020204" pitchFamily="34" charset="0"/>
                <a:cs typeface="Arial" panose="020b0604020202020204" pitchFamily="34" charset="0"/>
              </a:rPr>
              <a:t>NOTE</a:t>
            </a:r>
            <a:r>
              <a:rPr lang="en-US" sz="2000">
                <a:latin typeface="Arial" panose="020b0604020202020204" pitchFamily="34" charset="0"/>
                <a:cs typeface="Arial" panose="020b0604020202020204" pitchFamily="34" charset="0"/>
              </a:rPr>
              <a:t>: State regulations vary widely in their level of specificity. There is no readily accessible, centralized repository of state-specific regulatory requirements. </a:t>
            </a:r>
          </a:p>
        </p:txBody>
      </p:sp>
      <p:sp>
        <p:nvSpPr>
          <p:cNvPr id="5" name="TextBox 4">
            <a:extLst>
              <a:ext uri="{FF2B5EF4-FFF2-40B4-BE49-F238E27FC236}">
                <a16:creationId xmlns:a16="http://schemas.microsoft.com/office/drawing/2014/main" id="{E7C9DA81-BC29-9849-B750-57C4C65D8AB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
        <p:nvSpPr>
          <p:cNvPr id="7" name="TextBox 6">
            <a:extLst>
              <a:ext uri="{FF2B5EF4-FFF2-40B4-BE49-F238E27FC236}">
                <a16:creationId xmlns:a16="http://schemas.microsoft.com/office/drawing/2014/main" id="{D24F387B-76B7-4AE6-A93A-6102B5EAA370}"/>
              </a:ext>
            </a:extLst>
          </p:cNvPr>
          <p:cNvSpPr txBox="1">
            <a:spLocks noSelect="1" noMove="1" noResize="1" noTextEdit="1"/>
          </p:cNvSpPr>
          <p:nvPr/>
        </p:nvSpPr>
        <p:spPr>
          <a:xfrm>
            <a:off x="2668772" y="2291642"/>
            <a:ext cx="9524546" cy="553998"/>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Standards for Licensure of Ambulatory Care Facilities, pg 103 </a:t>
            </a:r>
          </a:p>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http://njaasc.org/wp-content/uploads/2017/01/njac43a_stdlicambfac.pdf</a:t>
            </a:r>
            <a:endParaRPr lang="en-US" sz="1500" i="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B31A41E-8393-4322-9015-7EC582C23095}"/>
              </a:ext>
            </a:extLst>
          </p:cNvPr>
          <p:cNvSpPr txBox="1">
            <a:spLocks noSelect="1" noMove="1" noResize="1" noTextEdit="1"/>
          </p:cNvSpPr>
          <p:nvPr/>
        </p:nvSpPr>
        <p:spPr>
          <a:xfrm>
            <a:off x="1307804" y="4753806"/>
            <a:ext cx="10889188" cy="784830"/>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ESRD Position Statement on Staffing, Texas Department of State Health Services: </a:t>
            </a:r>
            <a:r>
              <a:rPr lang="en-US" sz="1500" i="1">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https://www.esrdnetwork.org/sites/default/files/ESRDPositionStatementStaffing.pdf</a:t>
            </a:r>
            <a:endParaRPr lang="en-US" sz="1500" i="1">
              <a:latin typeface="Arial" panose="020b0604020202020204" pitchFamily="34" charset="0"/>
              <a:cs typeface="Arial" panose="020b0604020202020204" pitchFamily="34" charset="0"/>
            </a:endParaRPr>
          </a:p>
          <a:p>
            <a:pPr algn="r"/>
            <a:endParaRPr lang="en-US" sz="1500" i="1">
              <a:latin typeface="Arial" panose="020b0604020202020204" pitchFamily="34" charset="0"/>
              <a:cs typeface="Arial" panose="020b0604020202020204" pitchFamily="34" charset="0"/>
            </a:endParaRPr>
          </a:p>
        </p:txBody>
      </p:sp>
    </p:spTree>
    <p:extLst>
      <p:ext uri="{BB962C8B-B14F-4D97-AF65-F5344CB8AC3E}">
        <p14:creationId val="3842708071"/>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F616855-E4EC-0B4C-BD06-1D8900512FAD}"/>
              </a:ext>
            </a:extLst>
          </p:cNvPr>
          <p:cNvSpPr>
            <a:spLocks noGrp="1" noSelect="1" noMove="1" noResize="1" noTextEdit="1"/>
          </p:cNvSpPr>
          <p:nvPr>
            <p:ph type="title"/>
          </p:nvPr>
        </p:nvSpPr>
        <p:spPr>
          <a:xfrm>
            <a:off x="612420" y="703109"/>
            <a:ext cx="10515600" cy="1082404"/>
          </a:xfrm>
        </p:spPr>
        <p:txBody>
          <a:bodyPr>
            <a:normAutofit/>
          </a:bodyPr>
          <a:lstStyle/>
          <a:p>
            <a:r>
              <a:rPr lang="en-US"/>
              <a:t>Examples of State Regulations </a:t>
            </a:r>
            <a:r>
              <a:rPr lang="en-US" b="0"/>
              <a:t>(cont.) </a:t>
            </a:r>
          </a:p>
        </p:txBody>
      </p:sp>
      <p:sp>
        <p:nvSpPr>
          <p:cNvPr id="3" name="Content Placeholder 2">
            <a:extLst>
              <a:ext uri="{FF2B5EF4-FFF2-40B4-BE49-F238E27FC236}">
                <a16:creationId xmlns:a16="http://schemas.microsoft.com/office/drawing/2014/main" id="{7EF27C1E-110B-D445-A5D8-62C654EF3D63}"/>
              </a:ext>
            </a:extLst>
          </p:cNvPr>
          <p:cNvSpPr>
            <a:spLocks noGrp="1" noSelect="1" noMove="1" noResize="1" noTextEdit="1"/>
          </p:cNvSpPr>
          <p:nvPr>
            <p:ph idx="1"/>
          </p:nvPr>
        </p:nvSpPr>
        <p:spPr>
          <a:xfrm>
            <a:off x="612420" y="1620218"/>
            <a:ext cx="4295609" cy="3388471"/>
          </a:xfrm>
        </p:spPr>
        <p:txBody>
          <a:bodyPr/>
          <a:lstStyle/>
          <a:p>
            <a:pPr marL="0" indent="0">
              <a:buNone/>
            </a:pPr>
            <a:r>
              <a:rPr lang="en-US">
                <a:latin typeface="Arial" panose="020b0604020202020204" pitchFamily="34" charset="0"/>
                <a:cs typeface="Arial" panose="020b0604020202020204" pitchFamily="34" charset="0"/>
              </a:rPr>
              <a:t>Guidance can be as specific as the following, taken from the Texas regulatory position statement regarding dialysis staffing:</a:t>
            </a:r>
          </a:p>
          <a:p>
            <a:endParaRPr lang="en-US">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709288C-7B15-0F4E-8D8E-4C3A6B8C242F}"/>
              </a:ext>
            </a:extLst>
          </p:cNvPr>
          <p:cNvPicPr>
            <a:picLocks noSelect="1" noChangeAspect="1" noMove="1" noResize="1"/>
          </p:cNvPicPr>
          <p:nvPr/>
        </p:nvPicPr>
        <p:blipFill>
          <a:blip r:embed="rId3"/>
          <a:stretch>
            <a:fillRect/>
          </a:stretch>
        </p:blipFill>
        <p:spPr>
          <a:xfrm>
            <a:off x="4908029" y="1608434"/>
            <a:ext cx="6685570" cy="3840480"/>
          </a:xfrm>
          <a:prstGeom prst="rect">
            <a:avLst/>
          </a:prstGeom>
        </p:spPr>
      </p:pic>
      <p:sp>
        <p:nvSpPr>
          <p:cNvPr id="6" name="TextBox 5">
            <a:extLst>
              <a:ext uri="{FF2B5EF4-FFF2-40B4-BE49-F238E27FC236}">
                <a16:creationId xmlns:a16="http://schemas.microsoft.com/office/drawing/2014/main" id="{8655418F-BEBD-9241-A3A8-9D775E0AB36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
        <p:nvSpPr>
          <p:cNvPr id="7" name="TextBox 6">
            <a:extLst>
              <a:ext uri="{FF2B5EF4-FFF2-40B4-BE49-F238E27FC236}">
                <a16:creationId xmlns:a16="http://schemas.microsoft.com/office/drawing/2014/main" id="{67542B96-4C2A-4A7D-9377-75C70B7B5D78}"/>
              </a:ext>
            </a:extLst>
          </p:cNvPr>
          <p:cNvSpPr txBox="1">
            <a:spLocks noSelect="1" noMove="1" noResize="1" noTextEdit="1"/>
          </p:cNvSpPr>
          <p:nvPr/>
        </p:nvSpPr>
        <p:spPr>
          <a:xfrm>
            <a:off x="-658" y="5586288"/>
            <a:ext cx="11802798" cy="553998"/>
          </a:xfrm>
          <a:prstGeom prst="rect">
            <a:avLst/>
          </a:prstGeom>
          <a:noFill/>
        </p:spPr>
        <p:txBody>
          <a:bodyPr wrap="square" rtlCol="0">
            <a:spAutoFit/>
          </a:bodyPr>
          <a:lstStyle/>
          <a:p>
            <a:r>
              <a:rPr lang="en-US" sz="1500" i="1">
                <a:latin typeface="Arial" panose="020b0604020202020204" pitchFamily="34" charset="0"/>
                <a:cs typeface="Arial" panose="020b0604020202020204" pitchFamily="34" charset="0"/>
              </a:rPr>
              <a:t>ESRD Position Statement on Staffing, Texas Department of State Health Services: </a:t>
            </a:r>
            <a:r>
              <a:rPr lang="en-US" sz="1500" i="1">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https://www.esrdnetwork.org/sites/default/files/ESRDPositionStatementStaffing.pdf</a:t>
            </a:r>
            <a:endParaRPr lang="en-US" sz="1500" i="1">
              <a:latin typeface="Arial" panose="020b0604020202020204" pitchFamily="34" charset="0"/>
              <a:cs typeface="Arial" panose="020b0604020202020204" pitchFamily="34" charset="0"/>
            </a:endParaRPr>
          </a:p>
        </p:txBody>
      </p:sp>
    </p:spTree>
    <p:extLst>
      <p:ext uri="{BB962C8B-B14F-4D97-AF65-F5344CB8AC3E}">
        <p14:creationId val="1406852977"/>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1793469" y="1616924"/>
            <a:ext cx="8609954" cy="2132434"/>
          </a:xfrm>
        </p:spPr>
        <p:txBody>
          <a:bodyPr>
            <a:normAutofit/>
          </a:bodyPr>
          <a:lstStyle/>
          <a:p>
            <a:pPr algn="ctr"/>
            <a:r>
              <a:rPr lang="en-US"/>
              <a:t>Beyond the Rules</a:t>
            </a:r>
          </a:p>
        </p:txBody>
      </p:sp>
      <p:sp>
        <p:nvSpPr>
          <p:cNvPr id="4" name="Subtitle 3">
            <a:extLst>
              <a:ext uri="{FF2B5EF4-FFF2-40B4-BE49-F238E27FC236}">
                <a16:creationId xmlns:a16="http://schemas.microsoft.com/office/drawing/2014/main" id="{33676BA9-6D71-47AF-8B98-A8CEBD7243BC}"/>
              </a:ext>
            </a:extLst>
          </p:cNvPr>
          <p:cNvSpPr>
            <a:spLocks noGrp="1" noSelect="1" noMove="1" noResize="1" noTextEdit="1"/>
          </p:cNvSpPr>
          <p:nvPr>
            <p:ph type="subTitle" idx="10"/>
          </p:nvPr>
        </p:nvSpPr>
        <p:spPr/>
        <p:txBody>
          <a:bodyPr/>
          <a:lstStyle/>
          <a:p>
            <a:r>
              <a:rPr lang="en-US"/>
              <a:t>Other considerations</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477928022"/>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666" y="702304"/>
            <a:ext cx="10515600" cy="1082404"/>
          </a:xfrm>
        </p:spPr>
        <p:txBody>
          <a:bodyPr/>
          <a:lstStyle/>
          <a:p>
            <a:r>
              <a:rPr lang="en-US"/>
              <a:t>Learning Objectives</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6666" y="1618910"/>
            <a:ext cx="10958668" cy="3388471"/>
          </a:xfrm>
        </p:spPr>
        <p:txBody>
          <a:bodyPr>
            <a:normAutofit/>
          </a:bodyPr>
          <a:lstStyle/>
          <a:p>
            <a:r>
              <a:rPr lang="en-US">
                <a:latin typeface="Arial" panose="020b0604020202020204" pitchFamily="34" charset="0"/>
                <a:cs typeface="Arial" panose="020b0604020202020204" pitchFamily="34" charset="0"/>
              </a:rPr>
              <a:t>Describe CMS Conditions for Coverage (CFC): Regulations about staffing in dialysis units</a:t>
            </a:r>
          </a:p>
          <a:p>
            <a:r>
              <a:rPr lang="en-US">
                <a:latin typeface="Arial" panose="020b0604020202020204" pitchFamily="34" charset="0"/>
                <a:cs typeface="Arial" panose="020b0604020202020204" pitchFamily="34" charset="0"/>
              </a:rPr>
              <a:t>Explain state-specific regulations </a:t>
            </a:r>
          </a:p>
          <a:p>
            <a:r>
              <a:rPr lang="en-US">
                <a:latin typeface="Arial" panose="020b0604020202020204" pitchFamily="34" charset="0"/>
                <a:cs typeface="Arial" panose="020b0604020202020204" pitchFamily="34" charset="0"/>
              </a:rPr>
              <a:t>Discuss other considerations beyond the rules </a:t>
            </a:r>
          </a:p>
        </p:txBody>
      </p:sp>
      <p:sp>
        <p:nvSpPr>
          <p:cNvPr id="5" name="TextBox 4">
            <a:extLst>
              <a:ext uri="{FF2B5EF4-FFF2-40B4-BE49-F238E27FC236}">
                <a16:creationId xmlns:a16="http://schemas.microsoft.com/office/drawing/2014/main" id="{281FC590-6694-4F26-985D-93A9B0B6E64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60366053"/>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21528" y="698058"/>
            <a:ext cx="11564831" cy="1082404"/>
          </a:xfrm>
        </p:spPr>
        <p:txBody>
          <a:bodyPr>
            <a:normAutofit/>
          </a:bodyPr>
          <a:lstStyle/>
          <a:p>
            <a:r>
              <a:rPr lang="en-US"/>
              <a:t>Additional Regulations for Pediatric Patients</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6709" y="1617729"/>
            <a:ext cx="10953763" cy="4605867"/>
          </a:xfrm>
        </p:spPr>
        <p:txBody>
          <a:bodyPr>
            <a:normAutofit/>
          </a:bodyPr>
          <a:lstStyle/>
          <a:p>
            <a:r>
              <a:rPr lang="en-US" sz="2000">
                <a:latin typeface="Arial" panose="020b0604020202020204" pitchFamily="34" charset="0"/>
                <a:cs typeface="Arial" panose="020b0604020202020204" pitchFamily="34" charset="0"/>
              </a:rPr>
              <a:t>CMS does not directly address this area with respect to staffing needs, but some states do specify both the type and quantity of staff required when treating pediatric patients. </a:t>
            </a:r>
          </a:p>
          <a:p>
            <a:r>
              <a:rPr lang="en-US" sz="2000">
                <a:latin typeface="Arial" panose="020b0604020202020204" pitchFamily="34" charset="0"/>
                <a:cs typeface="Arial" panose="020b0604020202020204" pitchFamily="34" charset="0"/>
              </a:rPr>
              <a:t>New York</a:t>
            </a:r>
          </a:p>
          <a:p>
            <a:pPr lvl="1">
              <a:lnSpc>
                <a:spcPct val="100000"/>
              </a:lnSpc>
              <a:buFont typeface="Courier New" panose="02070309020205020404" pitchFamily="49" charset="0"/>
              <a:buChar char="o"/>
            </a:pPr>
            <a:r>
              <a:rPr lang="en-US" sz="2000">
                <a:latin typeface="Arial" panose="020b0604020202020204" pitchFamily="34" charset="0"/>
                <a:cs typeface="Arial" panose="020b0604020202020204" pitchFamily="34" charset="0"/>
              </a:rPr>
              <a:t>“The operator of a chronic renal dialysis center that provides pediatric services must obtain pediatric nephrology consultation services with a board-certified pediatric nephrologist.”</a:t>
            </a:r>
            <a:endParaRPr lang="en-US" sz="2000">
              <a:highlight>
                <a:srgbClr val="FFFF00"/>
              </a:highlight>
              <a:latin typeface="Arial" panose="020b0604020202020204" pitchFamily="34" charset="0"/>
              <a:cs typeface="Arial" panose="020b0604020202020204" pitchFamily="34" charset="0"/>
            </a:endParaRPr>
          </a:p>
          <a:p>
            <a:r>
              <a:rPr lang="en-US" sz="2000">
                <a:latin typeface="Arial" panose="020b0604020202020204" pitchFamily="34" charset="0"/>
                <a:cs typeface="Arial" panose="020b0604020202020204" pitchFamily="34" charset="0"/>
              </a:rPr>
              <a:t>Texas</a:t>
            </a:r>
          </a:p>
          <a:p>
            <a:pPr lvl="1">
              <a:lnSpc>
                <a:spcPct val="100000"/>
              </a:lnSpc>
              <a:buFont typeface="Courier New" panose="02070309020205020404" pitchFamily="49" charset="0"/>
              <a:buChar char="o"/>
            </a:pPr>
            <a:r>
              <a:rPr lang="en-US" sz="2000">
                <a:latin typeface="Arial" panose="020b0604020202020204" pitchFamily="34" charset="0"/>
                <a:cs typeface="Arial" panose="020b0604020202020204" pitchFamily="34" charset="0"/>
              </a:rPr>
              <a:t>“If pediatric dialysis is provided, a registered nurse with experience or training in pediatric dialysis shall be available to provide care for pediatric dialysis patients smaller than 35 kilograms in weight. For pediatric dialysis patients, one licensed nurse shall be provided on-site for each patient weighing less than ten kilograms and one licensed nurse provided on-site for every two patients weighing from ten to 20 kilograms.”</a:t>
            </a:r>
            <a:endParaRPr lang="en-US" sz="2000" baseline="300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33676BA9-6D71-47AF-8B98-A8CEBD7243BC}"/>
              </a:ext>
            </a:extLst>
          </p:cNvPr>
          <p:cNvSpPr>
            <a:spLocks noGrp="1" noSelect="1" noMove="1" noResize="1" noTextEdit="1"/>
          </p:cNvSpPr>
          <p:nvPr>
            <p:ph type="subTitle" idx="10"/>
          </p:nvPr>
        </p:nvSpPr>
        <p:spPr/>
        <p:txBody>
          <a:bodyPr/>
          <a:lstStyle/>
          <a:p>
            <a:r>
              <a:rPr lang="en-US"/>
              <a:t>Other considerations</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
        <p:nvSpPr>
          <p:cNvPr id="6" name="TextBox 5">
            <a:extLst>
              <a:ext uri="{FF2B5EF4-FFF2-40B4-BE49-F238E27FC236}">
                <a16:creationId xmlns:a16="http://schemas.microsoft.com/office/drawing/2014/main" id="{D52CD51F-59B4-408E-84BB-64D189D5622E}"/>
              </a:ext>
            </a:extLst>
          </p:cNvPr>
          <p:cNvSpPr txBox="1">
            <a:spLocks noSelect="1" noMove="1" noResize="1" noTextEdit="1"/>
          </p:cNvSpPr>
          <p:nvPr/>
        </p:nvSpPr>
        <p:spPr>
          <a:xfrm>
            <a:off x="3732025" y="5586950"/>
            <a:ext cx="8467196" cy="553998"/>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ESRD Position Statement on Staffing, Texas Department of State Health Services: </a:t>
            </a: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https://www.esrdnetwork.org/sites/default/files/ESRDPositionStatementStaffing.pdf</a:t>
            </a:r>
            <a:endParaRPr lang="en-US" sz="1500" i="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2225F9D-E858-4EFF-A569-DA5F0EA3A7CB}"/>
              </a:ext>
            </a:extLst>
          </p:cNvPr>
          <p:cNvSpPr txBox="1">
            <a:spLocks noSelect="1" noMove="1" noResize="1" noTextEdit="1"/>
          </p:cNvSpPr>
          <p:nvPr/>
        </p:nvSpPr>
        <p:spPr>
          <a:xfrm>
            <a:off x="5485745" y="3287821"/>
            <a:ext cx="6711248" cy="553998"/>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Rules and Regulations of the State of New York, Department of Health, 10 CRR-NY 757 </a:t>
            </a:r>
            <a:r>
              <a:rPr lang="en-US" sz="1500" i="1">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https://regs.health.ny.gov/search-title-10</a:t>
            </a:r>
            <a:endParaRPr lang="en-US" sz="1500" i="1">
              <a:latin typeface="Arial" panose="020b0604020202020204" pitchFamily="34" charset="0"/>
              <a:cs typeface="Arial" panose="020b0604020202020204" pitchFamily="34" charset="0"/>
            </a:endParaRPr>
          </a:p>
        </p:txBody>
      </p:sp>
    </p:spTree>
    <p:extLst>
      <p:ext uri="{BB962C8B-B14F-4D97-AF65-F5344CB8AC3E}">
        <p14:creationId val="27396624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9035" y="706459"/>
            <a:ext cx="10515600" cy="1082404"/>
          </a:xfrm>
        </p:spPr>
        <p:txBody>
          <a:bodyPr/>
          <a:lstStyle/>
          <a:p>
            <a:r>
              <a:rPr lang="en-US"/>
              <a:t>Consequences of Staffing Turnover </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9035" y="1619957"/>
            <a:ext cx="10953930" cy="4368800"/>
          </a:xfrm>
        </p:spPr>
        <p:txBody>
          <a:bodyPr>
            <a:noAutofit/>
          </a:bodyPr>
          <a:lstStyle/>
          <a:p>
            <a:r>
              <a:rPr lang="en-US">
                <a:latin typeface="Arial" panose="020b0604020202020204" pitchFamily="34" charset="0"/>
                <a:cs typeface="Arial" panose="020b0604020202020204" pitchFamily="34" charset="0"/>
              </a:rPr>
              <a:t>Turnover of staff has become a significant topic in dialysis, and perhaps in medicine at large. Minimizing turnover is critical to any consideration of staffing in dialysis.</a:t>
            </a:r>
          </a:p>
          <a:p>
            <a:r>
              <a:rPr lang="en-US">
                <a:latin typeface="Arial" panose="020b0604020202020204" pitchFamily="34" charset="0"/>
                <a:cs typeface="Arial" panose="020b0604020202020204" pitchFamily="34" charset="0"/>
              </a:rPr>
              <a:t>Turnover has the potential to reduce the quality and efficiency of care, with further implications for patient outcomes, staff satisfaction, and cost.</a:t>
            </a:r>
            <a:endParaRPr lang="en-US" baseline="30000">
              <a:highlight>
                <a:srgbClr val="FFFF00"/>
              </a:highlight>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 detailed examination of (a) mechanisms of turnover and (b) their solutions is beyond the scope of this presentation but should be considered at regular intervals by leadership at dialysis facilities. </a:t>
            </a:r>
          </a:p>
        </p:txBody>
      </p:sp>
      <p:sp>
        <p:nvSpPr>
          <p:cNvPr id="4" name="Subtitle 3">
            <a:extLst>
              <a:ext uri="{FF2B5EF4-FFF2-40B4-BE49-F238E27FC236}">
                <a16:creationId xmlns:a16="http://schemas.microsoft.com/office/drawing/2014/main" id="{33676BA9-6D71-47AF-8B98-A8CEBD7243BC}"/>
              </a:ext>
            </a:extLst>
          </p:cNvPr>
          <p:cNvSpPr>
            <a:spLocks noGrp="1" noSelect="1" noMove="1" noResize="1" noTextEdit="1"/>
          </p:cNvSpPr>
          <p:nvPr>
            <p:ph type="subTitle" idx="10"/>
          </p:nvPr>
        </p:nvSpPr>
        <p:spPr/>
        <p:txBody>
          <a:bodyPr/>
          <a:lstStyle/>
          <a:p>
            <a:r>
              <a:rPr lang="en-US"/>
              <a:t>Other considerations</a:t>
            </a:r>
          </a:p>
        </p:txBody>
      </p:sp>
      <p:sp>
        <p:nvSpPr>
          <p:cNvPr id="7" name="TextBox 6">
            <a:extLst>
              <a:ext uri="{FF2B5EF4-FFF2-40B4-BE49-F238E27FC236}">
                <a16:creationId xmlns:a16="http://schemas.microsoft.com/office/drawing/2014/main" id="{62DBB8C7-7E10-4E79-B7FC-128512A73E54}"/>
              </a:ext>
            </a:extLst>
          </p:cNvPr>
          <p:cNvSpPr txBox="1">
            <a:spLocks noSelect="1" noMove="1" noResize="1" noTextEdit="1"/>
          </p:cNvSpPr>
          <p:nvPr/>
        </p:nvSpPr>
        <p:spPr>
          <a:xfrm>
            <a:off x="7221618" y="3687397"/>
            <a:ext cx="4978400" cy="523220"/>
          </a:xfrm>
          <a:prstGeom prst="rect">
            <a:avLst/>
          </a:prstGeom>
          <a:noFill/>
        </p:spPr>
        <p:txBody>
          <a:bodyPr wrap="square" rtlCol="0">
            <a:spAutoFit/>
          </a:bodyPr>
          <a:lstStyle/>
          <a:p>
            <a:pPr algn="r"/>
            <a:r>
              <a:rPr lang="en-US" sz="1400" i="1">
                <a:latin typeface="Arial" panose="020b0604020202020204" pitchFamily="34" charset="0"/>
                <a:cs typeface="Arial" panose="020b0604020202020204" pitchFamily="34" charset="0"/>
              </a:rPr>
              <a:t>Nephrol Nurs J 34(3):271-281, quiz 282, 2007</a:t>
            </a:r>
          </a:p>
          <a:p>
            <a:pPr algn="r"/>
            <a:r>
              <a:rPr lang="en-US" sz="1400" i="1">
                <a:latin typeface="Arial" panose="020b0604020202020204" pitchFamily="34" charset="0"/>
                <a:cs typeface="Arial" panose="020b0604020202020204" pitchFamily="34" charset="0"/>
              </a:rPr>
              <a:t>Nephrol Nurs J 35(2):123-130, 145; quiz 131, 2008</a:t>
            </a:r>
          </a:p>
        </p:txBody>
      </p:sp>
      <p:sp>
        <p:nvSpPr>
          <p:cNvPr id="8" name="TextBox 7">
            <a:extLst>
              <a:ext uri="{FF2B5EF4-FFF2-40B4-BE49-F238E27FC236}">
                <a16:creationId xmlns:a16="http://schemas.microsoft.com/office/drawing/2014/main" id="{50C471A2-61BB-4C2B-ADAB-E229D702CBD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469170273"/>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 name="Title 4">
            <a:extLst>
              <a:ext uri="{FF2B5EF4-FFF2-40B4-BE49-F238E27FC236}">
                <a16:creationId xmlns:a16="http://schemas.microsoft.com/office/drawing/2014/main" id="{77077BFE-6D5D-4AA6-9771-74819E6DDF93}"/>
              </a:ext>
            </a:extLst>
          </p:cNvPr>
          <p:cNvSpPr>
            <a:spLocks noGrp="1" noSelect="1" noMove="1" noResize="1" noTextEdit="1"/>
          </p:cNvSpPr>
          <p:nvPr>
            <p:ph type="title"/>
          </p:nvPr>
        </p:nvSpPr>
        <p:spPr>
          <a:xfrm>
            <a:off x="1531067" y="1619697"/>
            <a:ext cx="9133389" cy="3747911"/>
          </a:xfrm>
        </p:spPr>
        <p:txBody>
          <a:bodyPr>
            <a:normAutofit/>
          </a:bodyPr>
          <a:lstStyle/>
          <a:p>
            <a:pPr algn="ctr"/>
            <a:r>
              <a:rPr lang="en-US"/>
              <a:t>Please refer to </a:t>
            </a:r>
            <a:br>
              <a:rPr lang="en-US"/>
            </a:br>
            <a:r>
              <a:rPr lang="en-US"/>
              <a:t>“The Role of Medical Directors”</a:t>
            </a:r>
            <a:br>
              <a:rPr lang="en-US"/>
            </a:br>
            <a:r>
              <a:rPr lang="en-US"/>
              <a:t>David B. Van Wyck, MD</a:t>
            </a:r>
            <a:br>
              <a:rPr lang="en-US"/>
            </a:br>
            <a:r>
              <a:rPr lang="en-US"/>
              <a:t>DaVita Inc.</a:t>
            </a:r>
            <a:br>
              <a:rPr lang="en-US"/>
            </a:br>
            <a:endParaRPr lang="en-US"/>
          </a:p>
        </p:txBody>
      </p:sp>
      <p:sp>
        <p:nvSpPr>
          <p:cNvPr id="3" name="TextBox 2">
            <a:extLst>
              <a:ext uri="{FF2B5EF4-FFF2-40B4-BE49-F238E27FC236}">
                <a16:creationId xmlns:a16="http://schemas.microsoft.com/office/drawing/2014/main" id="{8ED86241-40E4-4D44-98F8-B978BCAB22A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1659691916"/>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Content Placeholder 2">
            <a:extLst>
              <a:ext uri="{FF2B5EF4-FFF2-40B4-BE49-F238E27FC236}">
                <a16:creationId xmlns:a16="http://schemas.microsoft.com/office/drawing/2014/main" id="{832A4370-FE71-8D48-9108-A65AAF82F8D1}"/>
              </a:ext>
            </a:extLst>
          </p:cNvPr>
          <p:cNvSpPr>
            <a:spLocks noGrp="1" noSelect="1" noMove="1" noResize="1" noTextEdit="1"/>
          </p:cNvSpPr>
          <p:nvPr>
            <p:ph idx="1"/>
          </p:nvPr>
        </p:nvSpPr>
        <p:spPr>
          <a:xfrm>
            <a:off x="618131" y="777609"/>
            <a:ext cx="10960725" cy="5222845"/>
          </a:xfrm>
        </p:spPr>
        <p:txBody>
          <a:bodyPr>
            <a:noAutofit/>
          </a:bodyPr>
          <a:lstStyle/>
          <a:p>
            <a:pPr marL="339725" indent="-339725">
              <a:buFont typeface="+mj-lt"/>
              <a:buAutoNum type="arabicPeriod"/>
            </a:pPr>
            <a:r>
              <a:rPr lang="en-US" sz="1500">
                <a:latin typeface="Arial" panose="020b0604020202020204" pitchFamily="34" charset="0"/>
                <a:cs typeface="Arial" panose="020b0604020202020204" pitchFamily="34" charset="0"/>
              </a:rPr>
              <a:t>ESRD Program Interpretive Guidance Manual Version 1.1 (10/08</a:t>
            </a:r>
            <a:r>
              <a:rPr lang="en-US" sz="1500">
                <a:solidFill>
                  <a:schemeClr val="tx1"/>
                </a:solidFill>
                <a:latin typeface="Arial" panose="020b0604020202020204" pitchFamily="34" charset="0"/>
                <a:cs typeface="Arial" panose="020b0604020202020204" pitchFamily="34" charset="0"/>
              </a:rPr>
              <a:t>)</a:t>
            </a:r>
            <a:r>
              <a:rPr lang="en-US" sz="1500">
                <a:latin typeface="Arial" panose="020b0604020202020204" pitchFamily="34" charset="0"/>
                <a:cs typeface="Arial" panose="020b0604020202020204" pitchFamily="34" charset="0"/>
                <a:hlinkClick r:id="rId3"/>
              </a:rPr>
              <a:t> https://www.cms.gov/Medicare/Provider-Enrollment-and-Certification/GuidanceforLawsAndRegulations/Downloads/esrdpgmguidance.pdf</a:t>
            </a:r>
            <a:endParaRPr lang="en-US" sz="1500">
              <a:solidFill>
                <a:schemeClr val="tx1"/>
              </a:solidFill>
              <a:latin typeface="Arial" panose="020b0604020202020204" pitchFamily="34" charset="0"/>
              <a:cs typeface="Arial" panose="020b0604020202020204" pitchFamily="34" charset="0"/>
            </a:endParaRPr>
          </a:p>
          <a:p>
            <a:pPr marL="339725" indent="-339725">
              <a:buFont typeface="+mj-lt"/>
              <a:buAutoNum type="arabicPeriod"/>
            </a:pPr>
            <a:r>
              <a:rPr lang="en-US" sz="1500">
                <a:latin typeface="Arial" panose="020b0604020202020204" pitchFamily="34" charset="0"/>
                <a:cs typeface="Arial" panose="020b0604020202020204" pitchFamily="34" charset="0"/>
              </a:rPr>
              <a:t>Centers for Medicare &amp; Medicaid Services, Conditions for Coverage for End-Stage Renal Disease Facilities; Final Rule 2008 </a:t>
            </a:r>
            <a:r>
              <a:rPr lang="en-US" sz="1500">
                <a:latin typeface="Arial" panose="020b0604020202020204" pitchFamily="34" charset="0"/>
                <a:cs typeface="Arial" panose="020b0604020202020204" pitchFamily="34" charset="0"/>
                <a:hlinkClick r:id="rId4"/>
              </a:rPr>
              <a:t>https://www.cms.gov/Regulations-and-Guidance/Legislation/CFCsAndCoPs/ESRD</a:t>
            </a:r>
            <a:r>
              <a:rPr lang="en-US" sz="1500">
                <a:solidFill>
                  <a:schemeClr val="tx1"/>
                </a:solidFill>
                <a:latin typeface="Arial" panose="020b0604020202020204" pitchFamily="34" charset="0"/>
                <a:cs typeface="Arial" panose="020b0604020202020204" pitchFamily="34" charset="0"/>
              </a:rPr>
              <a:t> </a:t>
            </a:r>
          </a:p>
          <a:p>
            <a:pPr marL="339725" indent="-339725">
              <a:buFont typeface="+mj-lt"/>
              <a:buAutoNum type="arabicPeriod"/>
            </a:pPr>
            <a:r>
              <a:rPr lang="en-US" sz="1500">
                <a:latin typeface="Arial" panose="020b0604020202020204" pitchFamily="34" charset="0"/>
                <a:cs typeface="Arial" panose="020b0604020202020204" pitchFamily="34" charset="0"/>
              </a:rPr>
              <a:t>Rastogi A, Chertow GM: Mandating Staffing Ratios in Hemodialysis Facilities: California SB 349 and Unintended Consequences. </a:t>
            </a:r>
            <a:r>
              <a:rPr lang="en-US" sz="1500" i="1">
                <a:latin typeface="Arial" panose="020b0604020202020204" pitchFamily="34" charset="0"/>
                <a:cs typeface="Arial" panose="020b0604020202020204" pitchFamily="34" charset="0"/>
              </a:rPr>
              <a:t>Clin J Am Soc Nephrol</a:t>
            </a:r>
            <a:r>
              <a:rPr lang="en-US" sz="1500">
                <a:latin typeface="Arial" panose="020b0604020202020204" pitchFamily="34" charset="0"/>
                <a:cs typeface="Arial" panose="020b0604020202020204" pitchFamily="34" charset="0"/>
              </a:rPr>
              <a:t> 13(7):1110-1112, 2018</a:t>
            </a:r>
          </a:p>
          <a:p>
            <a:pPr marL="339725" indent="-339725">
              <a:buFont typeface="+mj-lt"/>
              <a:buAutoNum type="arabicPeriod"/>
            </a:pPr>
            <a:r>
              <a:rPr lang="en-US" sz="1500">
                <a:latin typeface="Arial" panose="020b0604020202020204" pitchFamily="34" charset="0"/>
                <a:cs typeface="Arial" panose="020b0604020202020204" pitchFamily="34" charset="0"/>
              </a:rPr>
              <a:t>Standards for Licensure of Ambulatory Care Facilities, pp. 103, New Jersey </a:t>
            </a:r>
            <a:r>
              <a:rPr lang="en-US" sz="1500">
                <a:latin typeface="Arial" panose="020b0604020202020204" pitchFamily="34" charset="0"/>
                <a:cs typeface="Arial" panose="020b0604020202020204" pitchFamily="34" charset="0"/>
                <a:hlinkClick r:id="rId5"/>
              </a:rPr>
              <a:t>http://njaasc.org/wp-content/uploads/2017/01/njac43a_stdlicambfac.pdf</a:t>
            </a:r>
            <a:endParaRPr lang="en-US" sz="1500">
              <a:solidFill>
                <a:srgbClr val="FF0000"/>
              </a:solidFill>
              <a:latin typeface="Arial" panose="020b0604020202020204" pitchFamily="34" charset="0"/>
              <a:cs typeface="Arial" panose="020b0604020202020204" pitchFamily="34" charset="0"/>
            </a:endParaRPr>
          </a:p>
          <a:p>
            <a:pPr marL="339725" indent="-339725">
              <a:buFont typeface="+mj-lt"/>
              <a:buAutoNum type="arabicPeriod"/>
            </a:pPr>
            <a:r>
              <a:rPr lang="en-US" sz="1500">
                <a:latin typeface="Arial" panose="020b0604020202020204" pitchFamily="34" charset="0"/>
                <a:cs typeface="Arial" panose="020b0604020202020204" pitchFamily="34" charset="0"/>
              </a:rPr>
              <a:t>ESRD Position Statement on Staffing, Texas Department of State Health Services: </a:t>
            </a:r>
            <a:r>
              <a:rPr lang="en-US" sz="1500">
                <a:latin typeface="Arial" panose="020b0604020202020204" pitchFamily="34" charset="0"/>
                <a:cs typeface="Arial" panose="020b0604020202020204" pitchFamily="34" charset="0"/>
                <a:hlinkClick r:id="rId6"/>
              </a:rPr>
              <a:t>https://www.esrdnetwork.org/sites/default/files/ESRDPositionStatementStaffing.pdf</a:t>
            </a:r>
            <a:endParaRPr lang="en-US" sz="1500">
              <a:solidFill>
                <a:schemeClr val="tx1"/>
              </a:solidFill>
              <a:latin typeface="Arial" panose="020b0604020202020204" pitchFamily="34" charset="0"/>
              <a:cs typeface="Arial" panose="020b0604020202020204" pitchFamily="34" charset="0"/>
            </a:endParaRPr>
          </a:p>
          <a:p>
            <a:pPr marL="339725" indent="-339725">
              <a:buFont typeface="+mj-lt"/>
              <a:buAutoNum type="arabicPeriod"/>
            </a:pPr>
            <a:r>
              <a:rPr lang="en-US" sz="1500">
                <a:latin typeface="Arial" panose="020b0604020202020204" pitchFamily="34" charset="0"/>
                <a:cs typeface="Arial" panose="020b0604020202020204" pitchFamily="34" charset="0"/>
              </a:rPr>
              <a:t>Rules and Regulations of the State of New York, Department of Health, 10 CRR-NY 757 </a:t>
            </a:r>
            <a:r>
              <a:rPr lang="en-US" sz="1500">
                <a:latin typeface="Arial" panose="020b0604020202020204" pitchFamily="34" charset="0"/>
                <a:cs typeface="Arial" panose="020b0604020202020204" pitchFamily="34" charset="0"/>
                <a:hlinkClick r:id="rId7"/>
              </a:rPr>
              <a:t>https://regs.health.ny.gov/search-title-10</a:t>
            </a:r>
            <a:endParaRPr lang="en-US" sz="1500">
              <a:latin typeface="Arial" panose="020b0604020202020204" pitchFamily="34" charset="0"/>
              <a:cs typeface="Arial" panose="020b0604020202020204" pitchFamily="34" charset="0"/>
            </a:endParaRPr>
          </a:p>
          <a:p>
            <a:pPr marL="339725" indent="-339725">
              <a:buFont typeface="+mj-lt"/>
              <a:buAutoNum type="arabicPeriod"/>
            </a:pPr>
            <a:r>
              <a:rPr lang="en-US" sz="1500">
                <a:latin typeface="Arial" panose="020b0604020202020204" pitchFamily="34" charset="0"/>
                <a:cs typeface="Arial" panose="020b0604020202020204" pitchFamily="34" charset="0"/>
              </a:rPr>
              <a:t>Gardner JK, Thomas-Hawkins C, Fogg L, Latham CE: The relationships between nurses' perceptions of the hemodialysis unit work environment and nurse turnover, patient satisfaction, and hospitalizations (Quiz 282). </a:t>
            </a:r>
            <a:r>
              <a:rPr lang="en-US" sz="1500" i="1">
                <a:latin typeface="Arial" panose="020b0604020202020204" pitchFamily="34" charset="0"/>
                <a:cs typeface="Arial" panose="020b0604020202020204" pitchFamily="34" charset="0"/>
              </a:rPr>
              <a:t>Nephrol Nurs J</a:t>
            </a:r>
            <a:r>
              <a:rPr lang="en-US" sz="1500">
                <a:latin typeface="Arial" panose="020b0604020202020204" pitchFamily="34" charset="0"/>
                <a:cs typeface="Arial" panose="020b0604020202020204" pitchFamily="34" charset="0"/>
              </a:rPr>
              <a:t> 34(3):271-281, 2007</a:t>
            </a:r>
          </a:p>
          <a:p>
            <a:pPr marL="339725" indent="-339725">
              <a:buFont typeface="+mj-lt"/>
              <a:buAutoNum type="arabicPeriod"/>
            </a:pPr>
            <a:r>
              <a:rPr lang="en-US" sz="1500">
                <a:latin typeface="Arial" panose="020b0604020202020204" pitchFamily="34" charset="0"/>
                <a:cs typeface="Arial" panose="020b0604020202020204" pitchFamily="34" charset="0"/>
              </a:rPr>
              <a:t>Thomas-Hawkins C, Flynn L, Clarke SP: Relationships between registered nurse staffing, processes of nursing care, and nurse-reported patient outcomes in chronic hemodialysis units (Quiz 131). </a:t>
            </a:r>
            <a:r>
              <a:rPr lang="en-US" sz="1500" i="1">
                <a:latin typeface="Arial" panose="020b0604020202020204" pitchFamily="34" charset="0"/>
                <a:cs typeface="Arial" panose="020b0604020202020204" pitchFamily="34" charset="0"/>
              </a:rPr>
              <a:t>Nephrol Nurs J</a:t>
            </a:r>
            <a:r>
              <a:rPr lang="en-US" sz="1500">
                <a:latin typeface="Arial" panose="020b0604020202020204" pitchFamily="34" charset="0"/>
                <a:cs typeface="Arial" panose="020b0604020202020204" pitchFamily="34" charset="0"/>
              </a:rPr>
              <a:t> 35(2):123-130, 145, 2008</a:t>
            </a:r>
          </a:p>
          <a:p>
            <a:pPr marL="514350" indent="-514350">
              <a:buFont typeface="+mj-lt"/>
              <a:buAutoNum type="arabicPeriod"/>
            </a:pPr>
            <a:endParaRPr lang="en-US" sz="1500">
              <a:solidFill>
                <a:schemeClr val="tx1"/>
              </a:solidFill>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75A88B32-6BB3-384F-A09F-3D71EE90FCA1}"/>
              </a:ext>
            </a:extLst>
          </p:cNvPr>
          <p:cNvSpPr>
            <a:spLocks noGrp="1" noSelect="1" noMove="1" noResize="1" noTextEdit="1"/>
          </p:cNvSpPr>
          <p:nvPr>
            <p:ph type="subTitle" idx="10"/>
          </p:nvPr>
        </p:nvSpPr>
        <p:spPr/>
        <p:txBody>
          <a:bodyPr/>
          <a:lstStyle/>
          <a:p>
            <a:r>
              <a:rPr lang="en-US"/>
              <a:t>References</a:t>
            </a:r>
          </a:p>
        </p:txBody>
      </p:sp>
      <p:sp>
        <p:nvSpPr>
          <p:cNvPr id="5" name="TextBox 4">
            <a:extLst>
              <a:ext uri="{FF2B5EF4-FFF2-40B4-BE49-F238E27FC236}">
                <a16:creationId xmlns:a16="http://schemas.microsoft.com/office/drawing/2014/main" id="{64201187-A3D7-734A-834E-3986054926C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3380298415"/>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B74E3C4D-45BE-AE4B-BD86-99A24E13DE2D}"/>
              </a:ext>
            </a:extLst>
          </p:cNvPr>
          <p:cNvSpPr>
            <a:spLocks noGrp="1" noSelect="1" noMove="1" noResize="1" noTextEdit="1"/>
          </p:cNvSpPr>
          <p:nvPr>
            <p:ph type="title"/>
          </p:nvPr>
        </p:nvSpPr>
        <p:spPr>
          <a:xfrm>
            <a:off x="620211" y="697962"/>
            <a:ext cx="10515600" cy="1082404"/>
          </a:xfrm>
        </p:spPr>
        <p:txBody>
          <a:bodyPr/>
          <a:lstStyle/>
          <a:p>
            <a:r>
              <a:rPr lang="en-US"/>
              <a:t>Scenario</a:t>
            </a:r>
          </a:p>
        </p:txBody>
      </p:sp>
      <p:sp>
        <p:nvSpPr>
          <p:cNvPr id="3" name="Content Placeholder 2">
            <a:extLst>
              <a:ext uri="{FF2B5EF4-FFF2-40B4-BE49-F238E27FC236}">
                <a16:creationId xmlns:a16="http://schemas.microsoft.com/office/drawing/2014/main" id="{408887BE-D748-1D4D-AC11-F9EAB11C9EED}"/>
              </a:ext>
            </a:extLst>
          </p:cNvPr>
          <p:cNvSpPr>
            <a:spLocks noGrp="1" noSelect="1" noMove="1" noResize="1" noTextEdit="1"/>
          </p:cNvSpPr>
          <p:nvPr>
            <p:ph idx="1"/>
          </p:nvPr>
        </p:nvSpPr>
        <p:spPr>
          <a:xfrm>
            <a:off x="620211" y="1620876"/>
            <a:ext cx="10951578" cy="4449762"/>
          </a:xfrm>
        </p:spPr>
        <p:txBody>
          <a:bodyPr>
            <a:normAutofit/>
          </a:bodyPr>
          <a:lstStyle/>
          <a:p>
            <a:r>
              <a:rPr lang="en-US">
                <a:latin typeface="Arial" panose="020b0604020202020204" pitchFamily="34" charset="0"/>
                <a:cs typeface="Arial" panose="020b0604020202020204" pitchFamily="34" charset="0"/>
              </a:rPr>
              <a:t>You are the newly appointed medical director of an existing outpatient dialysis unit. As part of your duties, you lead the governing body of the facility and assume responsibility for sound functioning of the unit. </a:t>
            </a:r>
          </a:p>
          <a:p>
            <a:r>
              <a:rPr lang="en-US" b="1">
                <a:latin typeface="Arial" panose="020b0604020202020204" pitchFamily="34" charset="0"/>
                <a:cs typeface="Arial" panose="020b0604020202020204" pitchFamily="34" charset="0"/>
              </a:rPr>
              <a:t>Who are the key personnel in the outpatient dialysis unit?</a:t>
            </a:r>
          </a:p>
          <a:p>
            <a:r>
              <a:rPr lang="en-US" b="1">
                <a:latin typeface="Arial" panose="020b0604020202020204" pitchFamily="34" charset="0"/>
                <a:cs typeface="Arial" panose="020b0604020202020204" pitchFamily="34" charset="0"/>
              </a:rPr>
              <a:t>What are the relevant regulations to which you must adhere when staffing the dialysis unit?</a:t>
            </a:r>
          </a:p>
          <a:p>
            <a:r>
              <a:rPr lang="en-US" b="1">
                <a:latin typeface="Arial" panose="020b0604020202020204" pitchFamily="34" charset="0"/>
                <a:cs typeface="Arial" panose="020b0604020202020204" pitchFamily="34" charset="0"/>
              </a:rPr>
              <a:t>How will you ensure that there are sufficient staff available to dialyze the patients?</a:t>
            </a:r>
          </a:p>
          <a:p>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AEE8EF8A-3709-0345-95EF-BA5F06F449EB}"/>
              </a:ext>
            </a:extLst>
          </p:cNvPr>
          <p:cNvSpPr>
            <a:spLocks noGrp="1" noSelect="1" noMove="1" noResize="1" noTextEdit="1"/>
          </p:cNvSpPr>
          <p:nvPr>
            <p:ph type="subTitle" idx="10"/>
          </p:nvPr>
        </p:nvSpPr>
        <p:spPr/>
        <p:txBody>
          <a:bodyPr/>
          <a:lstStyle/>
          <a:p>
            <a:r>
              <a:rPr lang="en-US"/>
              <a:t>Case presentation </a:t>
            </a:r>
          </a:p>
        </p:txBody>
      </p:sp>
      <p:sp>
        <p:nvSpPr>
          <p:cNvPr id="5" name="TextBox 4">
            <a:extLst>
              <a:ext uri="{FF2B5EF4-FFF2-40B4-BE49-F238E27FC236}">
                <a16:creationId xmlns:a16="http://schemas.microsoft.com/office/drawing/2014/main" id="{3CDE6A05-DFE9-6048-BFA3-5FB7CCD7BA8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1885723278"/>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B908291F-7D56-F546-80F9-E171B6397760}"/>
              </a:ext>
            </a:extLst>
          </p:cNvPr>
          <p:cNvSpPr>
            <a:spLocks noGrp="1" noSelect="1" noMove="1" noResize="1" noTextEdit="1"/>
          </p:cNvSpPr>
          <p:nvPr>
            <p:ph type="title"/>
          </p:nvPr>
        </p:nvSpPr>
        <p:spPr>
          <a:xfrm>
            <a:off x="616666" y="698058"/>
            <a:ext cx="10515600" cy="1082404"/>
          </a:xfrm>
        </p:spPr>
        <p:txBody>
          <a:bodyPr/>
          <a:lstStyle/>
          <a:p>
            <a:r>
              <a:rPr lang="en-US" u="sng"/>
              <a:t>Who</a:t>
            </a:r>
            <a:r>
              <a:rPr lang="en-US"/>
              <a:t> Determines Staffing Needs?</a:t>
            </a:r>
          </a:p>
        </p:txBody>
      </p:sp>
      <p:sp>
        <p:nvSpPr>
          <p:cNvPr id="3" name="Content Placeholder 2">
            <a:extLst>
              <a:ext uri="{FF2B5EF4-FFF2-40B4-BE49-F238E27FC236}">
                <a16:creationId xmlns:a16="http://schemas.microsoft.com/office/drawing/2014/main" id="{AD4E21E8-A9BF-4C4B-95F3-1C0FEEA4A318}"/>
              </a:ext>
            </a:extLst>
          </p:cNvPr>
          <p:cNvSpPr>
            <a:spLocks noGrp="1" noSelect="1" noMove="1" noResize="1" noTextEdit="1"/>
          </p:cNvSpPr>
          <p:nvPr>
            <p:ph idx="1"/>
          </p:nvPr>
        </p:nvSpPr>
        <p:spPr>
          <a:xfrm>
            <a:off x="616666" y="1618912"/>
            <a:ext cx="10515600" cy="3388471"/>
          </a:xfrm>
        </p:spPr>
        <p:txBody>
          <a:bodyPr/>
          <a:lstStyle/>
          <a:p>
            <a:r>
              <a:rPr lang="en-US">
                <a:latin typeface="Arial" panose="020b0604020202020204" pitchFamily="34" charset="0"/>
                <a:cs typeface="Arial" panose="020b0604020202020204" pitchFamily="34" charset="0"/>
              </a:rPr>
              <a:t>CMS (as specified in Conditions for Coverage)</a:t>
            </a:r>
          </a:p>
          <a:p>
            <a:r>
              <a:rPr lang="en-US">
                <a:latin typeface="Arial" panose="020b0604020202020204" pitchFamily="34" charset="0"/>
                <a:cs typeface="Arial" panose="020b0604020202020204" pitchFamily="34" charset="0"/>
              </a:rPr>
              <a:t>State-specific regulatory bodies </a:t>
            </a:r>
          </a:p>
          <a:p>
            <a:pPr marL="0" indent="0">
              <a:buNone/>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63FE9214-58AF-E741-A634-BC86D9BDD4E4}"/>
              </a:ext>
            </a:extLst>
          </p:cNvPr>
          <p:cNvSpPr>
            <a:spLocks noGrp="1" noSelect="1" noMove="1" noResize="1" noTextEdit="1"/>
          </p:cNvSpPr>
          <p:nvPr>
            <p:ph type="subTitle" idx="10"/>
          </p:nvPr>
        </p:nvSpPr>
        <p:spPr/>
        <p:txBody>
          <a:bodyPr/>
          <a:lstStyle/>
          <a:p>
            <a:r>
              <a:rPr lang="en-US"/>
              <a:t>Introduction</a:t>
            </a:r>
          </a:p>
        </p:txBody>
      </p:sp>
      <p:sp>
        <p:nvSpPr>
          <p:cNvPr id="5" name="TextBox 4">
            <a:extLst>
              <a:ext uri="{FF2B5EF4-FFF2-40B4-BE49-F238E27FC236}">
                <a16:creationId xmlns:a16="http://schemas.microsoft.com/office/drawing/2014/main" id="{FC066976-8FED-3347-BB4A-8A7BC29F47F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96788327"/>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B8794EF-3DE9-3947-8206-ED0CAFA09F58}"/>
              </a:ext>
            </a:extLst>
          </p:cNvPr>
          <p:cNvSpPr>
            <a:spLocks noGrp="1" noSelect="1" noMove="1" noResize="1" noTextEdit="1"/>
          </p:cNvSpPr>
          <p:nvPr>
            <p:ph type="title"/>
          </p:nvPr>
        </p:nvSpPr>
        <p:spPr>
          <a:xfrm>
            <a:off x="616664" y="698058"/>
            <a:ext cx="10515600" cy="1082404"/>
          </a:xfrm>
        </p:spPr>
        <p:txBody>
          <a:bodyPr/>
          <a:lstStyle/>
          <a:p>
            <a:r>
              <a:rPr lang="en-US" u="sng"/>
              <a:t>What</a:t>
            </a:r>
            <a:r>
              <a:rPr lang="en-US"/>
              <a:t> Determines Staffing Needs?</a:t>
            </a:r>
          </a:p>
        </p:txBody>
      </p:sp>
      <p:sp>
        <p:nvSpPr>
          <p:cNvPr id="3" name="Content Placeholder 2">
            <a:extLst>
              <a:ext uri="{FF2B5EF4-FFF2-40B4-BE49-F238E27FC236}">
                <a16:creationId xmlns:a16="http://schemas.microsoft.com/office/drawing/2014/main" id="{127D4464-A3DB-1044-84AB-29C16ACC6EFF}"/>
              </a:ext>
            </a:extLst>
          </p:cNvPr>
          <p:cNvSpPr>
            <a:spLocks noGrp="1" noSelect="1" noMove="1" noResize="1" noTextEdit="1"/>
          </p:cNvSpPr>
          <p:nvPr>
            <p:ph idx="1"/>
          </p:nvPr>
        </p:nvSpPr>
        <p:spPr>
          <a:xfrm>
            <a:off x="616664" y="1618912"/>
            <a:ext cx="10958672" cy="3388471"/>
          </a:xfrm>
        </p:spPr>
        <p:txBody>
          <a:bodyPr/>
          <a:lstStyle/>
          <a:p>
            <a:r>
              <a:rPr lang="en-US">
                <a:latin typeface="Arial" panose="020b0604020202020204" pitchFamily="34" charset="0"/>
                <a:cs typeface="Arial" panose="020b0604020202020204" pitchFamily="34" charset="0"/>
              </a:rPr>
              <a:t>Patient care needs and acuity</a:t>
            </a:r>
          </a:p>
          <a:p>
            <a:r>
              <a:rPr lang="en-US">
                <a:latin typeface="Arial" panose="020b0604020202020204" pitchFamily="34" charset="0"/>
                <a:cs typeface="Arial" panose="020b0604020202020204" pitchFamily="34" charset="0"/>
              </a:rPr>
              <a:t>Regulations</a:t>
            </a:r>
          </a:p>
          <a:p>
            <a:r>
              <a:rPr lang="en-US">
                <a:latin typeface="Arial" panose="020b0604020202020204" pitchFamily="34" charset="0"/>
                <a:cs typeface="Arial" panose="020b0604020202020204" pitchFamily="34" charset="0"/>
              </a:rPr>
              <a:t>Maintaining sufficient experience and expertise across staff members </a:t>
            </a:r>
          </a:p>
        </p:txBody>
      </p:sp>
      <p:sp>
        <p:nvSpPr>
          <p:cNvPr id="4" name="Subtitle 3">
            <a:extLst>
              <a:ext uri="{FF2B5EF4-FFF2-40B4-BE49-F238E27FC236}">
                <a16:creationId xmlns:a16="http://schemas.microsoft.com/office/drawing/2014/main" id="{20785CB1-B66C-4E40-AC23-8B3E0486F655}"/>
              </a:ext>
            </a:extLst>
          </p:cNvPr>
          <p:cNvSpPr>
            <a:spLocks noGrp="1" noSelect="1" noMove="1" noResize="1" noTextEdit="1"/>
          </p:cNvSpPr>
          <p:nvPr>
            <p:ph type="subTitle" idx="10"/>
          </p:nvPr>
        </p:nvSpPr>
        <p:spPr/>
        <p:txBody>
          <a:bodyPr/>
          <a:lstStyle/>
          <a:p>
            <a:r>
              <a:rPr lang="en-US"/>
              <a:t>introduction</a:t>
            </a:r>
          </a:p>
        </p:txBody>
      </p:sp>
      <p:sp>
        <p:nvSpPr>
          <p:cNvPr id="5" name="TextBox 4">
            <a:extLst>
              <a:ext uri="{FF2B5EF4-FFF2-40B4-BE49-F238E27FC236}">
                <a16:creationId xmlns:a16="http://schemas.microsoft.com/office/drawing/2014/main" id="{81A3F967-EBCB-4644-B888-90A7FC9B4EA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4098482952"/>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7609" y="704590"/>
            <a:ext cx="10515600" cy="1078992"/>
          </a:xfrm>
        </p:spPr>
        <p:txBody>
          <a:bodyPr/>
          <a:lstStyle/>
          <a:p>
            <a:r>
              <a:rPr lang="en-US" u="sng"/>
              <a:t>What</a:t>
            </a:r>
            <a:r>
              <a:rPr lang="en-US"/>
              <a:t> Determines Staffing Needs?</a:t>
            </a:r>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7609" y="1611353"/>
            <a:ext cx="10956782" cy="4357511"/>
          </a:xfrm>
        </p:spPr>
        <p:txBody>
          <a:bodyPr>
            <a:noAutofit/>
          </a:bodyPr>
          <a:lstStyle/>
          <a:p>
            <a:r>
              <a:rPr lang="en-US" sz="2400">
                <a:latin typeface="Arial" panose="020b0604020202020204" pitchFamily="34" charset="0"/>
                <a:cs typeface="Arial" panose="020b0604020202020204" pitchFamily="34" charset="0"/>
              </a:rPr>
              <a:t>Patient acuity and care needs – </a:t>
            </a:r>
          </a:p>
          <a:p>
            <a:pPr marL="457200" lvl="1" indent="0">
              <a:buNone/>
            </a:pPr>
            <a:r>
              <a:rPr lang="en-US">
                <a:latin typeface="Arial" panose="020b0604020202020204" pitchFamily="34" charset="0"/>
                <a:cs typeface="Arial" panose="020b0604020202020204" pitchFamily="34" charset="0"/>
              </a:rPr>
              <a:t>CMS provides interpretive guidance for regulations, as below:</a:t>
            </a:r>
          </a:p>
          <a:p>
            <a:pPr marL="457200" lvl="1" indent="0">
              <a:buNone/>
            </a:pPr>
            <a:r>
              <a:rPr lang="en-US">
                <a:latin typeface="Arial" panose="020b0604020202020204" pitchFamily="34" charset="0"/>
                <a:cs typeface="Arial" panose="020b0604020202020204" pitchFamily="34" charset="0"/>
              </a:rPr>
              <a:t>“There must be sufficient numbers of qualified and trained staff on duty while patients are on dialysis in-center to meet the individualized needs of the patients. </a:t>
            </a:r>
            <a:r>
              <a:rPr lang="en-US" b="1">
                <a:latin typeface="Arial" panose="020b0604020202020204" pitchFamily="34" charset="0"/>
                <a:cs typeface="Arial" panose="020b0604020202020204" pitchFamily="34" charset="0"/>
              </a:rPr>
              <a:t>Consideration should be given to the acuity and care needs of patients, staff experience and areas of expertise when evaluating the adequacy of staffing. </a:t>
            </a:r>
            <a:r>
              <a:rPr lang="en-US">
                <a:latin typeface="Arial" panose="020b0604020202020204" pitchFamily="34" charset="0"/>
                <a:cs typeface="Arial" panose="020b0604020202020204" pitchFamily="34" charset="0"/>
              </a:rPr>
              <a:t>Sufficient numbers of staff must be present in the treatment area to be able to see every patient during treatment </a:t>
            </a:r>
            <a:r>
              <a:rPr lang="en-US" b="1">
                <a:latin typeface="Arial" panose="020b0604020202020204" pitchFamily="34" charset="0"/>
                <a:cs typeface="Arial" panose="020b0604020202020204" pitchFamily="34" charset="0"/>
              </a:rPr>
              <a:t>(including lunch breaks, shift change, etc. [refer to V407])</a:t>
            </a:r>
            <a:r>
              <a:rPr lang="en-US">
                <a:latin typeface="Arial" panose="020b0604020202020204" pitchFamily="34" charset="0"/>
                <a:cs typeface="Arial" panose="020b0604020202020204" pitchFamily="34" charset="0"/>
              </a:rPr>
              <a:t>; to deliver routine care, patient assessment and monitoring per facility policy; and to promptly respond to and address patient needs”</a:t>
            </a:r>
            <a:endParaRPr lang="en-US" baseline="30000">
              <a:latin typeface="Arial" panose="020b0604020202020204" pitchFamily="34" charset="0"/>
              <a:cs typeface="Arial" panose="020b0604020202020204" pitchFamily="34" charset="0"/>
            </a:endParaRPr>
          </a:p>
          <a:p>
            <a:pPr marL="457200" lvl="1" indent="0">
              <a:buNone/>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5F432294-39A3-4433-99B2-5F5B450A2C51}"/>
              </a:ext>
            </a:extLst>
          </p:cNvPr>
          <p:cNvSpPr>
            <a:spLocks noGrp="1" noSelect="1" noMove="1" noResize="1" noTextEdit="1"/>
          </p:cNvSpPr>
          <p:nvPr>
            <p:ph type="subTitle" idx="10"/>
          </p:nvPr>
        </p:nvSpPr>
        <p:spPr/>
        <p:txBody>
          <a:bodyPr/>
          <a:lstStyle/>
          <a:p>
            <a:r>
              <a:rPr lang="en-US"/>
              <a:t>INTRODUCTION</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Rectangle 5">
            <a:extLst>
              <a:ext uri="{FF2B5EF4-FFF2-40B4-BE49-F238E27FC236}">
                <a16:creationId xmlns:a16="http://schemas.microsoft.com/office/drawing/2014/main" id="{1F2C3AF4-B56D-43AD-AEE9-79780670708B}"/>
              </a:ext>
            </a:extLst>
          </p:cNvPr>
          <p:cNvSpPr>
            <a:spLocks noSelect="1" noMove="1" noResize="1" noTextEdit="1"/>
          </p:cNvSpPr>
          <p:nvPr/>
        </p:nvSpPr>
        <p:spPr>
          <a:xfrm>
            <a:off x="0" y="5586206"/>
            <a:ext cx="12199219" cy="553998"/>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ESRD Program Interpretive Guidance Manual Version 1.1 (10/08)</a:t>
            </a:r>
          </a:p>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https://www.cms.gov/Medicare/Provider-Enrollment-and-Certification/GuidanceforLawsAndRegulations/downloads/esrdpgmguidance.pdf</a:t>
            </a:r>
            <a:endParaRPr lang="en-US" sz="1500" i="1">
              <a:latin typeface="Arial" panose="020b0604020202020204" pitchFamily="34" charset="0"/>
              <a:cs typeface="Arial" panose="020b0604020202020204" pitchFamily="34" charset="0"/>
            </a:endParaRPr>
          </a:p>
        </p:txBody>
      </p:sp>
    </p:spTree>
    <p:extLst>
      <p:ext uri="{BB962C8B-B14F-4D97-AF65-F5344CB8AC3E}">
        <p14:creationId val="3729232997"/>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131" y="703431"/>
            <a:ext cx="9674162" cy="1078992"/>
          </a:xfrm>
        </p:spPr>
        <p:txBody>
          <a:bodyPr/>
          <a:lstStyle/>
          <a:p>
            <a:r>
              <a:rPr lang="en-US"/>
              <a:t>CfC Staffing Requirements</a:t>
            </a:r>
          </a:p>
        </p:txBody>
      </p:sp>
      <p:sp>
        <p:nvSpPr>
          <p:cNvPr id="3" name="Content Placeholder 2"/>
          <p:cNvSpPr>
            <a:spLocks noGrp="1" noSelect="1" noMove="1" noResize="1" noTextEdit="1"/>
          </p:cNvSpPr>
          <p:nvPr>
            <p:ph idx="1"/>
          </p:nvPr>
        </p:nvSpPr>
        <p:spPr>
          <a:xfrm>
            <a:off x="618131" y="1621245"/>
            <a:ext cx="10955738" cy="3296356"/>
          </a:xfrm>
        </p:spPr>
        <p:txBody>
          <a:bodyPr>
            <a:normAutofit/>
          </a:bodyPr>
          <a:lstStyle/>
          <a:p>
            <a:r>
              <a:rPr lang="en-US">
                <a:latin typeface="Arial" panose="020b0604020202020204" pitchFamily="34" charset="0"/>
                <a:cs typeface="Arial" panose="020b0604020202020204" pitchFamily="34" charset="0"/>
              </a:rPr>
              <a:t>The exact ratio of staff to patients is undefined by CMS.</a:t>
            </a:r>
          </a:p>
          <a:p>
            <a:pPr marL="457200" lvl="1" indent="0">
              <a:buNone/>
            </a:pPr>
            <a:r>
              <a:rPr lang="en-US" sz="2800">
                <a:latin typeface="Arial" panose="020b0604020202020204" pitchFamily="34" charset="0"/>
                <a:cs typeface="Arial" panose="020b0604020202020204" pitchFamily="34" charset="0"/>
              </a:rPr>
              <a:t>CMS Regulations V757:</a:t>
            </a:r>
          </a:p>
          <a:p>
            <a:pPr marL="457200" lvl="1" indent="0">
              <a:buNone/>
            </a:pPr>
            <a:r>
              <a:rPr lang="en-US" sz="2800">
                <a:latin typeface="Arial" panose="020b0604020202020204" pitchFamily="34" charset="0"/>
                <a:cs typeface="Arial" panose="020b0604020202020204" pitchFamily="34" charset="0"/>
              </a:rPr>
              <a:t>“The governing body or designated person responsible must ensure that—(1) An adequate number of qualified personnel are present whenever patients are undergoing dialysis so that the patient/staff ratio is appropriate to the level of dialysis care given and meets the needs of patients;”</a:t>
            </a:r>
            <a:endParaRPr lang="en-US" sz="2800">
              <a:solidFill>
                <a:schemeClr val="tx1"/>
              </a:solidFill>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ubtitle 3"/>
          <p:cNvSpPr>
            <a:spLocks noGrp="1" noSelect="1" noMove="1" noResize="1" noTextEdit="1"/>
          </p:cNvSpPr>
          <p:nvPr>
            <p:ph type="subTitle" idx="10"/>
          </p:nvPr>
        </p:nvSpPr>
        <p:spPr/>
        <p:txBody>
          <a:bodyPr/>
          <a:lstStyle/>
          <a:p>
            <a:r>
              <a:rPr lang="en-US"/>
              <a:t>regulations</a:t>
            </a:r>
          </a:p>
        </p:txBody>
      </p:sp>
      <p:sp>
        <p:nvSpPr>
          <p:cNvPr id="5" name="TextBox 4">
            <a:extLst>
              <a:ext uri="{FF2B5EF4-FFF2-40B4-BE49-F238E27FC236}">
                <a16:creationId xmlns:a16="http://schemas.microsoft.com/office/drawing/2014/main" id="{08E48C6E-41A8-BE46-836C-530890CE1161}"/>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TextBox 5">
            <a:extLst>
              <a:ext uri="{FF2B5EF4-FFF2-40B4-BE49-F238E27FC236}">
                <a16:creationId xmlns:a16="http://schemas.microsoft.com/office/drawing/2014/main" id="{28287C2B-DA80-4A83-BBE3-8ED80B6A19D3}"/>
              </a:ext>
            </a:extLst>
          </p:cNvPr>
          <p:cNvSpPr txBox="1">
            <a:spLocks noSelect="1" noMove="1" noResize="1" noTextEdit="1"/>
          </p:cNvSpPr>
          <p:nvPr/>
        </p:nvSpPr>
        <p:spPr>
          <a:xfrm>
            <a:off x="1414132" y="5580648"/>
            <a:ext cx="10785879" cy="553998"/>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Centers for Medicare &amp; Medicaid Services, Conditions for Coverage for End-Stage Renal Disease Facilities; Final Rule 2008 </a:t>
            </a:r>
          </a:p>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https://www.cms.gov/Regulations-and-Guidance/Legislation/CFCsAndCoPs/ESRD</a:t>
            </a:r>
            <a:endParaRPr lang="en-US" sz="1500" i="1">
              <a:latin typeface="Arial" panose="020b0604020202020204" pitchFamily="34" charset="0"/>
              <a:cs typeface="Arial" panose="020b0604020202020204" pitchFamily="34" charset="0"/>
            </a:endParaRPr>
          </a:p>
        </p:txBody>
      </p:sp>
    </p:spTree>
    <p:extLst>
      <p:ext uri="{BB962C8B-B14F-4D97-AF65-F5344CB8AC3E}">
        <p14:creationId val="1722339242"/>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9B2347A4-47FB-4129-8C8D-6956ACCA8558}"/>
              </a:ext>
            </a:extLst>
          </p:cNvPr>
          <p:cNvSpPr>
            <a:spLocks noGrp="1" noSelect="1" noMove="1" noResize="1" noTextEdit="1"/>
          </p:cNvSpPr>
          <p:nvPr>
            <p:ph type="title"/>
          </p:nvPr>
        </p:nvSpPr>
        <p:spPr>
          <a:xfrm>
            <a:off x="620873" y="703032"/>
            <a:ext cx="10515600" cy="1078992"/>
          </a:xfrm>
        </p:spPr>
        <p:txBody>
          <a:bodyPr/>
          <a:lstStyle/>
          <a:p>
            <a:r>
              <a:rPr lang="en-US"/>
              <a:t>CfC Staffing Requirements </a:t>
            </a:r>
          </a:p>
        </p:txBody>
      </p:sp>
      <p:sp>
        <p:nvSpPr>
          <p:cNvPr id="3" name="Content Placeholder 2">
            <a:extLst>
              <a:ext uri="{FF2B5EF4-FFF2-40B4-BE49-F238E27FC236}">
                <a16:creationId xmlns:a16="http://schemas.microsoft.com/office/drawing/2014/main" id="{F71DA83D-452D-4423-A5B8-F3593169C3BE}"/>
              </a:ext>
            </a:extLst>
          </p:cNvPr>
          <p:cNvSpPr>
            <a:spLocks noGrp="1" noSelect="1" noMove="1" noResize="1" noTextEdit="1"/>
          </p:cNvSpPr>
          <p:nvPr>
            <p:ph idx="1"/>
          </p:nvPr>
        </p:nvSpPr>
        <p:spPr>
          <a:xfrm>
            <a:off x="614913" y="1619561"/>
            <a:ext cx="11176594" cy="4391378"/>
          </a:xfrm>
        </p:spPr>
        <p:txBody>
          <a:bodyPr>
            <a:noAutofit/>
          </a:bodyPr>
          <a:lstStyle/>
          <a:p>
            <a:pPr>
              <a:spcBef>
                <a:spcPts val="300"/>
              </a:spcBef>
            </a:pPr>
            <a:r>
              <a:rPr lang="en-US" sz="2400">
                <a:latin typeface="Arial" panose="020b0604020202020204" pitchFamily="34" charset="0"/>
                <a:cs typeface="Arial" panose="020b0604020202020204" pitchFamily="34" charset="0"/>
              </a:rPr>
              <a:t>CMS defines specific needs and responsibilities for the following roles:</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Medical director</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Nurse manager</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Charge nurse</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Nurses </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Technicians</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Dietician</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Social Worker</a:t>
            </a:r>
          </a:p>
          <a:p>
            <a:pPr>
              <a:spcBef>
                <a:spcPts val="300"/>
              </a:spcBef>
            </a:pPr>
            <a:r>
              <a:rPr lang="en-US" sz="2400">
                <a:latin typeface="Arial" panose="020b0604020202020204" pitchFamily="34" charset="0"/>
                <a:cs typeface="Arial" panose="020b0604020202020204" pitchFamily="34" charset="0"/>
              </a:rPr>
              <a:t>Designation of a chief executive officer or administrator is specified but qualifications are not.</a:t>
            </a:r>
          </a:p>
          <a:p>
            <a:pPr>
              <a:spcBef>
                <a:spcPts val="300"/>
              </a:spcBef>
            </a:pPr>
            <a:r>
              <a:rPr lang="en-US" sz="2400">
                <a:latin typeface="Arial" panose="020b0604020202020204" pitchFamily="34" charset="0"/>
                <a:cs typeface="Arial" panose="020b0604020202020204" pitchFamily="34" charset="0"/>
              </a:rPr>
              <a:t>Some roles are left undefined.</a:t>
            </a:r>
          </a:p>
          <a:p>
            <a:pPr marL="796925" lvl="1" indent="-339725">
              <a:spcBef>
                <a:spcPts val="300"/>
              </a:spcBef>
              <a:buFont typeface="Courier New" panose="02070309020205020404" pitchFamily="49" charset="0"/>
              <a:buChar char="o"/>
            </a:pPr>
            <a:r>
              <a:rPr lang="en-US">
                <a:latin typeface="Arial" panose="020b0604020202020204" pitchFamily="34" charset="0"/>
                <a:cs typeface="Arial" panose="020b0604020202020204" pitchFamily="34" charset="0"/>
              </a:rPr>
              <a:t>For example: administrative assistant, biomedical engineer/technician, etc. </a:t>
            </a:r>
          </a:p>
        </p:txBody>
      </p:sp>
      <p:sp>
        <p:nvSpPr>
          <p:cNvPr id="4" name="Subtitle 3">
            <a:extLst>
              <a:ext uri="{FF2B5EF4-FFF2-40B4-BE49-F238E27FC236}">
                <a16:creationId xmlns:a16="http://schemas.microsoft.com/office/drawing/2014/main" id="{6C6B1B45-39A9-4729-87F1-A5EF843CC3CF}"/>
              </a:ext>
            </a:extLst>
          </p:cNvPr>
          <p:cNvSpPr>
            <a:spLocks noGrp="1" noSelect="1" noMove="1" noResize="1" noTextEdit="1"/>
          </p:cNvSpPr>
          <p:nvPr>
            <p:ph type="subTitle" idx="10"/>
          </p:nvPr>
        </p:nvSpPr>
        <p:spPr/>
        <p:txBody>
          <a:bodyPr/>
          <a:lstStyle/>
          <a:p>
            <a:r>
              <a:rPr lang="en-US"/>
              <a:t>regulations</a:t>
            </a:r>
          </a:p>
        </p:txBody>
      </p:sp>
      <p:sp>
        <p:nvSpPr>
          <p:cNvPr id="5" name="TextBox 4">
            <a:extLst>
              <a:ext uri="{FF2B5EF4-FFF2-40B4-BE49-F238E27FC236}">
                <a16:creationId xmlns:a16="http://schemas.microsoft.com/office/drawing/2014/main" id="{241F76E8-0BFB-4B60-94FC-CEBF0E053BE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 </a:t>
            </a:r>
          </a:p>
        </p:txBody>
      </p:sp>
    </p:spTree>
    <p:extLst>
      <p:ext uri="{BB962C8B-B14F-4D97-AF65-F5344CB8AC3E}">
        <p14:creationId val="2795757900"/>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7763.0"/>
  <p:tag name="AS_RELEASE_DATE" val="2024.06.14"/>
  <p:tag name="AS_TITLE" val="Aspose.Slides for .NET 4.0 Client Profile"/>
  <p:tag name="AS_VERSION" val="24.6"/>
</p:tagLst>
</file>

<file path=ppt/theme/theme1.xml><?xml version="1.0" encoding="utf-8"?>
<a:theme xmlns:r="http://schemas.openxmlformats.org/officeDocument/2006/relationships" xmlns:a="http://schemas.openxmlformats.org/drawingml/2006/main" name="Office Theme">
  <a:themeElements>
    <a:clrScheme name="ASN THEME COLORS">
      <a:dk1>
        <a:sysClr val="windowText" lastClr="000000"/>
      </a:dk1>
      <a:lt1>
        <a:sysClr val="window" lastClr="FFFFFF"/>
      </a:lt1>
      <a:dk2>
        <a:srgbClr val="3F2A7D"/>
      </a:dk2>
      <a:lt2>
        <a:srgbClr val="96C4D4"/>
      </a:lt2>
      <a:accent1>
        <a:srgbClr val="00468B"/>
      </a:accent1>
      <a:accent2>
        <a:srgbClr val="FF8200"/>
      </a:accent2>
      <a:accent3>
        <a:srgbClr val="008EAA"/>
      </a:accent3>
      <a:accent4>
        <a:srgbClr val="319B42"/>
      </a:accent4>
      <a:accent5>
        <a:srgbClr val="3F2A56"/>
      </a:accent5>
      <a:accent6>
        <a:srgbClr val="FFB500"/>
      </a:accent6>
      <a:hlink>
        <a:srgbClr val="0000FF"/>
      </a:hlink>
      <a:folHlink>
        <a:srgbClr val="800080"/>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vt="http://schemas.openxmlformats.org/officeDocument/2006/docPropsVTypes" xmlns="http://schemas.openxmlformats.org/officeDocument/2006/extended-properties">
  <Company/>
  <PresentationFormat>Widescreen</PresentationFormat>
  <Paragraphs>240</Paragraphs>
  <Slides>33</Slides>
  <Notes>19</Notes>
  <TotalTime>5932</TotalTime>
  <HiddenSlides>0</HiddenSlides>
  <MMClips>0</MMClips>
  <ScaleCrop>0</ScaleCrop>
  <HeadingPairs>
    <vt:vector baseType="variant" size="6">
      <vt:variant>
        <vt:lpstr>Fonts used</vt:lpstr>
      </vt:variant>
      <vt:variant>
        <vt:i4>7</vt:i4>
      </vt:variant>
      <vt:variant>
        <vt:lpstr>Theme</vt:lpstr>
      </vt:variant>
      <vt:variant>
        <vt:i4>1</vt:i4>
      </vt:variant>
      <vt:variant>
        <vt:lpstr>Slide Titles</vt:lpstr>
      </vt:variant>
      <vt:variant>
        <vt:i4>33</vt:i4>
      </vt:variant>
    </vt:vector>
  </HeadingPairs>
  <TitlesOfParts>
    <vt:vector baseType="lpstr" size="41">
      <vt:lpstr>Arial</vt:lpstr>
      <vt:lpstr>Calibri Light</vt:lpstr>
      <vt:lpstr>Calibri</vt:lpstr>
      <vt:lpstr>Segoe</vt:lpstr>
      <vt:lpstr>Gotham Black</vt:lpstr>
      <vt:lpstr>Gotham</vt:lpstr>
      <vt:lpstr>Courier New</vt:lpstr>
      <vt:lpstr>Office Theme</vt:lpstr>
      <vt:lpstr>Administrative Aspects of Operating Dialysis UnitsStaffing in Dialysis Units</vt:lpstr>
      <vt:lpstr>Mansur Pathan</vt:lpstr>
      <vt:lpstr>Learning Objectives</vt:lpstr>
      <vt:lpstr>Scenario</vt:lpstr>
      <vt:lpstr>Who Determines Staffing Needs?</vt:lpstr>
      <vt:lpstr>What Determines Staffing Needs?</vt:lpstr>
      <vt:lpstr>What Determines Staffing Needs?</vt:lpstr>
      <vt:lpstr>CfC Staffing Requirements</vt:lpstr>
      <vt:lpstr>CfC Staffing Requirements </vt:lpstr>
      <vt:lpstr>Breakdown of Roles as Defined by CfC</vt:lpstr>
      <vt:lpstr>Medical Director Qualifications Under CfC</vt:lpstr>
      <vt:lpstr>Medical Director Role </vt:lpstr>
      <vt:lpstr>Medical Director Role (cont.)</vt:lpstr>
      <vt:lpstr>Facility Administrator</vt:lpstr>
      <vt:lpstr>Facility Administrator Qualifications</vt:lpstr>
      <vt:lpstr>Nursing Qualifications: CfC</vt:lpstr>
      <vt:lpstr>Nursing Qualifications: CfC</vt:lpstr>
      <vt:lpstr>The Role of the Nurse Manager</vt:lpstr>
      <vt:lpstr>Patient Care Technicians: CfC</vt:lpstr>
      <vt:lpstr>The Role of the Patient Care Technician</vt:lpstr>
      <vt:lpstr>Registered Dietician Qualifications: CfC</vt:lpstr>
      <vt:lpstr>The Role of the Dietician</vt:lpstr>
      <vt:lpstr>Social Worker Qualifications: CfC</vt:lpstr>
      <vt:lpstr>The Role of the Social Worker</vt:lpstr>
      <vt:lpstr>Roles Left Undefined by CfC</vt:lpstr>
      <vt:lpstr>State-Specific Regulations</vt:lpstr>
      <vt:lpstr>Some Examples of State Regulations</vt:lpstr>
      <vt:lpstr>Examples of State Regulations (cont.) </vt:lpstr>
      <vt:lpstr>Beyond the Rules</vt:lpstr>
      <vt:lpstr>Additional Regulations for Pediatric Patients</vt:lpstr>
      <vt:lpstr>Consequences of Staffing Turnover </vt:lpstr>
      <vt:lpstr>Please refer to “The Role of Medical Directors”David B. Van Wyck, MDDaVita Inc.</vt:lpstr>
      <vt:lpstr>PowerPoint Presentation</vt:lpstr>
    </vt:vector>
  </TitlesOfParts>
  <LinksUpToDate>0</LinksUpToDate>
  <SharedDoc>0</SharedDoc>
  <HyperlinksChanged>0</HyperlinksChanged>
  <Application>Aspose.Slides for .NET</Application>
  <AppVersion>24.0600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Crystal Anderson</dc:creator>
  <cp:lastModifiedBy>Hal Nesbitt</cp:lastModifiedBy>
  <cp:revision>173</cp:revision>
  <dcterms:created xsi:type="dcterms:W3CDTF">2017-04-24T15:47:09Z</dcterms:created>
  <dcterms:modified xsi:type="dcterms:W3CDTF">2024-07-18T00:40:16Z</dcterms:modified>
</cp:coreProperties>
</file>