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xlsx" ContentType="application/vnd.openxmlformats-officedocument.spreadsheetml.sheet"/>
  <Default Extension="xlsm" ContentType="application/vnd.ms-excel.sheet.macroEnabled.12"/>
  <Default Extension="png" ContentType="image/png"/>
  <Default Extension="emf" ContentType="image/x-emf"/>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olors1.xml" ContentType="application/vnd.ms-office.chartcolorstyle+xml"/>
  <Override PartName="/ppt/charts/colors2.xml" ContentType="application/vnd.ms-office.chartcolorstyle+xml"/>
  <Override PartName="/ppt/charts/colors3.xml" ContentType="application/vnd.ms-office.chartcolorstyle+xml"/>
  <Override PartName="/ppt/charts/colors4.xml" ContentType="application/vnd.ms-office.chartcolorstyle+xml"/>
  <Override PartName="/ppt/charts/colors5.xml" ContentType="application/vnd.ms-office.chartcolorstyle+xml"/>
  <Override PartName="/ppt/charts/style1.xml" ContentType="application/vnd.ms-office.chartstyle+xml"/>
  <Override PartName="/ppt/charts/style2.xml" ContentType="application/vnd.ms-office.chartstyle+xml"/>
  <Override PartName="/ppt/charts/style3.xml" ContentType="application/vnd.ms-office.chartstyle+xml"/>
  <Override PartName="/ppt/charts/style4.xml" ContentType="application/vnd.ms-office.chartstyle+xml"/>
  <Override PartName="/ppt/charts/style5.xml" ContentType="application/vnd.ms-office.chartstyle+xml"/>
  <Override PartName="/ppt/commentAuthors.xml" ContentType="application/vnd.openxmlformats-officedocument.presentationml.commentAuthors+xml"/>
  <Override PartName="/ppt/drawings/drawing1.xml" ContentType="application/vnd.openxmlformats-officedocument.drawingml.chartshapes+xml"/>
  <Override PartName="/ppt/drawings/drawing2.xml" ContentType="application/vnd.openxmlformats-officedocument.drawingml.chartshapes+xml"/>
  <Override PartName="/ppt/drawings/drawing3.xml" ContentType="application/vnd.openxmlformats-officedocument.drawingml.chartshap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24.6-->
<p:presentation xmlns:r="http://schemas.openxmlformats.org/officeDocument/2006/relationships" xmlns:a="http://schemas.openxmlformats.org/drawingml/2006/main" xmlns:p="http://schemas.openxmlformats.org/presentationml/2006/main" saveSubsetFonts="1">
  <p:sldMasterIdLst>
    <p:sldMasterId id="2147483648" r:id="rId2"/>
  </p:sldMasterIdLst>
  <p:notesMasterIdLst>
    <p:notesMasterId r:id="rId3"/>
  </p:notesMasterIdLst>
  <p:sldIdLst>
    <p:sldId id="256" r:id="rId4"/>
    <p:sldId id="276" r:id="rId5"/>
    <p:sldId id="264" r:id="rId6"/>
    <p:sldId id="258" r:id="rId7"/>
    <p:sldId id="279" r:id="rId8"/>
    <p:sldId id="300" r:id="rId9"/>
    <p:sldId id="299" r:id="rId10"/>
    <p:sldId id="302" r:id="rId11"/>
    <p:sldId id="304" r:id="rId12"/>
    <p:sldId id="301" r:id="rId13"/>
    <p:sldId id="303" r:id="rId14"/>
    <p:sldId id="284" r:id="rId15"/>
    <p:sldId id="306" r:id="rId16"/>
    <p:sldId id="305" r:id="rId17"/>
    <p:sldId id="307" r:id="rId18"/>
    <p:sldId id="278" r:id="rId19"/>
    <p:sldId id="308" r:id="rId20"/>
    <p:sldId id="309" r:id="rId21"/>
    <p:sldId id="314" r:id="rId22"/>
    <p:sldId id="315" r:id="rId23"/>
    <p:sldId id="311" r:id="rId24"/>
    <p:sldId id="349" r:id="rId25"/>
    <p:sldId id="346" r:id="rId26"/>
    <p:sldId id="281" r:id="rId27"/>
    <p:sldId id="316" r:id="rId28"/>
    <p:sldId id="350" r:id="rId29"/>
    <p:sldId id="318" r:id="rId30"/>
    <p:sldId id="351" r:id="rId31"/>
    <p:sldId id="282" r:id="rId32"/>
    <p:sldId id="319" r:id="rId33"/>
    <p:sldId id="320" r:id="rId34"/>
    <p:sldId id="321" r:id="rId35"/>
    <p:sldId id="322" r:id="rId36"/>
    <p:sldId id="283" r:id="rId37"/>
    <p:sldId id="323" r:id="rId38"/>
    <p:sldId id="285" r:id="rId39"/>
    <p:sldId id="324" r:id="rId40"/>
    <p:sldId id="287" r:id="rId41"/>
    <p:sldId id="325" r:id="rId42"/>
    <p:sldId id="288" r:id="rId43"/>
    <p:sldId id="329" r:id="rId44"/>
    <p:sldId id="330" r:id="rId45"/>
    <p:sldId id="331" r:id="rId46"/>
    <p:sldId id="333" r:id="rId47"/>
    <p:sldId id="268" r:id="rId48"/>
    <p:sldId id="348" r:id="rId49"/>
    <p:sldId id="335" r:id="rId50"/>
    <p:sldId id="289" r:id="rId51"/>
    <p:sldId id="332" r:id="rId52"/>
    <p:sldId id="338" r:id="rId53"/>
    <p:sldId id="337" r:id="rId54"/>
    <p:sldId id="339" r:id="rId55"/>
    <p:sldId id="340" r:id="rId56"/>
    <p:sldId id="290" r:id="rId57"/>
    <p:sldId id="341" r:id="rId58"/>
    <p:sldId id="291" r:id="rId59"/>
    <p:sldId id="342" r:id="rId60"/>
    <p:sldId id="347" r:id="rId61"/>
    <p:sldId id="352" r:id="rId62"/>
    <p:sldId id="353" r:id="rId63"/>
  </p:sldIdLst>
  <p:sldSz cx="12192000" cy="6858000"/>
  <p:notesSz cx="6858000" cy="9144000"/>
  <p:custDataLst>
    <p:tags r:id="rId6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DhvjQviT8qSv+WgoHg+7Hg==" hashData="OmF6VOFtU59j1BK+yc6m9sRX7Ro="/>
  <p:extLst>
    <p:ext uri="{521415D9-36F7-43E2-AB2F-B90AF26B5E84}">
      <p14:sectionLst xmlns:p14="http://schemas.microsoft.com/office/powerpoint/2010/main">
        <p14:section name="Default Section" id="{9C3D5B8C-2B30-4BAB-9D4C-D2A7B2D5F223}">
          <p14:sldIdLst>
            <p14:sldId id="256"/>
            <p14:sldId id="276"/>
            <p14:sldId id="264"/>
            <p14:sldId id="258"/>
            <p14:sldId id="279"/>
            <p14:sldId id="300"/>
            <p14:sldId id="299"/>
            <p14:sldId id="302"/>
            <p14:sldId id="304"/>
            <p14:sldId id="301"/>
            <p14:sldId id="303"/>
            <p14:sldId id="284"/>
            <p14:sldId id="306"/>
            <p14:sldId id="305"/>
            <p14:sldId id="307"/>
            <p14:sldId id="278"/>
            <p14:sldId id="308"/>
            <p14:sldId id="309"/>
            <p14:sldId id="314"/>
            <p14:sldId id="315"/>
            <p14:sldId id="311"/>
            <p14:sldId id="349"/>
            <p14:sldId id="346"/>
            <p14:sldId id="281"/>
            <p14:sldId id="316"/>
            <p14:sldId id="350"/>
            <p14:sldId id="318"/>
            <p14:sldId id="351"/>
            <p14:sldId id="282"/>
            <p14:sldId id="319"/>
            <p14:sldId id="320"/>
            <p14:sldId id="321"/>
            <p14:sldId id="322"/>
            <p14:sldId id="283"/>
            <p14:sldId id="323"/>
            <p14:sldId id="285"/>
            <p14:sldId id="324"/>
            <p14:sldId id="287"/>
            <p14:sldId id="325"/>
            <p14:sldId id="288"/>
            <p14:sldId id="329"/>
            <p14:sldId id="330"/>
            <p14:sldId id="331"/>
            <p14:sldId id="333"/>
            <p14:sldId id="268"/>
            <p14:sldId id="348"/>
            <p14:sldId id="335"/>
            <p14:sldId id="289"/>
            <p14:sldId id="332"/>
            <p14:sldId id="338"/>
            <p14:sldId id="337"/>
            <p14:sldId id="339"/>
            <p14:sldId id="340"/>
            <p14:sldId id="290"/>
            <p14:sldId id="341"/>
            <p14:sldId id="291"/>
            <p14:sldId id="342"/>
            <p14:sldId id="347"/>
            <p14:sldId id="352"/>
            <p14:sldId id="353"/>
          </p14:sldIdLst>
        </p14:section>
        <p14:section name="Untitled Section" id="{1E32AF86-A6E1-422F-8936-171779A32B77}">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p="http://schemas.openxmlformats.org/presentationml/2006/main">
  <p:cmAuthor id="1" name="Lisa Netha Xayavong" initials="LNX" lastIdx="0" clrIdx="0"/>
  <p:cmAuthor id="2" name="JGlickman" initials="JG" lastIdx="0" clrIdx="1"/>
  <p:cmAuthor id="3" name="Jin Soo Kim" initials="JSK" lastIdx="0" clrIdx="2">
    <p:extLst>
      <p:ext uri="{19B8F6BF-5375-455C-9EA6-DF929625EA0E}">
        <p15:presenceInfo xmlns:p15="http://schemas.microsoft.com/office/powerpoint/2012/main" userId="S::jkim@asn-online.org::ae53f8ed-7967-4a34-ae18-18c407498a08" providerId="AD"/>
      </p:ext>
    </p:extLst>
  </p:cmAuthor>
</p:cmAuthorLst>
</file>

<file path=ppt/presProps.xml><?xml version="1.0" encoding="utf-8"?>
<p:presentationPr xmlns:r="http://schemas.openxmlformats.org/officeDocument/2006/relationships" xmlns:a="http://schemas.openxmlformats.org/drawingml/2006/main"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fill>
          <a:solidFill>
            <a:schemeClr val="accent1">
              <a:tint val="40000"/>
            </a:schemeClr>
          </a:solidFill>
        </a:fill>
      </a:tcStyle>
    </a:band1H>
    <a:band1V>
      <a:tcStyle>
        <a:fill>
          <a:solidFill>
            <a:schemeClr val="accent1">
              <a:tint val="40000"/>
            </a:schemeClr>
          </a:solidFill>
        </a:fill>
      </a:tcStyle>
    </a:band1V>
    <a:lastCol>
      <a:tcTxStyle b="on">
        <a:fontRef idx="minor">
          <a:prstClr val="black"/>
        </a:fontRef>
        <a:schemeClr val="lt1"/>
      </a:tcTxStyle>
      <a:tcStyle>
        <a:fill>
          <a:solidFill>
            <a:schemeClr val="accent1"/>
          </a:solidFill>
        </a:fill>
      </a:tcStyle>
    </a:lastCol>
    <a:firstCol>
      <a:tcTxStyle b="on">
        <a:fontRef idx="minor">
          <a:prstClr val="black"/>
        </a:fontRef>
        <a:schemeClr val="lt1"/>
      </a:tcTxStyle>
      <a:tcStyle>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533" autoAdjust="0"/>
    <p:restoredTop sz="88719" autoAdjust="0"/>
  </p:normalViewPr>
  <p:slideViewPr>
    <p:cSldViewPr snapToGrid="0">
      <p:cViewPr varScale="1">
        <p:scale>
          <a:sx n="90" d="100"/>
          <a:sy n="90" d="100"/>
        </p:scale>
        <p:origin x="108" y="252"/>
      </p:cViewPr>
      <p:guideLst>
        <p:guide orient="horz" pos="2160"/>
        <p:guide pos="3840"/>
      </p:guideLst>
    </p:cSldViewPr>
  </p:slideViewPr>
  <p:notesTextViewPr>
    <p:cViewPr>
      <p:scale>
        <a:sx n="1" d="1"/>
        <a:sy n="1" d="1"/>
      </p:scale>
      <p:origin x="0" y="0"/>
    </p:cViewPr>
  </p:notesTextViewPr>
  <p:notesViewPr>
    <p:cSldViewPr>
      <p:cViewPr>
        <p:scale>
          <a:sx n="1" d="100"/>
          <a:sy n="1" d="100"/>
        </p:scale>
        <p:origin x="0" y="0"/>
      </p:cViewPr>
    </p:cSldViewPr>
  </p:notesViewPr>
  <p:gridSpacing cx="76200" cy="76200"/>
</p:viewPr>
</file>

<file path=ppt/_rels/presentation.xml.rels>&#65279;<?xml version="1.0" encoding="utf-8" standalone="yes"?><Relationships xmlns="http://schemas.openxmlformats.org/package/2006/relationships"><Relationship Id="rId1" Type="http://schemas.openxmlformats.org/officeDocument/2006/relationships/commentAuthors" Target="commentAuthors.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slide" Target="slides/slide12.xml" /><Relationship Id="rId16" Type="http://schemas.openxmlformats.org/officeDocument/2006/relationships/slide" Target="slides/slide13.xml" /><Relationship Id="rId17" Type="http://schemas.openxmlformats.org/officeDocument/2006/relationships/slide" Target="slides/slide14.xml" /><Relationship Id="rId18" Type="http://schemas.openxmlformats.org/officeDocument/2006/relationships/slide" Target="slides/slide15.xml" /><Relationship Id="rId19" Type="http://schemas.openxmlformats.org/officeDocument/2006/relationships/slide" Target="slides/slide16.xml" /><Relationship Id="rId2" Type="http://schemas.openxmlformats.org/officeDocument/2006/relationships/slideMaster" Target="slideMasters/slideMaster1.xml" /><Relationship Id="rId20" Type="http://schemas.openxmlformats.org/officeDocument/2006/relationships/slide" Target="slides/slide17.xml" /><Relationship Id="rId21" Type="http://schemas.openxmlformats.org/officeDocument/2006/relationships/slide" Target="slides/slide18.xml" /><Relationship Id="rId22" Type="http://schemas.openxmlformats.org/officeDocument/2006/relationships/slide" Target="slides/slide19.xml" /><Relationship Id="rId23" Type="http://schemas.openxmlformats.org/officeDocument/2006/relationships/slide" Target="slides/slide20.xml" /><Relationship Id="rId24" Type="http://schemas.openxmlformats.org/officeDocument/2006/relationships/slide" Target="slides/slide21.xml" /><Relationship Id="rId25" Type="http://schemas.openxmlformats.org/officeDocument/2006/relationships/slide" Target="slides/slide22.xml" /><Relationship Id="rId26" Type="http://schemas.openxmlformats.org/officeDocument/2006/relationships/slide" Target="slides/slide23.xml" /><Relationship Id="rId27" Type="http://schemas.openxmlformats.org/officeDocument/2006/relationships/slide" Target="slides/slide24.xml" /><Relationship Id="rId28" Type="http://schemas.openxmlformats.org/officeDocument/2006/relationships/slide" Target="slides/slide25.xml" /><Relationship Id="rId29" Type="http://schemas.openxmlformats.org/officeDocument/2006/relationships/slide" Target="slides/slide26.xml" /><Relationship Id="rId3" Type="http://schemas.openxmlformats.org/officeDocument/2006/relationships/notesMaster" Target="notesMasters/notesMaster1.xml" /><Relationship Id="rId30" Type="http://schemas.openxmlformats.org/officeDocument/2006/relationships/slide" Target="slides/slide27.xml" /><Relationship Id="rId31" Type="http://schemas.openxmlformats.org/officeDocument/2006/relationships/slide" Target="slides/slide28.xml" /><Relationship Id="rId32" Type="http://schemas.openxmlformats.org/officeDocument/2006/relationships/slide" Target="slides/slide29.xml" /><Relationship Id="rId33" Type="http://schemas.openxmlformats.org/officeDocument/2006/relationships/slide" Target="slides/slide30.xml" /><Relationship Id="rId34" Type="http://schemas.openxmlformats.org/officeDocument/2006/relationships/slide" Target="slides/slide31.xml" /><Relationship Id="rId35" Type="http://schemas.openxmlformats.org/officeDocument/2006/relationships/slide" Target="slides/slide32.xml" /><Relationship Id="rId36" Type="http://schemas.openxmlformats.org/officeDocument/2006/relationships/slide" Target="slides/slide33.xml" /><Relationship Id="rId37" Type="http://schemas.openxmlformats.org/officeDocument/2006/relationships/slide" Target="slides/slide34.xml" /><Relationship Id="rId38" Type="http://schemas.openxmlformats.org/officeDocument/2006/relationships/slide" Target="slides/slide35.xml" /><Relationship Id="rId39" Type="http://schemas.openxmlformats.org/officeDocument/2006/relationships/slide" Target="slides/slide36.xml" /><Relationship Id="rId4" Type="http://schemas.openxmlformats.org/officeDocument/2006/relationships/slide" Target="slides/slide1.xml" /><Relationship Id="rId40" Type="http://schemas.openxmlformats.org/officeDocument/2006/relationships/slide" Target="slides/slide37.xml" /><Relationship Id="rId41" Type="http://schemas.openxmlformats.org/officeDocument/2006/relationships/slide" Target="slides/slide38.xml" /><Relationship Id="rId42" Type="http://schemas.openxmlformats.org/officeDocument/2006/relationships/slide" Target="slides/slide39.xml" /><Relationship Id="rId43" Type="http://schemas.openxmlformats.org/officeDocument/2006/relationships/slide" Target="slides/slide40.xml" /><Relationship Id="rId44" Type="http://schemas.openxmlformats.org/officeDocument/2006/relationships/slide" Target="slides/slide41.xml" /><Relationship Id="rId45" Type="http://schemas.openxmlformats.org/officeDocument/2006/relationships/slide" Target="slides/slide42.xml" /><Relationship Id="rId46" Type="http://schemas.openxmlformats.org/officeDocument/2006/relationships/slide" Target="slides/slide43.xml" /><Relationship Id="rId47" Type="http://schemas.openxmlformats.org/officeDocument/2006/relationships/slide" Target="slides/slide44.xml" /><Relationship Id="rId48" Type="http://schemas.openxmlformats.org/officeDocument/2006/relationships/slide" Target="slides/slide45.xml" /><Relationship Id="rId49" Type="http://schemas.openxmlformats.org/officeDocument/2006/relationships/slide" Target="slides/slide46.xml" /><Relationship Id="rId5" Type="http://schemas.openxmlformats.org/officeDocument/2006/relationships/slide" Target="slides/slide2.xml" /><Relationship Id="rId50" Type="http://schemas.openxmlformats.org/officeDocument/2006/relationships/slide" Target="slides/slide47.xml" /><Relationship Id="rId51" Type="http://schemas.openxmlformats.org/officeDocument/2006/relationships/slide" Target="slides/slide48.xml" /><Relationship Id="rId52" Type="http://schemas.openxmlformats.org/officeDocument/2006/relationships/slide" Target="slides/slide49.xml" /><Relationship Id="rId53" Type="http://schemas.openxmlformats.org/officeDocument/2006/relationships/slide" Target="slides/slide50.xml" /><Relationship Id="rId54" Type="http://schemas.openxmlformats.org/officeDocument/2006/relationships/slide" Target="slides/slide51.xml" /><Relationship Id="rId55" Type="http://schemas.openxmlformats.org/officeDocument/2006/relationships/slide" Target="slides/slide52.xml" /><Relationship Id="rId56" Type="http://schemas.openxmlformats.org/officeDocument/2006/relationships/slide" Target="slides/slide53.xml" /><Relationship Id="rId57" Type="http://schemas.openxmlformats.org/officeDocument/2006/relationships/slide" Target="slides/slide54.xml" /><Relationship Id="rId58" Type="http://schemas.openxmlformats.org/officeDocument/2006/relationships/slide" Target="slides/slide55.xml" /><Relationship Id="rId59" Type="http://schemas.openxmlformats.org/officeDocument/2006/relationships/slide" Target="slides/slide56.xml" /><Relationship Id="rId6" Type="http://schemas.openxmlformats.org/officeDocument/2006/relationships/slide" Target="slides/slide3.xml" /><Relationship Id="rId60" Type="http://schemas.openxmlformats.org/officeDocument/2006/relationships/slide" Target="slides/slide57.xml" /><Relationship Id="rId61" Type="http://schemas.openxmlformats.org/officeDocument/2006/relationships/slide" Target="slides/slide58.xml" /><Relationship Id="rId62" Type="http://schemas.openxmlformats.org/officeDocument/2006/relationships/slide" Target="slides/slide59.xml" /><Relationship Id="rId63" Type="http://schemas.openxmlformats.org/officeDocument/2006/relationships/slide" Target="slides/slide60.xml" /><Relationship Id="rId64" Type="http://schemas.openxmlformats.org/officeDocument/2006/relationships/tags" Target="tags/tag1.xml" /><Relationship Id="rId65" Type="http://schemas.openxmlformats.org/officeDocument/2006/relationships/presProps" Target="presProps.xml" /><Relationship Id="rId66" Type="http://schemas.openxmlformats.org/officeDocument/2006/relationships/viewProps" Target="viewProps.xml" /><Relationship Id="rId67" Type="http://schemas.openxmlformats.org/officeDocument/2006/relationships/theme" Target="theme/theme1.xml" /><Relationship Id="rId68" Type="http://schemas.openxmlformats.org/officeDocument/2006/relationships/tableStyles" Target="tableStyles.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charts/_rels/chart1.xml.rels>&#65279;<?xml version="1.0" encoding="utf-8" standalone="yes"?><Relationships xmlns="http://schemas.openxmlformats.org/package/2006/relationships"><Relationship Id="rId1" Type="http://schemas.openxmlformats.org/officeDocument/2006/relationships/package" Target="../embeddings/Microsoft_Excel_Worksheet1.xlsx" /><Relationship Id="rId2" Type="http://schemas.microsoft.com/office/2011/relationships/chartColorStyle" Target="colors1.xml" /><Relationship Id="rId3" Type="http://schemas.microsoft.com/office/2011/relationships/chartStyle" Target="style1.xml" /></Relationships>
</file>

<file path=ppt/charts/_rels/chart2.xml.rels>&#65279;<?xml version="1.0" encoding="utf-8" standalone="yes"?><Relationships xmlns="http://schemas.openxmlformats.org/package/2006/relationships"><Relationship Id="rId1" Type="http://schemas.openxmlformats.org/officeDocument/2006/relationships/package" Target="../embeddings/Microsoft_Excel_Worksheet2.xlsm" /><Relationship Id="rId2" Type="http://schemas.openxmlformats.org/officeDocument/2006/relationships/chartUserShapes" Target="../drawings/drawing1.xml" /><Relationship Id="rId3" Type="http://schemas.microsoft.com/office/2011/relationships/chartColorStyle" Target="colors2.xml" /><Relationship Id="rId4" Type="http://schemas.microsoft.com/office/2011/relationships/chartStyle" Target="style2.xml" /></Relationships>
</file>

<file path=ppt/charts/_rels/chart3.xml.rels>&#65279;<?xml version="1.0" encoding="utf-8" standalone="yes"?><Relationships xmlns="http://schemas.openxmlformats.org/package/2006/relationships"><Relationship Id="rId1" Type="http://schemas.openxmlformats.org/officeDocument/2006/relationships/package" Target="../embeddings/Microsoft_Excel_Worksheet3.xlsx" /><Relationship Id="rId2" Type="http://schemas.openxmlformats.org/officeDocument/2006/relationships/chartUserShapes" Target="../drawings/drawing2.xml" /><Relationship Id="rId3" Type="http://schemas.microsoft.com/office/2011/relationships/chartColorStyle" Target="colors3.xml" /><Relationship Id="rId4" Type="http://schemas.microsoft.com/office/2011/relationships/chartStyle" Target="style3.xml" /></Relationships>
</file>

<file path=ppt/charts/_rels/chart4.xml.rels>&#65279;<?xml version="1.0" encoding="utf-8" standalone="yes"?><Relationships xmlns="http://schemas.openxmlformats.org/package/2006/relationships"><Relationship Id="rId1" Type="http://schemas.openxmlformats.org/officeDocument/2006/relationships/package" Target="../embeddings/Microsoft_Excel_Worksheet4.xlsx" /><Relationship Id="rId2" Type="http://schemas.microsoft.com/office/2011/relationships/chartColorStyle" Target="colors4.xml" /><Relationship Id="rId3" Type="http://schemas.microsoft.com/office/2011/relationships/chartStyle" Target="style4.xml" /></Relationships>
</file>

<file path=ppt/charts/_rels/chart5.xml.rels>&#65279;<?xml version="1.0" encoding="utf-8" standalone="yes"?><Relationships xmlns="http://schemas.openxmlformats.org/package/2006/relationships"><Relationship Id="rId1" Type="http://schemas.openxmlformats.org/officeDocument/2006/relationships/package" Target="../embeddings/Microsoft_Excel_Worksheet5.xlsx" /><Relationship Id="rId2" Type="http://schemas.openxmlformats.org/officeDocument/2006/relationships/chartUserShapes" Target="../drawings/drawing3.xml" /><Relationship Id="rId3" Type="http://schemas.microsoft.com/office/2011/relationships/chartColorStyle" Target="colors5.xml" /><Relationship Id="rId4" Type="http://schemas.microsoft.com/office/2011/relationships/chartStyle" Target="style5.xml" /></Relationships>
</file>

<file path=ppt/charts/chart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845370292663574"/>
          <c:y val="0.24357756972312927"/>
          <c:w val="0.72802132368087769"/>
          <c:h val="0.5391240119934082"/>
        </c:manualLayout>
      </c:layout>
      <c:barChart>
        <c:barDir val="col"/>
        <c:grouping val="clustered"/>
        <c:varyColors val="0"/>
        <c:ser>
          <c:idx val="0"/>
          <c:order val="0"/>
          <c:tx>
            <c:strRef>
              <c:f>Sheet1!$B$1</c:f>
              <c:strCache>
                <c:ptCount val="1"/>
                <c:pt idx="0">
                  <c:v>Q1</c:v>
                </c:pt>
              </c:strCache>
            </c:strRef>
          </c:tx>
          <c:spPr>
            <a:solidFill>
              <a:schemeClr val="accent1"/>
            </a:solidFill>
            <a:ln>
              <a:noFill/>
            </a:ln>
            <a:effectLst/>
          </c:spPr>
          <c:invertIfNegative val="0"/>
          <c:cat>
            <c:strRef>
              <c:f>Sheet1!$A$2:$A$3</c:f>
              <c:strCache>
                <c:ptCount val="2"/>
                <c:pt idx="0">
                  <c:v>Unadjusted</c:v>
                </c:pt>
                <c:pt idx="1">
                  <c:v>Adjusted</c:v>
                </c:pt>
              </c:strCache>
            </c:strRef>
          </c:cat>
          <c:val>
            <c:numRef>
              <c:f>Sheet1!$B$2:$B$3</c:f>
              <c:numCache>
                <c:formatCode>General</c:formatCode>
                <c:ptCount val="2"/>
                <c:pt idx="0">
                  <c:v>1</c:v>
                </c:pt>
                <c:pt idx="1">
                  <c:v>1</c:v>
                </c:pt>
              </c:numCache>
            </c:numRef>
          </c:val>
          <c:extLst>
            <c:ext xmlns:c16="http://schemas.microsoft.com/office/drawing/2014/chart" uri="{C3380CC4-5D6E-409C-BE32-E72D297353CC}">
              <c16:uniqueId val="{00000000-D850-D949-A6B9-F49228068216}"/>
            </c:ext>
          </c:extLst>
        </c:ser>
        <c:ser>
          <c:idx val="1"/>
          <c:order val="1"/>
          <c:tx>
            <c:strRef>
              <c:f>Sheet1!$C$1</c:f>
              <c:strCache>
                <c:ptCount val="1"/>
                <c:pt idx="0">
                  <c:v>Q2</c:v>
                </c:pt>
              </c:strCache>
            </c:strRef>
          </c:tx>
          <c:spPr>
            <a:solidFill>
              <a:schemeClr val="accent2"/>
            </a:solidFill>
            <a:ln>
              <a:noFill/>
            </a:ln>
            <a:effectLst/>
          </c:spPr>
          <c:invertIfNegative val="0"/>
          <c:cat>
            <c:strRef>
              <c:f>Sheet1!$A$2:$A$3</c:f>
              <c:strCache>
                <c:ptCount val="2"/>
                <c:pt idx="0">
                  <c:v>Unadjusted</c:v>
                </c:pt>
                <c:pt idx="1">
                  <c:v>Adjusted</c:v>
                </c:pt>
              </c:strCache>
            </c:strRef>
          </c:cat>
          <c:val>
            <c:numRef>
              <c:f>Sheet1!$C$2:$C$3</c:f>
              <c:numCache>
                <c:formatCode>General</c:formatCode>
                <c:ptCount val="2"/>
                <c:pt idx="0">
                  <c:v>1.12</c:v>
                </c:pt>
                <c:pt idx="1">
                  <c:v>1.16</c:v>
                </c:pt>
              </c:numCache>
            </c:numRef>
          </c:val>
          <c:extLst>
            <c:ext xmlns:c16="http://schemas.microsoft.com/office/drawing/2014/chart" uri="{C3380CC4-5D6E-409C-BE32-E72D297353CC}">
              <c16:uniqueId val="{00000001-D850-D949-A6B9-F49228068216}"/>
            </c:ext>
          </c:extLst>
        </c:ser>
        <c:ser>
          <c:idx val="2"/>
          <c:order val="2"/>
          <c:tx>
            <c:strRef>
              <c:f>Sheet1!$D$1</c:f>
              <c:strCache>
                <c:ptCount val="1"/>
                <c:pt idx="0">
                  <c:v>Q3</c:v>
                </c:pt>
              </c:strCache>
            </c:strRef>
          </c:tx>
          <c:spPr>
            <a:solidFill>
              <a:schemeClr val="accent3"/>
            </a:solidFill>
            <a:ln>
              <a:noFill/>
            </a:ln>
            <a:effectLst/>
          </c:spPr>
          <c:invertIfNegative val="0"/>
          <c:cat>
            <c:strRef>
              <c:f>Sheet1!$A$2:$A$3</c:f>
              <c:strCache>
                <c:ptCount val="2"/>
                <c:pt idx="0">
                  <c:v>Unadjusted</c:v>
                </c:pt>
                <c:pt idx="1">
                  <c:v>Adjusted</c:v>
                </c:pt>
              </c:strCache>
            </c:strRef>
          </c:cat>
          <c:val>
            <c:numRef>
              <c:f>Sheet1!$D$2:$D$3</c:f>
              <c:numCache>
                <c:formatCode>General</c:formatCode>
                <c:ptCount val="2"/>
                <c:pt idx="0">
                  <c:v>1.08</c:v>
                </c:pt>
                <c:pt idx="1">
                  <c:v>1.23</c:v>
                </c:pt>
              </c:numCache>
            </c:numRef>
          </c:val>
          <c:extLst>
            <c:ext xmlns:c16="http://schemas.microsoft.com/office/drawing/2014/chart" uri="{C3380CC4-5D6E-409C-BE32-E72D297353CC}">
              <c16:uniqueId val="{00000002-D850-D949-A6B9-F49228068216}"/>
            </c:ext>
          </c:extLst>
        </c:ser>
        <c:ser>
          <c:idx val="3"/>
          <c:order val="3"/>
          <c:tx>
            <c:strRef>
              <c:f>Sheet1!$E$1</c:f>
              <c:strCache>
                <c:ptCount val="1"/>
                <c:pt idx="0">
                  <c:v>Q4</c:v>
                </c:pt>
              </c:strCache>
            </c:strRef>
          </c:tx>
          <c:spPr>
            <a:solidFill>
              <a:schemeClr val="accent4"/>
            </a:solidFill>
            <a:ln>
              <a:noFill/>
            </a:ln>
            <a:effectLst/>
          </c:spPr>
          <c:invertIfNegative val="0"/>
          <c:cat>
            <c:strRef>
              <c:f>Sheet1!$A$2:$A$3</c:f>
              <c:strCache>
                <c:ptCount val="2"/>
                <c:pt idx="0">
                  <c:v>Unadjusted</c:v>
                </c:pt>
                <c:pt idx="1">
                  <c:v>Adjusted</c:v>
                </c:pt>
              </c:strCache>
            </c:strRef>
          </c:cat>
          <c:val>
            <c:numRef>
              <c:f>Sheet1!$E$2:$E$3</c:f>
              <c:numCache>
                <c:formatCode>General</c:formatCode>
                <c:ptCount val="2"/>
                <c:pt idx="0">
                  <c:v>0.96</c:v>
                </c:pt>
                <c:pt idx="1">
                  <c:v>1.39</c:v>
                </c:pt>
              </c:numCache>
            </c:numRef>
          </c:val>
          <c:extLst>
            <c:ext xmlns:c16="http://schemas.microsoft.com/office/drawing/2014/chart" uri="{C3380CC4-5D6E-409C-BE32-E72D297353CC}">
              <c16:uniqueId val="{00000004-D850-D949-A6B9-F49228068216}"/>
            </c:ext>
          </c:extLst>
        </c:ser>
        <c:dLbls>
          <c:showLegendKey val="0"/>
          <c:showVal val="0"/>
          <c:showCatName val="0"/>
          <c:showSerName val="0"/>
          <c:showPercent val="0"/>
          <c:showBubbleSize val="0"/>
          <c:showLeaderLines val="0"/>
        </c:dLbls>
        <c:gapWidth val="219"/>
        <c:overlap val="-27"/>
        <c:axId val="1748847312"/>
        <c:axId val="1748840176"/>
      </c:barChart>
      <c:catAx>
        <c:axId val="1748847312"/>
        <c:scaling>
          <c:orientation/>
        </c:scaling>
        <c:delete val="0"/>
        <c:axPos val="b"/>
        <c:numFmt formatCode="General" sourceLinked="1"/>
        <c:majorTickMark val="none"/>
        <c:minorTickMark val="none"/>
        <c:spPr>
          <a:noFill/>
          <a:ln w="9525" cap="flat" cmpd="sng" algn="ctr">
            <a:solidFill>
              <a:schemeClr val="tx1">
                <a:lumMod val="15000"/>
                <a:lumOff val="85000"/>
              </a:schemeClr>
            </a:solidFill>
            <a:round/>
          </a:ln>
          <a:effectLst/>
        </c:spPr>
        <c:txPr>
          <a:bodyPr rot="-6000000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lang="en-US"/>
          </a:p>
        </c:txPr>
        <c:crossAx val="1748840176"/>
        <c:crosses val="autoZero"/>
        <c:auto val="0"/>
        <c:lblAlgn val="ctr"/>
        <c:lblOffset/>
        <c:noMultiLvlLbl val="0"/>
      </c:catAx>
      <c:valAx>
        <c:axId val="1748840176"/>
        <c:scaling>
          <c:orientation/>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sz="1800" b="1"/>
                  <a:t>Mortality</a:t>
                </a:r>
                <a:r>
                  <a:rPr lang="en-US" sz="1800" b="1" baseline="0"/>
                  <a:t> Hazard  Ratio</a:t>
                </a:r>
                <a:endParaRPr lang="en-US" sz="1800" b="1"/>
              </a:p>
            </c:rich>
          </c:tx>
          <c:layout>
            <c:manualLayout>
              <c:xMode val="edge"/>
              <c:yMode val="edge"/>
              <c:x val="0.053030312061309814"/>
              <c:y val="0.29010677337646484"/>
            </c:manualLayout>
          </c:layout>
          <c:overlay val="0"/>
          <c:spPr>
            <a:noFill/>
            <a:ln>
              <a:noFill/>
            </a:ln>
            <a:effectLst/>
          </c:spPr>
          <c:txPr>
            <a:bodyPr rot="-5400000" spcFirstLastPara="1" vertOverflow="ellipsis" vert="horz" wrap="square" anchor="ctr" anchorCtr="1"/>
            <a:p>
              <a:pPr>
                <a:defRPr sz="1330" b="0" i="0" u="none" strike="noStrike" kern="1200" baseline="0" smtId="4294967295">
                  <a:solidFill>
                    <a:schemeClr val="tx1">
                      <a:lumMod val="65000"/>
                      <a:lumOff val="35000"/>
                    </a:schemeClr>
                  </a:solidFill>
                  <a:latin typeface="+mn-lt"/>
                  <a:ea typeface="+mn-ea"/>
                  <a:cs typeface="+mn-cs"/>
                </a:defRPr>
              </a:pPr>
              <a:endParaRPr lang="en-US"/>
            </a:p>
          </c:txPr>
        </c:title>
        <c:numFmt formatCode="General" sourceLinked="1"/>
        <c:majorTickMark val="none"/>
        <c:minorTickMark val="none"/>
        <c:spPr>
          <a:noFill/>
          <a:ln>
            <a:noFill/>
          </a:ln>
          <a:effectLst/>
        </c:spPr>
        <c:txPr>
          <a:bodyPr rot="-6000000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lang="en-US"/>
          </a:p>
        </c:txPr>
        <c:crossAx val="17488473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p>
      <a:pPr>
        <a:defRPr/>
      </a:pPr>
      <a:endParaRPr lang="en-US"/>
    </a:p>
  </c:txPr>
  <c:externalData r:id="rId1">
    <c:autoUpdate val="0"/>
  </c:externalData>
</c:chartSpace>
</file>

<file path=ppt/charts/chart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strRef>
              <c:f>Sheet1!$A$2:$A$5</c:f>
              <c:strCache>
                <c:ptCount val="4"/>
                <c:pt idx="0">
                  <c:v>PD Low K</c:v>
                </c:pt>
                <c:pt idx="1">
                  <c:v>HD Low K</c:v>
                </c:pt>
                <c:pt idx="2">
                  <c:v>PD High K</c:v>
                </c:pt>
                <c:pt idx="3">
                  <c:v>HD High K</c:v>
                </c:pt>
              </c:strCache>
            </c:strRef>
          </c:cat>
          <c:val>
            <c:numRef>
              <c:f>Sheet1!$B$2:$B$5</c:f>
              <c:numCache>
                <c:formatCode>General</c:formatCode>
                <c:ptCount val="4"/>
                <c:pt idx="0">
                  <c:v>15</c:v>
                </c:pt>
                <c:pt idx="1">
                  <c:v>0.5</c:v>
                </c:pt>
                <c:pt idx="2">
                  <c:v>0.8</c:v>
                </c:pt>
                <c:pt idx="3">
                  <c:v>10</c:v>
                </c:pt>
              </c:numCache>
            </c:numRef>
          </c:val>
          <c:extLst>
            <c:ext xmlns:c16="http://schemas.microsoft.com/office/drawing/2014/chart" uri="{C3380CC4-5D6E-409C-BE32-E72D297353CC}">
              <c16:uniqueId val="{00000000-D6D3-524E-8251-69329C71AF05}"/>
            </c:ext>
          </c:extLst>
        </c:ser>
        <c:dLbls>
          <c:showLegendKey val="0"/>
          <c:showVal val="0"/>
          <c:showCatName val="0"/>
          <c:showSerName val="0"/>
          <c:showPercent val="0"/>
          <c:showBubbleSize val="0"/>
          <c:showLeaderLines val="0"/>
        </c:dLbls>
        <c:gapWidth val="219"/>
        <c:overlap val="-27"/>
        <c:axId val="117850112"/>
        <c:axId val="117851648"/>
      </c:barChart>
      <c:catAx>
        <c:axId val="117850112"/>
        <c:scaling>
          <c:orientation/>
        </c:scaling>
        <c:delete val="0"/>
        <c:axPos val="b"/>
        <c:numFmt formatCode="General" sourceLinked="1"/>
        <c:majorTickMark val="none"/>
        <c:minorTickMark val="none"/>
        <c:spPr>
          <a:noFill/>
          <a:ln w="9525" cap="flat" cmpd="sng" algn="ctr">
            <a:solidFill>
              <a:schemeClr val="tx1">
                <a:lumMod val="15000"/>
                <a:lumOff val="85000"/>
              </a:schemeClr>
            </a:solidFill>
            <a:round/>
          </a:ln>
          <a:effectLst/>
        </c:spPr>
        <c:txPr>
          <a:bodyPr rot="0" spcFirstLastPara="1" vertOverflow="ellipsis"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lang="en-US"/>
          </a:p>
        </c:txPr>
        <c:crossAx val="117851648"/>
        <c:crosses val="autoZero"/>
        <c:auto val="0"/>
        <c:lblAlgn val="ctr"/>
        <c:lblOffset/>
        <c:noMultiLvlLbl val="0"/>
      </c:catAx>
      <c:valAx>
        <c:axId val="117851648"/>
        <c:scaling>
          <c:orientation/>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vert="wordArtVert"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a:t>PERCENT </a:t>
                </a:r>
              </a:p>
            </c:rich>
          </c:tx>
          <c:overlay val="0"/>
          <c:spPr>
            <a:noFill/>
            <a:ln>
              <a:noFill/>
            </a:ln>
            <a:effectLst/>
          </c:spPr>
          <c:txPr>
            <a:bodyPr rot="0" spcFirstLastPara="1" vertOverflow="ellipsis" vert="wordArtVert" wrap="square" anchor="ctr" anchorCtr="1"/>
            <a:p>
              <a:pPr>
                <a:defRPr sz="1330" b="0" i="0" u="none" strike="noStrike" kern="1200" baseline="0" smtId="4294967295">
                  <a:solidFill>
                    <a:schemeClr val="tx1">
                      <a:lumMod val="65000"/>
                      <a:lumOff val="35000"/>
                    </a:schemeClr>
                  </a:solidFill>
                  <a:latin typeface="+mn-lt"/>
                  <a:ea typeface="+mn-ea"/>
                  <a:cs typeface="+mn-cs"/>
                </a:defRPr>
              </a:pPr>
              <a:endParaRPr lang="en-US"/>
            </a:p>
          </c:txPr>
        </c:title>
        <c:numFmt formatCode="General" sourceLinked="1"/>
        <c:majorTickMark val="none"/>
        <c:minorTickMark val="none"/>
        <c:spPr>
          <a:noFill/>
          <a:ln>
            <a:noFill/>
          </a:ln>
          <a:effectLst/>
        </c:spPr>
        <c:txPr>
          <a:bodyPr rot="0" spcFirstLastPara="1" vertOverflow="ellipsis"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lang="en-US"/>
          </a:p>
        </c:txPr>
        <c:crossAx val="117850112"/>
        <c:crosses val="autoZero"/>
        <c:crossBetween val="between"/>
      </c:valAx>
      <c:spPr>
        <a:noFill/>
        <a:ln>
          <a:noFill/>
        </a:ln>
        <a:effectLst/>
      </c:spPr>
    </c:plotArea>
    <c:plotVisOnly val="1"/>
    <c:dispBlanksAs val="gap"/>
    <c:showDLblsOverMax val="0"/>
  </c:chart>
  <c:spPr>
    <a:noFill/>
    <a:ln>
      <a:noFill/>
    </a:ln>
    <a:effectLst/>
  </c:spPr>
  <c:txPr>
    <a:bodyPr/>
    <a:p>
      <a:pPr>
        <a:defRPr/>
      </a:pPr>
      <a:endParaRPr lang="en-US"/>
    </a:p>
  </c:txPr>
  <c:externalData r:id="rId1">
    <c:autoUpdate val="0"/>
  </c:externalData>
  <c:userShapes r:id="rId2"/>
</c:chartSpace>
</file>

<file path=ppt/charts/chart3.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scatterChart>
        <c:scatterStyle val="smoothMarker"/>
        <c:varyColors val="0"/>
        <c:ser>
          <c:idx val="0"/>
          <c:order val="0"/>
          <c:tx>
            <c:strRef>
              <c:f>Sheet1!$B$1</c:f>
              <c:strCache>
                <c:ptCount val="1"/>
                <c:pt idx="0">
                  <c:v>Plasma Potassium</c:v>
                </c:pt>
              </c:strCache>
            </c:strRef>
          </c:tx>
          <c:spPr>
            <a:ln w="19050" cap="rnd">
              <a:solidFill>
                <a:schemeClr val="accent1"/>
              </a:solidFill>
              <a:round/>
            </a:ln>
            <a:effectLst/>
          </c:spPr>
          <c:marker>
            <c:symbol val="circle"/>
            <c:spPr>
              <a:solidFill>
                <a:schemeClr val="accent1"/>
              </a:solidFill>
              <a:ln w="9525">
                <a:solidFill>
                  <a:schemeClr val="accent1"/>
                </a:solidFill>
              </a:ln>
              <a:effectLst/>
            </c:spPr>
          </c:marker>
          <c:xVal>
            <c:numRef>
              <c:f>Sheet1!$A$2:$A$12</c:f>
              <c:numCache>
                <c:formatCode>General</c:formatCode>
                <c:ptCount val="11"/>
                <c:pt idx="0">
                  <c:v>0</c:v>
                </c:pt>
                <c:pt idx="1">
                  <c:v>1</c:v>
                </c:pt>
                <c:pt idx="2">
                  <c:v>2</c:v>
                </c:pt>
                <c:pt idx="3">
                  <c:v>3</c:v>
                </c:pt>
                <c:pt idx="4">
                  <c:v>4</c:v>
                </c:pt>
                <c:pt idx="5">
                  <c:v>5</c:v>
                </c:pt>
                <c:pt idx="6">
                  <c:v>6</c:v>
                </c:pt>
                <c:pt idx="7">
                  <c:v>7</c:v>
                </c:pt>
                <c:pt idx="8">
                  <c:v>8</c:v>
                </c:pt>
                <c:pt idx="9">
                  <c:v>9</c:v>
                </c:pt>
                <c:pt idx="10">
                  <c:v>10</c:v>
                </c:pt>
              </c:numCache>
            </c:numRef>
          </c:xVal>
          <c:yVal>
            <c:numRef>
              <c:f>Sheet1!$B$2:$B$12</c:f>
              <c:numCache>
                <c:formatCode>General</c:formatCode>
                <c:ptCount val="11"/>
                <c:pt idx="0">
                  <c:v>5.6</c:v>
                </c:pt>
                <c:pt idx="1">
                  <c:v>4.3</c:v>
                </c:pt>
                <c:pt idx="2">
                  <c:v>3.8</c:v>
                </c:pt>
                <c:pt idx="3">
                  <c:v>3.5</c:v>
                </c:pt>
                <c:pt idx="4">
                  <c:v>3.4</c:v>
                </c:pt>
                <c:pt idx="5">
                  <c:v>4.2</c:v>
                </c:pt>
                <c:pt idx="6">
                  <c:v>4.3</c:v>
                </c:pt>
                <c:pt idx="7">
                  <c:v>4.4</c:v>
                </c:pt>
                <c:pt idx="8">
                  <c:v>4.5</c:v>
                </c:pt>
                <c:pt idx="9">
                  <c:v>4.7</c:v>
                </c:pt>
                <c:pt idx="10">
                  <c:v>4.8</c:v>
                </c:pt>
              </c:numCache>
            </c:numRef>
          </c:yVal>
          <c:smooth val="1"/>
          <c:extLst>
            <c:ext xmlns:c16="http://schemas.microsoft.com/office/drawing/2014/chart" uri="{C3380CC4-5D6E-409C-BE32-E72D297353CC}">
              <c16:uniqueId val="{00000000-6F49-4B45-975C-35BB8433F550}"/>
            </c:ext>
          </c:extLst>
        </c:ser>
        <c:dLbls>
          <c:showLegendKey val="0"/>
          <c:showVal val="0"/>
          <c:showCatName val="0"/>
          <c:showSerName val="0"/>
          <c:showPercent val="0"/>
          <c:showBubbleSize val="0"/>
          <c:showLeaderLines val="0"/>
        </c:dLbls>
        <c:axId val="1834298384"/>
        <c:axId val="1774822272"/>
      </c:scatterChart>
      <c:valAx>
        <c:axId val="1834298384"/>
        <c:scaling>
          <c:orientation/>
          <c:max val="1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sz="1600">
                    <a:solidFill>
                      <a:schemeClr val="tx1">
                        <a:lumMod val="65000"/>
                        <a:lumOff val="35000"/>
                      </a:schemeClr>
                    </a:solidFill>
                  </a:rPr>
                  <a:t>Hours Since</a:t>
                </a:r>
                <a:r>
                  <a:rPr lang="en-US" sz="1600" baseline="0">
                    <a:solidFill>
                      <a:schemeClr val="tx1">
                        <a:lumMod val="65000"/>
                        <a:lumOff val="35000"/>
                      </a:schemeClr>
                    </a:solidFill>
                  </a:rPr>
                  <a:t> Initiation of Hemodialysis</a:t>
                </a:r>
                <a:endParaRPr lang="en-US" sz="1600">
                  <a:solidFill>
                    <a:schemeClr val="tx1">
                      <a:lumMod val="65000"/>
                      <a:lumOff val="35000"/>
                    </a:schemeClr>
                  </a:solidFill>
                </a:endParaRPr>
              </a:p>
            </c:rich>
          </c:tx>
          <c:overlay val="0"/>
          <c:spPr>
            <a:noFill/>
            <a:ln>
              <a:noFill/>
            </a:ln>
            <a:effectLst/>
          </c:spPr>
          <c:txPr>
            <a:bodyPr rot="0" spcFirstLastPara="1" vertOverflow="ellipsis" vert="horz" wrap="square" anchor="ctr" anchorCtr="1"/>
            <a:p>
              <a:pPr>
                <a:defRPr sz="1330" b="0" i="0" u="none" strike="noStrike" kern="1200" baseline="0" smtId="4294967295">
                  <a:solidFill>
                    <a:schemeClr val="tx1">
                      <a:lumMod val="65000"/>
                      <a:lumOff val="35000"/>
                    </a:schemeClr>
                  </a:solidFill>
                  <a:latin typeface="+mn-lt"/>
                  <a:ea typeface="+mn-ea"/>
                  <a:cs typeface="+mn-cs"/>
                </a:defRPr>
              </a:pPr>
              <a:endParaRPr lang="en-US"/>
            </a:p>
          </c:txPr>
        </c:title>
        <c:numFmt formatCode="#,##0" sourceLinked="0"/>
        <c:majorTickMark val="none"/>
        <c:minorTickMark val="none"/>
        <c:spPr>
          <a:noFill/>
          <a:ln w="9525" cap="flat" cmpd="sng" algn="ctr">
            <a:solidFill>
              <a:schemeClr val="tx1">
                <a:lumMod val="25000"/>
                <a:lumOff val="75000"/>
              </a:schemeClr>
            </a:solidFill>
            <a:round/>
          </a:ln>
          <a:effectLst/>
        </c:spPr>
        <c:txPr>
          <a:bodyPr rot="-6000000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lang="en-US"/>
          </a:p>
        </c:txPr>
        <c:crossAx val="1774822272"/>
        <c:crosses val="autoZero"/>
        <c:crossBetween val="midCat"/>
      </c:valAx>
      <c:valAx>
        <c:axId val="1774822272"/>
        <c:scaling>
          <c:orientation/>
          <c:min val="3"/>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sz="1600">
                    <a:solidFill>
                      <a:schemeClr val="tx1">
                        <a:lumMod val="65000"/>
                        <a:lumOff val="35000"/>
                      </a:schemeClr>
                    </a:solidFill>
                  </a:rPr>
                  <a:t>Plasma</a:t>
                </a:r>
                <a:r>
                  <a:rPr lang="en-US" sz="1600" baseline="0">
                    <a:solidFill>
                      <a:schemeClr val="tx1">
                        <a:lumMod val="65000"/>
                        <a:lumOff val="35000"/>
                      </a:schemeClr>
                    </a:solidFill>
                  </a:rPr>
                  <a:t> Potassium meq/L</a:t>
                </a:r>
                <a:endParaRPr lang="en-US" sz="1600">
                  <a:solidFill>
                    <a:schemeClr val="tx1">
                      <a:lumMod val="65000"/>
                      <a:lumOff val="35000"/>
                    </a:schemeClr>
                  </a:solidFill>
                </a:endParaRPr>
              </a:p>
            </c:rich>
          </c:tx>
          <c:overlay val="0"/>
          <c:spPr>
            <a:noFill/>
            <a:ln>
              <a:noFill/>
            </a:ln>
            <a:effectLst/>
          </c:spPr>
          <c:txPr>
            <a:bodyPr rot="-5400000" spcFirstLastPara="1" vertOverflow="ellipsis" vert="horz" wrap="square" anchor="ctr" anchorCtr="1"/>
            <a:p>
              <a:pPr>
                <a:defRPr sz="1330" b="0" i="0" u="none" strike="noStrike" kern="1200" baseline="0" smtId="4294967295">
                  <a:solidFill>
                    <a:schemeClr val="tx1">
                      <a:lumMod val="65000"/>
                      <a:lumOff val="35000"/>
                    </a:schemeClr>
                  </a:solidFill>
                  <a:latin typeface="+mn-lt"/>
                  <a:ea typeface="+mn-ea"/>
                  <a:cs typeface="+mn-cs"/>
                </a:defRPr>
              </a:pPr>
              <a:endParaRPr lang="en-US"/>
            </a:p>
          </c:txPr>
        </c:title>
        <c:numFmt formatCode="General" sourceLinked="1"/>
        <c:majorTickMark val="out"/>
        <c:minorTickMark val="none"/>
        <c:spPr>
          <a:noFill/>
          <a:ln w="9525" cap="flat" cmpd="sng" algn="ctr">
            <a:solidFill>
              <a:schemeClr val="tx1">
                <a:lumMod val="25000"/>
                <a:lumOff val="75000"/>
              </a:schemeClr>
            </a:solidFill>
            <a:round/>
          </a:ln>
          <a:effectLst/>
        </c:spPr>
        <c:txPr>
          <a:bodyPr rot="-6000000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lang="en-US"/>
          </a:p>
        </c:txPr>
        <c:crossAx val="1834298384"/>
        <c:crossesAt val="0"/>
        <c:crossBetween val="midCat"/>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p>
      <a:pPr>
        <a:defRPr/>
      </a:pPr>
      <a:endParaRPr lang="en-US"/>
    </a:p>
  </c:txPr>
  <c:externalData r:id="rId1">
    <c:autoUpdate val="0"/>
  </c:externalData>
  <c:userShapes r:id="rId2"/>
</c:chartSpace>
</file>

<file path=ppt/charts/chart4.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scatterChart>
        <c:scatterStyle val="smoothMarker"/>
        <c:varyColors val="0"/>
        <c:ser>
          <c:idx val="0"/>
          <c:order val="0"/>
          <c:tx>
            <c:strRef>
              <c:f>Sheet1!$B$1</c:f>
              <c:strCache>
                <c:ptCount val="1"/>
                <c:pt idx="0">
                  <c:v>4.0 meq/L Ca+ bath</c:v>
                </c:pt>
              </c:strCache>
            </c:strRef>
          </c:tx>
          <c:spPr>
            <a:ln w="19050" cap="rnd">
              <a:solidFill>
                <a:schemeClr val="accent1"/>
              </a:solidFill>
              <a:round/>
            </a:ln>
            <a:effectLst/>
          </c:spPr>
          <c:marker>
            <c:symbol val="circle"/>
            <c:spPr>
              <a:solidFill>
                <a:schemeClr val="accent1"/>
              </a:solidFill>
              <a:ln w="9525">
                <a:solidFill>
                  <a:schemeClr val="accent1"/>
                </a:solidFill>
              </a:ln>
              <a:effectLst/>
            </c:spPr>
          </c:marker>
          <c:xVal>
            <c:numRef>
              <c:f>Sheet1!$A$2:$A$5</c:f>
              <c:numCache>
                <c:formatCode>General</c:formatCode>
                <c:ptCount val="4"/>
                <c:pt idx="0">
                  <c:v>2</c:v>
                </c:pt>
                <c:pt idx="1">
                  <c:v>4</c:v>
                </c:pt>
                <c:pt idx="2">
                  <c:v>6</c:v>
                </c:pt>
                <c:pt idx="3">
                  <c:v>8</c:v>
                </c:pt>
              </c:numCache>
            </c:numRef>
          </c:xVal>
          <c:yVal>
            <c:numRef>
              <c:f>Sheet1!$B$2:$B$5</c:f>
              <c:numCache>
                <c:formatCode>General</c:formatCode>
                <c:ptCount val="4"/>
                <c:pt idx="0">
                  <c:v>319</c:v>
                </c:pt>
                <c:pt idx="1">
                  <c:v>256</c:v>
                </c:pt>
                <c:pt idx="2">
                  <c:v>243</c:v>
                </c:pt>
                <c:pt idx="3">
                  <c:v>199</c:v>
                </c:pt>
              </c:numCache>
            </c:numRef>
          </c:yVal>
          <c:smooth val="1"/>
          <c:extLst>
            <c:ext xmlns:c16="http://schemas.microsoft.com/office/drawing/2014/chart" uri="{C3380CC4-5D6E-409C-BE32-E72D297353CC}">
              <c16:uniqueId val="{00000000-D22A-1C4D-B7FB-A8CA108F8B24}"/>
            </c:ext>
          </c:extLst>
        </c:ser>
        <c:ser>
          <c:idx val="1"/>
          <c:order val="1"/>
          <c:tx>
            <c:strRef>
              <c:f>Sheet1!$C$1</c:f>
              <c:strCache>
                <c:ptCount val="1"/>
                <c:pt idx="0">
                  <c:v>3.0 meq/L Ca+ bath</c:v>
                </c:pt>
              </c:strCache>
            </c:strRef>
          </c:tx>
          <c:spPr>
            <a:ln w="19050" cap="rnd">
              <a:solidFill>
                <a:schemeClr val="accent2"/>
              </a:solidFill>
              <a:round/>
            </a:ln>
            <a:effectLst/>
          </c:spPr>
          <c:marker>
            <c:symbol val="circle"/>
            <c:spPr>
              <a:solidFill>
                <a:schemeClr val="accent2"/>
              </a:solidFill>
              <a:ln w="9525">
                <a:solidFill>
                  <a:schemeClr val="accent2"/>
                </a:solidFill>
              </a:ln>
              <a:effectLst/>
            </c:spPr>
          </c:marker>
          <c:xVal>
            <c:numRef>
              <c:f>Sheet1!$A$2:$A$5</c:f>
              <c:numCache>
                <c:formatCode>General</c:formatCode>
                <c:ptCount val="4"/>
                <c:pt idx="0">
                  <c:v>2</c:v>
                </c:pt>
                <c:pt idx="1">
                  <c:v>4</c:v>
                </c:pt>
                <c:pt idx="2">
                  <c:v>6</c:v>
                </c:pt>
                <c:pt idx="3">
                  <c:v>8</c:v>
                </c:pt>
              </c:numCache>
            </c:numRef>
          </c:xVal>
          <c:yVal>
            <c:numRef>
              <c:f>Sheet1!$C$2:$C$5</c:f>
              <c:numCache>
                <c:formatCode>General</c:formatCode>
                <c:ptCount val="4"/>
                <c:pt idx="0">
                  <c:v>214</c:v>
                </c:pt>
                <c:pt idx="1">
                  <c:v>207</c:v>
                </c:pt>
                <c:pt idx="2">
                  <c:v>219</c:v>
                </c:pt>
                <c:pt idx="3">
                  <c:v>216</c:v>
                </c:pt>
              </c:numCache>
            </c:numRef>
          </c:yVal>
          <c:smooth val="1"/>
          <c:extLst>
            <c:ext xmlns:c16="http://schemas.microsoft.com/office/drawing/2014/chart" uri="{C3380CC4-5D6E-409C-BE32-E72D297353CC}">
              <c16:uniqueId val="{00000002-D22A-1C4D-B7FB-A8CA108F8B24}"/>
            </c:ext>
          </c:extLst>
        </c:ser>
        <c:dLbls>
          <c:showLegendKey val="0"/>
          <c:showVal val="0"/>
          <c:showCatName val="0"/>
          <c:showSerName val="0"/>
          <c:showPercent val="0"/>
          <c:showBubbleSize val="0"/>
          <c:showLeaderLines val="0"/>
        </c:dLbls>
        <c:axId val="1834294688"/>
        <c:axId val="1883042784"/>
      </c:scatterChart>
      <c:valAx>
        <c:axId val="1834294688"/>
        <c:scaling>
          <c:orientation/>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330" b="0" i="0" u="none" strike="noStrike" kern="1200" baseline="0">
                    <a:solidFill>
                      <a:schemeClr val="tx1">
                        <a:lumMod val="75000"/>
                        <a:lumOff val="25000"/>
                      </a:schemeClr>
                    </a:solidFill>
                    <a:latin typeface="+mn-lt"/>
                    <a:ea typeface="+mn-ea"/>
                    <a:cs typeface="+mn-cs"/>
                  </a:defRPr>
                </a:pPr>
                <a:r>
                  <a:rPr lang="en-US" sz="1600">
                    <a:solidFill>
                      <a:schemeClr val="tx1">
                        <a:lumMod val="75000"/>
                        <a:lumOff val="25000"/>
                      </a:schemeClr>
                    </a:solidFill>
                  </a:rPr>
                  <a:t>Hours</a:t>
                </a:r>
                <a:r>
                  <a:rPr lang="en-US" sz="1600" baseline="0">
                    <a:solidFill>
                      <a:schemeClr val="tx1">
                        <a:lumMod val="75000"/>
                        <a:lumOff val="25000"/>
                      </a:schemeClr>
                    </a:solidFill>
                  </a:rPr>
                  <a:t> Since Hemodialysis Initiation</a:t>
                </a:r>
                <a:endParaRPr lang="en-US" sz="1600">
                  <a:solidFill>
                    <a:schemeClr val="tx1">
                      <a:lumMod val="75000"/>
                      <a:lumOff val="25000"/>
                    </a:schemeClr>
                  </a:solidFill>
                </a:endParaRPr>
              </a:p>
            </c:rich>
          </c:tx>
          <c:overlay val="0"/>
          <c:spPr>
            <a:noFill/>
            <a:ln>
              <a:noFill/>
            </a:ln>
            <a:effectLst/>
          </c:spPr>
          <c:txPr>
            <a:bodyPr rot="0" spcFirstLastPara="1" vertOverflow="ellipsis" vert="horz" wrap="square" anchor="ctr" anchorCtr="1"/>
            <a:p>
              <a:pPr>
                <a:defRPr sz="1330" b="0" i="0" u="none" strike="noStrike" kern="1200" baseline="0" smtId="4294967295">
                  <a:solidFill>
                    <a:schemeClr val="tx1">
                      <a:lumMod val="75000"/>
                      <a:lumOff val="25000"/>
                    </a:schemeClr>
                  </a:solidFill>
                  <a:latin typeface="+mn-lt"/>
                  <a:ea typeface="+mn-ea"/>
                  <a:cs typeface="+mn-cs"/>
                </a:defRPr>
              </a:pPr>
              <a:endParaRPr lang="en-US"/>
            </a:p>
          </c:txPr>
        </c:title>
        <c:numFmt formatCode="General" sourceLinked="1"/>
        <c:majorTickMark val="none"/>
        <c:minorTickMark val="none"/>
        <c:spPr>
          <a:noFill/>
          <a:ln w="9525" cap="flat" cmpd="sng" algn="ctr">
            <a:solidFill>
              <a:schemeClr val="tx1">
                <a:lumMod val="25000"/>
                <a:lumOff val="75000"/>
              </a:schemeClr>
            </a:solidFill>
            <a:round/>
          </a:ln>
          <a:effectLst/>
        </c:spPr>
        <c:txPr>
          <a:bodyPr rot="-6000000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lang="en-US"/>
          </a:p>
        </c:txPr>
        <c:crossAx val="1883042784"/>
        <c:crosses val="autoZero"/>
        <c:crossBetween val="midCat"/>
      </c:valAx>
      <c:valAx>
        <c:axId val="1883042784"/>
        <c:scaling>
          <c:orientation/>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sz="1600">
                    <a:solidFill>
                      <a:schemeClr val="tx1">
                        <a:lumMod val="65000"/>
                        <a:lumOff val="35000"/>
                      </a:schemeClr>
                    </a:solidFill>
                  </a:rPr>
                  <a:t>Phosphate Removed (mg) in</a:t>
                </a:r>
              </a:p>
              <a:p>
                <a:pPr>
                  <a:defRPr/>
                </a:pPr>
                <a:r>
                  <a:rPr lang="en-US" sz="1600">
                    <a:solidFill>
                      <a:schemeClr val="tx1">
                        <a:lumMod val="65000"/>
                        <a:lumOff val="35000"/>
                      </a:schemeClr>
                    </a:solidFill>
                  </a:rPr>
                  <a:t> 2-hour interval</a:t>
                </a:r>
              </a:p>
            </c:rich>
          </c:tx>
          <c:overlay val="0"/>
          <c:spPr>
            <a:noFill/>
            <a:ln>
              <a:noFill/>
            </a:ln>
            <a:effectLst/>
          </c:spPr>
          <c:txPr>
            <a:bodyPr rot="-5400000" spcFirstLastPara="1" vertOverflow="ellipsis" vert="horz" wrap="square" anchor="ctr" anchorCtr="1"/>
            <a:p>
              <a:pPr>
                <a:defRPr sz="1330" b="0" i="0" u="none" strike="noStrike" kern="1200" baseline="0" smtId="4294967295">
                  <a:solidFill>
                    <a:schemeClr val="tx1">
                      <a:lumMod val="65000"/>
                      <a:lumOff val="35000"/>
                    </a:schemeClr>
                  </a:solidFill>
                  <a:latin typeface="+mn-lt"/>
                  <a:ea typeface="+mn-ea"/>
                  <a:cs typeface="+mn-cs"/>
                </a:defRPr>
              </a:pPr>
              <a:endParaRPr lang="en-US"/>
            </a:p>
          </c:txPr>
        </c:title>
        <c:numFmt formatCode="General" sourceLinked="1"/>
        <c:majorTickMark val="none"/>
        <c:minorTickMark val="none"/>
        <c:spPr>
          <a:noFill/>
          <a:ln w="9525" cap="flat" cmpd="sng" algn="ctr">
            <a:solidFill>
              <a:schemeClr val="tx1">
                <a:lumMod val="25000"/>
                <a:lumOff val="75000"/>
              </a:schemeClr>
            </a:solidFill>
            <a:round/>
          </a:ln>
          <a:effectLst/>
        </c:spPr>
        <c:txPr>
          <a:bodyPr rot="-6000000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lang="en-US"/>
          </a:p>
        </c:txPr>
        <c:crossAx val="1834294688"/>
        <c:crosses val="autoZero"/>
        <c:crossBetween val="midCat"/>
      </c:valAx>
      <c:spPr>
        <a:noFill/>
        <a:ln>
          <a:noFill/>
        </a:ln>
        <a:effectLst/>
      </c:spPr>
    </c:plotArea>
    <c:legend>
      <c:legendPos/>
      <c:legendEntry>
        <c:idx val="0"/>
        <c:txPr>
          <a:bodyPr rot="0" spcFirstLastPara="1" vertOverflow="ellipsis" vert="horz" wrap="square" anchor="ctr" anchorCtr="1"/>
          <a:p>
            <a:pPr>
              <a:defRPr sz="1400" b="0" i="0" u="none" strike="noStrike" kern="1200" baseline="0" smtId="4294967295">
                <a:solidFill>
                  <a:schemeClr val="tx1">
                    <a:lumMod val="65000"/>
                    <a:lumOff val="35000"/>
                  </a:schemeClr>
                </a:solidFill>
                <a:latin typeface="+mn-lt"/>
                <a:ea typeface="+mn-ea"/>
                <a:cs typeface="+mn-cs"/>
              </a:defRPr>
            </a:pPr>
            <a:endParaRPr lang="en-US"/>
          </a:p>
        </c:txPr>
      </c:legendEntry>
      <c:legendEntry>
        <c:idx val="1"/>
        <c:txPr>
          <a:bodyPr rot="0" spcFirstLastPara="1" vertOverflow="ellipsis" vert="horz" wrap="square" anchor="ctr" anchorCtr="1"/>
          <a:p>
            <a:pPr>
              <a:defRPr sz="1400" b="0" i="0" u="none" strike="noStrike" kern="1200" baseline="0" smtId="4294967295">
                <a:solidFill>
                  <a:schemeClr val="tx1">
                    <a:lumMod val="65000"/>
                    <a:lumOff val="35000"/>
                  </a:schemeClr>
                </a:solidFill>
                <a:latin typeface="+mn-lt"/>
                <a:ea typeface="+mn-ea"/>
                <a:cs typeface="+mn-cs"/>
              </a:defRPr>
            </a:pPr>
            <a:endParaRPr lang="en-US"/>
          </a:p>
        </c:txPr>
      </c:legendEntry>
      <c:overlay val="0"/>
      <c:spPr>
        <a:noFill/>
        <a:ln>
          <a:noFill/>
        </a:ln>
        <a:effectLst/>
      </c:spPr>
      <c:txPr>
        <a:bodyPr rot="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p>
      <a:pPr>
        <a:defRPr/>
      </a:pPr>
      <a:endParaRPr lang="en-US"/>
    </a:p>
  </c:txPr>
  <c:externalData r:id="rId1">
    <c:autoUpdate val="0"/>
  </c:externalData>
</c:chartSpace>
</file>

<file path=ppt/charts/chart5.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2400">
                <a:latin typeface="Arial" panose="020b0604020202020204" pitchFamily="34" charset="0"/>
                <a:cs typeface="Arial" panose="020b0604020202020204" pitchFamily="34" charset="0"/>
              </a:rPr>
              <a:t>Mas</a:t>
            </a:r>
            <a:r>
              <a:rPr lang="en-US" sz="2400" baseline="0">
                <a:latin typeface="Arial" panose="020b0604020202020204" pitchFamily="34" charset="0"/>
                <a:cs typeface="Arial" panose="020b0604020202020204" pitchFamily="34" charset="0"/>
              </a:rPr>
              <a:t>s removed with a single hemodialysis treatment</a:t>
            </a:r>
            <a:endParaRPr lang="en-US" sz="2400">
              <a:latin typeface="Arial" panose="020b0604020202020204" pitchFamily="34" charset="0"/>
              <a:cs typeface="Arial" panose="020b0604020202020204" pitchFamily="34" charset="0"/>
            </a:endParaRPr>
          </a:p>
        </c:rich>
      </c:tx>
      <c:overlay val="0"/>
      <c:spPr>
        <a:noFill/>
        <a:ln>
          <a:noFill/>
        </a:ln>
        <a:effectLst/>
      </c:spPr>
      <c:txPr>
        <a:bodyPr rot="0" spcFirstLastPara="1" vertOverflow="ellipsis" vert="horz" wrap="square" anchor="ctr" anchorCtr="1"/>
        <a:p>
          <a:pPr>
            <a:defRPr sz="1862" b="0" i="0" u="none" strike="noStrike" kern="1200" spc="0" baseline="0" smtId="4294967295">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073712006211280823"/>
          <c:y val="0.13134035468101501"/>
          <c:w val="0.75754690170288086"/>
          <c:h val="0.68533575534820557"/>
        </c:manualLayout>
      </c:layout>
      <c:barChart>
        <c:barDir val="col"/>
        <c:grouping val="clustered"/>
        <c:varyColors val="0"/>
        <c:ser>
          <c:idx val="0"/>
          <c:order val="0"/>
          <c:tx>
            <c:strRef>
              <c:f>Sheet1!$B$1</c:f>
              <c:strCache>
                <c:ptCount val="1"/>
                <c:pt idx="0">
                  <c:v>Conventional</c:v>
                </c:pt>
              </c:strCache>
            </c:strRef>
          </c:tx>
          <c:spPr>
            <a:solidFill>
              <a:schemeClr val="accent1"/>
            </a:solidFill>
            <a:ln w="12700">
              <a:noFill/>
            </a:ln>
            <a:effectLst/>
          </c:spPr>
          <c:invertIfNegative val="0"/>
          <c:cat>
            <c:strRef>
              <c:f>Sheet1!$A$2:$A$3</c:f>
              <c:strCache>
                <c:ptCount val="2"/>
                <c:pt idx="0">
                  <c:v>Phosphorus Removal</c:v>
                </c:pt>
                <c:pt idx="1">
                  <c:v>Urea Removal</c:v>
                </c:pt>
              </c:strCache>
            </c:strRef>
          </c:cat>
          <c:val>
            <c:numRef>
              <c:f>Sheet1!$B$2:$B$3</c:f>
              <c:numCache>
                <c:formatCode>General</c:formatCode>
                <c:ptCount val="2"/>
                <c:pt idx="0">
                  <c:v>25.3</c:v>
                </c:pt>
                <c:pt idx="1">
                  <c:v>470</c:v>
                </c:pt>
              </c:numCache>
            </c:numRef>
          </c:val>
          <c:extLst>
            <c:ext xmlns:c16="http://schemas.microsoft.com/office/drawing/2014/chart" uri="{C3380CC4-5D6E-409C-BE32-E72D297353CC}">
              <c16:uniqueId val="{00000000-5277-3D42-AF64-5018887D45D8}"/>
            </c:ext>
          </c:extLst>
        </c:ser>
        <c:ser>
          <c:idx val="1"/>
          <c:order val="1"/>
          <c:tx>
            <c:strRef>
              <c:f>Sheet1!$C$1</c:f>
              <c:strCache>
                <c:ptCount val="1"/>
                <c:pt idx="0">
                  <c:v>Nocturnal</c:v>
                </c:pt>
              </c:strCache>
            </c:strRef>
          </c:tx>
          <c:spPr>
            <a:solidFill>
              <a:schemeClr val="accent2"/>
            </a:solidFill>
            <a:ln>
              <a:noFill/>
            </a:ln>
            <a:effectLst/>
          </c:spPr>
          <c:invertIfNegative val="0"/>
          <c:cat>
            <c:strRef>
              <c:f>Sheet1!$A$2:$A$3</c:f>
              <c:strCache>
                <c:ptCount val="2"/>
                <c:pt idx="0">
                  <c:v>Phosphorus Removal</c:v>
                </c:pt>
                <c:pt idx="1">
                  <c:v>Urea Removal</c:v>
                </c:pt>
              </c:strCache>
            </c:strRef>
          </c:cat>
          <c:val>
            <c:numRef>
              <c:f>Sheet1!$C$2:$C$3</c:f>
              <c:numCache>
                <c:formatCode>General</c:formatCode>
                <c:ptCount val="2"/>
                <c:pt idx="0">
                  <c:v>26.9</c:v>
                </c:pt>
                <c:pt idx="1">
                  <c:v>315</c:v>
                </c:pt>
              </c:numCache>
            </c:numRef>
          </c:val>
          <c:extLst>
            <c:ext xmlns:c16="http://schemas.microsoft.com/office/drawing/2014/chart" uri="{C3380CC4-5D6E-409C-BE32-E72D297353CC}">
              <c16:uniqueId val="{00000001-5277-3D42-AF64-5018887D45D8}"/>
            </c:ext>
          </c:extLst>
        </c:ser>
        <c:dLbls>
          <c:showLegendKey val="0"/>
          <c:showVal val="0"/>
          <c:showCatName val="0"/>
          <c:showSerName val="0"/>
          <c:showPercent val="0"/>
          <c:showBubbleSize val="0"/>
          <c:showLeaderLines val="0"/>
        </c:dLbls>
        <c:gapWidth val="219"/>
        <c:overlap val="-27"/>
        <c:axId val="85686144"/>
        <c:axId val="85687680"/>
      </c:barChart>
      <c:catAx>
        <c:axId val="85686144"/>
        <c:scaling>
          <c:orientation/>
        </c:scaling>
        <c:delete val="0"/>
        <c:axPos val="b"/>
        <c:numFmt formatCode="General" sourceLinked="1"/>
        <c:majorTickMark val="none"/>
        <c:minorTickMark val="none"/>
        <c:spPr>
          <a:noFill/>
          <a:ln w="9525" cap="flat" cmpd="sng" algn="ctr">
            <a:solidFill>
              <a:schemeClr val="tx1">
                <a:lumMod val="15000"/>
                <a:lumOff val="85000"/>
              </a:schemeClr>
            </a:solidFill>
            <a:round/>
          </a:ln>
          <a:effectLst/>
        </c:spPr>
        <c:txPr>
          <a:bodyPr rot="-60000000" spcFirstLastPara="1" vertOverflow="ellipsis" vert="horz" wrap="square" anchor="ctr" anchorCtr="1"/>
          <a:p>
            <a:pPr>
              <a:defRPr sz="1800" b="0" i="0" u="none" strike="noStrike" kern="1200" baseline="0" smtId="4294967295">
                <a:solidFill>
                  <a:schemeClr val="tx1">
                    <a:lumMod val="65000"/>
                    <a:lumOff val="35000"/>
                  </a:schemeClr>
                </a:solidFill>
                <a:latin typeface="+mn-lt"/>
                <a:ea typeface="+mn-ea"/>
                <a:cs typeface="+mn-cs"/>
              </a:defRPr>
            </a:pPr>
            <a:endParaRPr lang="en-US"/>
          </a:p>
        </c:txPr>
        <c:crossAx val="85687680"/>
        <c:crosses val="autoZero"/>
        <c:auto val="0"/>
        <c:lblAlgn val="ctr"/>
        <c:lblOffset/>
        <c:noMultiLvlLbl val="0"/>
      </c:catAx>
      <c:valAx>
        <c:axId val="85687680"/>
        <c:scaling>
          <c:orientation/>
        </c:scaling>
        <c:delete val="0"/>
        <c:axPos val="l"/>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err="1"/>
                  <a:t>mMol </a:t>
                </a:r>
                <a:r>
                  <a:rPr lang="en-US" baseline="0"/>
                  <a:t> removed</a:t>
                </a:r>
                <a:endParaRPr lang="en-US"/>
              </a:p>
            </c:rich>
          </c:tx>
          <c:overlay val="0"/>
          <c:spPr>
            <a:noFill/>
            <a:ln>
              <a:noFill/>
            </a:ln>
            <a:effectLst/>
          </c:spPr>
          <c:txPr>
            <a:bodyPr rot="-5400000" spcFirstLastPara="1" vertOverflow="ellipsis" vert="horz" wrap="square" anchor="ctr" anchorCtr="1"/>
            <a:p>
              <a:pPr>
                <a:defRPr sz="1330" b="0" i="0" u="none" strike="noStrike" kern="1200" baseline="0" smtId="4294967295">
                  <a:solidFill>
                    <a:schemeClr val="tx1">
                      <a:lumMod val="65000"/>
                      <a:lumOff val="35000"/>
                    </a:schemeClr>
                  </a:solidFill>
                  <a:latin typeface="+mn-lt"/>
                  <a:ea typeface="+mn-ea"/>
                  <a:cs typeface="+mn-cs"/>
                </a:defRPr>
              </a:pPr>
              <a:endParaRPr lang="en-US"/>
            </a:p>
          </c:txPr>
        </c:title>
        <c:numFmt formatCode="General" sourceLinked="1"/>
        <c:majorTickMark val="none"/>
        <c:minorTickMark val="none"/>
        <c:spPr>
          <a:noFill/>
          <a:ln>
            <a:noFill/>
          </a:ln>
          <a:effectLst/>
        </c:spPr>
        <c:txPr>
          <a:bodyPr rot="-6000000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lang="en-US"/>
          </a:p>
        </c:txPr>
        <c:crossAx val="85686144"/>
        <c:crosses val="autoZero"/>
        <c:crossBetween val="between"/>
      </c:valAx>
      <c:spPr>
        <a:noFill/>
        <a:ln>
          <a:noFill/>
        </a:ln>
        <a:effectLst/>
      </c:spPr>
    </c:plotArea>
    <c:legend>
      <c:legendPos/>
      <c:legendEntry>
        <c:idx val="0"/>
        <c:txPr>
          <a:bodyPr rot="0" spcFirstLastPara="1" vertOverflow="ellipsis" vert="horz" wrap="square" anchor="ctr" anchorCtr="1"/>
          <a:p>
            <a:pPr>
              <a:defRPr sz="1800" b="0" i="0" u="none" strike="noStrike" kern="1200" baseline="0" smtId="4294967295">
                <a:solidFill>
                  <a:schemeClr val="tx1">
                    <a:lumMod val="65000"/>
                    <a:lumOff val="35000"/>
                  </a:schemeClr>
                </a:solidFill>
                <a:latin typeface="+mn-lt"/>
                <a:ea typeface="+mn-ea"/>
                <a:cs typeface="+mn-cs"/>
              </a:defRPr>
            </a:pPr>
            <a:endParaRPr lang="en-US"/>
          </a:p>
        </c:txPr>
      </c:legendEntry>
      <c:legendEntry>
        <c:idx val="1"/>
        <c:txPr>
          <a:bodyPr rot="0" spcFirstLastPara="1" vertOverflow="ellipsis" vert="horz" wrap="square" anchor="ctr" anchorCtr="1"/>
          <a:p>
            <a:pPr>
              <a:defRPr sz="1800" b="0" i="0" u="none" strike="noStrike" kern="1200" baseline="0" smtId="4294967295">
                <a:solidFill>
                  <a:schemeClr val="tx1">
                    <a:lumMod val="65000"/>
                    <a:lumOff val="35000"/>
                  </a:schemeClr>
                </a:solidFill>
                <a:latin typeface="+mn-lt"/>
                <a:ea typeface="+mn-ea"/>
                <a:cs typeface="+mn-cs"/>
              </a:defRPr>
            </a:pPr>
            <a:endParaRPr lang="en-US"/>
          </a:p>
        </c:txPr>
      </c:legendEntry>
      <c:layout>
        <c:manualLayout>
          <c:xMode val="edge"/>
          <c:yMode val="edge"/>
          <c:x val="0.81689101457595825"/>
          <c:y val="0.37779217958450317"/>
          <c:w val="0.14820970594882965"/>
          <c:h val="0.20809894800186157"/>
        </c:manualLayout>
      </c:layout>
      <c:overlay val="0"/>
      <c:spPr>
        <a:noFill/>
        <a:ln>
          <a:noFill/>
        </a:ln>
        <a:effectLst/>
      </c:spPr>
      <c:txPr>
        <a:bodyPr rot="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p>
      <a:pPr>
        <a:defRPr/>
      </a:pPr>
      <a:endParaRPr lang="en-US"/>
    </a:p>
  </c:txPr>
  <c:externalData r:id="rId1">
    <c:autoUpdate val="0"/>
  </c:externalData>
  <c:userShapes r:id="rId2"/>
</c:chartSpace>
</file>

<file path=ppt/charts/colors1.xml><?xml version="1.0" encoding="utf-8"?>
<cs:colorStyle xmlns:a="http://schemas.openxmlformats.org/drawingml/2006/main" xmlns:cs="http://schemas.microsoft.com/office/drawing/2012/chartStyle"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a="http://schemas.openxmlformats.org/drawingml/2006/main" xmlns:cs="http://schemas.microsoft.com/office/drawing/2012/chartStyle"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a="http://schemas.openxmlformats.org/drawingml/2006/main" xmlns:cs="http://schemas.microsoft.com/office/drawing/2012/chartStyle"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a="http://schemas.openxmlformats.org/drawingml/2006/main" xmlns:cs="http://schemas.microsoft.com/office/drawing/2012/chartStyle"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a="http://schemas.openxmlformats.org/drawingml/2006/main" xmlns:cs="http://schemas.microsoft.com/office/drawing/2012/chartStyle"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a="http://schemas.openxmlformats.org/drawingml/2006/main" xmlns:r="http://schemas.openxmlformats.org/officeDocument/2006/relationships" xmlns:cs="http://schemas.microsoft.com/office/drawing/2012/chartStyle"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a="http://schemas.openxmlformats.org/drawingml/2006/main" xmlns:r="http://schemas.openxmlformats.org/officeDocument/2006/relationships" xmlns:cs="http://schemas.microsoft.com/office/drawing/2012/chartStyle"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a="http://schemas.openxmlformats.org/drawingml/2006/main" xmlns:r="http://schemas.openxmlformats.org/officeDocument/2006/relationships" xmlns:cs="http://schemas.microsoft.com/office/drawing/2012/chartStyle"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4.xml><?xml version="1.0" encoding="utf-8"?>
<cs:chartStyle xmlns:a="http://schemas.openxmlformats.org/drawingml/2006/main" xmlns:r="http://schemas.openxmlformats.org/officeDocument/2006/relationships" xmlns:cs="http://schemas.microsoft.com/office/drawing/2012/chartStyle"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5.xml><?xml version="1.0" encoding="utf-8"?>
<cs:chartStyle xmlns:a="http://schemas.openxmlformats.org/drawingml/2006/main" xmlns:r="http://schemas.openxmlformats.org/officeDocument/2006/relationships" xmlns:cs="http://schemas.microsoft.com/office/drawing/2012/chartStyle"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dr="http://schemas.openxmlformats.org/drawingml/2006/chartDrawing"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http://schemas.openxmlformats.org/presentationml/2006/main" xmlns:p14="http://schemas.microsoft.com/office/powerpoint/2010/main" xmlns:c="http://schemas.openxmlformats.org/drawingml/2006/chart">
  <cdr:relSizeAnchor>
    <cdr:from>
      <cdr:x>0.24138</cdr:x>
      <cdr:y>0.14263</cdr:y>
    </cdr:from>
    <cdr:to>
      <cdr:x>0.73013</cdr:x>
      <cdr:y>0.28293</cdr:y>
    </cdr:to>
    <cdr:sp macro="" textlink="">
      <cdr:nvSpPr>
        <cdr:cNvPr id="2" name="TextBox 1">
          <a:extLst>
            <a:ext uri="{FF2B5EF4-FFF2-40B4-BE49-F238E27FC236}">
              <a16:creationId xmlns:a16="http://schemas.microsoft.com/office/drawing/2014/main" id="{8BF757FA-7918-3942-A1F4-4E6BADE427CD}"/>
            </a:ext>
          </a:extLst>
        </cdr:cNvPr>
        <cdr:cNvSpPr txBox="1"/>
      </cdr:nvSpPr>
      <cdr:spPr>
        <a:xfrm>
          <a:off x="2589404" y="577721"/>
          <a:ext cx="5243065" cy="568283"/>
        </a:xfrm>
        <a:prstGeom prst="rect">
          <a:avLst/>
        </a:prstGeom>
      </cdr:spPr>
      <cdr:txBody>
        <a:bodyPr vertOverflow="clip" wrap="square" rtlCol="0"/>
        <a:lstStyle/>
        <a:p>
          <a:r>
            <a:rPr lang="en-US" sz="1800">
              <a:solidFill>
                <a:schemeClr val="tx1">
                  <a:lumMod val="65000"/>
                  <a:lumOff val="35000"/>
                </a:schemeClr>
              </a:solidFill>
            </a:rPr>
            <a:t>Low K more common in PD</a:t>
          </a:r>
        </a:p>
      </cdr:txBody>
    </cdr:sp>
  </cdr:relSizeAnchor>
  <cdr:relSizeAnchor>
    <cdr:from>
      <cdr:x>0.49597</cdr:x>
      <cdr:y>0.25149</cdr:y>
    </cdr:from>
    <cdr:to>
      <cdr:x>1</cdr:x>
      <cdr:y>0.39179</cdr:y>
    </cdr:to>
    <cdr:sp macro="" textlink="">
      <cdr:nvSpPr>
        <cdr:cNvPr id="3" name="TextBox 1">
          <a:extLst>
            <a:ext uri="{FF2B5EF4-FFF2-40B4-BE49-F238E27FC236}">
              <a16:creationId xmlns:a16="http://schemas.microsoft.com/office/drawing/2014/main" id="{B9E26C6B-8E67-FB4F-B8A6-AE678A2469FB}"/>
            </a:ext>
          </a:extLst>
        </cdr:cNvPr>
        <cdr:cNvSpPr txBox="1"/>
      </cdr:nvSpPr>
      <cdr:spPr>
        <a:xfrm>
          <a:off x="5320517" y="1018656"/>
          <a:ext cx="5406982" cy="568283"/>
        </a:xfrm>
        <a:prstGeom prst="rect">
          <a:avLst/>
        </a:prstGeom>
      </cdr:spPr>
      <cdr: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800">
              <a:solidFill>
                <a:schemeClr val="tx1">
                  <a:lumMod val="65000"/>
                  <a:lumOff val="35000"/>
                </a:schemeClr>
              </a:solidFill>
            </a:rPr>
            <a:t>High K more common in HD</a:t>
          </a:r>
        </a:p>
      </cdr:txBody>
    </cdr:sp>
  </cdr:relSizeAnchor>
</c:userShapes>
</file>

<file path=ppt/drawings/drawing2.xml><?xml version="1.0" encoding="utf-8"?>
<c:userShapes xmlns:cdr="http://schemas.openxmlformats.org/drawingml/2006/chartDrawing"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http://schemas.openxmlformats.org/presentationml/2006/main" xmlns:p14="http://schemas.microsoft.com/office/powerpoint/2010/main" xmlns:c="http://schemas.openxmlformats.org/drawingml/2006/chart">
  <cdr:relSizeAnchor>
    <cdr:from>
      <cdr:x>0.43442</cdr:x>
      <cdr:y>0.41242</cdr:y>
    </cdr:from>
    <cdr:to>
      <cdr:x>0.52258</cdr:x>
      <cdr:y>0.57737</cdr:y>
    </cdr:to>
    <cdr:cxnSp>
      <cdr:nvCxnSpPr>
        <cdr:cNvPr id="3" name="Straight Arrow Connector 2">
          <a:extLst>
            <a:ext uri="{FF2B5EF4-FFF2-40B4-BE49-F238E27FC236}">
              <a16:creationId xmlns:a16="http://schemas.microsoft.com/office/drawing/2014/main" id="{C84794FD-D154-644F-A055-65AACC2C670A}"/>
            </a:ext>
          </a:extLst>
        </cdr:cNvPr>
        <cdr:cNvCxnSpPr/>
      </cdr:nvCxnSpPr>
      <cdr:spPr>
        <a:xfrm flipV="1">
          <a:off x="4568187" y="1397166"/>
          <a:ext cx="927055" cy="558805"/>
        </a:xfrm>
        <a:prstGeom prst="straightConnector1">
          <a:avLst/>
        </a:prstGeom>
        <a:ln w="47625">
          <a:solidFill>
            <a:schemeClr val="tx1"/>
          </a:solidFill>
          <a:tailEnd type="triangle"/>
        </a:ln>
      </cdr:spPr>
      <cdr:style>
        <a:lnRef idx="1">
          <a:schemeClr val="accent1"/>
        </a:lnRef>
        <a:fillRef idx="0">
          <a:schemeClr val="accent1"/>
        </a:fillRef>
        <a:effectRef idx="0">
          <a:schemeClr val="accent1"/>
        </a:effectRef>
        <a:fontRef idx="minor">
          <a:schemeClr val="tx1"/>
        </a:fontRef>
      </cdr:style>
    </cdr:cxnSp>
  </cdr:relSizeAnchor>
</c:userShapes>
</file>

<file path=ppt/drawings/drawing3.xml><?xml version="1.0" encoding="utf-8"?>
<c:userShapes xmlns:cdr="http://schemas.openxmlformats.org/drawingml/2006/chartDrawing"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http://schemas.openxmlformats.org/presentationml/2006/main" xmlns:p14="http://schemas.microsoft.com/office/powerpoint/2010/main" xmlns:c="http://schemas.openxmlformats.org/drawingml/2006/chart">
  <cdr:relSizeAnchor>
    <cdr:from>
      <cdr:x>0.11371</cdr:x>
      <cdr:y>0.27779</cdr:y>
    </cdr:from>
    <cdr:to>
      <cdr:x>0.5</cdr:x>
      <cdr:y>0.53404</cdr:y>
    </cdr:to>
    <cdr:sp macro="" textlink="">
      <cdr:nvSpPr>
        <cdr:cNvPr id="2" name="TextBox 1">
          <a:extLst>
            <a:ext uri="{FF2B5EF4-FFF2-40B4-BE49-F238E27FC236}">
              <a16:creationId xmlns:a16="http://schemas.microsoft.com/office/drawing/2014/main" id="{FC97577B-619E-0249-A134-449E1FC4158D}"/>
            </a:ext>
          </a:extLst>
        </cdr:cNvPr>
        <cdr:cNvSpPr txBox="1"/>
      </cdr:nvSpPr>
      <cdr:spPr>
        <a:xfrm>
          <a:off x="1218400" y="1119205"/>
          <a:ext cx="4139087" cy="1032421"/>
        </a:xfrm>
        <a:prstGeom prst="rect">
          <a:avLst/>
        </a:prstGeom>
      </cdr:spPr>
      <cdr:txBody>
        <a:bodyPr vertOverflow="clip" wrap="square" rtlCol="0"/>
        <a:lstStyle/>
        <a:p>
          <a:r>
            <a:rPr lang="en-US" sz="1400" b="1"/>
            <a:t>Conventional</a:t>
          </a:r>
          <a:r>
            <a:rPr lang="en-US" sz="1400"/>
            <a:t>: 4 hours; Qb 300-350 ml/min; Qd 500 ml/min; 1.8 m</a:t>
          </a:r>
          <a:r>
            <a:rPr lang="en-US" sz="1400" baseline="30000"/>
            <a:t>2</a:t>
          </a:r>
          <a:r>
            <a:rPr lang="en-US" sz="1400"/>
            <a:t> dialyzer surface area; catheter</a:t>
          </a:r>
        </a:p>
        <a:p>
          <a:r>
            <a:rPr lang="en-US" sz="1400" b="1"/>
            <a:t>Nocturnal:</a:t>
          </a:r>
          <a:r>
            <a:rPr lang="en-US" sz="1400"/>
            <a:t> 8-10 hours; Qb 250-300 ml/min; Qd 100 ml/min; 0.7 m</a:t>
          </a:r>
          <a:r>
            <a:rPr lang="en-US" sz="1400" baseline="30000"/>
            <a:t>2</a:t>
          </a:r>
          <a:r>
            <a:rPr lang="en-US" sz="1400"/>
            <a:t> dialyzer surface area; catheter</a:t>
          </a:r>
        </a:p>
      </cdr:txBody>
    </cdr:sp>
  </cdr:relSizeAnchor>
</c:userShape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bg>
      <p:bgRef idx="1001">
        <a:schemeClr val="bg1"/>
      </p:bgRef>
    </p:bg>
    <p:spTree>
      <p:nvGrpSpPr>
        <p:cNvPr id="1" name=""/>
        <p:cNvGrpSpPr/>
        <p:nvPr/>
      </p:nvGrpSpPr>
      <p:grpSpPr>
        <a:xfrm>
          <a:off x="0" y="0"/>
          <a: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B9B321-329B-F34A-B590-D8742A472EDA}" type="datetimeFigureOut">
              <a:rPr lang="en-US" smtClean="0"/>
              <a:t>3/4/2021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F2DACD-BB36-F445-A070-9F1BBA6F95DB}" type="slidenum">
              <a:rPr lang="en-US" smtClean="0"/>
              <a:t>‹#›</a:t>
            </a:fld>
            <a:endParaRPr lang="en-US"/>
          </a:p>
        </p:txBody>
      </p:sp>
    </p:spTree>
    <p:extLst>
      <p:ext uri="{BB962C8B-B14F-4D97-AF65-F5344CB8AC3E}">
        <p14:creationId val="246874001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6.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27.xml" /><Relationship Id="rId2" Type="http://schemas.openxmlformats.org/officeDocument/2006/relationships/notesMaster" Target="../notesMasters/notesMaster1.xml" /></Relationships>
</file>

<file path=ppt/notesSlides/_rels/notesSlide3.xml.rels>&#65279;<?xml version="1.0" encoding="utf-8" standalone="yes"?><Relationships xmlns="http://schemas.openxmlformats.org/package/2006/relationships"><Relationship Id="rId1" Type="http://schemas.openxmlformats.org/officeDocument/2006/relationships/slide" Target="../slides/slide28.xml" /><Relationship Id="rId2" Type="http://schemas.openxmlformats.org/officeDocument/2006/relationships/notesMaster" Target="../notesMasters/notesMaster1.xml" /></Relationships>
</file>

<file path=ppt/notesSlides/_rels/notesSlide4.xml.rels>&#65279;<?xml version="1.0" encoding="utf-8" standalone="yes"?><Relationships xmlns="http://schemas.openxmlformats.org/package/2006/relationships"><Relationship Id="rId1" Type="http://schemas.openxmlformats.org/officeDocument/2006/relationships/slide" Target="../slides/slide45.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Dialysis involves the movement of particles from 2 liquids separated by a semi-permeable membrane. In the clinical setting with patients experiencing kidney failure, the liquids are the blood and the dialysis solution with the blood moving on the inside of a hollow fiber and the dialysis fluid surrounding the hollow fiber. The forces that typically drive movement across the membrane are osmosis, diffusion, hydrostatic pressure on one side of the membrane causing ultrafiltration, and solvent drag. The clinically relevant removal of uremic solutes involves diffusion of these molecules across the membrane and the concentration gradient and convection of uremic solutes following the movement of water or plasma via ultrafiltration with pressure applied to one side of the membrane and solvent drag as water and plasma move across the osmotic gradient. The movement depends upon characteristics of the specific solute and the specific membrane. In general, smaller molecules are moved more by diffusion and larger molecule removal depends more on convection. This is one of the reasons for the interest in hemofiltration, hemodiafiltration and higher cut-off dialysis membranes. The historical United States practice has been largely diffusive removal of uremic solutes with an emphasis on urea removal as a surrogate for the amount of dialysis performed.</a:t>
            </a:r>
          </a:p>
          <a:p>
            <a:endParaRPr lang="en-US"/>
          </a:p>
          <a:p>
            <a:r>
              <a:rPr lang="en-US"/>
              <a:t>Some experimental therapies have utilized absorptive columns with the dialysis membrane for further solute removal and some have utilized living renal tubular cells in dialysis membranes for further metabolism and clearance.</a:t>
            </a:r>
          </a:p>
        </p:txBody>
      </p:sp>
      <p:sp>
        <p:nvSpPr>
          <p:cNvPr id="4" name="Slide Number Placeholder 3"/>
          <p:cNvSpPr>
            <a:spLocks noGrp="1"/>
          </p:cNvSpPr>
          <p:nvPr>
            <p:ph type="sldNum" sz="quarter" idx="5"/>
          </p:nvPr>
        </p:nvSpPr>
        <p:spPr/>
        <p:txBody>
          <a:bodyPr/>
          <a:lstStyle/>
          <a:p>
            <a:fld id="{55F2DACD-BB36-F445-A070-9F1BBA6F95DB}" type="slidenum">
              <a:rPr lang="en-US" smtClean="0"/>
              <a:t>6</a:t>
            </a:fld>
            <a:endParaRPr lang="en-US"/>
          </a:p>
        </p:txBody>
      </p:sp>
    </p:spTree>
    <p:extLst>
      <p:ext uri="{BB962C8B-B14F-4D97-AF65-F5344CB8AC3E}">
        <p14:creationId val="3104836930"/>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These treatments were not controlled for time only. Note that the shorter treatment has a larger dialysis membrane surface area, higher blood flows and dramatically more dialysate flow and thus total dialysate volume. Therefore, the relationship between time and phosphorus removal stands out. The next slide shows recent work why this is true: phosphorus is being mobilized from intracellular spaces.</a:t>
            </a:r>
          </a:p>
        </p:txBody>
      </p:sp>
      <p:sp>
        <p:nvSpPr>
          <p:cNvPr id="4" name="Slide Number Placeholder 3"/>
          <p:cNvSpPr>
            <a:spLocks noGrp="1"/>
          </p:cNvSpPr>
          <p:nvPr>
            <p:ph type="sldNum" sz="quarter" idx="5"/>
          </p:nvPr>
        </p:nvSpPr>
        <p:spPr/>
        <p:txBody>
          <a:bodyPr/>
          <a:lstStyle/>
          <a:p>
            <a:fld id="{55F2DACD-BB36-F445-A070-9F1BBA6F95DB}" type="slidenum">
              <a:rPr lang="en-US" smtClean="0"/>
              <a:t>27</a:t>
            </a:fld>
            <a:endParaRPr lang="en-US"/>
          </a:p>
        </p:txBody>
      </p:sp>
    </p:spTree>
    <p:extLst>
      <p:ext uri="{BB962C8B-B14F-4D97-AF65-F5344CB8AC3E}">
        <p14:creationId val="3901171594"/>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graph on the left demonstrates phosphate removal during remaining brisk as hemodialysis continues. The graph on the right shows an increase in the phosphocreatinine to inorganic phosphate ratio during hemodialysis, which implies depletion of intracellular phosphate.</a:t>
            </a:r>
          </a:p>
        </p:txBody>
      </p:sp>
      <p:sp>
        <p:nvSpPr>
          <p:cNvPr id="4" name="Slide Number Placeholder 3"/>
          <p:cNvSpPr>
            <a:spLocks noGrp="1"/>
          </p:cNvSpPr>
          <p:nvPr>
            <p:ph type="sldNum" sz="quarter" idx="5"/>
          </p:nvPr>
        </p:nvSpPr>
        <p:spPr/>
        <p:txBody>
          <a:bodyPr/>
          <a:lstStyle/>
          <a:p>
            <a:fld id="{55F2DACD-BB36-F445-A070-9F1BBA6F95DB}" type="slidenum">
              <a:rPr lang="en-US" smtClean="0"/>
              <a:t>28</a:t>
            </a:fld>
            <a:endParaRPr lang="en-US"/>
          </a:p>
        </p:txBody>
      </p:sp>
    </p:spTree>
    <p:extLst>
      <p:ext uri="{BB962C8B-B14F-4D97-AF65-F5344CB8AC3E}">
        <p14:creationId val="371592225"/>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64514" name="Rectangle 7">
            <a:extLst>
              <a:ext uri="{FF2B5EF4-FFF2-40B4-BE49-F238E27FC236}">
                <a16:creationId xmlns:a16="http://schemas.microsoft.com/office/drawing/2014/main" id="{59A305AB-F7E2-D14A-92D0-29C2574AE9AE}"/>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fld id="{C9BEB297-E443-0247-AD3A-FFB198153965}" type="slidenum">
              <a:rPr lang="en-US" altLang="en-US" sz="1200" b="0" i="0">
                <a:latin typeface="Arial" panose="020b0604020202020204" pitchFamily="34" charset="0"/>
              </a:rPr>
              <a:t>45</a:t>
            </a:fld>
            <a:endParaRPr lang="en-US" altLang="en-US" sz="1200" b="0" i="0">
              <a:latin typeface="Arial" panose="020b0604020202020204" pitchFamily="34" charset="0"/>
            </a:endParaRPr>
          </a:p>
        </p:txBody>
      </p:sp>
      <p:sp>
        <p:nvSpPr>
          <p:cNvPr id="64515" name="Rectangle 7">
            <a:extLst>
              <a:ext uri="{FF2B5EF4-FFF2-40B4-BE49-F238E27FC236}">
                <a16:creationId xmlns:a16="http://schemas.microsoft.com/office/drawing/2014/main" id="{BB203548-C894-2448-913E-0250281834C1}"/>
              </a:ext>
            </a:extLst>
          </p:cNvPr>
          <p:cNvSpPr txBox="1">
            <a:spLocks noGrp="1" noChangeArrowheads="1"/>
          </p:cNvSpPr>
          <p:nvPr/>
        </p:nvSpPr>
        <p:spPr bwMode="auto">
          <a:xfrm>
            <a:off x="3884613" y="8683625"/>
            <a:ext cx="2971800"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640" tIns="45819" rIns="91640" bIns="45819" anchor="b"/>
          <a:lstStyle>
            <a:lvl1pPr defTabSz="915988">
              <a:defRPr sz="3600" b="1" i="1">
                <a:solidFill>
                  <a:schemeClr val="tx1"/>
                </a:solidFill>
                <a:latin typeface="Garamond" panose="02020404030301010803" pitchFamily="18" charset="0"/>
              </a:defRPr>
            </a:lvl1pPr>
            <a:lvl2pPr marL="742950" indent="-285750" defTabSz="915988">
              <a:defRPr sz="3600" b="1" i="1">
                <a:solidFill>
                  <a:schemeClr val="tx1"/>
                </a:solidFill>
                <a:latin typeface="Garamond" panose="02020404030301010803" pitchFamily="18" charset="0"/>
              </a:defRPr>
            </a:lvl2pPr>
            <a:lvl3pPr marL="1143000" indent="-228600" defTabSz="915988">
              <a:defRPr sz="3600" b="1" i="1">
                <a:solidFill>
                  <a:schemeClr val="tx1"/>
                </a:solidFill>
                <a:latin typeface="Garamond" panose="02020404030301010803" pitchFamily="18" charset="0"/>
              </a:defRPr>
            </a:lvl3pPr>
            <a:lvl4pPr marL="1600200" indent="-228600" defTabSz="915988">
              <a:defRPr sz="3600" b="1" i="1">
                <a:solidFill>
                  <a:schemeClr val="tx1"/>
                </a:solidFill>
                <a:latin typeface="Garamond" panose="02020404030301010803" pitchFamily="18" charset="0"/>
              </a:defRPr>
            </a:lvl4pPr>
            <a:lvl5pPr marL="2057400" indent="-228600" defTabSz="915988">
              <a:defRPr sz="3600" b="1" i="1">
                <a:solidFill>
                  <a:schemeClr val="tx1"/>
                </a:solidFill>
                <a:latin typeface="Garamond" panose="02020404030301010803" pitchFamily="18" charset="0"/>
              </a:defRPr>
            </a:lvl5pPr>
            <a:lvl6pPr marL="2514600" indent="-228600" defTabSz="915988"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defTabSz="915988"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defTabSz="915988"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defTabSz="915988" eaLnBrk="0" fontAlgn="base" hangingPunct="0">
              <a:spcBef>
                <a:spcPct val="0"/>
              </a:spcBef>
              <a:spcAft>
                <a:spcPct val="0"/>
              </a:spcAft>
              <a:defRPr sz="3600" b="1" i="1">
                <a:solidFill>
                  <a:schemeClr val="tx1"/>
                </a:solidFill>
                <a:latin typeface="Garamond" panose="02020404030301010803" pitchFamily="18" charset="0"/>
              </a:defRPr>
            </a:lvl9pPr>
          </a:lstStyle>
          <a:p>
            <a:pPr algn="r"/>
            <a:fld id="{CBBF3FF2-B6A4-254E-8D5B-5D3304EAA833}" type="slidenum">
              <a:rPr lang="en-US" altLang="en-US" sz="1200" b="0" i="0">
                <a:latin typeface="Arial" panose="020b0604020202020204" pitchFamily="34" charset="0"/>
                <a:ea typeface="ＭＳ Ｐゴシック" panose="020b0600070205080204" pitchFamily="34" charset="-128"/>
              </a:rPr>
              <a:pPr algn="r"/>
              <a:t>45</a:t>
            </a:fld>
            <a:endParaRPr lang="en-US" altLang="en-US" sz="1200" b="0" i="0">
              <a:latin typeface="Arial" panose="020b0604020202020204" pitchFamily="34" charset="0"/>
              <a:ea typeface="ＭＳ Ｐゴシック" panose="020b0600070205080204" pitchFamily="34" charset="-128"/>
            </a:endParaRPr>
          </a:p>
        </p:txBody>
      </p:sp>
      <p:sp>
        <p:nvSpPr>
          <p:cNvPr id="64516" name="Rectangle 2">
            <a:extLst>
              <a:ext uri="{FF2B5EF4-FFF2-40B4-BE49-F238E27FC236}">
                <a16:creationId xmlns:a16="http://schemas.microsoft.com/office/drawing/2014/main" id="{C6650121-1791-054B-8969-1EDC792309D0}"/>
              </a:ext>
            </a:extLst>
          </p:cNvPr>
          <p:cNvSpPr>
            <a:spLocks noGrp="1" noRot="1" noChangeAspect="1" noChangeArrowheads="1" noTextEdit="1"/>
          </p:cNvSpPr>
          <p:nvPr>
            <p:ph type="sldImg"/>
          </p:nvPr>
        </p:nvSpPr>
        <p:spPr>
          <a:xfrm>
            <a:off x="381000" y="684213"/>
            <a:ext cx="6097588" cy="3430587"/>
          </a:xfrm>
        </p:spPr>
      </p:sp>
      <p:sp>
        <p:nvSpPr>
          <p:cNvPr id="64517" name="Rectangle 3">
            <a:extLst>
              <a:ext uri="{FF2B5EF4-FFF2-40B4-BE49-F238E27FC236}">
                <a16:creationId xmlns:a16="http://schemas.microsoft.com/office/drawing/2014/main" id="{D6E58B28-0F6A-F444-8578-8EA52DDEAC29}"/>
              </a:ext>
            </a:extLst>
          </p:cNvPr>
          <p:cNvSpPr>
            <a:spLocks noGrp="1" noChangeArrowheads="1"/>
          </p:cNvSpPr>
          <p:nvPr>
            <p:ph type="body" idx="1"/>
          </p:nvPr>
        </p:nvSpPr>
        <p:spPr>
          <a:xfrm>
            <a:off x="685800" y="4343400"/>
            <a:ext cx="5486400" cy="41163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640" tIns="45819" rIns="91640" bIns="45819"/>
          <a:lstStyle/>
          <a:p>
            <a:pPr eaLnBrk="1" hangingPunct="1"/>
            <a:endParaRPr lang="en-US" altLang="en-US">
              <a:latin typeface="Arial" panose="020b0604020202020204" pitchFamily="34" charset="0"/>
            </a:endParaRPr>
          </a:p>
        </p:txBody>
      </p:sp>
    </p:spTree>
    <p:extLst>
      <p:ext uri="{BB962C8B-B14F-4D97-AF65-F5344CB8AC3E}">
        <p14:creationId val="2082708280"/>
      </p:ext>
    </p:extLst>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emf" /><Relationship Id="rId3"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image" Target="../media/image3.png" /><Relationship Id="rId2" Type="http://schemas.openxmlformats.org/officeDocument/2006/relationships/slideMaster" Target="../slideMasters/slideMaster1.xml" /></Relationships>
</file>

<file path=ppt/slideLayouts/_rels/slideLayout1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Title Slide">
    <p:bg>
      <p:bgRef idx="1003">
        <a:schemeClr val="bg2"/>
      </p:bgRef>
    </p:bg>
    <p:spTree>
      <p:nvGrpSpPr>
        <p:cNvPr id="1" name=""/>
        <p:cNvGrpSpPr/>
        <p:nvPr/>
      </p:nvGrpSpPr>
      <p:grpSpPr>
        <a:xfrm>
          <a:off x="0" y="0"/>
          <a:ext cx="0" cy="0"/>
        </a:xfrm>
      </p:grpSpPr>
      <p:sp>
        <p:nvSpPr>
          <p:cNvPr id="2" name="Title 1"/>
          <p:cNvSpPr>
            <a:spLocks noGrp="1"/>
          </p:cNvSpPr>
          <p:nvPr>
            <p:ph type="ctrTitle" hasCustomPrompt="1"/>
          </p:nvPr>
        </p:nvSpPr>
        <p:spPr>
          <a:xfrm>
            <a:off x="5071656" y="2079107"/>
            <a:ext cx="6252184" cy="1806416"/>
          </a:xfrm>
        </p:spPr>
        <p:txBody>
          <a:bodyPr anchor="t">
            <a:normAutofit/>
          </a:bodyPr>
          <a:lstStyle>
            <a:lvl1pPr algn="l">
              <a:defRPr sz="4800" b="1" i="0">
                <a:solidFill>
                  <a:schemeClr val="accent1"/>
                </a:solidFill>
                <a:latin typeface="Segoe"/>
                <a:cs typeface="Segoe"/>
              </a:defRPr>
            </a:lvl1pPr>
          </a:lstStyle>
          <a:p>
            <a:r>
              <a:rPr lang="en-US"/>
              <a:t>CLICK TO EDIT MASTER TITLE STYLE</a:t>
            </a:r>
          </a:p>
        </p:txBody>
      </p:sp>
      <p:sp>
        <p:nvSpPr>
          <p:cNvPr id="3" name="Subtitle 2"/>
          <p:cNvSpPr>
            <a:spLocks noGrp="1"/>
          </p:cNvSpPr>
          <p:nvPr>
            <p:ph type="subTitle" idx="1"/>
          </p:nvPr>
        </p:nvSpPr>
        <p:spPr>
          <a:xfrm>
            <a:off x="5063760" y="3886825"/>
            <a:ext cx="6277841" cy="1655762"/>
          </a:xfrm>
        </p:spPr>
        <p:txBody>
          <a:bodyPr>
            <a:normAutofit/>
          </a:bodyPr>
          <a:lstStyle>
            <a:lvl1pPr marL="0" indent="0" algn="l">
              <a:buNone/>
              <a:defRPr sz="3200" b="0" i="1">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Rectangle 8"/>
          <p:cNvSpPr/>
          <p:nvPr userDrawn="1"/>
        </p:nvSpPr>
        <p:spPr>
          <a:xfrm>
            <a:off x="0" y="5621384"/>
            <a:ext cx="12192000" cy="1236616"/>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1">
            <a:extLst>
              <a:ext uri="{28A0092B-C50C-407E-A947-70E740481C1C}">
                <a14:useLocalDpi xmlns:a14="http://schemas.microsoft.com/office/drawing/2010/main" val="0"/>
              </a:ext>
            </a:extLst>
          </a:blip>
          <a:stretch>
            <a:fillRect/>
          </a:stretch>
        </p:blipFill>
        <p:spPr>
          <a:xfrm>
            <a:off x="8840413" y="5472611"/>
            <a:ext cx="3005648" cy="1534161"/>
          </a:xfrm>
          <a:prstGeom prst="rect">
            <a:avLst/>
          </a:prstGeom>
        </p:spPr>
      </p:pic>
      <p:pic>
        <p:nvPicPr>
          <p:cNvPr id="6" name="Picture 5" descr="ASN_CLOVER_CROPPED.eps"/>
          <p:cNvPicPr>
            <a:picLocks noChangeAspect="1"/>
          </p:cNvPicPr>
          <p:nvPr userDrawn="1"/>
        </p:nvPicPr>
        <p:blipFill>
          <a:blip r:embed="rId2">
            <a:alphaModFix amt="27000"/>
            <a:extLst>
              <a:ext uri="{28A0092B-C50C-407E-A947-70E740481C1C}">
                <a14:useLocalDpi xmlns:a14="http://schemas.microsoft.com/office/drawing/2010/main" val="0"/>
              </a:ext>
            </a:extLst>
          </a:blip>
          <a:stretch>
            <a:fillRect/>
          </a:stretch>
        </p:blipFill>
        <p:spPr>
          <a:xfrm>
            <a:off x="0" y="0"/>
            <a:ext cx="4559300" cy="3937000"/>
          </a:xfrm>
          <a:prstGeom prst="rect">
            <a:avLst/>
          </a:prstGeom>
        </p:spPr>
      </p:pic>
    </p:spTree>
    <p:extLst>
      <p:ext uri="{BB962C8B-B14F-4D97-AF65-F5344CB8AC3E}">
        <p14:creationId val="2663316753"/>
      </p:ext>
    </p:extLst>
  </p:cSld>
  <p:clrMapOvr>
    <a:overrideClrMapping bg1="lt1" tx1="dk1" bg2="lt2" tx2="dk2" accent1="accent1" accent2="accent2" accent3="accent3" accent4="accent4" accent5="accent5" accent6="accent6" hlink="hlink" folHlink="folHlink"/>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Content with Caption">
    <p:spTree>
      <p:nvGrpSpPr>
        <p:cNvPr id="1" name=""/>
        <p:cNvGrpSpPr/>
        <p:nvPr/>
      </p:nvGrpSpPr>
      <p:grpSpPr>
        <a:xfrm>
          <a:off x="0" y="0"/>
          <a:ext cx="0" cy="0"/>
        </a:xfrm>
      </p:grpSpPr>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4" name="Picture 13">
            <a:extLst>
              <a:ext uri="{FF2B5EF4-FFF2-40B4-BE49-F238E27FC236}">
                <a16:creationId xmlns:a16="http://schemas.microsoft.com/office/drawing/2014/main" id="{A31C1D66-BD34-4C6E-8747-BD438EAE947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3750663715"/>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_Content with Caption">
    <p:spTree>
      <p:nvGrpSpPr>
        <p:cNvPr id="1" name=""/>
        <p:cNvGrpSpPr/>
        <p:nvPr/>
      </p:nvGrpSpPr>
      <p:grpSpPr>
        <a:xfrm>
          <a:off x="0" y="0"/>
          <a:ext cx="0" cy="0"/>
        </a:xfrm>
      </p:grpSpPr>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4" name="Picture 13">
            <a:extLst>
              <a:ext uri="{FF2B5EF4-FFF2-40B4-BE49-F238E27FC236}">
                <a16:creationId xmlns:a16="http://schemas.microsoft.com/office/drawing/2014/main" id="{A31C1D66-BD34-4C6E-8747-BD438EAE9475}"/>
              </a:ext>
            </a:extLst>
          </p:cNvPr>
          <p:cNvPicPr>
            <a:picLocks noChangeAspect="1"/>
          </p:cNvPicPr>
          <p:nvPr userDrawn="1"/>
        </p:nvPicPr>
        <p:blipFill>
          <a:blip r:embed="rId1">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4161999967"/>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cSld name="Blank">
    <p:spTree>
      <p:nvGrpSpPr>
        <p:cNvPr id="1" name=""/>
        <p:cNvGrpSpPr/>
        <p:nvPr/>
      </p:nvGrpSpPr>
      <p:grpSpPr>
        <a:xfrm>
          <a:off x="0" y="0"/>
          <a:ext cx="0" cy="0"/>
        </a:xfrm>
      </p:grpSpPr>
      <p:sp>
        <p:nvSpPr>
          <p:cNvPr id="2" name="Rectangle 2">
            <a:extLst>
              <a:ext uri="{FF2B5EF4-FFF2-40B4-BE49-F238E27FC236}">
                <a16:creationId xmlns:a16="http://schemas.microsoft.com/office/drawing/2014/main" id="{91581D66-66AC-2142-8761-51FC7C88A995}"/>
              </a:ext>
            </a:extLst>
          </p:cNvPr>
          <p:cNvSpPr>
            <a:spLocks noGrp="1" noChangeArrowheads="1"/>
          </p:cNvSpPr>
          <p:nvPr>
            <p:ph type="dt" sz="half" idx="10"/>
          </p:nvPr>
        </p:nvSpPr>
        <p:spPr/>
        <p:txBody>
          <a:bodyPr/>
          <a:lstStyle>
            <a:lvl1pPr>
              <a:defRPr/>
            </a:lvl1pPr>
          </a:lstStyle>
          <a:p>
            <a:pPr>
              <a:defRPr/>
            </a:pPr>
            <a:endParaRPr lang="en-US"/>
          </a:p>
        </p:txBody>
      </p:sp>
      <p:sp>
        <p:nvSpPr>
          <p:cNvPr id="3" name="Rectangle 3">
            <a:extLst>
              <a:ext uri="{FF2B5EF4-FFF2-40B4-BE49-F238E27FC236}">
                <a16:creationId xmlns:a16="http://schemas.microsoft.com/office/drawing/2014/main" id="{DF0497A5-114A-2942-9231-9690EF319C09}"/>
              </a:ext>
            </a:extLst>
          </p:cNvPr>
          <p:cNvSpPr>
            <a:spLocks noGrp="1" noChangeArrowheads="1"/>
          </p:cNvSpPr>
          <p:nvPr>
            <p:ph type="sldNum" sz="quarter" idx="11"/>
          </p:nvPr>
        </p:nvSpPr>
        <p:spPr/>
        <p:txBody>
          <a:bodyPr/>
          <a:lstStyle>
            <a:lvl1pPr>
              <a:defRPr/>
            </a:lvl1pPr>
          </a:lstStyle>
          <a:p>
            <a:fld id="{B5D9EF64-A7DE-1C43-A351-2180D0833DCE}" type="slidenum">
              <a:rPr lang="en-US" altLang="en-US"/>
              <a:t>‹#›</a:t>
            </a:fld>
            <a:endParaRPr lang="en-US" altLang="en-US"/>
          </a:p>
        </p:txBody>
      </p:sp>
      <p:sp>
        <p:nvSpPr>
          <p:cNvPr id="4" name="Rectangle 14">
            <a:extLst>
              <a:ext uri="{FF2B5EF4-FFF2-40B4-BE49-F238E27FC236}">
                <a16:creationId xmlns:a16="http://schemas.microsoft.com/office/drawing/2014/main" id="{79868398-39EC-3345-B98F-A46E4A314DFE}"/>
              </a:ext>
            </a:extLst>
          </p:cNvPr>
          <p:cNvSpPr>
            <a:spLocks noGrp="1" noChangeArrowheads="1"/>
          </p:cNvSpPr>
          <p:nvPr>
            <p:ph type="ftr" sz="quarter" idx="12"/>
          </p:nvPr>
        </p:nvSpPr>
        <p:spPr/>
        <p:txBody>
          <a:bodyPr/>
          <a:lstStyle>
            <a:lvl1pPr>
              <a:defRPr/>
            </a:lvl1pPr>
          </a:lstStyle>
          <a:p>
            <a:pPr>
              <a:defRPr/>
            </a:pPr>
            <a:endParaRPr lang="en-US"/>
          </a:p>
        </p:txBody>
      </p:sp>
    </p:spTree>
    <p:extLst>
      <p:ext uri="{BB962C8B-B14F-4D97-AF65-F5344CB8AC3E}">
        <p14:creationId val="830810480"/>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Section Header">
    <p:spTree>
      <p:nvGrpSpPr>
        <p:cNvPr id="1" name=""/>
        <p:cNvGrpSpPr/>
        <p:nvPr/>
      </p:nvGrpSpPr>
      <p:grpSpPr>
        <a:xfrm>
          <a:off x="0" y="0"/>
          <a:ext cx="0" cy="0"/>
        </a:xfrm>
      </p:grpSpPr>
      <p:sp>
        <p:nvSpPr>
          <p:cNvPr id="3" name="Text Placeholder 2"/>
          <p:cNvSpPr>
            <a:spLocks noGrp="1"/>
          </p:cNvSpPr>
          <p:nvPr>
            <p:ph type="body" idx="1"/>
          </p:nvPr>
        </p:nvSpPr>
        <p:spPr>
          <a:xfrm>
            <a:off x="4751571" y="3925200"/>
            <a:ext cx="6542590" cy="1007584"/>
          </a:xfrm>
        </p:spPr>
        <p:txBody>
          <a:bodyPr>
            <a:normAutofit/>
          </a:bodyPr>
          <a:lstStyle>
            <a:lvl1pPr marL="0" indent="0">
              <a:buNone/>
              <a:defRPr sz="32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userDrawn="1"/>
        </p:nvSpPr>
        <p:spPr>
          <a:xfrm>
            <a:off x="4724927" y="2451028"/>
            <a:ext cx="7467073" cy="830997"/>
          </a:xfrm>
          <a:prstGeom prst="rect">
            <a:avLst/>
          </a:prstGeom>
          <a:solidFill>
            <a:schemeClr val="accent3"/>
          </a:solidFill>
        </p:spPr>
        <p:txBody>
          <a:bodyPr wrap="square" rtlCol="0">
            <a:spAutoFit/>
          </a:bodyPr>
          <a:lstStyle/>
          <a:p>
            <a:endParaRPr lang="en-US" sz="4800" b="1" i="0">
              <a:solidFill>
                <a:schemeClr val="bg1"/>
              </a:solidFill>
              <a:latin typeface="Segoe"/>
              <a:cs typeface="Segoe"/>
            </a:endParaRPr>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4559300" cy="3937000"/>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0" name="Subtitle 2"/>
          <p:cNvSpPr>
            <a:spLocks noGrp="1"/>
          </p:cNvSpPr>
          <p:nvPr>
            <p:ph type="subTitle" idx="10" hasCustomPrompt="1"/>
          </p:nvPr>
        </p:nvSpPr>
        <p:spPr>
          <a:xfrm>
            <a:off x="4850606" y="2519219"/>
            <a:ext cx="7228155" cy="775460"/>
          </a:xfrm>
        </p:spPr>
        <p:txBody>
          <a:bodyPr>
            <a:noAutofit/>
          </a:bodyPr>
          <a:lstStyle>
            <a:lvl1pPr marL="0" indent="0" algn="l">
              <a:buNone/>
              <a:defRPr sz="48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3" name="Picture 12">
            <a:extLst>
              <a:ext uri="{FF2B5EF4-FFF2-40B4-BE49-F238E27FC236}">
                <a16:creationId xmlns:a16="http://schemas.microsoft.com/office/drawing/2014/main" id="{B66F2423-F400-49C6-AA94-7838DE5DAEC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4093068769"/>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Title and Content">
    <p:spTree>
      <p:nvGrpSpPr>
        <p:cNvPr id="1" name=""/>
        <p:cNvGrpSpPr/>
        <p:nvPr/>
      </p:nvGrpSpPr>
      <p:grpSpPr>
        <a:xfrm>
          <a:off x="0" y="0"/>
          <a:ext cx="0" cy="0"/>
        </a:xfrm>
      </p:grpSpPr>
      <p:sp>
        <p:nvSpPr>
          <p:cNvPr id="2" name="Title 1"/>
          <p:cNvSpPr>
            <a:spLocks noGrp="1"/>
          </p:cNvSpPr>
          <p:nvPr>
            <p:ph type="title"/>
          </p:nvPr>
        </p:nvSpPr>
        <p:spPr>
          <a:xfrm>
            <a:off x="829318" y="1457433"/>
            <a:ext cx="10515600" cy="1082404"/>
          </a:xfrm>
        </p:spPr>
        <p:txBody>
          <a:bodyPr>
            <a:normAutofit/>
          </a:bodyPr>
          <a:lstStyle>
            <a:lvl1pPr>
              <a:defRPr sz="4000" b="1" i="0">
                <a:solidFill>
                  <a:schemeClr val="accent3"/>
                </a:solidFill>
                <a:latin typeface="Segoe"/>
                <a:cs typeface="Segoe"/>
              </a:defRPr>
            </a:lvl1pPr>
          </a:lstStyle>
          <a:p>
            <a:r>
              <a:rPr lang="en-US"/>
              <a:t>Click to edit Master title style</a:t>
            </a:r>
          </a:p>
        </p:txBody>
      </p:sp>
      <p:sp>
        <p:nvSpPr>
          <p:cNvPr id="3" name="Content Placeholder 2"/>
          <p:cNvSpPr>
            <a:spLocks noGrp="1"/>
          </p:cNvSpPr>
          <p:nvPr>
            <p:ph idx="1"/>
          </p:nvPr>
        </p:nvSpPr>
        <p:spPr>
          <a:xfrm>
            <a:off x="838200" y="2788491"/>
            <a:ext cx="10515600" cy="3388471"/>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userDrawn="1"/>
        </p:nvSpPr>
        <p:spPr>
          <a:xfrm>
            <a:off x="6108212" y="337460"/>
            <a:ext cx="6083788" cy="369332"/>
          </a:xfrm>
          <a:prstGeom prst="rect">
            <a:avLst/>
          </a:prstGeom>
          <a:solidFill>
            <a:schemeClr val="accent3"/>
          </a:solidFill>
        </p:spPr>
        <p:txBody>
          <a:bodyPr wrap="square" rtlCol="0">
            <a:spAutoFit/>
          </a:bodyPr>
          <a:lstStyle/>
          <a:p>
            <a:endParaRPr lang="en-US" b="1" i="0">
              <a:solidFill>
                <a:schemeClr val="bg1"/>
              </a:solidFill>
              <a:latin typeface="Segoe"/>
              <a:cs typeface="Segoe"/>
            </a:endParaRPr>
          </a:p>
        </p:txBody>
      </p:sp>
      <p:pic>
        <p:nvPicPr>
          <p:cNvPr id="9" name="Picture 8"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0" name="Subtitle 2"/>
          <p:cNvSpPr>
            <a:spLocks noGrp="1"/>
          </p:cNvSpPr>
          <p:nvPr>
            <p:ph type="subTitle" idx="10" hasCustomPrompt="1"/>
          </p:nvPr>
        </p:nvSpPr>
        <p:spPr>
          <a:xfrm>
            <a:off x="6129537" y="352365"/>
            <a:ext cx="6062463" cy="366959"/>
          </a:xfrm>
        </p:spPr>
        <p:txBody>
          <a:bodyPr>
            <a:noAutofit/>
          </a:bodyPr>
          <a:lstStyle>
            <a:lvl1pPr marL="0" indent="0" algn="l">
              <a:buNone/>
              <a:defRPr sz="20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1" name="Picture 10">
            <a:extLst>
              <a:ext uri="{FF2B5EF4-FFF2-40B4-BE49-F238E27FC236}">
                <a16:creationId xmlns:a16="http://schemas.microsoft.com/office/drawing/2014/main" id="{EC050D15-1E24-444E-A723-6D75A9DC871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1503604168"/>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Title and Content">
    <p:spTree>
      <p:nvGrpSpPr>
        <p:cNvPr id="1" name=""/>
        <p:cNvGrpSpPr/>
        <p:nvPr/>
      </p:nvGrpSpPr>
      <p:grpSpPr>
        <a:xfrm>
          <a:off x="0" y="0"/>
          <a:ext cx="0" cy="0"/>
        </a:xfrm>
      </p:grpSpPr>
      <p:sp>
        <p:nvSpPr>
          <p:cNvPr id="2" name="Title 1"/>
          <p:cNvSpPr>
            <a:spLocks noGrp="1"/>
          </p:cNvSpPr>
          <p:nvPr>
            <p:ph type="title"/>
          </p:nvPr>
        </p:nvSpPr>
        <p:spPr>
          <a:xfrm>
            <a:off x="829318" y="1457433"/>
            <a:ext cx="10515600" cy="1082404"/>
          </a:xfrm>
        </p:spPr>
        <p:txBody>
          <a:bodyPr>
            <a:normAutofit/>
          </a:bodyPr>
          <a:lstStyle>
            <a:lvl1pPr>
              <a:defRPr sz="4000" b="1" i="0">
                <a:solidFill>
                  <a:schemeClr val="accent3"/>
                </a:solidFill>
                <a:latin typeface="Segoe"/>
                <a:cs typeface="Segoe"/>
              </a:defRPr>
            </a:lvl1pPr>
          </a:lstStyle>
          <a:p>
            <a:r>
              <a:rPr lang="en-US"/>
              <a:t>Click to edit Master title style</a:t>
            </a:r>
          </a:p>
        </p:txBody>
      </p:sp>
      <p:sp>
        <p:nvSpPr>
          <p:cNvPr id="3" name="Content Placeholder 2"/>
          <p:cNvSpPr>
            <a:spLocks noGrp="1"/>
          </p:cNvSpPr>
          <p:nvPr>
            <p:ph idx="1"/>
          </p:nvPr>
        </p:nvSpPr>
        <p:spPr>
          <a:xfrm>
            <a:off x="838200" y="2788491"/>
            <a:ext cx="10515600" cy="3388471"/>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1" name="Picture 10">
            <a:extLst>
              <a:ext uri="{FF2B5EF4-FFF2-40B4-BE49-F238E27FC236}">
                <a16:creationId xmlns:a16="http://schemas.microsoft.com/office/drawing/2014/main" id="{EC050D15-1E24-444E-A723-6D75A9DC871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912608000"/>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Two Content">
    <p:spTree>
      <p:nvGrpSpPr>
        <p:cNvPr id="1" name=""/>
        <p:cNvGrpSpPr/>
        <p:nvPr/>
      </p:nvGrpSpPr>
      <p:grpSpPr>
        <a:xfrm>
          <a:off x="0" y="0"/>
          <a:ext cx="0" cy="0"/>
        </a:xfrm>
      </p:grpSpPr>
      <p:sp>
        <p:nvSpPr>
          <p:cNvPr id="2" name="Title 1"/>
          <p:cNvSpPr>
            <a:spLocks noGrp="1"/>
          </p:cNvSpPr>
          <p:nvPr>
            <p:ph type="title"/>
          </p:nvPr>
        </p:nvSpPr>
        <p:spPr>
          <a:xfrm>
            <a:off x="838200" y="1420887"/>
            <a:ext cx="10515600" cy="944723"/>
          </a:xfrm>
        </p:spPr>
        <p:txBody>
          <a:bodyPr>
            <a:normAutofit/>
          </a:bodyPr>
          <a:lstStyle>
            <a:lvl1pPr>
              <a:defRPr sz="4000" b="1" i="0">
                <a:solidFill>
                  <a:schemeClr val="accent3"/>
                </a:solidFill>
                <a:latin typeface="Segoe"/>
                <a:cs typeface="Segoe"/>
              </a:defRPr>
            </a:lvl1pPr>
          </a:lstStyle>
          <a:p>
            <a:r>
              <a:rPr lang="en-US"/>
              <a:t>Click to edit Master title style</a:t>
            </a:r>
          </a:p>
        </p:txBody>
      </p:sp>
      <p:sp>
        <p:nvSpPr>
          <p:cNvPr id="3" name="Content Placeholder 2"/>
          <p:cNvSpPr>
            <a:spLocks noGrp="1"/>
          </p:cNvSpPr>
          <p:nvPr>
            <p:ph sz="half" idx="1"/>
          </p:nvPr>
        </p:nvSpPr>
        <p:spPr>
          <a:xfrm>
            <a:off x="838200" y="2806252"/>
            <a:ext cx="5181600" cy="3370710"/>
          </a:xfrm>
        </p:spPr>
        <p:txBody>
          <a:bodyPr/>
          <a:lstStyle>
            <a:lvl1pPr>
              <a:defRPr>
                <a:solidFill>
                  <a:schemeClr val="tx1">
                    <a:lumMod val="65000"/>
                    <a:lumOff val="35000"/>
                  </a:schemeClr>
                </a:solidFill>
                <a:latin typeface="Segoe"/>
                <a:cs typeface="Segoe"/>
              </a:defRPr>
            </a:lvl1pPr>
            <a:lvl2pPr>
              <a:defRPr>
                <a:solidFill>
                  <a:schemeClr val="tx1">
                    <a:lumMod val="65000"/>
                    <a:lumOff val="35000"/>
                  </a:schemeClr>
                </a:solidFill>
                <a:latin typeface="Segoe"/>
                <a:cs typeface="Segoe"/>
              </a:defRPr>
            </a:lvl2pPr>
            <a:lvl3pPr>
              <a:defRPr>
                <a:solidFill>
                  <a:schemeClr val="tx1">
                    <a:lumMod val="65000"/>
                    <a:lumOff val="35000"/>
                  </a:schemeClr>
                </a:solidFill>
                <a:latin typeface="Segoe"/>
                <a:cs typeface="Segoe"/>
              </a:defRPr>
            </a:lvl3pPr>
            <a:lvl4pPr>
              <a:defRPr>
                <a:solidFill>
                  <a:schemeClr val="tx1">
                    <a:lumMod val="65000"/>
                    <a:lumOff val="35000"/>
                  </a:schemeClr>
                </a:solidFill>
                <a:latin typeface="Segoe"/>
                <a:cs typeface="Segoe"/>
              </a:defRPr>
            </a:lvl4pPr>
            <a:lvl5pPr>
              <a:defRPr>
                <a:solidFill>
                  <a:schemeClr val="tx1">
                    <a:lumMod val="65000"/>
                    <a:lumOff val="35000"/>
                  </a:schemeClr>
                </a:solidFill>
                <a:latin typeface="Segoe"/>
                <a:cs typeface="Segoe"/>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2841773"/>
            <a:ext cx="5181600" cy="3335189"/>
          </a:xfrm>
        </p:spPr>
        <p:txBody>
          <a:bodyPr/>
          <a:lstStyle>
            <a:lvl1pPr>
              <a:defRPr>
                <a:solidFill>
                  <a:schemeClr val="tx1">
                    <a:lumMod val="65000"/>
                    <a:lumOff val="35000"/>
                  </a:schemeClr>
                </a:solidFill>
                <a:latin typeface="Segoe"/>
                <a:cs typeface="Segoe"/>
              </a:defRPr>
            </a:lvl1pPr>
            <a:lvl2pPr>
              <a:defRPr>
                <a:solidFill>
                  <a:schemeClr val="tx1">
                    <a:lumMod val="65000"/>
                    <a:lumOff val="35000"/>
                  </a:schemeClr>
                </a:solidFill>
                <a:latin typeface="Segoe"/>
                <a:cs typeface="Segoe"/>
              </a:defRPr>
            </a:lvl2pPr>
            <a:lvl3pPr>
              <a:defRPr>
                <a:solidFill>
                  <a:schemeClr val="tx1">
                    <a:lumMod val="65000"/>
                    <a:lumOff val="35000"/>
                  </a:schemeClr>
                </a:solidFill>
                <a:latin typeface="Segoe"/>
                <a:cs typeface="Segoe"/>
              </a:defRPr>
            </a:lvl3pPr>
            <a:lvl4pPr>
              <a:defRPr>
                <a:solidFill>
                  <a:schemeClr val="tx1">
                    <a:lumMod val="65000"/>
                    <a:lumOff val="35000"/>
                  </a:schemeClr>
                </a:solidFill>
                <a:latin typeface="Segoe"/>
                <a:cs typeface="Segoe"/>
              </a:defRPr>
            </a:lvl4pPr>
            <a:lvl5pPr>
              <a:defRPr>
                <a:solidFill>
                  <a:schemeClr val="tx1">
                    <a:lumMod val="65000"/>
                    <a:lumOff val="35000"/>
                  </a:schemeClr>
                </a:solidFill>
                <a:latin typeface="Segoe"/>
                <a:cs typeface="Segoe"/>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userDrawn="1"/>
        </p:nvSpPr>
        <p:spPr>
          <a:xfrm>
            <a:off x="6108212" y="337460"/>
            <a:ext cx="6083788" cy="369332"/>
          </a:xfrm>
          <a:prstGeom prst="rect">
            <a:avLst/>
          </a:prstGeom>
          <a:solidFill>
            <a:schemeClr val="accent3"/>
          </a:solidFill>
        </p:spPr>
        <p:txBody>
          <a:bodyPr wrap="square" rtlCol="0">
            <a:spAutoFit/>
          </a:bodyPr>
          <a:lstStyle/>
          <a:p>
            <a:endParaRPr lang="en-US" b="1" i="0">
              <a:solidFill>
                <a:schemeClr val="bg1"/>
              </a:solidFill>
              <a:latin typeface="Segoe"/>
              <a:cs typeface="Segoe"/>
            </a:endParaRPr>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5" name="Subtitle 2"/>
          <p:cNvSpPr>
            <a:spLocks noGrp="1"/>
          </p:cNvSpPr>
          <p:nvPr>
            <p:ph type="subTitle" idx="10" hasCustomPrompt="1"/>
          </p:nvPr>
        </p:nvSpPr>
        <p:spPr>
          <a:xfrm>
            <a:off x="6129537" y="352365"/>
            <a:ext cx="6062463" cy="366959"/>
          </a:xfrm>
        </p:spPr>
        <p:txBody>
          <a:bodyPr>
            <a:noAutofit/>
          </a:bodyPr>
          <a:lstStyle>
            <a:lvl1pPr marL="0" indent="0" algn="l">
              <a:buNone/>
              <a:defRPr sz="20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3" name="Picture 12">
            <a:extLst>
              <a:ext uri="{FF2B5EF4-FFF2-40B4-BE49-F238E27FC236}">
                <a16:creationId xmlns:a16="http://schemas.microsoft.com/office/drawing/2014/main" id="{D1BFCCBF-2E7B-4C54-B079-37525BF7033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1167041301"/>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Two Content">
    <p:spTree>
      <p:nvGrpSpPr>
        <p:cNvPr id="1" name=""/>
        <p:cNvGrpSpPr/>
        <p:nvPr/>
      </p:nvGrpSpPr>
      <p:grpSpPr>
        <a:xfrm>
          <a:off x="0" y="0"/>
          <a:ext cx="0" cy="0"/>
        </a:xfrm>
      </p:grpSpPr>
      <p:sp>
        <p:nvSpPr>
          <p:cNvPr id="2" name="Title 1"/>
          <p:cNvSpPr>
            <a:spLocks noGrp="1"/>
          </p:cNvSpPr>
          <p:nvPr>
            <p:ph type="title"/>
          </p:nvPr>
        </p:nvSpPr>
        <p:spPr>
          <a:xfrm>
            <a:off x="838200" y="1420887"/>
            <a:ext cx="10515600" cy="944723"/>
          </a:xfrm>
        </p:spPr>
        <p:txBody>
          <a:bodyPr>
            <a:normAutofit/>
          </a:bodyPr>
          <a:lstStyle>
            <a:lvl1pPr>
              <a:defRPr sz="4000" b="1" i="0">
                <a:solidFill>
                  <a:schemeClr val="accent3"/>
                </a:solidFill>
                <a:latin typeface="Segoe"/>
                <a:cs typeface="Segoe"/>
              </a:defRPr>
            </a:lvl1pPr>
          </a:lstStyle>
          <a:p>
            <a:r>
              <a:rPr lang="en-US"/>
              <a:t>Click to edit Master title style</a:t>
            </a:r>
          </a:p>
        </p:txBody>
      </p:sp>
      <p:sp>
        <p:nvSpPr>
          <p:cNvPr id="3" name="Content Placeholder 2"/>
          <p:cNvSpPr>
            <a:spLocks noGrp="1"/>
          </p:cNvSpPr>
          <p:nvPr>
            <p:ph sz="half" idx="1"/>
          </p:nvPr>
        </p:nvSpPr>
        <p:spPr>
          <a:xfrm>
            <a:off x="838200" y="2806252"/>
            <a:ext cx="5181600" cy="3370710"/>
          </a:xfrm>
        </p:spPr>
        <p:txBody>
          <a:bodyPr/>
          <a:lstStyle>
            <a:lvl1pPr>
              <a:defRPr>
                <a:solidFill>
                  <a:schemeClr val="tx1">
                    <a:lumMod val="65000"/>
                    <a:lumOff val="35000"/>
                  </a:schemeClr>
                </a:solidFill>
                <a:latin typeface="Segoe"/>
                <a:cs typeface="Segoe"/>
              </a:defRPr>
            </a:lvl1pPr>
            <a:lvl2pPr>
              <a:defRPr>
                <a:solidFill>
                  <a:schemeClr val="tx1">
                    <a:lumMod val="65000"/>
                    <a:lumOff val="35000"/>
                  </a:schemeClr>
                </a:solidFill>
                <a:latin typeface="Segoe"/>
                <a:cs typeface="Segoe"/>
              </a:defRPr>
            </a:lvl2pPr>
            <a:lvl3pPr>
              <a:defRPr>
                <a:solidFill>
                  <a:schemeClr val="tx1">
                    <a:lumMod val="65000"/>
                    <a:lumOff val="35000"/>
                  </a:schemeClr>
                </a:solidFill>
                <a:latin typeface="Segoe"/>
                <a:cs typeface="Segoe"/>
              </a:defRPr>
            </a:lvl3pPr>
            <a:lvl4pPr>
              <a:defRPr>
                <a:solidFill>
                  <a:schemeClr val="tx1">
                    <a:lumMod val="65000"/>
                    <a:lumOff val="35000"/>
                  </a:schemeClr>
                </a:solidFill>
                <a:latin typeface="Segoe"/>
                <a:cs typeface="Segoe"/>
              </a:defRPr>
            </a:lvl4pPr>
            <a:lvl5pPr>
              <a:defRPr>
                <a:solidFill>
                  <a:schemeClr val="tx1">
                    <a:lumMod val="65000"/>
                    <a:lumOff val="35000"/>
                  </a:schemeClr>
                </a:solidFill>
                <a:latin typeface="Segoe"/>
                <a:cs typeface="Segoe"/>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2841773"/>
            <a:ext cx="5181600" cy="3335189"/>
          </a:xfrm>
        </p:spPr>
        <p:txBody>
          <a:bodyPr/>
          <a:lstStyle>
            <a:lvl1pPr>
              <a:defRPr>
                <a:solidFill>
                  <a:schemeClr val="tx1">
                    <a:lumMod val="65000"/>
                    <a:lumOff val="35000"/>
                  </a:schemeClr>
                </a:solidFill>
                <a:latin typeface="Segoe"/>
                <a:cs typeface="Segoe"/>
              </a:defRPr>
            </a:lvl1pPr>
            <a:lvl2pPr>
              <a:defRPr>
                <a:solidFill>
                  <a:schemeClr val="tx1">
                    <a:lumMod val="65000"/>
                    <a:lumOff val="35000"/>
                  </a:schemeClr>
                </a:solidFill>
                <a:latin typeface="Segoe"/>
                <a:cs typeface="Segoe"/>
              </a:defRPr>
            </a:lvl2pPr>
            <a:lvl3pPr>
              <a:defRPr>
                <a:solidFill>
                  <a:schemeClr val="tx1">
                    <a:lumMod val="65000"/>
                    <a:lumOff val="35000"/>
                  </a:schemeClr>
                </a:solidFill>
                <a:latin typeface="Segoe"/>
                <a:cs typeface="Segoe"/>
              </a:defRPr>
            </a:lvl3pPr>
            <a:lvl4pPr>
              <a:defRPr>
                <a:solidFill>
                  <a:schemeClr val="tx1">
                    <a:lumMod val="65000"/>
                    <a:lumOff val="35000"/>
                  </a:schemeClr>
                </a:solidFill>
                <a:latin typeface="Segoe"/>
                <a:cs typeface="Segoe"/>
              </a:defRPr>
            </a:lvl4pPr>
            <a:lvl5pPr>
              <a:defRPr>
                <a:solidFill>
                  <a:schemeClr val="tx1">
                    <a:lumMod val="65000"/>
                    <a:lumOff val="35000"/>
                  </a:schemeClr>
                </a:solidFill>
                <a:latin typeface="Segoe"/>
                <a:cs typeface="Segoe"/>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3" name="Picture 12">
            <a:extLst>
              <a:ext uri="{FF2B5EF4-FFF2-40B4-BE49-F238E27FC236}">
                <a16:creationId xmlns:a16="http://schemas.microsoft.com/office/drawing/2014/main" id="{D1BFCCBF-2E7B-4C54-B079-37525BF7033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2619641365"/>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Title Only">
    <p:spTree>
      <p:nvGrpSpPr>
        <p:cNvPr id="1" name=""/>
        <p:cNvGrpSpPr/>
        <p:nvPr/>
      </p:nvGrpSpPr>
      <p:grpSpPr>
        <a:xfrm>
          <a:off x="0" y="0"/>
          <a:ext cx="0" cy="0"/>
        </a:xfrm>
      </p:grpSpPr>
      <p:sp>
        <p:nvSpPr>
          <p:cNvPr id="2" name="Title 1"/>
          <p:cNvSpPr>
            <a:spLocks noGrp="1"/>
          </p:cNvSpPr>
          <p:nvPr>
            <p:ph type="title" hasCustomPrompt="1"/>
          </p:nvPr>
        </p:nvSpPr>
        <p:spPr>
          <a:xfrm>
            <a:off x="1264510" y="1234396"/>
            <a:ext cx="10515600" cy="722708"/>
          </a:xfrm>
        </p:spPr>
        <p:txBody>
          <a:bodyPr>
            <a:normAutofit/>
          </a:bodyPr>
          <a:lstStyle>
            <a:lvl1pPr>
              <a:defRPr sz="2400" b="1" i="0">
                <a:solidFill>
                  <a:schemeClr val="accent2"/>
                </a:solidFill>
                <a:latin typeface="Segoe"/>
                <a:cs typeface="Segoe"/>
              </a:defRPr>
            </a:lvl1pPr>
          </a:lstStyle>
          <a:p>
            <a:r>
              <a:rPr lang="en-US"/>
              <a:t>CLICK TO EDIT MASTER TITLE STYLE</a:t>
            </a:r>
          </a:p>
        </p:txBody>
      </p:sp>
      <p:sp>
        <p:nvSpPr>
          <p:cNvPr id="5" name="Chart Placeholder 4"/>
          <p:cNvSpPr>
            <a:spLocks noGrp="1"/>
          </p:cNvSpPr>
          <p:nvPr>
            <p:ph type="chart" sz="quarter" idx="10"/>
          </p:nvPr>
        </p:nvSpPr>
        <p:spPr>
          <a:xfrm>
            <a:off x="1260734" y="1998427"/>
            <a:ext cx="9583738" cy="3906837"/>
          </a:xfrm>
        </p:spPr>
        <p:txBody>
          <a:bodyPr/>
          <a:lstStyle/>
          <a:p>
            <a:endParaRPr lang="en-US"/>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userDrawn="1"/>
        </p:nvSpPr>
        <p:spPr>
          <a:xfrm>
            <a:off x="6108212" y="337460"/>
            <a:ext cx="6083788" cy="369332"/>
          </a:xfrm>
          <a:prstGeom prst="rect">
            <a:avLst/>
          </a:prstGeom>
          <a:solidFill>
            <a:schemeClr val="accent3"/>
          </a:solidFill>
        </p:spPr>
        <p:txBody>
          <a:bodyPr wrap="square" rtlCol="0">
            <a:spAutoFit/>
          </a:bodyPr>
          <a:lstStyle/>
          <a:p>
            <a:endParaRPr lang="en-US" b="1" i="0">
              <a:solidFill>
                <a:schemeClr val="bg1"/>
              </a:solidFill>
              <a:latin typeface="Segoe"/>
              <a:cs typeface="Segoe"/>
            </a:endParaRPr>
          </a:p>
        </p:txBody>
      </p:sp>
      <p:pic>
        <p:nvPicPr>
          <p:cNvPr id="10" name="Picture 9"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1"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2" name="Subtitle 2"/>
          <p:cNvSpPr>
            <a:spLocks noGrp="1"/>
          </p:cNvSpPr>
          <p:nvPr>
            <p:ph type="subTitle" idx="11" hasCustomPrompt="1"/>
          </p:nvPr>
        </p:nvSpPr>
        <p:spPr>
          <a:xfrm>
            <a:off x="6129537" y="352365"/>
            <a:ext cx="6062463" cy="366959"/>
          </a:xfrm>
        </p:spPr>
        <p:txBody>
          <a:bodyPr>
            <a:noAutofit/>
          </a:bodyPr>
          <a:lstStyle>
            <a:lvl1pPr marL="0" indent="0" algn="l">
              <a:buNone/>
              <a:defRPr sz="20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3" name="Picture 12">
            <a:extLst>
              <a:ext uri="{FF2B5EF4-FFF2-40B4-BE49-F238E27FC236}">
                <a16:creationId xmlns:a16="http://schemas.microsoft.com/office/drawing/2014/main" id="{A718824C-707F-414C-9461-7697E70785B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3597465517"/>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Title Only">
    <p:spTree>
      <p:nvGrpSpPr>
        <p:cNvPr id="1" name=""/>
        <p:cNvGrpSpPr/>
        <p:nvPr/>
      </p:nvGrpSpPr>
      <p:grpSpPr>
        <a:xfrm>
          <a:off x="0" y="0"/>
          <a:ext cx="0" cy="0"/>
        </a:xfrm>
      </p:grpSpPr>
      <p:sp>
        <p:nvSpPr>
          <p:cNvPr id="2" name="Title 1"/>
          <p:cNvSpPr>
            <a:spLocks noGrp="1"/>
          </p:cNvSpPr>
          <p:nvPr>
            <p:ph type="title" hasCustomPrompt="1"/>
          </p:nvPr>
        </p:nvSpPr>
        <p:spPr>
          <a:xfrm>
            <a:off x="1264510" y="1234396"/>
            <a:ext cx="10515600" cy="722708"/>
          </a:xfrm>
        </p:spPr>
        <p:txBody>
          <a:bodyPr>
            <a:normAutofit/>
          </a:bodyPr>
          <a:lstStyle>
            <a:lvl1pPr>
              <a:defRPr sz="2400" b="1" i="0">
                <a:solidFill>
                  <a:schemeClr val="accent2"/>
                </a:solidFill>
                <a:latin typeface="Segoe"/>
                <a:cs typeface="Segoe"/>
              </a:defRPr>
            </a:lvl1pPr>
          </a:lstStyle>
          <a:p>
            <a:r>
              <a:rPr lang="en-US"/>
              <a:t>CLICK TO EDIT MASTER TITLE STYLE</a:t>
            </a:r>
          </a:p>
        </p:txBody>
      </p:sp>
      <p:sp>
        <p:nvSpPr>
          <p:cNvPr id="5" name="Chart Placeholder 4"/>
          <p:cNvSpPr>
            <a:spLocks noGrp="1"/>
          </p:cNvSpPr>
          <p:nvPr>
            <p:ph type="chart" sz="quarter" idx="10"/>
          </p:nvPr>
        </p:nvSpPr>
        <p:spPr>
          <a:xfrm>
            <a:off x="1260734" y="1998427"/>
            <a:ext cx="9583738" cy="3906837"/>
          </a:xfrm>
        </p:spPr>
        <p:txBody>
          <a:bodyPr/>
          <a:lstStyle/>
          <a:p>
            <a:endParaRPr lang="en-US"/>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 name="Picture 9"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1"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3" name="Picture 12">
            <a:extLst>
              <a:ext uri="{FF2B5EF4-FFF2-40B4-BE49-F238E27FC236}">
                <a16:creationId xmlns:a16="http://schemas.microsoft.com/office/drawing/2014/main" id="{A718824C-707F-414C-9461-7697E70785B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3710444813"/>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Content with Caption">
    <p:spTree>
      <p:nvGrpSpPr>
        <p:cNvPr id="1" name=""/>
        <p:cNvGrpSpPr/>
        <p:nvPr/>
      </p:nvGrpSpPr>
      <p:grpSpPr>
        <a:xfrm>
          <a:off x="0" y="0"/>
          <a:ext cx="0" cy="0"/>
        </a:xfrm>
      </p:grpSpPr>
      <p:sp>
        <p:nvSpPr>
          <p:cNvPr id="2" name="Title 1"/>
          <p:cNvSpPr>
            <a:spLocks noGrp="1"/>
          </p:cNvSpPr>
          <p:nvPr>
            <p:ph type="title"/>
          </p:nvPr>
        </p:nvSpPr>
        <p:spPr>
          <a:xfrm>
            <a:off x="875313" y="1327492"/>
            <a:ext cx="3932237" cy="1088015"/>
          </a:xfrm>
        </p:spPr>
        <p:txBody>
          <a:bodyPr anchor="t">
            <a:normAutofit/>
          </a:bodyPr>
          <a:lstStyle>
            <a:lvl1pPr>
              <a:defRPr sz="3600" b="1" i="0">
                <a:solidFill>
                  <a:schemeClr val="accent2"/>
                </a:solidFill>
                <a:latin typeface="Segoe"/>
                <a:cs typeface="Segoe"/>
              </a:defRPr>
            </a:lvl1pPr>
          </a:lstStyle>
          <a:p>
            <a:r>
              <a:rPr lang="en-US"/>
              <a:t>Click to edit Master title style</a:t>
            </a:r>
          </a:p>
        </p:txBody>
      </p:sp>
      <p:sp>
        <p:nvSpPr>
          <p:cNvPr id="3" name="Content Placeholder 2"/>
          <p:cNvSpPr>
            <a:spLocks noGrp="1"/>
          </p:cNvSpPr>
          <p:nvPr>
            <p:ph idx="1"/>
          </p:nvPr>
        </p:nvSpPr>
        <p:spPr>
          <a:xfrm>
            <a:off x="5183188" y="1314320"/>
            <a:ext cx="6172200" cy="4546730"/>
          </a:xfrm>
        </p:spPr>
        <p:txBody>
          <a:bodyPr>
            <a:normAutofit/>
          </a:bodyPr>
          <a:lstStyle>
            <a:lvl1pPr>
              <a:defRPr sz="2400">
                <a:solidFill>
                  <a:schemeClr val="tx1">
                    <a:lumMod val="65000"/>
                    <a:lumOff val="35000"/>
                  </a:schemeClr>
                </a:solidFill>
                <a:latin typeface="Segoe"/>
                <a:cs typeface="Segoe"/>
              </a:defRPr>
            </a:lvl1pPr>
            <a:lvl2pPr>
              <a:defRPr sz="2000">
                <a:solidFill>
                  <a:schemeClr val="tx1">
                    <a:lumMod val="65000"/>
                    <a:lumOff val="35000"/>
                  </a:schemeClr>
                </a:solidFill>
                <a:latin typeface="Segoe"/>
                <a:cs typeface="Segoe"/>
              </a:defRPr>
            </a:lvl2pPr>
            <a:lvl3pPr>
              <a:defRPr sz="1800">
                <a:solidFill>
                  <a:schemeClr val="tx1">
                    <a:lumMod val="65000"/>
                    <a:lumOff val="35000"/>
                  </a:schemeClr>
                </a:solidFill>
                <a:latin typeface="Segoe"/>
                <a:cs typeface="Segoe"/>
              </a:defRPr>
            </a:lvl3pPr>
            <a:lvl4pPr>
              <a:defRPr sz="1600">
                <a:solidFill>
                  <a:schemeClr val="tx1">
                    <a:lumMod val="65000"/>
                    <a:lumOff val="35000"/>
                  </a:schemeClr>
                </a:solidFill>
                <a:latin typeface="Segoe"/>
                <a:cs typeface="Segoe"/>
              </a:defRPr>
            </a:lvl4pPr>
            <a:lvl5pPr>
              <a:defRPr sz="1600">
                <a:solidFill>
                  <a:schemeClr val="tx1">
                    <a:lumMod val="65000"/>
                    <a:lumOff val="35000"/>
                  </a:schemeClr>
                </a:solidFill>
                <a:latin typeface="Segoe"/>
                <a:cs typeface="Segoe"/>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70381" y="2655282"/>
            <a:ext cx="3901644" cy="3213705"/>
          </a:xfrm>
        </p:spPr>
        <p:txBody>
          <a:bodyPr/>
          <a:lstStyle>
            <a:lvl1pPr marL="0" indent="0">
              <a:buNone/>
              <a:defRPr sz="1600">
                <a:solidFill>
                  <a:schemeClr val="tx1">
                    <a:lumMod val="65000"/>
                    <a:lumOff val="3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userDrawn="1"/>
        </p:nvSpPr>
        <p:spPr>
          <a:xfrm>
            <a:off x="6108212" y="337460"/>
            <a:ext cx="6083788" cy="369332"/>
          </a:xfrm>
          <a:prstGeom prst="rect">
            <a:avLst/>
          </a:prstGeom>
          <a:solidFill>
            <a:schemeClr val="accent3"/>
          </a:solidFill>
        </p:spPr>
        <p:txBody>
          <a:bodyPr wrap="square" rtlCol="0">
            <a:spAutoFit/>
          </a:bodyPr>
          <a:lstStyle/>
          <a:p>
            <a:endParaRPr lang="en-US" b="1" i="0">
              <a:solidFill>
                <a:schemeClr val="bg1"/>
              </a:solidFill>
              <a:latin typeface="Segoe"/>
              <a:cs typeface="Segoe"/>
            </a:endParaRPr>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3" name="Subtitle 2"/>
          <p:cNvSpPr>
            <a:spLocks noGrp="1"/>
          </p:cNvSpPr>
          <p:nvPr>
            <p:ph type="subTitle" idx="10" hasCustomPrompt="1"/>
          </p:nvPr>
        </p:nvSpPr>
        <p:spPr>
          <a:xfrm>
            <a:off x="6129537" y="352365"/>
            <a:ext cx="6062463" cy="366959"/>
          </a:xfrm>
        </p:spPr>
        <p:txBody>
          <a:bodyPr>
            <a:noAutofit/>
          </a:bodyPr>
          <a:lstStyle>
            <a:lvl1pPr marL="0" indent="0" algn="l">
              <a:buNone/>
              <a:defRPr sz="2000" b="1" i="0" cap="none">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4" name="Picture 13">
            <a:extLst>
              <a:ext uri="{FF2B5EF4-FFF2-40B4-BE49-F238E27FC236}">
                <a16:creationId xmlns:a16="http://schemas.microsoft.com/office/drawing/2014/main" id="{A31C1D66-BD34-4C6E-8747-BD438EAE947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2820538578"/>
      </p:ext>
    </p:extLst>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4"/>
          </p:nvPr>
        </p:nvSpPr>
        <p:spPr>
          <a:xfrm>
            <a:off x="84695" y="6394833"/>
            <a:ext cx="2844800" cy="365125"/>
          </a:xfrm>
          <a:prstGeom prst="rect">
            <a:avLst/>
          </a:prstGeom>
        </p:spPr>
        <p:txBody>
          <a:bodyPr vert="horz" lIns="91440" tIns="45720" rIns="91440" bIns="45720" rtlCol="0" anchor="ctr"/>
          <a:lstStyle>
            <a:lvl1pPr algn="l">
              <a:defRPr sz="1200" b="1" i="0">
                <a:solidFill>
                  <a:schemeClr val="tx1">
                    <a:tint val="75000"/>
                  </a:schemeClr>
                </a:solidFill>
                <a:latin typeface="Segoe"/>
                <a:cs typeface="Segoe"/>
              </a:defRPr>
            </a:lvl1pPr>
          </a:lstStyle>
          <a:p>
            <a:fld id="{2062FEF5-9C0C-7644-AFB8-36CEBEB72585}" type="slidenum">
              <a:rPr lang="en-US" smtClean="0"/>
              <a:t>‹#›</a:t>
            </a:fld>
            <a:endParaRPr lang="en-US"/>
          </a:p>
        </p:txBody>
      </p:sp>
    </p:spTree>
    <p:extLst>
      <p:ext uri="{BB962C8B-B14F-4D97-AF65-F5344CB8AC3E}">
        <p14:creationId val="134372411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7" r:id="rId4"/>
    <p:sldLayoutId id="2147483652" r:id="rId5"/>
    <p:sldLayoutId id="2147483658" r:id="rId6"/>
    <p:sldLayoutId id="2147483654" r:id="rId7"/>
    <p:sldLayoutId id="2147483659" r:id="rId8"/>
    <p:sldLayoutId id="2147483656" r:id="rId9"/>
    <p:sldLayoutId id="2147483660" r:id="rId10"/>
    <p:sldLayoutId id="2147483661" r:id="rId11"/>
    <p:sldLayoutId id="2147483662" r:id="rId12"/>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chart" Target="../charts/chart1.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media/image4.pn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chart" Target="../charts/chart2.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chart" Target="../charts/chart3.xml"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chart" Target="../charts/chart4.xml"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notesSlide" Target="../notesSlides/notesSlide2.xml" /><Relationship Id="rId3" Type="http://schemas.openxmlformats.org/officeDocument/2006/relationships/chart" Target="../charts/chart5.xml"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notesSlide" Target="../notesSlides/notesSlide3.xml" /><Relationship Id="rId3" Type="http://schemas.openxmlformats.org/officeDocument/2006/relationships/image" Target="../media/image5.png" /><Relationship Id="rId4" Type="http://schemas.openxmlformats.org/officeDocument/2006/relationships/image" Target="../media/image6.png"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4.xml"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3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5.xml.rels>&#65279;<?xml version="1.0" encoding="utf-8" standalone="yes"?><Relationships xmlns="http://schemas.openxmlformats.org/package/2006/relationships"><Relationship Id="rId1" Type="http://schemas.openxmlformats.org/officeDocument/2006/relationships/slideLayout" Target="../slideLayouts/slideLayout4.xml" /></Relationships>
</file>

<file path=ppt/slides/_rels/slide3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7.xml.rels>&#65279;<?xml version="1.0" encoding="utf-8" standalone="yes"?><Relationships xmlns="http://schemas.openxmlformats.org/package/2006/relationships"><Relationship Id="rId1" Type="http://schemas.openxmlformats.org/officeDocument/2006/relationships/slideLayout" Target="../slideLayouts/slideLayout4.xml" /></Relationships>
</file>

<file path=ppt/slides/_rels/slide3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9.xml.rels>&#65279;<?xml version="1.0" encoding="utf-8" standalone="yes"?><Relationships xmlns="http://schemas.openxmlformats.org/package/2006/relationships"><Relationship Id="rId1" Type="http://schemas.openxmlformats.org/officeDocument/2006/relationships/slideLayout" Target="../slideLayouts/slideLayout4.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4.xml" /></Relationships>
</file>

<file path=ppt/slides/_rels/slide40.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1.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42.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43.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44.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45.xml.rels>&#65279;<?xml version="1.0" encoding="utf-8" standalone="yes"?><Relationships xmlns="http://schemas.openxmlformats.org/package/2006/relationships"><Relationship Id="rId1" Type="http://schemas.openxmlformats.org/officeDocument/2006/relationships/slideLayout" Target="../slideLayouts/slideLayout10.xml" /><Relationship Id="rId2" Type="http://schemas.openxmlformats.org/officeDocument/2006/relationships/notesSlide" Target="../notesSlides/notesSlide4.xml" /></Relationships>
</file>

<file path=ppt/slides/_rels/slide46.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47.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4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9.xml.rels>&#65279;<?xml version="1.0" encoding="utf-8" standalone="yes"?><Relationships xmlns="http://schemas.openxmlformats.org/package/2006/relationships"><Relationship Id="rId1" Type="http://schemas.openxmlformats.org/officeDocument/2006/relationships/slideLayout" Target="../slideLayouts/slideLayout10.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0.xml.rels>&#65279;<?xml version="1.0" encoding="utf-8" standalone="yes"?><Relationships xmlns="http://schemas.openxmlformats.org/package/2006/relationships"><Relationship Id="rId1" Type="http://schemas.openxmlformats.org/officeDocument/2006/relationships/slideLayout" Target="../slideLayouts/slideLayout4.xml" /></Relationships>
</file>

<file path=ppt/slides/_rels/slide51.xml.rels>&#65279;<?xml version="1.0" encoding="utf-8" standalone="yes"?><Relationships xmlns="http://schemas.openxmlformats.org/package/2006/relationships"><Relationship Id="rId1" Type="http://schemas.openxmlformats.org/officeDocument/2006/relationships/slideLayout" Target="../slideLayouts/slideLayout4.xml" /></Relationships>
</file>

<file path=ppt/slides/_rels/slide52.xml.rels>&#65279;<?xml version="1.0" encoding="utf-8" standalone="yes"?><Relationships xmlns="http://schemas.openxmlformats.org/package/2006/relationships"><Relationship Id="rId1" Type="http://schemas.openxmlformats.org/officeDocument/2006/relationships/slideLayout" Target="../slideLayouts/slideLayout4.xml" /></Relationships>
</file>

<file path=ppt/slides/_rels/slide53.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5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5.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5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7.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58.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hyperlink" Target="https://www.cms.gov/Medicare/Quality-Initiatives-Patient-Assessment-Instruments/ESRDQIP/06_MeasuringQuality" TargetMode="External" /></Relationships>
</file>

<file path=ppt/slides/_rels/slide59.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notesSlide" Target="../notesSlides/notesSlide1.xml" /></Relationships>
</file>

<file path=ppt/slides/_rels/slide60.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hyperlink" Target="https://www.cms.gov/Medicare/Quality-Initiatives-Patient-Assessment-Instruments/ESRDQIP/06_MeasuringQuality" TargetMode="Externa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ctrTitle"/>
          </p:nvPr>
        </p:nvSpPr>
        <p:spPr>
          <a:xfrm>
            <a:off x="2445303" y="1611270"/>
            <a:ext cx="8229785" cy="2075643"/>
          </a:xfrm>
        </p:spPr>
        <p:txBody>
          <a:bodyPr>
            <a:normAutofit/>
          </a:bodyPr>
          <a:lstStyle/>
          <a:p>
            <a:r>
              <a:rPr lang="en-US" sz="3500" b="0"/>
              <a:t>Basic Principles of Dialysis</a:t>
            </a:r>
            <a:br>
              <a:rPr lang="en-US" sz="3500"/>
            </a:br>
            <a:r>
              <a:rPr lang="en-US" sz="4000"/>
              <a:t>Hemodialysis Solute Transport and Assessment of Adequacy</a:t>
            </a:r>
          </a:p>
        </p:txBody>
      </p:sp>
      <p:sp>
        <p:nvSpPr>
          <p:cNvPr id="3" name="Subtitle 2"/>
          <p:cNvSpPr>
            <a:spLocks noGrp="1" noSelect="1" noMove="1" noResize="1" noTextEdit="1"/>
          </p:cNvSpPr>
          <p:nvPr>
            <p:ph type="subTitle" idx="1"/>
          </p:nvPr>
        </p:nvSpPr>
        <p:spPr>
          <a:xfrm>
            <a:off x="2445892" y="3439633"/>
            <a:ext cx="6989523" cy="1476614"/>
          </a:xfrm>
        </p:spPr>
        <p:txBody>
          <a:bodyPr>
            <a:normAutofit/>
          </a:bodyPr>
          <a:lstStyle/>
          <a:p>
            <a:r>
              <a:rPr lang="en-US" sz="3000" b="1"/>
              <a:t>Brent W. Miller, MD</a:t>
            </a:r>
          </a:p>
          <a:p>
            <a:r>
              <a:rPr lang="en-US" sz="3000"/>
              <a:t>Indiana University School of Medicine</a:t>
            </a:r>
          </a:p>
        </p:txBody>
      </p:sp>
      <p:sp>
        <p:nvSpPr>
          <p:cNvPr id="4" name="TextBox 3">
            <a:extLst>
              <a:ext uri="{FF2B5EF4-FFF2-40B4-BE49-F238E27FC236}">
                <a16:creationId xmlns:a16="http://schemas.microsoft.com/office/drawing/2014/main" id="{B9CE7777-85E6-4F55-BE2E-3EB6CD727506}"/>
              </a:ext>
            </a:extLst>
          </p:cNvPr>
          <p:cNvSpPr txBox="1">
            <a:spLocks noSelect="1" noMove="1" noResize="1" noTextEdit="1"/>
          </p:cNvSpPr>
          <p:nvPr/>
        </p:nvSpPr>
        <p:spPr>
          <a:xfrm>
            <a:off x="1528757" y="700090"/>
            <a:ext cx="9291637" cy="707886"/>
          </a:xfrm>
          <a:prstGeom prst="rect">
            <a:avLst/>
          </a:prstGeom>
          <a:noFill/>
        </p:spPr>
        <p:txBody>
          <a:bodyPr wrap="square" rtlCol="0">
            <a:spAutoFit/>
          </a:bodyPr>
          <a:lstStyle/>
          <a:p>
            <a:r>
              <a:rPr lang="en-US" sz="4000">
                <a:solidFill>
                  <a:schemeClr val="bg1"/>
                </a:solidFill>
                <a:latin typeface="Gotham Black" pitchFamily="50" charset="0"/>
              </a:rPr>
              <a:t>Dialysis Core Curriculum 2021</a:t>
            </a:r>
          </a:p>
        </p:txBody>
      </p:sp>
    </p:spTree>
    <p:extLst>
      <p:ext uri="{BB962C8B-B14F-4D97-AF65-F5344CB8AC3E}">
        <p14:creationId val="221192604"/>
      </p:ext>
    </p:extLst>
  </p:cSld>
  <p:clrMapOvr>
    <a:masterClrMapping/>
  </p:clrMapOvr>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6802390-8125-0E40-9B6E-E8568C5037FA}"/>
              </a:ext>
            </a:extLst>
          </p:cNvPr>
          <p:cNvSpPr>
            <a:spLocks noGrp="1" noSelect="1" noMove="1" noResize="1" noTextEdit="1"/>
          </p:cNvSpPr>
          <p:nvPr>
            <p:ph type="title"/>
          </p:nvPr>
        </p:nvSpPr>
        <p:spPr>
          <a:xfrm>
            <a:off x="616668" y="698058"/>
            <a:ext cx="10515600" cy="1082404"/>
          </a:xfrm>
        </p:spPr>
        <p:txBody>
          <a:bodyPr/>
          <a:lstStyle/>
          <a:p>
            <a:r>
              <a:rPr lang="en-US"/>
              <a:t>Ultrafiltration Coefficient (K</a:t>
            </a:r>
            <a:r>
              <a:rPr lang="en-US" baseline="-25000"/>
              <a:t>uf</a:t>
            </a:r>
            <a:r>
              <a:rPr lang="en-US"/>
              <a:t>)</a:t>
            </a:r>
          </a:p>
        </p:txBody>
      </p:sp>
      <p:sp>
        <p:nvSpPr>
          <p:cNvPr id="3" name="Content Placeholder 2">
            <a:extLst>
              <a:ext uri="{FF2B5EF4-FFF2-40B4-BE49-F238E27FC236}">
                <a16:creationId xmlns:a16="http://schemas.microsoft.com/office/drawing/2014/main" id="{3EF1B49C-0359-5145-84BD-DA81987D01CA}"/>
              </a:ext>
            </a:extLst>
          </p:cNvPr>
          <p:cNvSpPr>
            <a:spLocks noGrp="1" noSelect="1" noMove="1" noResize="1" noTextEdit="1"/>
          </p:cNvSpPr>
          <p:nvPr>
            <p:ph idx="1"/>
          </p:nvPr>
        </p:nvSpPr>
        <p:spPr>
          <a:xfrm>
            <a:off x="616668" y="1618911"/>
            <a:ext cx="10958664" cy="3388471"/>
          </a:xfrm>
        </p:spPr>
        <p:txBody>
          <a:bodyPr/>
          <a:lstStyle/>
          <a:p>
            <a:pPr>
              <a:defRPr/>
            </a:pPr>
            <a:r>
              <a:rPr lang="en-US">
                <a:latin typeface="Arial" panose="020b0604020202020204" pitchFamily="34" charset="0"/>
                <a:cs typeface="Arial" panose="020b0604020202020204" pitchFamily="34" charset="0"/>
              </a:rPr>
              <a:t>Measures dialysis membrane permeability to water</a:t>
            </a:r>
          </a:p>
          <a:p>
            <a:pPr>
              <a:defRPr/>
            </a:pPr>
            <a:r>
              <a:rPr lang="en-US">
                <a:latin typeface="Arial" panose="020b0604020202020204" pitchFamily="34" charset="0"/>
                <a:cs typeface="Arial" panose="020b0604020202020204" pitchFamily="34" charset="0"/>
              </a:rPr>
              <a:t>Historically was important because of ultrafiltration control prior to dialysis machines with volumetric control</a:t>
            </a:r>
          </a:p>
          <a:p>
            <a:pPr>
              <a:defRPr/>
            </a:pPr>
            <a:r>
              <a:rPr lang="en-US">
                <a:latin typeface="Arial" panose="020b0604020202020204" pitchFamily="34" charset="0"/>
                <a:cs typeface="Arial" panose="020b0604020202020204" pitchFamily="34" charset="0"/>
              </a:rPr>
              <a:t>Now utilized to define high-efficiency vs. high-flux dialyzers</a:t>
            </a:r>
          </a:p>
          <a:p>
            <a:pPr marL="0" indent="0">
              <a:buNone/>
            </a:pPr>
            <a:endParaRPr lang="en-US">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CE6C316A-1C9E-2B48-8A00-6499AEC55958}"/>
              </a:ext>
            </a:extLst>
          </p:cNvPr>
          <p:cNvSpPr>
            <a:spLocks noGrp="1" noSelect="1" noMove="1" noResize="1" noTextEdit="1"/>
          </p:cNvSpPr>
          <p:nvPr>
            <p:ph type="subTitle" idx="10"/>
          </p:nvPr>
        </p:nvSpPr>
        <p:spPr/>
        <p:txBody>
          <a:bodyPr/>
          <a:lstStyle/>
          <a:p>
            <a:r>
              <a:rPr lang="en-US"/>
              <a:t>General Principles</a:t>
            </a:r>
          </a:p>
        </p:txBody>
      </p:sp>
      <p:sp>
        <p:nvSpPr>
          <p:cNvPr id="6" name="TextBox 5">
            <a:extLst>
              <a:ext uri="{FF2B5EF4-FFF2-40B4-BE49-F238E27FC236}">
                <a16:creationId xmlns:a16="http://schemas.microsoft.com/office/drawing/2014/main" id="{83D8FCA5-7D54-493B-90BC-0098FDC9EA12}"/>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4086296366"/>
      </p:ext>
    </p:extLst>
  </p:cSld>
  <p:clrMapOvr>
    <a:masterClrMapping/>
  </p:clrMapOvr>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6802390-8125-0E40-9B6E-E8568C5037FA}"/>
              </a:ext>
            </a:extLst>
          </p:cNvPr>
          <p:cNvSpPr>
            <a:spLocks noGrp="1" noSelect="1" noMove="1" noResize="1" noTextEdit="1"/>
          </p:cNvSpPr>
          <p:nvPr>
            <p:ph type="title"/>
          </p:nvPr>
        </p:nvSpPr>
        <p:spPr>
          <a:xfrm>
            <a:off x="614920" y="704950"/>
            <a:ext cx="10515600" cy="1078992"/>
          </a:xfrm>
        </p:spPr>
        <p:txBody>
          <a:bodyPr/>
          <a:lstStyle/>
          <a:p>
            <a:r>
              <a:rPr lang="en-US"/>
              <a:t>High Efficiency vs. High Flux</a:t>
            </a:r>
            <a:r>
              <a:rPr lang="en-US" b="0"/>
              <a:t>*</a:t>
            </a:r>
            <a:r>
              <a:rPr lang="en-US"/>
              <a:t> </a:t>
            </a:r>
          </a:p>
        </p:txBody>
      </p:sp>
      <p:sp>
        <p:nvSpPr>
          <p:cNvPr id="3" name="Content Placeholder 2">
            <a:extLst>
              <a:ext uri="{FF2B5EF4-FFF2-40B4-BE49-F238E27FC236}">
                <a16:creationId xmlns:a16="http://schemas.microsoft.com/office/drawing/2014/main" id="{3EF1B49C-0359-5145-84BD-DA81987D01CA}"/>
              </a:ext>
            </a:extLst>
          </p:cNvPr>
          <p:cNvSpPr>
            <a:spLocks noGrp="1" noSelect="1" noMove="1" noResize="1" noTextEdit="1"/>
          </p:cNvSpPr>
          <p:nvPr>
            <p:ph sz="half" idx="1"/>
          </p:nvPr>
        </p:nvSpPr>
        <p:spPr>
          <a:xfrm>
            <a:off x="614920" y="2074857"/>
            <a:ext cx="5481080" cy="3370710"/>
          </a:xfrm>
        </p:spPr>
        <p:txBody>
          <a:bodyPr>
            <a:normAutofit/>
          </a:bodyPr>
          <a:lstStyle/>
          <a:p>
            <a:pPr>
              <a:defRPr/>
            </a:pPr>
            <a:r>
              <a:rPr lang="en-US" sz="2400">
                <a:latin typeface="Arial" panose="020b0604020202020204" pitchFamily="34" charset="0"/>
                <a:cs typeface="Arial" panose="020b0604020202020204" pitchFamily="34" charset="0"/>
              </a:rPr>
              <a:t>Ultrafiltration coefficient (K</a:t>
            </a:r>
            <a:r>
              <a:rPr lang="en-US" sz="2400" baseline="-25000">
                <a:latin typeface="Arial" panose="020b0604020202020204" pitchFamily="34" charset="0"/>
                <a:cs typeface="Arial" panose="020b0604020202020204" pitchFamily="34" charset="0"/>
              </a:rPr>
              <a:t>uf</a:t>
            </a:r>
            <a:r>
              <a:rPr lang="en-US" sz="2400">
                <a:latin typeface="Arial" panose="020b0604020202020204" pitchFamily="34" charset="0"/>
                <a:cs typeface="Arial" panose="020b0604020202020204" pitchFamily="34" charset="0"/>
              </a:rPr>
              <a:t>) &gt;15 ml/h/mm Hg transmembrane pressure (TMP)</a:t>
            </a:r>
          </a:p>
          <a:p>
            <a:pPr>
              <a:defRPr/>
            </a:pPr>
            <a:r>
              <a:rPr lang="en-US" sz="2400">
                <a:latin typeface="Arial" panose="020b0604020202020204" pitchFamily="34" charset="0"/>
                <a:cs typeface="Arial" panose="020b0604020202020204" pitchFamily="34" charset="0"/>
              </a:rPr>
              <a:t>Larger pore size</a:t>
            </a:r>
          </a:p>
          <a:p>
            <a:pPr>
              <a:defRPr/>
            </a:pPr>
            <a:r>
              <a:rPr lang="en-US" sz="2400">
                <a:latin typeface="Arial" panose="020b0604020202020204" pitchFamily="34" charset="0"/>
                <a:cs typeface="Arial" panose="020b0604020202020204" pitchFamily="34" charset="0"/>
              </a:rPr>
              <a:t>B2 microglobulin clearance &gt;20 ml/min</a:t>
            </a:r>
          </a:p>
          <a:p>
            <a:pPr marL="0" indent="0">
              <a:buNone/>
            </a:pPr>
            <a:endParaRPr lang="en-US" sz="2400">
              <a:latin typeface="Arial" panose="020b0604020202020204" pitchFamily="34" charset="0"/>
              <a:cs typeface="Arial" panose="020b0604020202020204" pitchFamily="34" charset="0"/>
            </a:endParaRPr>
          </a:p>
        </p:txBody>
      </p:sp>
      <p:sp>
        <p:nvSpPr>
          <p:cNvPr id="5" name="Content Placeholder 4">
            <a:extLst>
              <a:ext uri="{FF2B5EF4-FFF2-40B4-BE49-F238E27FC236}">
                <a16:creationId xmlns:a16="http://schemas.microsoft.com/office/drawing/2014/main" id="{CC7BE392-5344-0B44-8E39-5D351C73654E}"/>
              </a:ext>
            </a:extLst>
          </p:cNvPr>
          <p:cNvSpPr>
            <a:spLocks noGrp="1" noSelect="1" noMove="1" noResize="1" noTextEdit="1"/>
          </p:cNvSpPr>
          <p:nvPr>
            <p:ph sz="half" idx="2"/>
          </p:nvPr>
        </p:nvSpPr>
        <p:spPr>
          <a:xfrm>
            <a:off x="6108270" y="2148545"/>
            <a:ext cx="5468809" cy="3335189"/>
          </a:xfrm>
        </p:spPr>
        <p:txBody>
          <a:bodyPr>
            <a:normAutofit/>
          </a:bodyPr>
          <a:lstStyle/>
          <a:p>
            <a:pPr>
              <a:defRPr/>
            </a:pPr>
            <a:r>
              <a:rPr lang="en-US" sz="2400">
                <a:latin typeface="Arial" panose="020b0604020202020204" pitchFamily="34" charset="0"/>
                <a:cs typeface="Arial" panose="020b0604020202020204" pitchFamily="34" charset="0"/>
              </a:rPr>
              <a:t>Ultrafiltration coefficient (K</a:t>
            </a:r>
            <a:r>
              <a:rPr lang="en-US" sz="2400" baseline="-25000">
                <a:latin typeface="Arial" panose="020b0604020202020204" pitchFamily="34" charset="0"/>
                <a:cs typeface="Arial" panose="020b0604020202020204" pitchFamily="34" charset="0"/>
              </a:rPr>
              <a:t>uf</a:t>
            </a:r>
            <a:r>
              <a:rPr lang="en-US" sz="2400">
                <a:latin typeface="Arial" panose="020b0604020202020204" pitchFamily="34" charset="0"/>
                <a:cs typeface="Arial" panose="020b0604020202020204" pitchFamily="34" charset="0"/>
              </a:rPr>
              <a:t>) &lt;15 ml/h/mm Hg TMP</a:t>
            </a:r>
          </a:p>
          <a:p>
            <a:pPr>
              <a:defRPr/>
            </a:pPr>
            <a:r>
              <a:rPr lang="en-US" sz="2400">
                <a:latin typeface="Arial" panose="020b0604020202020204" pitchFamily="34" charset="0"/>
                <a:cs typeface="Arial" panose="020b0604020202020204" pitchFamily="34" charset="0"/>
              </a:rPr>
              <a:t>Smaller pore size</a:t>
            </a:r>
          </a:p>
          <a:p>
            <a:pPr>
              <a:defRPr/>
            </a:pPr>
            <a:r>
              <a:rPr lang="en-US" sz="2400">
                <a:latin typeface="Arial" panose="020b0604020202020204" pitchFamily="34" charset="0"/>
                <a:cs typeface="Arial" panose="020b0604020202020204" pitchFamily="34" charset="0"/>
              </a:rPr>
              <a:t>Large surface areas</a:t>
            </a:r>
          </a:p>
          <a:p>
            <a:pPr>
              <a:defRPr/>
            </a:pPr>
            <a:r>
              <a:rPr lang="en-US" sz="2400">
                <a:latin typeface="Arial" panose="020b0604020202020204" pitchFamily="34" charset="0"/>
                <a:cs typeface="Arial" panose="020b0604020202020204" pitchFamily="34" charset="0"/>
              </a:rPr>
              <a:t>B2 microglobulin clearance variable, often &lt;10 ml/min</a:t>
            </a:r>
          </a:p>
          <a:p>
            <a:endParaRPr lang="en-US" sz="2400">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CE6C316A-1C9E-2B48-8A00-6499AEC55958}"/>
              </a:ext>
            </a:extLst>
          </p:cNvPr>
          <p:cNvSpPr>
            <a:spLocks noGrp="1" noSelect="1" noMove="1" noResize="1" noTextEdit="1"/>
          </p:cNvSpPr>
          <p:nvPr>
            <p:ph type="subTitle" idx="10"/>
          </p:nvPr>
        </p:nvSpPr>
        <p:spPr/>
        <p:txBody>
          <a:bodyPr/>
          <a:lstStyle/>
          <a:p>
            <a:r>
              <a:rPr lang="en-US"/>
              <a:t>General Principles</a:t>
            </a:r>
          </a:p>
        </p:txBody>
      </p:sp>
      <p:sp>
        <p:nvSpPr>
          <p:cNvPr id="6" name="TextBox 5">
            <a:extLst>
              <a:ext uri="{FF2B5EF4-FFF2-40B4-BE49-F238E27FC236}">
                <a16:creationId xmlns:a16="http://schemas.microsoft.com/office/drawing/2014/main" id="{58FD8EF9-E630-C04D-BA8F-EE92F8508626}"/>
              </a:ext>
            </a:extLst>
          </p:cNvPr>
          <p:cNvSpPr txBox="1">
            <a:spLocks noSelect="1" noMove="1" noResize="1" noTextEdit="1"/>
          </p:cNvSpPr>
          <p:nvPr/>
        </p:nvSpPr>
        <p:spPr>
          <a:xfrm>
            <a:off x="6101969" y="1621195"/>
            <a:ext cx="3882004" cy="523220"/>
          </a:xfrm>
          <a:prstGeom prst="rect">
            <a:avLst/>
          </a:prstGeom>
          <a:noFill/>
        </p:spPr>
        <p:txBody>
          <a:bodyPr wrap="square" rtlCol="0">
            <a:spAutoFit/>
          </a:bodyPr>
          <a:lstStyle/>
          <a:p>
            <a:r>
              <a:rPr lang="en-US" sz="2800" b="1">
                <a:latin typeface="Arial" panose="020b0604020202020204" pitchFamily="34" charset="0"/>
                <a:cs typeface="Arial" panose="020b0604020202020204" pitchFamily="34" charset="0"/>
              </a:rPr>
              <a:t>High Efficiency</a:t>
            </a:r>
          </a:p>
        </p:txBody>
      </p:sp>
      <p:sp>
        <p:nvSpPr>
          <p:cNvPr id="7" name="TextBox 6">
            <a:extLst>
              <a:ext uri="{FF2B5EF4-FFF2-40B4-BE49-F238E27FC236}">
                <a16:creationId xmlns:a16="http://schemas.microsoft.com/office/drawing/2014/main" id="{8F3DCE97-44DA-BF41-8325-38B2171295F6}"/>
              </a:ext>
            </a:extLst>
          </p:cNvPr>
          <p:cNvSpPr txBox="1">
            <a:spLocks noSelect="1" noMove="1" noResize="1" noTextEdit="1"/>
          </p:cNvSpPr>
          <p:nvPr/>
        </p:nvSpPr>
        <p:spPr>
          <a:xfrm>
            <a:off x="620553" y="1619976"/>
            <a:ext cx="2671011" cy="523220"/>
          </a:xfrm>
          <a:prstGeom prst="rect">
            <a:avLst/>
          </a:prstGeom>
          <a:noFill/>
        </p:spPr>
        <p:txBody>
          <a:bodyPr wrap="square" rtlCol="0">
            <a:spAutoFit/>
          </a:bodyPr>
          <a:lstStyle/>
          <a:p>
            <a:r>
              <a:rPr lang="en-US" sz="2800" b="1">
                <a:latin typeface="Arial" panose="020b0604020202020204" pitchFamily="34" charset="0"/>
                <a:cs typeface="Arial" panose="020b0604020202020204" pitchFamily="34" charset="0"/>
              </a:rPr>
              <a:t>High Flux</a:t>
            </a:r>
          </a:p>
        </p:txBody>
      </p:sp>
      <p:sp>
        <p:nvSpPr>
          <p:cNvPr id="8" name="TextBox 7">
            <a:extLst>
              <a:ext uri="{FF2B5EF4-FFF2-40B4-BE49-F238E27FC236}">
                <a16:creationId xmlns:a16="http://schemas.microsoft.com/office/drawing/2014/main" id="{ED23A6BF-8E83-FA43-8B77-1914FFC98841}"/>
              </a:ext>
            </a:extLst>
          </p:cNvPr>
          <p:cNvSpPr txBox="1">
            <a:spLocks noSelect="1" noMove="1" noResize="1" noTextEdit="1"/>
          </p:cNvSpPr>
          <p:nvPr/>
        </p:nvSpPr>
        <p:spPr>
          <a:xfrm>
            <a:off x="614919" y="5270575"/>
            <a:ext cx="10962159" cy="646331"/>
          </a:xfrm>
          <a:prstGeom prst="rect">
            <a:avLst/>
          </a:prstGeom>
          <a:noFill/>
        </p:spPr>
        <p:txBody>
          <a:bodyPr wrap="square" rtlCol="0">
            <a:spAutoFit/>
          </a:bodyPr>
          <a:lstStyle/>
          <a:p>
            <a:r>
              <a:rPr lang="en-US">
                <a:solidFill>
                  <a:schemeClr val="tx1">
                    <a:lumMod val="65000"/>
                    <a:lumOff val="35000"/>
                  </a:schemeClr>
                </a:solidFill>
                <a:latin typeface="Arial" panose="020b0604020202020204" pitchFamily="34" charset="0"/>
                <a:cs typeface="Arial" panose="020b0604020202020204" pitchFamily="34" charset="0"/>
              </a:rPr>
              <a:t>* Due to both technological improvements and decreased cost of manufacturing, the majority of dialysis membranes in the U.S. now are made of components that have high-flux characteristics.</a:t>
            </a:r>
          </a:p>
        </p:txBody>
      </p:sp>
      <p:sp>
        <p:nvSpPr>
          <p:cNvPr id="10" name="TextBox 9">
            <a:extLst>
              <a:ext uri="{FF2B5EF4-FFF2-40B4-BE49-F238E27FC236}">
                <a16:creationId xmlns:a16="http://schemas.microsoft.com/office/drawing/2014/main" id="{17902B65-4DD5-4C10-9C6D-A9183A79954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928175335"/>
      </p:ext>
    </p:extLst>
  </p:cSld>
  <p:clrMapOvr>
    <a:masterClrMapping/>
  </p:clrMapOvr>
  <p:transition/>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ext Placeholder 1">
            <a:extLst>
              <a:ext uri="{FF2B5EF4-FFF2-40B4-BE49-F238E27FC236}">
                <a16:creationId xmlns:a16="http://schemas.microsoft.com/office/drawing/2014/main" id="{DCADD8B5-AD6A-4B42-8A2D-EF40260DB474}"/>
              </a:ext>
            </a:extLst>
          </p:cNvPr>
          <p:cNvSpPr>
            <a:spLocks noGrp="1" noSelect="1" noMove="1" noResize="1" noTextEdit="1"/>
          </p:cNvSpPr>
          <p:nvPr>
            <p:ph type="body" idx="1"/>
          </p:nvPr>
        </p:nvSpPr>
        <p:spPr>
          <a:xfrm>
            <a:off x="4729655" y="3446364"/>
            <a:ext cx="6542590" cy="1007584"/>
          </a:xfrm>
        </p:spPr>
        <p:txBody>
          <a:bodyPr>
            <a:normAutofit/>
          </a:bodyPr>
          <a:lstStyle/>
          <a:p>
            <a:r>
              <a:rPr lang="en-US" sz="3000">
                <a:latin typeface="Arial" panose="020b0604020202020204" pitchFamily="34" charset="0"/>
                <a:cs typeface="Arial" panose="020b0604020202020204" pitchFamily="34" charset="0"/>
              </a:rPr>
              <a:t>Sodium </a:t>
            </a:r>
          </a:p>
        </p:txBody>
      </p:sp>
      <p:sp>
        <p:nvSpPr>
          <p:cNvPr id="3" name="Subtitle 2">
            <a:extLst>
              <a:ext uri="{FF2B5EF4-FFF2-40B4-BE49-F238E27FC236}">
                <a16:creationId xmlns:a16="http://schemas.microsoft.com/office/drawing/2014/main" id="{E0777232-FD0D-CD46-847D-47BF33A486DA}"/>
              </a:ext>
            </a:extLst>
          </p:cNvPr>
          <p:cNvSpPr>
            <a:spLocks noGrp="1" noSelect="1" noMove="1" noResize="1" noTextEdit="1"/>
          </p:cNvSpPr>
          <p:nvPr>
            <p:ph type="subTitle" idx="10"/>
          </p:nvPr>
        </p:nvSpPr>
        <p:spPr/>
        <p:txBody>
          <a:bodyPr/>
          <a:lstStyle/>
          <a:p>
            <a:r>
              <a:rPr lang="en-US"/>
              <a:t>Solute Transport</a:t>
            </a:r>
          </a:p>
        </p:txBody>
      </p:sp>
      <p:sp>
        <p:nvSpPr>
          <p:cNvPr id="5" name="TextBox 4">
            <a:extLst>
              <a:ext uri="{FF2B5EF4-FFF2-40B4-BE49-F238E27FC236}">
                <a16:creationId xmlns:a16="http://schemas.microsoft.com/office/drawing/2014/main" id="{A3B09DBD-DE9B-4A8C-84DB-B51F35607C9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194099759"/>
      </p:ext>
    </p:extLst>
  </p:cSld>
  <p:clrMapOvr>
    <a:masterClrMapping/>
  </p:clrMapOvr>
  <p:transition/>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5173B81D-F9E9-E04C-954F-9F29A24F01E9}"/>
              </a:ext>
            </a:extLst>
          </p:cNvPr>
          <p:cNvSpPr>
            <a:spLocks noGrp="1" noSelect="1" noMove="1" noResize="1" noTextEdit="1"/>
          </p:cNvSpPr>
          <p:nvPr>
            <p:ph type="title"/>
          </p:nvPr>
        </p:nvSpPr>
        <p:spPr>
          <a:xfrm>
            <a:off x="614809" y="846912"/>
            <a:ext cx="11488918" cy="1078992"/>
          </a:xfrm>
        </p:spPr>
        <p:txBody>
          <a:bodyPr>
            <a:noAutofit/>
          </a:bodyPr>
          <a:lstStyle/>
          <a:p>
            <a:r>
              <a:rPr lang="en-US" sz="3000"/>
              <a:t>The Negative Impact of Too Much Dietary Sodium Intake Cannot Be Overemphasized and Overwhelms the Best Hemodialysis Prescription and Treatment</a:t>
            </a:r>
          </a:p>
        </p:txBody>
      </p:sp>
      <p:sp>
        <p:nvSpPr>
          <p:cNvPr id="3" name="Content Placeholder 2">
            <a:extLst>
              <a:ext uri="{FF2B5EF4-FFF2-40B4-BE49-F238E27FC236}">
                <a16:creationId xmlns:a16="http://schemas.microsoft.com/office/drawing/2014/main" id="{CEEBB97B-1864-A34A-B59B-DE8CB016C756}"/>
              </a:ext>
            </a:extLst>
          </p:cNvPr>
          <p:cNvSpPr>
            <a:spLocks noGrp="1" noSelect="1" noMove="1" noResize="1" noTextEdit="1"/>
          </p:cNvSpPr>
          <p:nvPr>
            <p:ph sz="half" idx="2"/>
          </p:nvPr>
        </p:nvSpPr>
        <p:spPr>
          <a:xfrm>
            <a:off x="7021033" y="2139569"/>
            <a:ext cx="4557823" cy="2493798"/>
          </a:xfrm>
        </p:spPr>
        <p:txBody>
          <a:bodyPr>
            <a:noAutofit/>
          </a:bodyPr>
          <a:lstStyle/>
          <a:p>
            <a:r>
              <a:rPr lang="en-US" sz="2400">
                <a:latin typeface="Arial" panose="020b0604020202020204" pitchFamily="34" charset="0"/>
                <a:cs typeface="Arial" panose="020b0604020202020204" pitchFamily="34" charset="0"/>
              </a:rPr>
              <a:t>Retrospective analysis of 1770 subjects in HEMO trial</a:t>
            </a:r>
          </a:p>
          <a:p>
            <a:r>
              <a:rPr lang="en-US" sz="2400">
                <a:latin typeface="Arial" panose="020b0604020202020204" pitchFamily="34" charset="0"/>
                <a:cs typeface="Arial" panose="020b0604020202020204" pitchFamily="34" charset="0"/>
              </a:rPr>
              <a:t>Reported sodium intake in quartiles</a:t>
            </a:r>
          </a:p>
          <a:p>
            <a:r>
              <a:rPr lang="en-US" sz="2400">
                <a:latin typeface="Arial" panose="020b0604020202020204" pitchFamily="34" charset="0"/>
                <a:cs typeface="Arial" panose="020b0604020202020204" pitchFamily="34" charset="0"/>
              </a:rPr>
              <a:t>Adjusted for age, sex, race, weight, access, CHF, DM, CAD, sodium, albumin, creatinine, UF, caloric intake, and protein intake</a:t>
            </a:r>
          </a:p>
        </p:txBody>
      </p:sp>
      <p:sp>
        <p:nvSpPr>
          <p:cNvPr id="4" name="Subtitle 3">
            <a:extLst>
              <a:ext uri="{FF2B5EF4-FFF2-40B4-BE49-F238E27FC236}">
                <a16:creationId xmlns:a16="http://schemas.microsoft.com/office/drawing/2014/main" id="{4BAC404E-9905-E242-93E1-343EC9657AB3}"/>
              </a:ext>
            </a:extLst>
          </p:cNvPr>
          <p:cNvSpPr>
            <a:spLocks noGrp="1" noSelect="1" noMove="1" noResize="1" noTextEdit="1"/>
          </p:cNvSpPr>
          <p:nvPr>
            <p:ph type="subTitle" idx="10"/>
          </p:nvPr>
        </p:nvSpPr>
        <p:spPr/>
        <p:txBody>
          <a:bodyPr/>
          <a:lstStyle/>
          <a:p>
            <a:r>
              <a:rPr lang="en-US"/>
              <a:t>Sodium</a:t>
            </a:r>
          </a:p>
        </p:txBody>
      </p:sp>
      <p:graphicFrame>
        <p:nvGraphicFramePr>
          <p:cNvPr id="10" name="Content Placeholder 9">
            <a:extLst>
              <a:ext uri="{FF2B5EF4-FFF2-40B4-BE49-F238E27FC236}">
                <a16:creationId xmlns:a16="http://schemas.microsoft.com/office/drawing/2014/main" id="{8DD07913-C414-5B4A-BC2C-EA2A2EACC84C}"/>
              </a:ext>
            </a:extLst>
          </p:cNvPr>
          <p:cNvGraphicFramePr>
            <a:graphicFrameLocks noGrp="1" noSelect="1" noMove="1" noResize="1"/>
          </p:cNvGraphicFramePr>
          <p:nvPr>
            <p:ph sz="half" idx="1"/>
            <p:extLst>
              <p:ext uri="{D42A27DB-BD31-4B8C-83A1-F6EECF244321}">
                <p14:modId val="3882401235"/>
              </p:ext>
            </p:extLst>
          </p:nvPr>
        </p:nvGraphicFramePr>
        <p:xfrm>
          <a:off x="298892" y="1615181"/>
          <a:ext cx="7239590" cy="3989812"/>
        </p:xfrm>
        <a:graphic>
          <a:graphicData uri="http://schemas.openxmlformats.org/drawingml/2006/chart">
            <c:chart xmlns:c="http://schemas.openxmlformats.org/drawingml/2006/chart" r:id="rId2"/>
          </a:graphicData>
        </a:graphic>
      </p:graphicFrame>
      <p:sp>
        <p:nvSpPr>
          <p:cNvPr id="5" name="TextBox 4">
            <a:extLst>
              <a:ext uri="{FF2B5EF4-FFF2-40B4-BE49-F238E27FC236}">
                <a16:creationId xmlns:a16="http://schemas.microsoft.com/office/drawing/2014/main" id="{516241BC-E948-48C4-883F-ECA320CD7EBC}"/>
              </a:ext>
            </a:extLst>
          </p:cNvPr>
          <p:cNvSpPr txBox="1">
            <a:spLocks noSelect="1" noMove="1" noResize="1" noTextEdit="1"/>
          </p:cNvSpPr>
          <p:nvPr/>
        </p:nvSpPr>
        <p:spPr>
          <a:xfrm>
            <a:off x="5709686" y="5811449"/>
            <a:ext cx="6489734" cy="323165"/>
          </a:xfrm>
          <a:prstGeom prst="rect">
            <a:avLst/>
          </a:prstGeom>
          <a:noFill/>
        </p:spPr>
        <p:txBody>
          <a:bodyPr wrap="square" rtlCol="0">
            <a:spAutoFit/>
          </a:bodyPr>
          <a:lstStyle/>
          <a:p>
            <a:pPr algn="r"/>
            <a:r>
              <a:rPr lang="en-US" sz="1500" i="1">
                <a:latin typeface="Arial" panose="020b0604020202020204" pitchFamily="34" charset="0"/>
                <a:cs typeface="Arial" panose="020b0604020202020204" pitchFamily="34" charset="0"/>
              </a:rPr>
              <a:t>Adapted from McCausland FR et al. Kidney Int 82:204, 2012</a:t>
            </a:r>
          </a:p>
        </p:txBody>
      </p:sp>
      <p:sp>
        <p:nvSpPr>
          <p:cNvPr id="8" name="TextBox 7">
            <a:extLst>
              <a:ext uri="{FF2B5EF4-FFF2-40B4-BE49-F238E27FC236}">
                <a16:creationId xmlns:a16="http://schemas.microsoft.com/office/drawing/2014/main" id="{AFA5B4D4-CAD1-4FE7-96A4-B6460FCAEEBC}"/>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870312656"/>
      </p:ext>
    </p:extLst>
  </p:cSld>
  <p:clrMapOvr>
    <a:masterClrMapping/>
  </p:clrMapOvr>
  <p:transition/>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70A6999B-D7C4-9445-9F59-225944CA7AA3}"/>
              </a:ext>
            </a:extLst>
          </p:cNvPr>
          <p:cNvSpPr>
            <a:spLocks noGrp="1" noSelect="1" noMove="1" noResize="1" noTextEdit="1"/>
          </p:cNvSpPr>
          <p:nvPr>
            <p:ph type="title"/>
          </p:nvPr>
        </p:nvSpPr>
        <p:spPr>
          <a:xfrm>
            <a:off x="616665" y="696794"/>
            <a:ext cx="11187091" cy="1082404"/>
          </a:xfrm>
        </p:spPr>
        <p:txBody>
          <a:bodyPr>
            <a:normAutofit/>
          </a:bodyPr>
          <a:lstStyle/>
          <a:p>
            <a:r>
              <a:rPr lang="en-US"/>
              <a:t>Sodium Removal in HD vs. PD</a:t>
            </a:r>
          </a:p>
        </p:txBody>
      </p:sp>
      <p:sp>
        <p:nvSpPr>
          <p:cNvPr id="3" name="Content Placeholder 2">
            <a:extLst>
              <a:ext uri="{FF2B5EF4-FFF2-40B4-BE49-F238E27FC236}">
                <a16:creationId xmlns:a16="http://schemas.microsoft.com/office/drawing/2014/main" id="{7BA8FB6F-4570-A24D-8AFC-7BC6C35E0B9B}"/>
              </a:ext>
            </a:extLst>
          </p:cNvPr>
          <p:cNvSpPr>
            <a:spLocks noGrp="1" noSelect="1" noMove="1" noResize="1" noTextEdit="1"/>
          </p:cNvSpPr>
          <p:nvPr>
            <p:ph idx="1"/>
          </p:nvPr>
        </p:nvSpPr>
        <p:spPr>
          <a:xfrm>
            <a:off x="616665" y="1619706"/>
            <a:ext cx="10958670" cy="4630423"/>
          </a:xfrm>
        </p:spPr>
        <p:txBody>
          <a:bodyPr>
            <a:noAutofit/>
          </a:bodyPr>
          <a:lstStyle/>
          <a:p>
            <a:pPr marL="0" indent="0">
              <a:spcBef>
                <a:spcPct val="0"/>
              </a:spcBef>
              <a:buNone/>
            </a:pPr>
            <a:r>
              <a:rPr lang="en-US" sz="2400">
                <a:latin typeface="Arial" panose="020b0604020202020204" pitchFamily="34" charset="0"/>
                <a:cs typeface="Arial" panose="020b0604020202020204" pitchFamily="34" charset="0"/>
              </a:rPr>
              <a:t>Sodium removal is different between peritoneal and hemodialysis. </a:t>
            </a:r>
          </a:p>
          <a:p>
            <a:pPr lvl="1">
              <a:spcBef>
                <a:spcPct val="0"/>
              </a:spcBef>
            </a:pPr>
            <a:r>
              <a:rPr lang="en-US">
                <a:latin typeface="Arial" panose="020b0604020202020204" pitchFamily="34" charset="0"/>
                <a:cs typeface="Arial" panose="020b0604020202020204" pitchFamily="34" charset="0"/>
              </a:rPr>
              <a:t>Approximately 80% of sodium removal in hemodialysis is via convection (ultrafiltration) and 20% via diffusion.</a:t>
            </a:r>
          </a:p>
          <a:p>
            <a:pPr marL="1254125" lvl="2" indent="-339725">
              <a:spcBef>
                <a:spcPct val="0"/>
              </a:spcBef>
              <a:buFont typeface="Courier New" panose="02070309020205020404" pitchFamily="49" charset="0"/>
              <a:buChar char="o"/>
            </a:pPr>
            <a:r>
              <a:rPr lang="en-US">
                <a:latin typeface="Arial" panose="020b0604020202020204" pitchFamily="34" charset="0"/>
                <a:cs typeface="Arial" panose="020b0604020202020204" pitchFamily="34" charset="0"/>
              </a:rPr>
              <a:t>The correct target weight, rather than the sodium gradient, per se, is the most critical part of the prescription for sodium removal.</a:t>
            </a:r>
          </a:p>
          <a:p>
            <a:pPr marL="1254125" lvl="2" indent="-339725">
              <a:spcBef>
                <a:spcPct val="0"/>
              </a:spcBef>
              <a:buFont typeface="Courier New" panose="02070309020205020404" pitchFamily="49" charset="0"/>
              <a:buChar char="o"/>
            </a:pPr>
            <a:r>
              <a:rPr lang="en-US">
                <a:latin typeface="Arial" panose="020b0604020202020204" pitchFamily="34" charset="0"/>
                <a:cs typeface="Arial" panose="020b0604020202020204" pitchFamily="34" charset="0"/>
              </a:rPr>
              <a:t>The sodium bath can be varied with unintended consequences. (see later slides)</a:t>
            </a:r>
          </a:p>
          <a:p>
            <a:pPr lvl="1">
              <a:spcBef>
                <a:spcPct val="0"/>
              </a:spcBef>
            </a:pPr>
            <a:r>
              <a:rPr lang="en-US">
                <a:latin typeface="Arial" panose="020b0604020202020204" pitchFamily="34" charset="0"/>
                <a:cs typeface="Arial" panose="020b0604020202020204" pitchFamily="34" charset="0"/>
              </a:rPr>
              <a:t>In contrast, diffusion is much more important for sodium removal with peritoneal dialysis, usually accounting for approximately 1/3 of the total amount.</a:t>
            </a:r>
          </a:p>
          <a:p>
            <a:pPr marL="1254125" lvl="2" indent="-339725">
              <a:spcBef>
                <a:spcPct val="0"/>
              </a:spcBef>
              <a:buFont typeface="Courier New" panose="02070309020205020404" pitchFamily="49" charset="0"/>
              <a:buChar char="o"/>
            </a:pPr>
            <a:r>
              <a:rPr lang="en-US">
                <a:latin typeface="Arial" panose="020b0604020202020204" pitchFamily="34" charset="0"/>
                <a:cs typeface="Arial" panose="020b0604020202020204" pitchFamily="34" charset="0"/>
              </a:rPr>
              <a:t>CAPD typically removes more than CCPD.</a:t>
            </a:r>
          </a:p>
          <a:p>
            <a:pPr marL="1254125" lvl="2" indent="-339725">
              <a:spcBef>
                <a:spcPct val="0"/>
              </a:spcBef>
              <a:buFont typeface="Courier New" panose="02070309020205020404" pitchFamily="49" charset="0"/>
              <a:buChar char="o"/>
            </a:pPr>
            <a:r>
              <a:rPr lang="en-US">
                <a:latin typeface="Arial" panose="020b0604020202020204" pitchFamily="34" charset="0"/>
                <a:cs typeface="Arial" panose="020b0604020202020204" pitchFamily="34" charset="0"/>
              </a:rPr>
              <a:t>Short dwell times on CCPD can lead to more free water transport than sodium removal; hence, the term “sodium sieving.”</a:t>
            </a:r>
          </a:p>
          <a:p>
            <a:pPr marL="1254125" lvl="2" indent="-339725">
              <a:spcBef>
                <a:spcPct val="0"/>
              </a:spcBef>
              <a:buFont typeface="Courier New" panose="02070309020205020404" pitchFamily="49" charset="0"/>
              <a:buChar char="o"/>
            </a:pPr>
            <a:r>
              <a:rPr lang="en-US">
                <a:latin typeface="Arial" panose="020b0604020202020204" pitchFamily="34" charset="0"/>
                <a:cs typeface="Arial" panose="020b0604020202020204" pitchFamily="34" charset="0"/>
              </a:rPr>
              <a:t>Attempts to increase the sodium gradient and enhance sodium diffusion come at the expense of decreased ultrafiltration due to the decline in osmolarity.</a:t>
            </a:r>
          </a:p>
          <a:p>
            <a:pPr lvl="1">
              <a:spcBef>
                <a:spcPct val="0"/>
              </a:spcBef>
            </a:pPr>
            <a:endParaRPr lang="en-US">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9F4D568F-9C9B-9149-AA1A-9312E6222FE5}"/>
              </a:ext>
            </a:extLst>
          </p:cNvPr>
          <p:cNvSpPr>
            <a:spLocks noGrp="1" noSelect="1" noMove="1" noResize="1" noTextEdit="1"/>
          </p:cNvSpPr>
          <p:nvPr>
            <p:ph type="subTitle" idx="10"/>
          </p:nvPr>
        </p:nvSpPr>
        <p:spPr/>
        <p:txBody>
          <a:bodyPr/>
          <a:lstStyle/>
          <a:p>
            <a:r>
              <a:rPr lang="en-US"/>
              <a:t>Sodium</a:t>
            </a:r>
          </a:p>
        </p:txBody>
      </p:sp>
      <p:sp>
        <p:nvSpPr>
          <p:cNvPr id="6" name="TextBox 5">
            <a:extLst>
              <a:ext uri="{FF2B5EF4-FFF2-40B4-BE49-F238E27FC236}">
                <a16:creationId xmlns:a16="http://schemas.microsoft.com/office/drawing/2014/main" id="{10AF6E9E-D121-454A-B3F2-CCECBC93AE4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78297706"/>
      </p:ext>
    </p:extLst>
  </p:cSld>
  <p:clrMapOvr>
    <a:masterClrMapping/>
  </p:clrMapOvr>
  <p:transition/>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13D3AF86-42B1-1846-9661-28150B1BC155}"/>
              </a:ext>
            </a:extLst>
          </p:cNvPr>
          <p:cNvSpPr>
            <a:spLocks noGrp="1" noSelect="1" noMove="1" noResize="1" noTextEdit="1"/>
          </p:cNvSpPr>
          <p:nvPr>
            <p:ph type="title"/>
          </p:nvPr>
        </p:nvSpPr>
        <p:spPr>
          <a:xfrm>
            <a:off x="616100" y="705656"/>
            <a:ext cx="11607799" cy="1078992"/>
          </a:xfrm>
        </p:spPr>
        <p:txBody>
          <a:bodyPr>
            <a:normAutofit fontScale="90000"/>
          </a:bodyPr>
          <a:lstStyle/>
          <a:p>
            <a:r>
              <a:rPr lang="en-US"/>
              <a:t>Choice of Sodium Dialysate Bath</a:t>
            </a:r>
            <a:r>
              <a:rPr lang="en-US" b="0"/>
              <a:t>*</a:t>
            </a:r>
            <a:br>
              <a:rPr lang="en-US"/>
            </a:br>
            <a:r>
              <a:rPr lang="en-US" b="0"/>
              <a:t>(</a:t>
            </a:r>
            <a:r>
              <a:rPr lang="en-US" sz="3600" b="0"/>
              <a:t>Most patients tolerate dialysate [Na</a:t>
            </a:r>
            <a:r>
              <a:rPr lang="en-US" sz="3600" b="0" baseline="30000"/>
              <a:t>+</a:t>
            </a:r>
            <a:r>
              <a:rPr lang="en-US" sz="3600" b="0"/>
              <a:t>] </a:t>
            </a:r>
            <a:r>
              <a:rPr lang="en-US" sz="3600" b="0" u="sng"/>
              <a:t>&gt;</a:t>
            </a:r>
            <a:r>
              <a:rPr lang="en-US" sz="3600" b="0"/>
              <a:t>135 mmol/L well)</a:t>
            </a:r>
          </a:p>
        </p:txBody>
      </p:sp>
      <p:graphicFrame>
        <p:nvGraphicFramePr>
          <p:cNvPr id="5" name="Content Placeholder 4">
            <a:extLst>
              <a:ext uri="{FF2B5EF4-FFF2-40B4-BE49-F238E27FC236}">
                <a16:creationId xmlns:a16="http://schemas.microsoft.com/office/drawing/2014/main" id="{E7903F96-788B-DE40-B0A8-3B2446084A82}"/>
              </a:ext>
            </a:extLst>
          </p:cNvPr>
          <p:cNvGraphicFramePr>
            <a:graphicFrameLocks noGrp="1" noSelect="1" noMove="1" noResize="1"/>
          </p:cNvGraphicFramePr>
          <p:nvPr>
            <p:ph idx="1"/>
            <p:extLst>
              <p:ext uri="{D42A27DB-BD31-4B8C-83A1-F6EECF244321}">
                <p14:modId val="2830767534"/>
              </p:ext>
            </p:extLst>
          </p:nvPr>
        </p:nvGraphicFramePr>
        <p:xfrm>
          <a:off x="616100" y="2052875"/>
          <a:ext cx="10962756" cy="3361577"/>
        </p:xfrm>
        <a:graphic>
          <a:graphicData uri="http://schemas.openxmlformats.org/drawingml/2006/table">
            <a:tbl>
              <a:tblPr firstRow="1" bandRow="1">
                <a:tableStyleId>{5C22544A-7EE6-4342-B048-85BDC9FD1C3A}</a:tableStyleId>
              </a:tblPr>
              <a:tblGrid>
                <a:gridCol w="2297221">
                  <a:extLst>
                    <a:ext uri="{9D8B030D-6E8A-4147-A177-3AD203B41FA5}">
                      <a16:colId xmlns:a16="http://schemas.microsoft.com/office/drawing/2014/main" val="1663856100"/>
                    </a:ext>
                  </a:extLst>
                </a:gridCol>
                <a:gridCol w="4114800">
                  <a:extLst>
                    <a:ext uri="{9D8B030D-6E8A-4147-A177-3AD203B41FA5}">
                      <a16:colId xmlns:a16="http://schemas.microsoft.com/office/drawing/2014/main" val="1023619895"/>
                    </a:ext>
                  </a:extLst>
                </a:gridCol>
                <a:gridCol w="4550735">
                  <a:extLst>
                    <a:ext uri="{9D8B030D-6E8A-4147-A177-3AD203B41FA5}">
                      <a16:colId xmlns:a16="http://schemas.microsoft.com/office/drawing/2014/main" val="1455394086"/>
                    </a:ext>
                  </a:extLst>
                </a:gridCol>
              </a:tblGrid>
              <a:tr h="435497">
                <a:tc>
                  <a:txBody>
                    <a:bodyPr vert="horz" wrap="square"/>
                    <a:lstStyle/>
                    <a:p>
                      <a:endParaRPr lang="en-US">
                        <a:latin typeface="Arial" panose="020b0604020202020204" pitchFamily="34" charset="0"/>
                        <a:cs typeface="Arial" panose="020b0604020202020204" pitchFamily="34" charset="0"/>
                      </a:endParaRPr>
                    </a:p>
                  </a:txBody>
                  <a:tcPr/>
                </a:tc>
                <a:tc>
                  <a:txBody>
                    <a:bodyPr vert="horz" wrap="square"/>
                    <a:lstStyle/>
                    <a:p>
                      <a:r>
                        <a:rPr lang="en-US">
                          <a:latin typeface="Arial" panose="020b0604020202020204" pitchFamily="34" charset="0"/>
                          <a:cs typeface="Arial" panose="020b0604020202020204" pitchFamily="34" charset="0"/>
                        </a:rPr>
                        <a:t>Pros</a:t>
                      </a:r>
                    </a:p>
                  </a:txBody>
                  <a:tcPr/>
                </a:tc>
                <a:tc>
                  <a:txBody>
                    <a:bodyPr vert="horz" wrap="square"/>
                    <a:lstStyle/>
                    <a:p>
                      <a:r>
                        <a:rPr lang="en-US">
                          <a:latin typeface="Arial" panose="020b0604020202020204" pitchFamily="34" charset="0"/>
                          <a:cs typeface="Arial" panose="020b0604020202020204" pitchFamily="34" charset="0"/>
                        </a:rPr>
                        <a:t>Cons</a:t>
                      </a:r>
                    </a:p>
                  </a:txBody>
                  <a:tcPr/>
                </a:tc>
                <a:extLst>
                  <a:ext uri="{0D108BD9-81ED-4DB2-BD59-A6C34878D82A}">
                    <a16:rowId xmlns:a16="http://schemas.microsoft.com/office/drawing/2014/main" val="175243170"/>
                  </a:ext>
                </a:extLst>
              </a:tr>
              <a:tr h="1005492">
                <a:tc>
                  <a:txBody>
                    <a:bodyPr vert="horz" wrap="square"/>
                    <a:lstStyle/>
                    <a:p>
                      <a:r>
                        <a:rPr lang="en-US">
                          <a:solidFill>
                            <a:schemeClr val="tx1">
                              <a:lumMod val="65000"/>
                              <a:lumOff val="35000"/>
                            </a:schemeClr>
                          </a:solidFill>
                          <a:latin typeface="Arial" panose="020b0604020202020204" pitchFamily="34" charset="0"/>
                          <a:cs typeface="Arial" panose="020b0604020202020204" pitchFamily="34" charset="0"/>
                        </a:rPr>
                        <a:t>Higher Sodium Bath</a:t>
                      </a:r>
                    </a:p>
                  </a:txBody>
                  <a:tcPr/>
                </a:tc>
                <a:tc>
                  <a:txBody>
                    <a:bodyPr vert="horz" wrap="square"/>
                    <a:lstStyle/>
                    <a:p>
                      <a:r>
                        <a:rPr lang="en-US">
                          <a:solidFill>
                            <a:schemeClr val="tx1">
                              <a:lumMod val="65000"/>
                              <a:lumOff val="35000"/>
                            </a:schemeClr>
                          </a:solidFill>
                          <a:latin typeface="Arial" panose="020b0604020202020204" pitchFamily="34" charset="0"/>
                          <a:cs typeface="Arial" panose="020b0604020202020204" pitchFamily="34" charset="0"/>
                        </a:rPr>
                        <a:t>Less hypotensive episodes</a:t>
                      </a:r>
                    </a:p>
                    <a:p>
                      <a:r>
                        <a:rPr lang="en-US">
                          <a:solidFill>
                            <a:schemeClr val="tx1">
                              <a:lumMod val="65000"/>
                              <a:lumOff val="35000"/>
                            </a:schemeClr>
                          </a:solidFill>
                          <a:latin typeface="Arial" panose="020b0604020202020204" pitchFamily="34" charset="0"/>
                          <a:cs typeface="Arial" panose="020b0604020202020204" pitchFamily="34" charset="0"/>
                        </a:rPr>
                        <a:t>Less dialysis symptoms</a:t>
                      </a:r>
                    </a:p>
                    <a:p>
                      <a:r>
                        <a:rPr lang="en-US">
                          <a:solidFill>
                            <a:schemeClr val="tx1">
                              <a:lumMod val="65000"/>
                              <a:lumOff val="35000"/>
                            </a:schemeClr>
                          </a:solidFill>
                          <a:latin typeface="Arial" panose="020b0604020202020204" pitchFamily="34" charset="0"/>
                          <a:cs typeface="Arial" panose="020b0604020202020204" pitchFamily="34" charset="0"/>
                        </a:rPr>
                        <a:t>Decrease in intracellular water</a:t>
                      </a:r>
                    </a:p>
                    <a:p>
                      <a:endParaRPr lang="en-US">
                        <a:solidFill>
                          <a:schemeClr val="tx1">
                            <a:lumMod val="65000"/>
                            <a:lumOff val="35000"/>
                          </a:schemeClr>
                        </a:solidFill>
                        <a:latin typeface="Arial" panose="020b0604020202020204" pitchFamily="34" charset="0"/>
                        <a:cs typeface="Arial" panose="020b0604020202020204" pitchFamily="34" charset="0"/>
                      </a:endParaRPr>
                    </a:p>
                  </a:txBody>
                  <a:tcPr/>
                </a:tc>
                <a:tc>
                  <a:txBody>
                    <a:bodyPr vert="horz" wrap="square"/>
                    <a:lstStyle/>
                    <a:p>
                      <a:r>
                        <a:rPr lang="en-US">
                          <a:solidFill>
                            <a:schemeClr val="tx1">
                              <a:lumMod val="65000"/>
                              <a:lumOff val="35000"/>
                            </a:schemeClr>
                          </a:solidFill>
                          <a:latin typeface="Arial" panose="020b0604020202020204" pitchFamily="34" charset="0"/>
                          <a:cs typeface="Arial" panose="020b0604020202020204" pitchFamily="34" charset="0"/>
                        </a:rPr>
                        <a:t>Stimulation of thirst</a:t>
                      </a:r>
                    </a:p>
                    <a:p>
                      <a:r>
                        <a:rPr lang="en-US">
                          <a:solidFill>
                            <a:schemeClr val="tx1">
                              <a:lumMod val="65000"/>
                              <a:lumOff val="35000"/>
                            </a:schemeClr>
                          </a:solidFill>
                          <a:latin typeface="Arial" panose="020b0604020202020204" pitchFamily="34" charset="0"/>
                          <a:cs typeface="Arial" panose="020b0604020202020204" pitchFamily="34" charset="0"/>
                        </a:rPr>
                        <a:t>Increased intradialytic weight gain</a:t>
                      </a:r>
                    </a:p>
                    <a:p>
                      <a:r>
                        <a:rPr lang="en-US">
                          <a:solidFill>
                            <a:schemeClr val="tx1">
                              <a:lumMod val="65000"/>
                              <a:lumOff val="35000"/>
                            </a:schemeClr>
                          </a:solidFill>
                          <a:latin typeface="Arial" panose="020b0604020202020204" pitchFamily="34" charset="0"/>
                          <a:cs typeface="Arial" panose="020b0604020202020204" pitchFamily="34" charset="0"/>
                        </a:rPr>
                        <a:t>Total body sodium retention</a:t>
                      </a:r>
                    </a:p>
                  </a:txBody>
                  <a:tcPr/>
                </a:tc>
                <a:extLst>
                  <a:ext uri="{0D108BD9-81ED-4DB2-BD59-A6C34878D82A}">
                    <a16:rowId xmlns:a16="http://schemas.microsoft.com/office/drawing/2014/main" val="912329031"/>
                  </a:ext>
                </a:extLst>
              </a:tr>
              <a:tr h="1005492">
                <a:tc>
                  <a:txBody>
                    <a:bodyPr vert="horz" wrap="square"/>
                    <a:lstStyle/>
                    <a:p>
                      <a:r>
                        <a:rPr lang="en-US">
                          <a:solidFill>
                            <a:schemeClr val="tx1">
                              <a:lumMod val="65000"/>
                              <a:lumOff val="35000"/>
                            </a:schemeClr>
                          </a:solidFill>
                          <a:latin typeface="Arial" panose="020b0604020202020204" pitchFamily="34" charset="0"/>
                          <a:cs typeface="Arial" panose="020b0604020202020204" pitchFamily="34" charset="0"/>
                        </a:rPr>
                        <a:t>Lower Sodium Bath</a:t>
                      </a:r>
                    </a:p>
                  </a:txBody>
                  <a:tcPr/>
                </a:tc>
                <a:tc>
                  <a:txBody>
                    <a:bodyPr vert="horz" wrap="square"/>
                    <a:lstStyle/>
                    <a:p>
                      <a:r>
                        <a:rPr lang="en-US">
                          <a:solidFill>
                            <a:schemeClr val="tx1">
                              <a:lumMod val="65000"/>
                              <a:lumOff val="35000"/>
                            </a:schemeClr>
                          </a:solidFill>
                          <a:latin typeface="Arial" panose="020b0604020202020204" pitchFamily="34" charset="0"/>
                          <a:cs typeface="Arial" panose="020b0604020202020204" pitchFamily="34" charset="0"/>
                        </a:rPr>
                        <a:t>Increased diffusive removal of sodium</a:t>
                      </a:r>
                    </a:p>
                    <a:p>
                      <a:r>
                        <a:rPr lang="en-US">
                          <a:solidFill>
                            <a:schemeClr val="tx1">
                              <a:lumMod val="65000"/>
                              <a:lumOff val="35000"/>
                            </a:schemeClr>
                          </a:solidFill>
                          <a:latin typeface="Arial" panose="020b0604020202020204" pitchFamily="34" charset="0"/>
                          <a:cs typeface="Arial" panose="020b0604020202020204" pitchFamily="34" charset="0"/>
                        </a:rPr>
                        <a:t>Less risk of hypertension</a:t>
                      </a:r>
                    </a:p>
                    <a:p>
                      <a:r>
                        <a:rPr lang="en-US">
                          <a:solidFill>
                            <a:schemeClr val="tx1">
                              <a:lumMod val="65000"/>
                              <a:lumOff val="35000"/>
                            </a:schemeClr>
                          </a:solidFill>
                          <a:latin typeface="Arial" panose="020b0604020202020204" pitchFamily="34" charset="0"/>
                          <a:cs typeface="Arial" panose="020b0604020202020204" pitchFamily="34" charset="0"/>
                        </a:rPr>
                        <a:t>Less risk of chronic volume overload</a:t>
                      </a:r>
                    </a:p>
                  </a:txBody>
                  <a:tcPr/>
                </a:tc>
                <a:tc>
                  <a:txBody>
                    <a:bodyPr vert="horz" wrap="square"/>
                    <a:lstStyle/>
                    <a:p>
                      <a:r>
                        <a:rPr lang="en-US">
                          <a:solidFill>
                            <a:schemeClr val="tx1">
                              <a:lumMod val="65000"/>
                              <a:lumOff val="35000"/>
                            </a:schemeClr>
                          </a:solidFill>
                          <a:latin typeface="Arial" panose="020b0604020202020204" pitchFamily="34" charset="0"/>
                          <a:cs typeface="Arial" panose="020b0604020202020204" pitchFamily="34" charset="0"/>
                        </a:rPr>
                        <a:t>Risk of hypotension</a:t>
                      </a:r>
                    </a:p>
                    <a:p>
                      <a:r>
                        <a:rPr lang="en-US">
                          <a:solidFill>
                            <a:schemeClr val="tx1">
                              <a:lumMod val="65000"/>
                              <a:lumOff val="35000"/>
                            </a:schemeClr>
                          </a:solidFill>
                          <a:latin typeface="Arial" panose="020b0604020202020204" pitchFamily="34" charset="0"/>
                          <a:cs typeface="Arial" panose="020b0604020202020204" pitchFamily="34" charset="0"/>
                        </a:rPr>
                        <a:t>Increased intracellular water</a:t>
                      </a:r>
                    </a:p>
                    <a:p>
                      <a:r>
                        <a:rPr lang="en-US">
                          <a:solidFill>
                            <a:schemeClr val="tx1">
                              <a:lumMod val="65000"/>
                              <a:lumOff val="35000"/>
                            </a:schemeClr>
                          </a:solidFill>
                          <a:latin typeface="Arial" panose="020b0604020202020204" pitchFamily="34" charset="0"/>
                          <a:cs typeface="Arial" panose="020b0604020202020204" pitchFamily="34" charset="0"/>
                        </a:rPr>
                        <a:t>Increased symptoms with dialysis</a:t>
                      </a:r>
                    </a:p>
                    <a:p>
                      <a:r>
                        <a:rPr lang="en-US">
                          <a:solidFill>
                            <a:schemeClr val="tx1">
                              <a:lumMod val="65000"/>
                              <a:lumOff val="35000"/>
                            </a:schemeClr>
                          </a:solidFill>
                          <a:latin typeface="Arial" panose="020b0604020202020204" pitchFamily="34" charset="0"/>
                          <a:cs typeface="Arial" panose="020b0604020202020204" pitchFamily="34" charset="0"/>
                        </a:rPr>
                        <a:t>Chronic hyponatremia has been associated with mortality in HD</a:t>
                      </a:r>
                    </a:p>
                    <a:p>
                      <a:endParaRPr lang="en-US">
                        <a:solidFill>
                          <a:schemeClr val="tx1">
                            <a:lumMod val="65000"/>
                            <a:lumOff val="35000"/>
                          </a:schemeClr>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92428601"/>
                  </a:ext>
                </a:extLst>
              </a:tr>
            </a:tbl>
          </a:graphicData>
        </a:graphic>
      </p:graphicFrame>
      <p:sp>
        <p:nvSpPr>
          <p:cNvPr id="4" name="Subtitle 3">
            <a:extLst>
              <a:ext uri="{FF2B5EF4-FFF2-40B4-BE49-F238E27FC236}">
                <a16:creationId xmlns:a16="http://schemas.microsoft.com/office/drawing/2014/main" id="{3D9E8AF8-8698-F74D-8BD3-A0020C1C2391}"/>
              </a:ext>
            </a:extLst>
          </p:cNvPr>
          <p:cNvSpPr>
            <a:spLocks noGrp="1" noSelect="1" noMove="1" noResize="1" noTextEdit="1"/>
          </p:cNvSpPr>
          <p:nvPr>
            <p:ph type="subTitle" idx="10"/>
          </p:nvPr>
        </p:nvSpPr>
        <p:spPr/>
        <p:txBody>
          <a:bodyPr/>
          <a:lstStyle/>
          <a:p>
            <a:r>
              <a:rPr lang="en-US"/>
              <a:t>Sodium</a:t>
            </a:r>
          </a:p>
        </p:txBody>
      </p:sp>
      <p:sp>
        <p:nvSpPr>
          <p:cNvPr id="6" name="TextBox 5">
            <a:extLst>
              <a:ext uri="{FF2B5EF4-FFF2-40B4-BE49-F238E27FC236}">
                <a16:creationId xmlns:a16="http://schemas.microsoft.com/office/drawing/2014/main" id="{CF898BA5-1BB2-8B43-B52B-9ACE8829E3D3}"/>
              </a:ext>
            </a:extLst>
          </p:cNvPr>
          <p:cNvSpPr txBox="1">
            <a:spLocks noSelect="1" noMove="1" noResize="1" noTextEdit="1"/>
          </p:cNvSpPr>
          <p:nvPr/>
        </p:nvSpPr>
        <p:spPr>
          <a:xfrm>
            <a:off x="616100" y="5474114"/>
            <a:ext cx="10962756" cy="646331"/>
          </a:xfrm>
          <a:prstGeom prst="rect">
            <a:avLst/>
          </a:prstGeom>
          <a:noFill/>
        </p:spPr>
        <p:txBody>
          <a:bodyPr wrap="square" rtlCol="0">
            <a:spAutoFit/>
          </a:bodyPr>
          <a:lstStyle/>
          <a:p>
            <a:r>
              <a:rPr lang="en-US">
                <a:solidFill>
                  <a:schemeClr val="tx1">
                    <a:lumMod val="65000"/>
                    <a:lumOff val="35000"/>
                  </a:schemeClr>
                </a:solidFill>
                <a:latin typeface="Arial" panose="020b0604020202020204" pitchFamily="34" charset="0"/>
                <a:cs typeface="Arial" panose="020b0604020202020204" pitchFamily="34" charset="0"/>
              </a:rPr>
              <a:t>* While most patients in the U.S. are on a fixed sodium dialysate bath and studies with variable sodium dialysate baths don’t show consistent improvements, individual patients may benefit from a variable bath. </a:t>
            </a:r>
          </a:p>
        </p:txBody>
      </p:sp>
      <p:sp>
        <p:nvSpPr>
          <p:cNvPr id="3" name="TextBox 2">
            <a:extLst>
              <a:ext uri="{FF2B5EF4-FFF2-40B4-BE49-F238E27FC236}">
                <a16:creationId xmlns:a16="http://schemas.microsoft.com/office/drawing/2014/main" id="{FD68D4AF-533B-4F9C-A1DC-C0E934E9D50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4074806552"/>
      </p:ext>
    </p:extLst>
  </p:cSld>
  <p:clrMapOvr>
    <a:masterClrMapping/>
  </p:clrMapOvr>
  <p:transition/>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ext Placeholder 1">
            <a:extLst>
              <a:ext uri="{FF2B5EF4-FFF2-40B4-BE49-F238E27FC236}">
                <a16:creationId xmlns:a16="http://schemas.microsoft.com/office/drawing/2014/main" id="{DCADD8B5-AD6A-4B42-8A2D-EF40260DB474}"/>
              </a:ext>
            </a:extLst>
          </p:cNvPr>
          <p:cNvSpPr>
            <a:spLocks noGrp="1" noSelect="1" noMove="1" noResize="1" noTextEdit="1"/>
          </p:cNvSpPr>
          <p:nvPr>
            <p:ph type="body" idx="1"/>
          </p:nvPr>
        </p:nvSpPr>
        <p:spPr>
          <a:xfrm>
            <a:off x="4730305" y="3446729"/>
            <a:ext cx="6542590" cy="1007584"/>
          </a:xfrm>
        </p:spPr>
        <p:txBody>
          <a:bodyPr>
            <a:normAutofit/>
          </a:bodyPr>
          <a:lstStyle/>
          <a:p>
            <a:r>
              <a:rPr lang="en-US" sz="3000">
                <a:latin typeface="Arial" panose="020b0604020202020204" pitchFamily="34" charset="0"/>
                <a:cs typeface="Arial" panose="020b0604020202020204" pitchFamily="34" charset="0"/>
              </a:rPr>
              <a:t>Potassium</a:t>
            </a:r>
          </a:p>
        </p:txBody>
      </p:sp>
      <p:sp>
        <p:nvSpPr>
          <p:cNvPr id="3" name="Subtitle 2">
            <a:extLst>
              <a:ext uri="{FF2B5EF4-FFF2-40B4-BE49-F238E27FC236}">
                <a16:creationId xmlns:a16="http://schemas.microsoft.com/office/drawing/2014/main" id="{E0777232-FD0D-CD46-847D-47BF33A486DA}"/>
              </a:ext>
            </a:extLst>
          </p:cNvPr>
          <p:cNvSpPr>
            <a:spLocks noGrp="1" noSelect="1" noMove="1" noResize="1" noTextEdit="1"/>
          </p:cNvSpPr>
          <p:nvPr>
            <p:ph type="subTitle" idx="10"/>
          </p:nvPr>
        </p:nvSpPr>
        <p:spPr/>
        <p:txBody>
          <a:bodyPr/>
          <a:lstStyle/>
          <a:p>
            <a:r>
              <a:rPr lang="en-US"/>
              <a:t>Solute Transport</a:t>
            </a:r>
          </a:p>
        </p:txBody>
      </p:sp>
      <p:sp>
        <p:nvSpPr>
          <p:cNvPr id="5" name="TextBox 4">
            <a:extLst>
              <a:ext uri="{FF2B5EF4-FFF2-40B4-BE49-F238E27FC236}">
                <a16:creationId xmlns:a16="http://schemas.microsoft.com/office/drawing/2014/main" id="{E0716BF7-5A0F-48EB-B4FB-80ACCC7AD1E2}"/>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477297746"/>
      </p:ext>
    </p:extLst>
  </p:cSld>
  <p:clrMapOvr>
    <a:masterClrMapping/>
  </p:clrMapOvr>
  <p:transition/>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F976650D-DE3A-BA4E-860A-7EDC941F283B}"/>
              </a:ext>
            </a:extLst>
          </p:cNvPr>
          <p:cNvSpPr>
            <a:spLocks noGrp="1" noSelect="1" noMove="1" noResize="1" noTextEdit="1"/>
          </p:cNvSpPr>
          <p:nvPr>
            <p:ph type="title"/>
          </p:nvPr>
        </p:nvSpPr>
        <p:spPr>
          <a:xfrm>
            <a:off x="616666" y="698058"/>
            <a:ext cx="10962189" cy="1082404"/>
          </a:xfrm>
        </p:spPr>
        <p:txBody>
          <a:bodyPr>
            <a:normAutofit fontScale="90000"/>
          </a:bodyPr>
          <a:lstStyle/>
          <a:p>
            <a:r>
              <a:rPr lang="en-US"/>
              <a:t>How Potassium Is Handled During Hemodialysis Has Dramatic Consequences</a:t>
            </a:r>
          </a:p>
        </p:txBody>
      </p:sp>
      <p:sp>
        <p:nvSpPr>
          <p:cNvPr id="3" name="Content Placeholder 2">
            <a:extLst>
              <a:ext uri="{FF2B5EF4-FFF2-40B4-BE49-F238E27FC236}">
                <a16:creationId xmlns:a16="http://schemas.microsoft.com/office/drawing/2014/main" id="{E70B117B-DF15-7B4B-9AF7-C8EDD4C10759}"/>
              </a:ext>
            </a:extLst>
          </p:cNvPr>
          <p:cNvSpPr>
            <a:spLocks noGrp="1" noSelect="1" noMove="1" noResize="1" noTextEdit="1"/>
          </p:cNvSpPr>
          <p:nvPr>
            <p:ph idx="1"/>
          </p:nvPr>
        </p:nvSpPr>
        <p:spPr>
          <a:xfrm>
            <a:off x="616666" y="1764131"/>
            <a:ext cx="10958668" cy="4485998"/>
          </a:xfrm>
        </p:spPr>
        <p:txBody>
          <a:bodyPr>
            <a:noAutofit/>
          </a:bodyPr>
          <a:lstStyle/>
          <a:p>
            <a:r>
              <a:rPr lang="en-US">
                <a:latin typeface="Arial" panose="020b0604020202020204" pitchFamily="34" charset="0"/>
                <a:cs typeface="Arial" panose="020b0604020202020204" pitchFamily="34" charset="0"/>
              </a:rPr>
              <a:t>High potassium is potentially lethal.</a:t>
            </a:r>
          </a:p>
          <a:p>
            <a:r>
              <a:rPr lang="en-US">
                <a:latin typeface="Arial" panose="020b0604020202020204" pitchFamily="34" charset="0"/>
                <a:cs typeface="Arial" panose="020b0604020202020204" pitchFamily="34" charset="0"/>
              </a:rPr>
              <a:t>Low potassium is potentially lethal.</a:t>
            </a:r>
          </a:p>
          <a:p>
            <a:r>
              <a:rPr lang="en-US">
                <a:latin typeface="Arial" panose="020b0604020202020204" pitchFamily="34" charset="0"/>
                <a:cs typeface="Arial" panose="020b0604020202020204" pitchFamily="34" charset="0"/>
              </a:rPr>
              <a:t>Intradialytic potassium handling likely has serious consequences.</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Low potassium baths (i.e., high potassium gradients) have been associated with mortality.</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Rapid correction of alkalosis during hemodialysis has been associated with mortality presumably due to rapid lowering of plasma potassium.</a:t>
            </a:r>
          </a:p>
          <a:p>
            <a:pPr marL="0" indent="0">
              <a:buNone/>
            </a:pPr>
            <a:endParaRPr lang="en-US">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F3B3A9FA-447D-614B-9658-EE420A09415D}"/>
              </a:ext>
            </a:extLst>
          </p:cNvPr>
          <p:cNvSpPr>
            <a:spLocks noGrp="1" noSelect="1" noMove="1" noResize="1" noTextEdit="1"/>
          </p:cNvSpPr>
          <p:nvPr>
            <p:ph type="subTitle" idx="10"/>
          </p:nvPr>
        </p:nvSpPr>
        <p:spPr/>
        <p:txBody>
          <a:bodyPr/>
          <a:lstStyle/>
          <a:p>
            <a:r>
              <a:rPr lang="en-US"/>
              <a:t>Potassium</a:t>
            </a:r>
          </a:p>
        </p:txBody>
      </p:sp>
      <p:sp>
        <p:nvSpPr>
          <p:cNvPr id="6" name="TextBox 5">
            <a:extLst>
              <a:ext uri="{FF2B5EF4-FFF2-40B4-BE49-F238E27FC236}">
                <a16:creationId xmlns:a16="http://schemas.microsoft.com/office/drawing/2014/main" id="{F5F69046-7D51-420A-8038-A8936BC22FEF}"/>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003866324"/>
      </p:ext>
    </p:extLst>
  </p:cSld>
  <p:clrMapOvr>
    <a:masterClrMapping/>
  </p:clrMapOvr>
  <p:transition/>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D2081C10-DD8E-C840-AA61-5386C6909BA6}"/>
              </a:ext>
            </a:extLst>
          </p:cNvPr>
          <p:cNvSpPr>
            <a:spLocks noGrp="1" noSelect="1" noMove="1" noResize="1" noTextEdit="1"/>
          </p:cNvSpPr>
          <p:nvPr>
            <p:ph type="title"/>
          </p:nvPr>
        </p:nvSpPr>
        <p:spPr>
          <a:xfrm>
            <a:off x="619869" y="706310"/>
            <a:ext cx="11572131" cy="1082404"/>
          </a:xfrm>
        </p:spPr>
        <p:txBody>
          <a:bodyPr>
            <a:noAutofit/>
          </a:bodyPr>
          <a:lstStyle/>
          <a:p>
            <a:r>
              <a:rPr lang="en-US"/>
              <a:t>Serious Consequences of Potassium Disorders</a:t>
            </a:r>
          </a:p>
        </p:txBody>
      </p:sp>
      <p:sp>
        <p:nvSpPr>
          <p:cNvPr id="4" name="Subtitle 3">
            <a:extLst>
              <a:ext uri="{FF2B5EF4-FFF2-40B4-BE49-F238E27FC236}">
                <a16:creationId xmlns:a16="http://schemas.microsoft.com/office/drawing/2014/main" id="{873A53CB-5BEA-184E-AC5C-039AC271DE43}"/>
              </a:ext>
            </a:extLst>
          </p:cNvPr>
          <p:cNvSpPr>
            <a:spLocks noGrp="1" noSelect="1" noMove="1" noResize="1" noTextEdit="1"/>
          </p:cNvSpPr>
          <p:nvPr>
            <p:ph type="subTitle" idx="10"/>
          </p:nvPr>
        </p:nvSpPr>
        <p:spPr/>
        <p:txBody>
          <a:bodyPr/>
          <a:lstStyle/>
          <a:p>
            <a:r>
              <a:rPr lang="en-US"/>
              <a:t>Potassium</a:t>
            </a:r>
          </a:p>
        </p:txBody>
      </p:sp>
      <p:pic>
        <p:nvPicPr>
          <p:cNvPr id="5" name="Picture 2">
            <a:extLst>
              <a:ext uri="{FF2B5EF4-FFF2-40B4-BE49-F238E27FC236}">
                <a16:creationId xmlns:a16="http://schemas.microsoft.com/office/drawing/2014/main" id="{7FA6CFD6-006E-BD43-B397-5D806894CA48}"/>
              </a:ext>
            </a:extLst>
          </p:cNvPr>
          <p:cNvPicPr>
            <a:picLocks noGrp="1" noSelect="1" noChangeAspect="1" noMove="1" noResize="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732332" y="1703650"/>
            <a:ext cx="5947194" cy="4424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ight Arrow 5">
            <a:extLst>
              <a:ext uri="{FF2B5EF4-FFF2-40B4-BE49-F238E27FC236}">
                <a16:creationId xmlns:a16="http://schemas.microsoft.com/office/drawing/2014/main" id="{47558279-C921-A84A-A957-1B26DB3ABF78}"/>
              </a:ext>
            </a:extLst>
          </p:cNvPr>
          <p:cNvSpPr>
            <a:spLocks noSelect="1" noMove="1" noResize="1" noTextEdit="1"/>
          </p:cNvSpPr>
          <p:nvPr/>
        </p:nvSpPr>
        <p:spPr>
          <a:xfrm>
            <a:off x="3468914" y="4702629"/>
            <a:ext cx="522514" cy="277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eft Arrow 6">
            <a:extLst>
              <a:ext uri="{FF2B5EF4-FFF2-40B4-BE49-F238E27FC236}">
                <a16:creationId xmlns:a16="http://schemas.microsoft.com/office/drawing/2014/main" id="{726B745E-0718-F246-A947-1B60287E58A7}"/>
              </a:ext>
            </a:extLst>
          </p:cNvPr>
          <p:cNvSpPr>
            <a:spLocks noSelect="1" noMove="1" noResize="1" noTextEdit="1"/>
          </p:cNvSpPr>
          <p:nvPr/>
        </p:nvSpPr>
        <p:spPr>
          <a:xfrm>
            <a:off x="7344229" y="3773714"/>
            <a:ext cx="3280228" cy="54445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5">
            <a:extLst>
              <a:ext uri="{FF2B5EF4-FFF2-40B4-BE49-F238E27FC236}">
                <a16:creationId xmlns:a16="http://schemas.microsoft.com/office/drawing/2014/main" id="{9FAF5732-B453-3A43-AAE8-7BE5B48AF5FB}"/>
              </a:ext>
            </a:extLst>
          </p:cNvPr>
          <p:cNvSpPr txBox="1">
            <a:spLocks noSelect="1" noMove="1" noResize="1" noChangeArrowheads="1" noTextEdit="1"/>
          </p:cNvSpPr>
          <p:nvPr/>
        </p:nvSpPr>
        <p:spPr bwMode="auto">
          <a:xfrm>
            <a:off x="6868635" y="5811385"/>
            <a:ext cx="5328531"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lgn="r"/>
            <a:r>
              <a:rPr lang="en-US" altLang="en-US" sz="1500" b="0">
                <a:latin typeface="Arial" panose="020b0604020202020204" pitchFamily="34" charset="0"/>
                <a:ea typeface="ＭＳ Ｐゴシック" panose="020b0600070205080204" pitchFamily="34" charset="-128"/>
                <a:cs typeface="Arial" panose="020b0604020202020204" pitchFamily="34" charset="0"/>
              </a:rPr>
              <a:t>Kovesdy CP, Clin J Am Soc Nephrol 2:999, 2007</a:t>
            </a:r>
          </a:p>
        </p:txBody>
      </p:sp>
      <p:sp>
        <p:nvSpPr>
          <p:cNvPr id="3" name="TextBox 2">
            <a:extLst>
              <a:ext uri="{FF2B5EF4-FFF2-40B4-BE49-F238E27FC236}">
                <a16:creationId xmlns:a16="http://schemas.microsoft.com/office/drawing/2014/main" id="{3744584C-C699-4363-AEF9-CE1B770A5E69}"/>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455234535"/>
      </p:ext>
    </p:extLst>
  </p:cSld>
  <p:clrMapOvr>
    <a:masterClrMapping/>
  </p:clrMapOvr>
  <p:transition/>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80BEE2C9-4DEF-1D43-9EBB-49CDC6B7DBFF}"/>
              </a:ext>
            </a:extLst>
          </p:cNvPr>
          <p:cNvSpPr>
            <a:spLocks noGrp="1" noSelect="1" noMove="1" noResize="1" noTextEdit="1"/>
          </p:cNvSpPr>
          <p:nvPr>
            <p:ph type="title"/>
          </p:nvPr>
        </p:nvSpPr>
        <p:spPr>
          <a:xfrm>
            <a:off x="620684" y="698057"/>
            <a:ext cx="8632734" cy="1078992"/>
          </a:xfrm>
        </p:spPr>
        <p:txBody>
          <a:bodyPr/>
          <a:lstStyle/>
          <a:p>
            <a:r>
              <a:rPr lang="en-US"/>
              <a:t>Potassium Homeostasis in ESRD</a:t>
            </a:r>
          </a:p>
        </p:txBody>
      </p:sp>
      <p:sp>
        <p:nvSpPr>
          <p:cNvPr id="3" name="Content Placeholder 2">
            <a:extLst>
              <a:ext uri="{FF2B5EF4-FFF2-40B4-BE49-F238E27FC236}">
                <a16:creationId xmlns:a16="http://schemas.microsoft.com/office/drawing/2014/main" id="{B23DC98A-05EB-1D4D-BDD1-98C1EF389C80}"/>
              </a:ext>
            </a:extLst>
          </p:cNvPr>
          <p:cNvSpPr>
            <a:spLocks noGrp="1" noSelect="1" noMove="1" noResize="1" noTextEdit="1"/>
          </p:cNvSpPr>
          <p:nvPr>
            <p:ph idx="1"/>
          </p:nvPr>
        </p:nvSpPr>
        <p:spPr>
          <a:xfrm>
            <a:off x="620684" y="1611999"/>
            <a:ext cx="10950632" cy="4638129"/>
          </a:xfrm>
        </p:spPr>
        <p:txBody>
          <a:bodyPr>
            <a:noAutofit/>
          </a:bodyPr>
          <a:lstStyle/>
          <a:p>
            <a:pPr>
              <a:spcBef>
                <a:spcPct val="0"/>
              </a:spcBef>
            </a:pPr>
            <a:r>
              <a:rPr lang="en-US" altLang="en-US" sz="2400">
                <a:latin typeface="Arial" panose="020b0604020202020204" pitchFamily="34" charset="0"/>
                <a:ea typeface="ＭＳ Ｐゴシック" panose="020b0600070205080204" pitchFamily="34" charset="-128"/>
                <a:cs typeface="Arial" panose="020b0604020202020204" pitchFamily="34" charset="0"/>
              </a:rPr>
              <a:t>Total body K is 50-55 mEq/kg.</a:t>
            </a:r>
          </a:p>
          <a:p>
            <a:pPr>
              <a:spcBef>
                <a:spcPct val="0"/>
              </a:spcBef>
            </a:pPr>
            <a:r>
              <a:rPr lang="en-US" altLang="en-US" sz="2400">
                <a:latin typeface="Arial" panose="020b0604020202020204" pitchFamily="34" charset="0"/>
                <a:ea typeface="ＭＳ Ｐゴシック" panose="020b0600070205080204" pitchFamily="34" charset="-128"/>
                <a:cs typeface="Arial" panose="020b0604020202020204" pitchFamily="34" charset="0"/>
              </a:rPr>
              <a:t>Approximately 90-98% is intracellular.</a:t>
            </a:r>
          </a:p>
          <a:p>
            <a:pPr>
              <a:spcBef>
                <a:spcPct val="0"/>
              </a:spcBef>
            </a:pPr>
            <a:r>
              <a:rPr lang="en-US" altLang="en-US" sz="2400">
                <a:latin typeface="Arial" panose="020b0604020202020204" pitchFamily="34" charset="0"/>
                <a:ea typeface="ＭＳ Ｐゴシック" panose="020b0600070205080204" pitchFamily="34" charset="-128"/>
                <a:cs typeface="Arial" panose="020b0604020202020204" pitchFamily="34" charset="0"/>
              </a:rPr>
              <a:t>0.4% is in plasma.</a:t>
            </a:r>
          </a:p>
          <a:p>
            <a:pPr>
              <a:spcBef>
                <a:spcPct val="0"/>
              </a:spcBef>
            </a:pPr>
            <a:r>
              <a:rPr lang="en-US" altLang="en-US" sz="2400">
                <a:latin typeface="Arial" panose="020b0604020202020204" pitchFamily="34" charset="0"/>
                <a:ea typeface="ＭＳ Ｐゴシック" panose="020b0600070205080204" pitchFamily="34" charset="-128"/>
                <a:cs typeface="Arial" panose="020b0604020202020204" pitchFamily="34" charset="0"/>
              </a:rPr>
              <a:t>Approximately 95% is interchangeable.</a:t>
            </a:r>
          </a:p>
          <a:p>
            <a:pPr>
              <a:spcBef>
                <a:spcPct val="0"/>
              </a:spcBef>
            </a:pPr>
            <a:r>
              <a:rPr lang="en-US" altLang="en-US" sz="2400">
                <a:latin typeface="Arial" panose="020b0604020202020204" pitchFamily="34" charset="0"/>
                <a:ea typeface="ＭＳ Ｐゴシック" panose="020b0600070205080204" pitchFamily="34" charset="-128"/>
                <a:cs typeface="Arial" panose="020b0604020202020204" pitchFamily="34" charset="0"/>
              </a:rPr>
              <a:t>60-75% is in muscle (followed by liver and RBCs).</a:t>
            </a:r>
          </a:p>
          <a:p>
            <a:pPr>
              <a:spcBef>
                <a:spcPct val="0"/>
              </a:spcBef>
            </a:pPr>
            <a:r>
              <a:rPr lang="en-US" altLang="en-US" sz="2400">
                <a:latin typeface="Arial" panose="020b0604020202020204" pitchFamily="34" charset="0"/>
                <a:ea typeface="ＭＳ Ｐゴシック" panose="020b0600070205080204" pitchFamily="34" charset="-128"/>
                <a:cs typeface="Arial" panose="020b0604020202020204" pitchFamily="34" charset="0"/>
              </a:rPr>
              <a:t>Normal K intake is 0.75-1.0 mEq/kg/day.</a:t>
            </a:r>
          </a:p>
          <a:p>
            <a:pPr>
              <a:spcBef>
                <a:spcPct val="0"/>
              </a:spcBef>
            </a:pPr>
            <a:r>
              <a:rPr lang="en-US" altLang="en-US" sz="2400">
                <a:latin typeface="Arial" panose="020b0604020202020204" pitchFamily="34" charset="0"/>
                <a:ea typeface="ＭＳ Ｐゴシック" panose="020b0600070205080204" pitchFamily="34" charset="-128"/>
                <a:cs typeface="Arial" panose="020b0604020202020204" pitchFamily="34" charset="0"/>
              </a:rPr>
              <a:t>Normal kidney removes 95% of dietary K; 5% GI excretion.</a:t>
            </a:r>
          </a:p>
          <a:p>
            <a:pPr>
              <a:spcBef>
                <a:spcPct val="0"/>
              </a:spcBef>
            </a:pPr>
            <a:r>
              <a:rPr lang="en-US" altLang="en-US" sz="2400">
                <a:latin typeface="Arial" panose="020b0604020202020204" pitchFamily="34" charset="0"/>
                <a:ea typeface="ＭＳ Ｐゴシック" panose="020b0600070205080204" pitchFamily="34" charset="-128"/>
                <a:cs typeface="Arial" panose="020b0604020202020204" pitchFamily="34" charset="0"/>
              </a:rPr>
              <a:t>In ESRD, GI removes 35% of K load, 6-8 hours after intake via increased colonic secretion.</a:t>
            </a:r>
          </a:p>
          <a:p>
            <a:pPr>
              <a:spcBef>
                <a:spcPct val="0"/>
              </a:spcBef>
            </a:pPr>
            <a:r>
              <a:rPr lang="en-US" altLang="en-US" sz="2400">
                <a:latin typeface="Arial" panose="020b0604020202020204" pitchFamily="34" charset="0"/>
                <a:ea typeface="ＭＳ Ｐゴシック" panose="020b0600070205080204" pitchFamily="34" charset="-128"/>
                <a:cs typeface="Arial" panose="020b0604020202020204" pitchFamily="34" charset="0"/>
              </a:rPr>
              <a:t>Thus, dialysis must remove 40-70 mEq/day or 80-140 mEq/ HD session in 3x week.</a:t>
            </a:r>
          </a:p>
        </p:txBody>
      </p:sp>
      <p:sp>
        <p:nvSpPr>
          <p:cNvPr id="4" name="Subtitle 3">
            <a:extLst>
              <a:ext uri="{FF2B5EF4-FFF2-40B4-BE49-F238E27FC236}">
                <a16:creationId xmlns:a16="http://schemas.microsoft.com/office/drawing/2014/main" id="{6777D471-D334-D445-8938-E6A74AA4F839}"/>
              </a:ext>
            </a:extLst>
          </p:cNvPr>
          <p:cNvSpPr>
            <a:spLocks noGrp="1" noSelect="1" noMove="1" noResize="1" noTextEdit="1"/>
          </p:cNvSpPr>
          <p:nvPr>
            <p:ph type="subTitle" idx="10"/>
          </p:nvPr>
        </p:nvSpPr>
        <p:spPr/>
        <p:txBody>
          <a:bodyPr/>
          <a:lstStyle/>
          <a:p>
            <a:r>
              <a:rPr lang="en-US"/>
              <a:t>Potassium</a:t>
            </a:r>
          </a:p>
        </p:txBody>
      </p:sp>
      <p:sp>
        <p:nvSpPr>
          <p:cNvPr id="5" name="TextBox 3">
            <a:extLst>
              <a:ext uri="{FF2B5EF4-FFF2-40B4-BE49-F238E27FC236}">
                <a16:creationId xmlns:a16="http://schemas.microsoft.com/office/drawing/2014/main" id="{7A8C4193-6355-BC41-9CA3-0D2B700344EC}"/>
              </a:ext>
            </a:extLst>
          </p:cNvPr>
          <p:cNvSpPr txBox="1">
            <a:spLocks noSelect="1" noMove="1" noResize="1" noChangeArrowheads="1" noTextEdit="1"/>
          </p:cNvSpPr>
          <p:nvPr/>
        </p:nvSpPr>
        <p:spPr bwMode="auto">
          <a:xfrm>
            <a:off x="7232378" y="4943070"/>
            <a:ext cx="4959626"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8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8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8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8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8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9pPr>
          </a:lstStyle>
          <a:p>
            <a:pPr algn="r" eaLnBrk="1" hangingPunct="1"/>
            <a:r>
              <a:rPr lang="en-US" altLang="en-US" sz="1200" i="1"/>
              <a:t>Rachoin JS and Weisberg LS Sem Dial 21:223, 2008</a:t>
            </a:r>
          </a:p>
          <a:p>
            <a:pPr algn="r" eaLnBrk="1" hangingPunct="1"/>
            <a:r>
              <a:rPr lang="en-US" altLang="en-US" sz="1200" i="1" err="1"/>
              <a:t>Denicola L et al. J Am Soc Nephrol 11:2337, 2000</a:t>
            </a:r>
          </a:p>
          <a:p>
            <a:pPr algn="r" eaLnBrk="1" hangingPunct="1"/>
            <a:r>
              <a:rPr lang="en-US" altLang="en-US" sz="1200" i="1"/>
              <a:t>Zehnder C et al. Nephrol Dial Transplant 16: 78, 2001</a:t>
            </a:r>
          </a:p>
          <a:p>
            <a:pPr algn="r" eaLnBrk="1" hangingPunct="1"/>
            <a:r>
              <a:rPr lang="en-US" altLang="en-US" sz="1200" i="1"/>
              <a:t>Martin RS et al. Am J Kidney Dis 8:105, 1986</a:t>
            </a:r>
          </a:p>
          <a:p>
            <a:pPr algn="r" eaLnBrk="1" hangingPunct="1"/>
            <a:r>
              <a:rPr lang="en-US" altLang="en-US" sz="1200" i="1" err="1"/>
              <a:t>Sandle GI et al. Clin Sci 73:247, 1987</a:t>
            </a:r>
          </a:p>
          <a:p>
            <a:pPr algn="r" eaLnBrk="1" hangingPunct="1"/>
            <a:r>
              <a:rPr lang="en-US" altLang="en-US" sz="1200" i="1"/>
              <a:t>Navarro MP and Vaquero MP. Encyclopedia of Food Sciences 2003</a:t>
            </a:r>
          </a:p>
        </p:txBody>
      </p:sp>
      <p:sp>
        <p:nvSpPr>
          <p:cNvPr id="7" name="TextBox 6">
            <a:extLst>
              <a:ext uri="{FF2B5EF4-FFF2-40B4-BE49-F238E27FC236}">
                <a16:creationId xmlns:a16="http://schemas.microsoft.com/office/drawing/2014/main" id="{C0E992E4-007D-4A25-825D-CD21608A0FD5}"/>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258812879"/>
      </p:ext>
    </p:extLst>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7A5B68E-3FDF-4881-A89A-4C31F375305A}"/>
              </a:ext>
            </a:extLst>
          </p:cNvPr>
          <p:cNvSpPr>
            <a:spLocks noGrp="1" noSelect="1" noMove="1" noResize="1" noTextEdit="1"/>
          </p:cNvSpPr>
          <p:nvPr>
            <p:ph type="title"/>
          </p:nvPr>
        </p:nvSpPr>
        <p:spPr>
          <a:xfrm>
            <a:off x="616579" y="702304"/>
            <a:ext cx="10515600" cy="1082404"/>
          </a:xfrm>
        </p:spPr>
        <p:txBody>
          <a:bodyPr/>
          <a:lstStyle/>
          <a:p>
            <a:r>
              <a:rPr lang="en-US"/>
              <a:t>Brent W. Miller</a:t>
            </a:r>
          </a:p>
        </p:txBody>
      </p:sp>
      <p:sp>
        <p:nvSpPr>
          <p:cNvPr id="3" name="Content Placeholder 2">
            <a:extLst>
              <a:ext uri="{FF2B5EF4-FFF2-40B4-BE49-F238E27FC236}">
                <a16:creationId xmlns:a16="http://schemas.microsoft.com/office/drawing/2014/main" id="{8419697B-63E0-4FDD-A4F1-CAFD01F14D42}"/>
              </a:ext>
            </a:extLst>
          </p:cNvPr>
          <p:cNvSpPr>
            <a:spLocks noGrp="1" noSelect="1" noMove="1" noResize="1" noTextEdit="1"/>
          </p:cNvSpPr>
          <p:nvPr>
            <p:ph idx="1"/>
          </p:nvPr>
        </p:nvSpPr>
        <p:spPr>
          <a:xfrm>
            <a:off x="616520" y="1613407"/>
            <a:ext cx="10958901" cy="3744847"/>
          </a:xfrm>
        </p:spPr>
        <p:txBody>
          <a:bodyPr>
            <a:normAutofit/>
          </a:bodyPr>
          <a:lstStyle/>
          <a:p>
            <a:r>
              <a:rPr lang="en-US" i="1">
                <a:latin typeface="Arial" panose="020b0604020202020204" pitchFamily="34" charset="0"/>
                <a:cs typeface="Arial" panose="020b0604020202020204" pitchFamily="34" charset="0"/>
              </a:rPr>
              <a:t>Employer:</a:t>
            </a:r>
            <a:r>
              <a:rPr lang="en-US">
                <a:latin typeface="Arial" panose="020b0604020202020204" pitchFamily="34" charset="0"/>
                <a:cs typeface="Arial" panose="020b0604020202020204" pitchFamily="34" charset="0"/>
              </a:rPr>
              <a:t> Indiana University</a:t>
            </a:r>
          </a:p>
          <a:p>
            <a:r>
              <a:rPr lang="en-US" i="1">
                <a:latin typeface="Arial" panose="020b0604020202020204" pitchFamily="34" charset="0"/>
                <a:cs typeface="Arial" panose="020b0604020202020204" pitchFamily="34" charset="0"/>
              </a:rPr>
              <a:t>Consultancy Agreements:</a:t>
            </a:r>
            <a:r>
              <a:rPr lang="en-US">
                <a:latin typeface="Arial" panose="020b0604020202020204" pitchFamily="34" charset="0"/>
                <a:cs typeface="Arial" panose="020b0604020202020204" pitchFamily="34" charset="0"/>
              </a:rPr>
              <a:t> Fresenius Kidney Care</a:t>
            </a:r>
          </a:p>
          <a:p>
            <a:r>
              <a:rPr lang="en-US" i="1">
                <a:latin typeface="Arial" panose="020b0604020202020204" pitchFamily="34" charset="0"/>
                <a:cs typeface="Arial" panose="020b0604020202020204" pitchFamily="34" charset="0"/>
              </a:rPr>
              <a:t>Honoraria:</a:t>
            </a:r>
            <a:r>
              <a:rPr lang="en-US">
                <a:latin typeface="Arial" panose="020b0604020202020204" pitchFamily="34" charset="0"/>
                <a:cs typeface="Arial" panose="020b0604020202020204" pitchFamily="34" charset="0"/>
              </a:rPr>
              <a:t> UpToDate, Davita, Home Dialysis University, Fresenius Renal Therapies Group, Advanced Renal Education Program, University of Southern California</a:t>
            </a:r>
          </a:p>
          <a:p>
            <a:r>
              <a:rPr lang="en-US" i="1">
                <a:latin typeface="Arial" panose="020b0604020202020204" pitchFamily="34" charset="0"/>
                <a:cs typeface="Arial" panose="020b0604020202020204" pitchFamily="34" charset="0"/>
              </a:rPr>
              <a:t>Scientific Advisor or Membership: </a:t>
            </a:r>
            <a:r>
              <a:rPr lang="en-US" err="1">
                <a:latin typeface="Arial" panose="020b0604020202020204" pitchFamily="34" charset="0"/>
                <a:cs typeface="Arial" panose="020b0604020202020204" pitchFamily="34" charset="0"/>
              </a:rPr>
              <a:t>NxStage Medical Scientific Advisory Board</a:t>
            </a:r>
          </a:p>
          <a:p>
            <a:r>
              <a:rPr lang="en-US" i="1">
                <a:latin typeface="Arial" panose="020b0604020202020204" pitchFamily="34" charset="0"/>
                <a:cs typeface="Arial" panose="020b0604020202020204" pitchFamily="34" charset="0"/>
              </a:rPr>
              <a:t>Other Interests:</a:t>
            </a:r>
            <a:r>
              <a:rPr lang="en-US">
                <a:latin typeface="Arial" panose="020b0604020202020204" pitchFamily="34" charset="0"/>
                <a:cs typeface="Arial" panose="020b0604020202020204" pitchFamily="34" charset="0"/>
              </a:rPr>
              <a:t> Author, UpToDate in Medicine</a:t>
            </a:r>
          </a:p>
          <a:p>
            <a:endParaRPr lang="en-US">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5F432294-39A3-4433-99B2-5F5B450A2C51}"/>
              </a:ext>
            </a:extLst>
          </p:cNvPr>
          <p:cNvSpPr>
            <a:spLocks noGrp="1" noSelect="1" noMove="1" noResize="1" noTextEdit="1"/>
          </p:cNvSpPr>
          <p:nvPr>
            <p:ph type="subTitle" idx="10"/>
          </p:nvPr>
        </p:nvSpPr>
        <p:spPr/>
        <p:txBody>
          <a:bodyPr/>
          <a:lstStyle/>
          <a:p>
            <a:r>
              <a:rPr lang="en-US"/>
              <a:t>Disclosures</a:t>
            </a:r>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637760553"/>
      </p:ext>
    </p:extLst>
  </p:cSld>
  <p:clrMapOvr>
    <a:masterClrMapping/>
  </p:clrMapOvr>
  <p:transition/>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F5732D7-7A13-1C43-97D6-2A66E745DB57}"/>
              </a:ext>
            </a:extLst>
          </p:cNvPr>
          <p:cNvSpPr>
            <a:spLocks noGrp="1" noSelect="1" noMove="1" noResize="1" noTextEdit="1"/>
          </p:cNvSpPr>
          <p:nvPr>
            <p:ph type="title"/>
          </p:nvPr>
        </p:nvSpPr>
        <p:spPr>
          <a:xfrm>
            <a:off x="615668" y="700003"/>
            <a:ext cx="9644270" cy="1078992"/>
          </a:xfrm>
        </p:spPr>
        <p:txBody>
          <a:bodyPr>
            <a:normAutofit/>
          </a:bodyPr>
          <a:lstStyle/>
          <a:p>
            <a:r>
              <a:rPr lang="en-US"/>
              <a:t>Potassium Homeostasis in ESRD</a:t>
            </a:r>
          </a:p>
        </p:txBody>
      </p:sp>
      <p:sp>
        <p:nvSpPr>
          <p:cNvPr id="4" name="Subtitle 3">
            <a:extLst>
              <a:ext uri="{FF2B5EF4-FFF2-40B4-BE49-F238E27FC236}">
                <a16:creationId xmlns:a16="http://schemas.microsoft.com/office/drawing/2014/main" id="{A201FF74-61BA-BE44-9AF1-D5E1E33A380F}"/>
              </a:ext>
            </a:extLst>
          </p:cNvPr>
          <p:cNvSpPr>
            <a:spLocks noGrp="1" noSelect="1" noMove="1" noResize="1" noTextEdit="1"/>
          </p:cNvSpPr>
          <p:nvPr>
            <p:ph type="subTitle" idx="10"/>
          </p:nvPr>
        </p:nvSpPr>
        <p:spPr/>
        <p:txBody>
          <a:bodyPr/>
          <a:lstStyle/>
          <a:p>
            <a:r>
              <a:rPr lang="en-US"/>
              <a:t>Potassium</a:t>
            </a:r>
          </a:p>
        </p:txBody>
      </p:sp>
      <p:graphicFrame>
        <p:nvGraphicFramePr>
          <p:cNvPr id="5" name="Content Placeholder 4">
            <a:extLst>
              <a:ext uri="{FF2B5EF4-FFF2-40B4-BE49-F238E27FC236}">
                <a16:creationId xmlns:a16="http://schemas.microsoft.com/office/drawing/2014/main" id="{647EC9F2-BD73-434B-A908-540CE7E7C0D7}"/>
              </a:ext>
            </a:extLst>
          </p:cNvPr>
          <p:cNvGraphicFramePr>
            <a:graphicFrameLocks noGrp="1" noSelect="1" noMove="1" noResize="1"/>
          </p:cNvGraphicFramePr>
          <p:nvPr>
            <p:ph idx="1"/>
            <p:extLst>
              <p:ext uri="{D42A27DB-BD31-4B8C-83A1-F6EECF244321}">
                <p14:modId val="2959659923"/>
              </p:ext>
            </p:extLst>
          </p:nvPr>
        </p:nvGraphicFramePr>
        <p:xfrm>
          <a:off x="732627" y="1594912"/>
          <a:ext cx="10727499" cy="4050485"/>
        </p:xfrm>
        <a:graphic>
          <a:graphicData uri="http://schemas.openxmlformats.org/drawingml/2006/chart">
            <c:chart xmlns:c="http://schemas.openxmlformats.org/drawingml/2006/chart" r:id="rId2"/>
          </a:graphicData>
        </a:graphic>
      </p:graphicFrame>
      <p:sp>
        <p:nvSpPr>
          <p:cNvPr id="6" name="TextBox 3">
            <a:extLst>
              <a:ext uri="{FF2B5EF4-FFF2-40B4-BE49-F238E27FC236}">
                <a16:creationId xmlns:a16="http://schemas.microsoft.com/office/drawing/2014/main" id="{0186DC58-A3DD-524B-845D-F4AB91AD5EA4}"/>
              </a:ext>
            </a:extLst>
          </p:cNvPr>
          <p:cNvSpPr txBox="1">
            <a:spLocks noSelect="1" noMove="1" noResize="1" noChangeArrowheads="1" noTextEdit="1"/>
          </p:cNvSpPr>
          <p:nvPr/>
        </p:nvSpPr>
        <p:spPr bwMode="auto">
          <a:xfrm>
            <a:off x="1684180" y="5809321"/>
            <a:ext cx="10515600"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algn="r"/>
            <a:r>
              <a:rPr lang="en-US" altLang="en-US" sz="1500" i="1">
                <a:latin typeface="Arial" panose="020b0604020202020204" pitchFamily="34" charset="0"/>
                <a:cs typeface="Arial" panose="020b0604020202020204" pitchFamily="34" charset="0"/>
              </a:rPr>
              <a:t>Adapted from Choi HY and Ha SK. Electrolyte Blood Press 11:9-16, 2013 and Oreopoulus D et al. Nephron 30: 293, 1982</a:t>
            </a:r>
          </a:p>
        </p:txBody>
      </p:sp>
      <p:sp>
        <p:nvSpPr>
          <p:cNvPr id="3" name="TextBox 2">
            <a:extLst>
              <a:ext uri="{FF2B5EF4-FFF2-40B4-BE49-F238E27FC236}">
                <a16:creationId xmlns:a16="http://schemas.microsoft.com/office/drawing/2014/main" id="{90165ECB-F6D1-4C38-849F-23EA486EFF83}"/>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5748295"/>
      </p:ext>
    </p:extLst>
  </p:cSld>
  <p:clrMapOvr>
    <a:masterClrMapping/>
  </p:clrMapOvr>
  <p:transition/>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794AA20E-71A1-DF48-AC60-2F3B37CB8955}"/>
              </a:ext>
            </a:extLst>
          </p:cNvPr>
          <p:cNvSpPr>
            <a:spLocks noGrp="1" noSelect="1" noMove="1" noResize="1" noTextEdit="1"/>
          </p:cNvSpPr>
          <p:nvPr>
            <p:ph type="title"/>
          </p:nvPr>
        </p:nvSpPr>
        <p:spPr>
          <a:xfrm>
            <a:off x="616557" y="698058"/>
            <a:ext cx="10515600" cy="1082404"/>
          </a:xfrm>
        </p:spPr>
        <p:txBody>
          <a:bodyPr/>
          <a:lstStyle/>
          <a:p>
            <a:r>
              <a:rPr lang="en-US"/>
              <a:t>Potassium Removal During Hemodialysis</a:t>
            </a:r>
          </a:p>
        </p:txBody>
      </p:sp>
      <p:sp>
        <p:nvSpPr>
          <p:cNvPr id="3" name="Content Placeholder 2">
            <a:extLst>
              <a:ext uri="{FF2B5EF4-FFF2-40B4-BE49-F238E27FC236}">
                <a16:creationId xmlns:a16="http://schemas.microsoft.com/office/drawing/2014/main" id="{C1FCC1AB-9933-2C43-8959-71A798FEA014}"/>
              </a:ext>
            </a:extLst>
          </p:cNvPr>
          <p:cNvSpPr>
            <a:spLocks noGrp="1" noSelect="1" noMove="1" noResize="1" noTextEdit="1"/>
          </p:cNvSpPr>
          <p:nvPr>
            <p:ph idx="1"/>
          </p:nvPr>
        </p:nvSpPr>
        <p:spPr>
          <a:xfrm>
            <a:off x="616557" y="1617645"/>
            <a:ext cx="10958886" cy="4632484"/>
          </a:xfrm>
        </p:spPr>
        <p:txBody>
          <a:bodyPr>
            <a:noAutofit/>
          </a:bodyPr>
          <a:lstStyle/>
          <a:p>
            <a:pPr>
              <a:spcBef>
                <a:spcPct val="0"/>
              </a:spcBef>
            </a:pPr>
            <a:r>
              <a:rPr lang="en-US" altLang="en-US" sz="2400">
                <a:latin typeface="Arial" panose="020b0604020202020204" pitchFamily="34" charset="0"/>
                <a:ea typeface="ＭＳ Ｐゴシック" panose="020b0600070205080204" pitchFamily="34" charset="-128"/>
                <a:cs typeface="Arial" panose="020b0604020202020204" pitchFamily="34" charset="0"/>
              </a:rPr>
              <a:t>Approximately 85% of potassium removal is via diffusion.</a:t>
            </a:r>
          </a:p>
          <a:p>
            <a:pPr marL="796925" lvl="1" indent="-339725">
              <a:spcBef>
                <a:spcPct val="0"/>
              </a:spcBef>
              <a:buFont typeface="Courier New" panose="02070309020205020404" pitchFamily="49" charset="0"/>
              <a:buChar char="o"/>
            </a:pPr>
            <a:r>
              <a:rPr lang="en-US" sz="2000">
                <a:latin typeface="Arial" panose="020b0604020202020204" pitchFamily="34" charset="0"/>
                <a:cs typeface="Arial" panose="020b0604020202020204" pitchFamily="34" charset="0"/>
              </a:rPr>
              <a:t>Typical hemodialysis removal rate=0.3 meq/kg/hour, but not linear</a:t>
            </a:r>
          </a:p>
          <a:p>
            <a:pPr marL="796925" lvl="1" indent="-339725">
              <a:spcBef>
                <a:spcPct val="0"/>
              </a:spcBef>
              <a:buFont typeface="Courier New" panose="02070309020205020404" pitchFamily="49" charset="0"/>
              <a:buChar char="o"/>
            </a:pPr>
            <a:r>
              <a:rPr lang="en-US" sz="2000">
                <a:latin typeface="Arial" panose="020b0604020202020204" pitchFamily="34" charset="0"/>
                <a:cs typeface="Arial" panose="020b0604020202020204" pitchFamily="34" charset="0"/>
              </a:rPr>
              <a:t>Typical peritoneal dialysis removal rate=0.02 meq/kg/hour</a:t>
            </a:r>
            <a:endParaRPr lang="en-US" altLang="en-US" sz="2000">
              <a:latin typeface="Arial" panose="020b0604020202020204" pitchFamily="34" charset="0"/>
              <a:ea typeface="ＭＳ Ｐゴシック" panose="020b0600070205080204" pitchFamily="34" charset="-128"/>
              <a:cs typeface="Arial" panose="020b0604020202020204" pitchFamily="34" charset="0"/>
            </a:endParaRPr>
          </a:p>
          <a:p>
            <a:pPr>
              <a:spcBef>
                <a:spcPct val="0"/>
              </a:spcBef>
            </a:pPr>
            <a:r>
              <a:rPr lang="en-US" altLang="en-US" sz="2400">
                <a:latin typeface="Arial" panose="020b0604020202020204" pitchFamily="34" charset="0"/>
                <a:ea typeface="ＭＳ Ｐゴシック" panose="020b0600070205080204" pitchFamily="34" charset="-128"/>
                <a:cs typeface="Arial" panose="020b0604020202020204" pitchFamily="34" charset="0"/>
              </a:rPr>
              <a:t>Therefore, the blood:dialysate gradient determines removal.</a:t>
            </a:r>
          </a:p>
          <a:p>
            <a:pPr>
              <a:spcBef>
                <a:spcPct val="0"/>
              </a:spcBef>
            </a:pPr>
            <a:r>
              <a:rPr lang="en-US" altLang="en-US" sz="2400">
                <a:latin typeface="Arial" panose="020b0604020202020204" pitchFamily="34" charset="0"/>
                <a:ea typeface="ＭＳ Ｐゴシック" panose="020b0600070205080204" pitchFamily="34" charset="-128"/>
                <a:cs typeface="Arial" panose="020b0604020202020204" pitchFamily="34" charset="0"/>
              </a:rPr>
              <a:t>First 25% of hemodialysis treatment: Potassium from intravascular and extracellular compartment </a:t>
            </a:r>
            <a:r>
              <a:rPr lang="en-US" altLang="en-US" sz="2400" b="1" i="1">
                <a:latin typeface="Arial" panose="020b0604020202020204" pitchFamily="34" charset="0"/>
                <a:ea typeface="ＭＳ Ｐゴシック" panose="020b0600070205080204" pitchFamily="34" charset="-128"/>
                <a:cs typeface="Arial" panose="020b0604020202020204" pitchFamily="34" charset="0"/>
              </a:rPr>
              <a:t>exponentially declines</a:t>
            </a:r>
            <a:endParaRPr lang="en-US" altLang="en-US" sz="2400" i="1">
              <a:latin typeface="Arial" panose="020b0604020202020204" pitchFamily="34" charset="0"/>
              <a:ea typeface="ＭＳ Ｐゴシック" panose="020b0600070205080204" pitchFamily="34" charset="-128"/>
              <a:cs typeface="Arial" panose="020b0604020202020204" pitchFamily="34" charset="0"/>
            </a:endParaRPr>
          </a:p>
          <a:p>
            <a:pPr>
              <a:spcBef>
                <a:spcPct val="0"/>
              </a:spcBef>
            </a:pPr>
            <a:r>
              <a:rPr lang="en-US" altLang="en-US" sz="2400">
                <a:latin typeface="Arial" panose="020b0604020202020204" pitchFamily="34" charset="0"/>
                <a:ea typeface="ＭＳ Ｐゴシック" panose="020b0600070205080204" pitchFamily="34" charset="-128"/>
                <a:cs typeface="Arial" panose="020b0604020202020204" pitchFamily="34" charset="0"/>
              </a:rPr>
              <a:t>Last 75% of hemodialysis: 60% from intracellular compartment</a:t>
            </a:r>
          </a:p>
          <a:p>
            <a:pPr>
              <a:spcBef>
                <a:spcPct val="0"/>
              </a:spcBef>
            </a:pPr>
            <a:r>
              <a:rPr lang="en-US" altLang="en-US" sz="2400">
                <a:latin typeface="Arial" panose="020b0604020202020204" pitchFamily="34" charset="0"/>
                <a:ea typeface="ＭＳ Ｐゴシック" panose="020b0600070205080204" pitchFamily="34" charset="-128"/>
                <a:cs typeface="Arial" panose="020b0604020202020204" pitchFamily="34" charset="0"/>
              </a:rPr>
              <a:t>6 hours after HD: Another significant shift of potassium from intracellular compartment to extracellular and intravascular compartment: </a:t>
            </a:r>
            <a:r>
              <a:rPr lang="en-US" altLang="en-US" sz="2400" i="1">
                <a:latin typeface="Arial" panose="020b0604020202020204" pitchFamily="34" charset="0"/>
                <a:ea typeface="ＭＳ Ｐゴシック" panose="020b0600070205080204" pitchFamily="34" charset="-128"/>
                <a:cs typeface="Arial" panose="020b0604020202020204" pitchFamily="34" charset="0"/>
              </a:rPr>
              <a:t>Potassium Excursion (see next slide)</a:t>
            </a:r>
            <a:endParaRPr lang="en-US" altLang="en-US" sz="2400">
              <a:latin typeface="Arial" panose="020b0604020202020204" pitchFamily="34" charset="0"/>
              <a:ea typeface="ＭＳ Ｐゴシック" panose="020b0600070205080204" pitchFamily="34" charset="-128"/>
              <a:cs typeface="Arial" panose="020b0604020202020204" pitchFamily="34" charset="0"/>
            </a:endParaRPr>
          </a:p>
          <a:p>
            <a:pPr>
              <a:spcBef>
                <a:spcPct val="0"/>
              </a:spcBef>
            </a:pPr>
            <a:r>
              <a:rPr lang="en-US" altLang="en-US" sz="2400">
                <a:latin typeface="Arial" panose="020b0604020202020204" pitchFamily="34" charset="0"/>
                <a:ea typeface="ＭＳ Ｐゴシック" panose="020b0600070205080204" pitchFamily="34" charset="-128"/>
                <a:cs typeface="Arial" panose="020b0604020202020204" pitchFamily="34" charset="0"/>
              </a:rPr>
              <a:t>In contrast, PD has no potassium excursion and almost all potassium removed comes from the intracellular compartment and the potassium level is near constant.</a:t>
            </a:r>
          </a:p>
          <a:p>
            <a:pPr>
              <a:spcBef>
                <a:spcPct val="0"/>
              </a:spcBef>
            </a:pPr>
            <a:endParaRPr lang="en-US" sz="2400">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7AC29511-BABE-0345-85F9-503DEA317B97}"/>
              </a:ext>
            </a:extLst>
          </p:cNvPr>
          <p:cNvSpPr>
            <a:spLocks noGrp="1" noSelect="1" noMove="1" noResize="1" noTextEdit="1"/>
          </p:cNvSpPr>
          <p:nvPr>
            <p:ph type="subTitle" idx="10"/>
          </p:nvPr>
        </p:nvSpPr>
        <p:spPr/>
        <p:txBody>
          <a:bodyPr/>
          <a:lstStyle/>
          <a:p>
            <a:r>
              <a:rPr lang="en-US"/>
              <a:t>Potassium</a:t>
            </a:r>
          </a:p>
        </p:txBody>
      </p:sp>
      <p:sp>
        <p:nvSpPr>
          <p:cNvPr id="6" name="TextBox 5">
            <a:extLst>
              <a:ext uri="{FF2B5EF4-FFF2-40B4-BE49-F238E27FC236}">
                <a16:creationId xmlns:a16="http://schemas.microsoft.com/office/drawing/2014/main" id="{9151FD3B-A743-4BD5-87D7-4F4BA62FF60C}"/>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71668950"/>
      </p:ext>
    </p:extLst>
  </p:cSld>
  <p:clrMapOvr>
    <a:masterClrMapping/>
  </p:clrMapOvr>
  <p:transition/>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AB41A562-DC8A-774F-8C49-39EFBFCE7208}"/>
              </a:ext>
            </a:extLst>
          </p:cNvPr>
          <p:cNvSpPr>
            <a:spLocks noGrp="1" noSelect="1" noMove="1" noResize="1" noTextEdit="1"/>
          </p:cNvSpPr>
          <p:nvPr>
            <p:ph type="title"/>
          </p:nvPr>
        </p:nvSpPr>
        <p:spPr>
          <a:xfrm>
            <a:off x="616434" y="703237"/>
            <a:ext cx="10515600" cy="1082404"/>
          </a:xfrm>
        </p:spPr>
        <p:txBody>
          <a:bodyPr/>
          <a:lstStyle/>
          <a:p>
            <a:r>
              <a:rPr lang="en-US"/>
              <a:t>Typical Potassium Removal with HD</a:t>
            </a:r>
          </a:p>
        </p:txBody>
      </p:sp>
      <p:graphicFrame>
        <p:nvGraphicFramePr>
          <p:cNvPr id="5" name="Content Placeholder 4">
            <a:extLst>
              <a:ext uri="{FF2B5EF4-FFF2-40B4-BE49-F238E27FC236}">
                <a16:creationId xmlns:a16="http://schemas.microsoft.com/office/drawing/2014/main" id="{B13C5A11-C304-E64E-BE96-FBDC3EF394EC}"/>
              </a:ext>
            </a:extLst>
          </p:cNvPr>
          <p:cNvGraphicFramePr>
            <a:graphicFrameLocks noGrp="1" noSelect="1" noMove="1" noResize="1"/>
          </p:cNvGraphicFramePr>
          <p:nvPr>
            <p:ph idx="1"/>
            <p:extLst>
              <p:ext uri="{D42A27DB-BD31-4B8C-83A1-F6EECF244321}">
                <p14:modId val="3263360701"/>
              </p:ext>
            </p:extLst>
          </p:nvPr>
        </p:nvGraphicFramePr>
        <p:xfrm>
          <a:off x="839951" y="2072006"/>
          <a:ext cx="10515600" cy="3387725"/>
        </p:xfrm>
        <a:graphic>
          <a:graphicData uri="http://schemas.openxmlformats.org/drawingml/2006/chart">
            <c:chart xmlns:c="http://schemas.openxmlformats.org/drawingml/2006/chart" r:id="rId2"/>
          </a:graphicData>
        </a:graphic>
      </p:graphicFrame>
      <p:sp>
        <p:nvSpPr>
          <p:cNvPr id="4" name="Subtitle 3">
            <a:extLst>
              <a:ext uri="{FF2B5EF4-FFF2-40B4-BE49-F238E27FC236}">
                <a16:creationId xmlns:a16="http://schemas.microsoft.com/office/drawing/2014/main" id="{A651F32B-20CC-144B-BCA1-A3B7913CD93B}"/>
              </a:ext>
            </a:extLst>
          </p:cNvPr>
          <p:cNvSpPr>
            <a:spLocks noGrp="1" noSelect="1" noMove="1" noResize="1" noTextEdit="1"/>
          </p:cNvSpPr>
          <p:nvPr>
            <p:ph type="subTitle" idx="10"/>
          </p:nvPr>
        </p:nvSpPr>
        <p:spPr/>
        <p:txBody>
          <a:bodyPr/>
          <a:lstStyle/>
          <a:p>
            <a:r>
              <a:rPr lang="en-US"/>
              <a:t>Potassium</a:t>
            </a:r>
          </a:p>
        </p:txBody>
      </p:sp>
      <p:sp>
        <p:nvSpPr>
          <p:cNvPr id="6" name="TextBox 6">
            <a:extLst>
              <a:ext uri="{FF2B5EF4-FFF2-40B4-BE49-F238E27FC236}">
                <a16:creationId xmlns:a16="http://schemas.microsoft.com/office/drawing/2014/main" id="{7A18BDB3-DB82-B44A-A52B-160DFFE7D5A8}"/>
              </a:ext>
            </a:extLst>
          </p:cNvPr>
          <p:cNvSpPr txBox="1">
            <a:spLocks noSelect="1" noMove="1" noResize="1" noChangeArrowheads="1" noTextEdit="1"/>
          </p:cNvSpPr>
          <p:nvPr/>
        </p:nvSpPr>
        <p:spPr bwMode="auto">
          <a:xfrm>
            <a:off x="2030824" y="5814985"/>
            <a:ext cx="10164726"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algn="r" eaLnBrk="1" hangingPunct="1"/>
            <a:r>
              <a:rPr lang="en-US" altLang="en-US" sz="1500" i="1">
                <a:latin typeface="Arial" panose="020b0604020202020204" pitchFamily="34" charset="0"/>
              </a:rPr>
              <a:t>Adapted from the work of Blumberg A, et al. Nephrol Dial Transplant 12:1629-1634, 1997 and others</a:t>
            </a:r>
          </a:p>
        </p:txBody>
      </p:sp>
      <p:cxnSp>
        <p:nvCxnSpPr>
          <p:cNvPr id="8" name="Straight Connector 7">
            <a:extLst>
              <a:ext uri="{FF2B5EF4-FFF2-40B4-BE49-F238E27FC236}">
                <a16:creationId xmlns:a16="http://schemas.microsoft.com/office/drawing/2014/main" id="{8B70CD4B-4D67-AE4E-B7E5-52D56825EA11}"/>
              </a:ext>
            </a:extLst>
          </p:cNvPr>
          <p:cNvCxnSpPr>
            <a:cxnSpLocks noSelect="1" noMove="1" noResize="1"/>
          </p:cNvCxnSpPr>
          <p:nvPr/>
        </p:nvCxnSpPr>
        <p:spPr>
          <a:xfrm>
            <a:off x="1625600" y="2882900"/>
            <a:ext cx="3771900" cy="0"/>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1A294B1C-62C1-F04F-B49E-AC1F25B82C76}"/>
              </a:ext>
            </a:extLst>
          </p:cNvPr>
          <p:cNvSpPr txBox="1">
            <a:spLocks noSelect="1" noMove="1" noResize="1" noTextEdit="1"/>
          </p:cNvSpPr>
          <p:nvPr/>
        </p:nvSpPr>
        <p:spPr>
          <a:xfrm>
            <a:off x="2692400" y="2539837"/>
            <a:ext cx="2463800" cy="369332"/>
          </a:xfrm>
          <a:prstGeom prst="rect">
            <a:avLst/>
          </a:prstGeom>
          <a:noFill/>
        </p:spPr>
        <p:txBody>
          <a:bodyPr wrap="square" rtlCol="0">
            <a:spAutoFit/>
          </a:bodyPr>
          <a:lstStyle/>
          <a:p>
            <a:r>
              <a:rPr lang="en-US">
                <a:solidFill>
                  <a:schemeClr val="tx1">
                    <a:lumMod val="65000"/>
                    <a:lumOff val="35000"/>
                  </a:schemeClr>
                </a:solidFill>
              </a:rPr>
              <a:t>Hemodialysis</a:t>
            </a:r>
          </a:p>
        </p:txBody>
      </p:sp>
      <p:sp>
        <p:nvSpPr>
          <p:cNvPr id="10" name="TextBox 9">
            <a:extLst>
              <a:ext uri="{FF2B5EF4-FFF2-40B4-BE49-F238E27FC236}">
                <a16:creationId xmlns:a16="http://schemas.microsoft.com/office/drawing/2014/main" id="{2D088FBE-44D1-5040-A6DC-225074563176}"/>
              </a:ext>
            </a:extLst>
          </p:cNvPr>
          <p:cNvSpPr txBox="1">
            <a:spLocks noSelect="1" noMove="1" noResize="1" noTextEdit="1"/>
          </p:cNvSpPr>
          <p:nvPr/>
        </p:nvSpPr>
        <p:spPr>
          <a:xfrm rot="19776750">
            <a:off x="5156200" y="3764166"/>
            <a:ext cx="1136650" cy="369332"/>
          </a:xfrm>
          <a:prstGeom prst="rect">
            <a:avLst/>
          </a:prstGeom>
          <a:noFill/>
        </p:spPr>
        <p:txBody>
          <a:bodyPr wrap="square" rtlCol="0">
            <a:spAutoFit/>
          </a:bodyPr>
          <a:lstStyle/>
          <a:p>
            <a:r>
              <a:rPr lang="en-US">
                <a:solidFill>
                  <a:schemeClr val="tx1">
                    <a:lumMod val="65000"/>
                    <a:lumOff val="35000"/>
                  </a:schemeClr>
                </a:solidFill>
              </a:rPr>
              <a:t>Rebound</a:t>
            </a:r>
          </a:p>
        </p:txBody>
      </p:sp>
      <p:sp>
        <p:nvSpPr>
          <p:cNvPr id="3" name="TextBox 2">
            <a:extLst>
              <a:ext uri="{FF2B5EF4-FFF2-40B4-BE49-F238E27FC236}">
                <a16:creationId xmlns:a16="http://schemas.microsoft.com/office/drawing/2014/main" id="{51B7D854-E864-4C85-AEB7-C0E2D9AE0D38}"/>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204337278"/>
      </p:ext>
    </p:extLst>
  </p:cSld>
  <p:clrMapOvr>
    <a:masterClrMapping/>
  </p:clrMapOvr>
  <p:transition/>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26E9A4E7-ACDA-834A-8419-54E8DCB470A2}"/>
              </a:ext>
            </a:extLst>
          </p:cNvPr>
          <p:cNvSpPr>
            <a:spLocks noGrp="1" noSelect="1" noMove="1" noResize="1" noTextEdit="1"/>
          </p:cNvSpPr>
          <p:nvPr>
            <p:ph type="title"/>
          </p:nvPr>
        </p:nvSpPr>
        <p:spPr>
          <a:xfrm>
            <a:off x="616666" y="696794"/>
            <a:ext cx="10260441" cy="1082404"/>
          </a:xfrm>
        </p:spPr>
        <p:txBody>
          <a:bodyPr>
            <a:noAutofit/>
          </a:bodyPr>
          <a:lstStyle/>
          <a:p>
            <a:r>
              <a:rPr lang="en-US"/>
              <a:t>What Is the Role of Dietary Restriction and Gastrointestinal Potassium Binders?</a:t>
            </a:r>
          </a:p>
        </p:txBody>
      </p:sp>
      <p:sp>
        <p:nvSpPr>
          <p:cNvPr id="3" name="Content Placeholder 2">
            <a:extLst>
              <a:ext uri="{FF2B5EF4-FFF2-40B4-BE49-F238E27FC236}">
                <a16:creationId xmlns:a16="http://schemas.microsoft.com/office/drawing/2014/main" id="{BB470D13-C256-2A4E-BF6C-56F912A158A3}"/>
              </a:ext>
            </a:extLst>
          </p:cNvPr>
          <p:cNvSpPr>
            <a:spLocks noGrp="1" noSelect="1" noMove="1" noResize="1" noTextEdit="1"/>
          </p:cNvSpPr>
          <p:nvPr>
            <p:ph idx="1"/>
          </p:nvPr>
        </p:nvSpPr>
        <p:spPr>
          <a:xfrm>
            <a:off x="616666" y="1767761"/>
            <a:ext cx="10958668" cy="4482368"/>
          </a:xfrm>
        </p:spPr>
        <p:txBody>
          <a:bodyPr>
            <a:normAutofit/>
          </a:bodyPr>
          <a:lstStyle/>
          <a:p>
            <a:r>
              <a:rPr lang="en-US">
                <a:latin typeface="Arial" panose="020b0604020202020204" pitchFamily="34" charset="0"/>
                <a:cs typeface="Arial" panose="020b0604020202020204" pitchFamily="34" charset="0"/>
              </a:rPr>
              <a:t>The overwhelming majority of hemodialysis patients require a dietary potassium restriction between 0.4-0.8 meq/kg/day to be followed by a renal dietitian in consultation with the nephrologist.</a:t>
            </a:r>
          </a:p>
          <a:p>
            <a:r>
              <a:rPr lang="en-US">
                <a:latin typeface="Arial" panose="020b0604020202020204" pitchFamily="34" charset="0"/>
                <a:cs typeface="Arial" panose="020b0604020202020204" pitchFamily="34" charset="0"/>
              </a:rPr>
              <a:t>The role of chronic use of oral potassium binding agents in hemodialysis patients is still being defined.</a:t>
            </a:r>
          </a:p>
          <a:p>
            <a:pPr marL="796925" lvl="1" indent="-339725">
              <a:buFont typeface="Courier New" panose="02070309020205020404" pitchFamily="49" charset="0"/>
              <a:buChar char="o"/>
            </a:pPr>
            <a:r>
              <a:rPr lang="en-US" sz="2800" err="1">
                <a:latin typeface="Arial" panose="020b0604020202020204" pitchFamily="34" charset="0"/>
                <a:cs typeface="Arial" panose="020b0604020202020204" pitchFamily="34" charset="0"/>
              </a:rPr>
              <a:t>Patiromer</a:t>
            </a:r>
            <a:endParaRPr lang="en-US" sz="2800">
              <a:latin typeface="Arial" panose="020b0604020202020204" pitchFamily="34" charset="0"/>
              <a:cs typeface="Arial" panose="020b0604020202020204" pitchFamily="34" charset="0"/>
            </a:endParaRP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Sodium Zirconium Cyclosilicate</a:t>
            </a:r>
          </a:p>
          <a:p>
            <a:endParaRPr lang="en-US">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4D4EEE0A-4B41-5E49-B750-47E745AF796C}"/>
              </a:ext>
            </a:extLst>
          </p:cNvPr>
          <p:cNvSpPr>
            <a:spLocks noGrp="1" noSelect="1" noMove="1" noResize="1" noTextEdit="1"/>
          </p:cNvSpPr>
          <p:nvPr>
            <p:ph type="subTitle" idx="10"/>
          </p:nvPr>
        </p:nvSpPr>
        <p:spPr/>
        <p:txBody>
          <a:bodyPr/>
          <a:lstStyle/>
          <a:p>
            <a:r>
              <a:rPr lang="en-US"/>
              <a:t>POTASSIUM</a:t>
            </a:r>
          </a:p>
        </p:txBody>
      </p:sp>
      <p:sp>
        <p:nvSpPr>
          <p:cNvPr id="6" name="TextBox 5">
            <a:extLst>
              <a:ext uri="{FF2B5EF4-FFF2-40B4-BE49-F238E27FC236}">
                <a16:creationId xmlns:a16="http://schemas.microsoft.com/office/drawing/2014/main" id="{56F7882C-4ED2-4283-980E-4E1B4736C417}"/>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4130076415"/>
      </p:ext>
    </p:extLst>
  </p:cSld>
  <p:clrMapOvr>
    <a:masterClrMapping/>
  </p:clrMapOvr>
  <p:transition/>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ext Placeholder 1">
            <a:extLst>
              <a:ext uri="{FF2B5EF4-FFF2-40B4-BE49-F238E27FC236}">
                <a16:creationId xmlns:a16="http://schemas.microsoft.com/office/drawing/2014/main" id="{8015AA9B-9337-6946-B2F4-A331807E7239}"/>
              </a:ext>
            </a:extLst>
          </p:cNvPr>
          <p:cNvSpPr>
            <a:spLocks noGrp="1" noSelect="1" noMove="1" noResize="1" noTextEdit="1"/>
          </p:cNvSpPr>
          <p:nvPr>
            <p:ph type="body" idx="1"/>
          </p:nvPr>
        </p:nvSpPr>
        <p:spPr>
          <a:xfrm>
            <a:off x="4735809" y="3439633"/>
            <a:ext cx="6542590" cy="1007584"/>
          </a:xfrm>
        </p:spPr>
        <p:txBody>
          <a:bodyPr>
            <a:normAutofit/>
          </a:bodyPr>
          <a:lstStyle/>
          <a:p>
            <a:r>
              <a:rPr lang="en-US" sz="3000">
                <a:latin typeface="Arial" panose="020b0604020202020204" pitchFamily="34" charset="0"/>
                <a:cs typeface="Arial" panose="020b0604020202020204" pitchFamily="34" charset="0"/>
              </a:rPr>
              <a:t>Phosphorus</a:t>
            </a:r>
          </a:p>
        </p:txBody>
      </p:sp>
      <p:sp>
        <p:nvSpPr>
          <p:cNvPr id="3" name="Subtitle 2">
            <a:extLst>
              <a:ext uri="{FF2B5EF4-FFF2-40B4-BE49-F238E27FC236}">
                <a16:creationId xmlns:a16="http://schemas.microsoft.com/office/drawing/2014/main" id="{496CA8B0-7192-874D-BFFE-431954DD8E48}"/>
              </a:ext>
            </a:extLst>
          </p:cNvPr>
          <p:cNvSpPr>
            <a:spLocks noGrp="1" noSelect="1" noMove="1" noResize="1" noTextEdit="1"/>
          </p:cNvSpPr>
          <p:nvPr>
            <p:ph type="subTitle" idx="10"/>
          </p:nvPr>
        </p:nvSpPr>
        <p:spPr/>
        <p:txBody>
          <a:bodyPr/>
          <a:lstStyle/>
          <a:p>
            <a:r>
              <a:rPr lang="en-US"/>
              <a:t>Solute Transport</a:t>
            </a:r>
          </a:p>
        </p:txBody>
      </p:sp>
      <p:sp>
        <p:nvSpPr>
          <p:cNvPr id="5" name="TextBox 4">
            <a:extLst>
              <a:ext uri="{FF2B5EF4-FFF2-40B4-BE49-F238E27FC236}">
                <a16:creationId xmlns:a16="http://schemas.microsoft.com/office/drawing/2014/main" id="{1434099D-80D7-4863-8247-F7B733A032A3}"/>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142025295"/>
      </p:ext>
    </p:extLst>
  </p:cSld>
  <p:clrMapOvr>
    <a:masterClrMapping/>
  </p:clrMapOvr>
  <p:transition/>
  <p:timing/>
</p:sld>
</file>

<file path=ppt/slides/slide2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5BC31A59-A6C5-7546-B3B8-8DC6B341BF20}"/>
              </a:ext>
            </a:extLst>
          </p:cNvPr>
          <p:cNvSpPr>
            <a:spLocks noGrp="1" noSelect="1" noMove="1" noResize="1" noTextEdit="1"/>
          </p:cNvSpPr>
          <p:nvPr>
            <p:ph type="title"/>
          </p:nvPr>
        </p:nvSpPr>
        <p:spPr>
          <a:xfrm>
            <a:off x="616667" y="698058"/>
            <a:ext cx="8686821" cy="1082404"/>
          </a:xfrm>
        </p:spPr>
        <p:txBody>
          <a:bodyPr>
            <a:noAutofit/>
          </a:bodyPr>
          <a:lstStyle/>
          <a:p>
            <a:r>
              <a:rPr lang="en-US"/>
              <a:t>Overview of Phosphorus Removal with Hemodialysis</a:t>
            </a:r>
          </a:p>
        </p:txBody>
      </p:sp>
      <p:sp>
        <p:nvSpPr>
          <p:cNvPr id="3" name="Content Placeholder 2">
            <a:extLst>
              <a:ext uri="{FF2B5EF4-FFF2-40B4-BE49-F238E27FC236}">
                <a16:creationId xmlns:a16="http://schemas.microsoft.com/office/drawing/2014/main" id="{D6F51638-40EB-9D4D-BA1B-9B8BA14D8FD4}"/>
              </a:ext>
            </a:extLst>
          </p:cNvPr>
          <p:cNvSpPr>
            <a:spLocks noGrp="1" noSelect="1" noMove="1" noResize="1" noTextEdit="1"/>
          </p:cNvSpPr>
          <p:nvPr>
            <p:ph idx="1"/>
          </p:nvPr>
        </p:nvSpPr>
        <p:spPr>
          <a:xfrm>
            <a:off x="616667" y="1767765"/>
            <a:ext cx="10958666" cy="4482364"/>
          </a:xfrm>
        </p:spPr>
        <p:txBody>
          <a:bodyPr>
            <a:noAutofit/>
          </a:bodyPr>
          <a:lstStyle/>
          <a:p>
            <a:r>
              <a:rPr lang="en-US">
                <a:latin typeface="Arial" panose="020b0604020202020204" pitchFamily="34" charset="0"/>
                <a:cs typeface="Arial" panose="020b0604020202020204" pitchFamily="34" charset="0"/>
              </a:rPr>
              <a:t>Removal of phosphorus during hemodialysis is complex.</a:t>
            </a:r>
          </a:p>
          <a:p>
            <a:r>
              <a:rPr lang="en-US">
                <a:latin typeface="Arial" panose="020b0604020202020204" pitchFamily="34" charset="0"/>
                <a:cs typeface="Arial" panose="020b0604020202020204" pitchFamily="34" charset="0"/>
              </a:rPr>
              <a:t>Phosphorus removal is more amenable to time on hemodialysis than other similar small solutes.</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Mass balance studies over 40 years have shown substantial removal of phosphorus during the later stages of hemodialysis treatments.</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Physiological demonstration of this principle came from low volume (&lt;50L diaylsate), nocturnal hemodialysis in the 1990s.</a:t>
            </a:r>
          </a:p>
        </p:txBody>
      </p:sp>
      <p:sp>
        <p:nvSpPr>
          <p:cNvPr id="4" name="Subtitle 3">
            <a:extLst>
              <a:ext uri="{FF2B5EF4-FFF2-40B4-BE49-F238E27FC236}">
                <a16:creationId xmlns:a16="http://schemas.microsoft.com/office/drawing/2014/main" id="{C694C5AA-B83C-1949-BAFF-A35C0B660217}"/>
              </a:ext>
            </a:extLst>
          </p:cNvPr>
          <p:cNvSpPr>
            <a:spLocks noGrp="1" noSelect="1" noMove="1" noResize="1" noTextEdit="1"/>
          </p:cNvSpPr>
          <p:nvPr>
            <p:ph type="subTitle" idx="10"/>
          </p:nvPr>
        </p:nvSpPr>
        <p:spPr/>
        <p:txBody>
          <a:bodyPr/>
          <a:lstStyle/>
          <a:p>
            <a:r>
              <a:rPr lang="en-US"/>
              <a:t>Phosphorus</a:t>
            </a:r>
          </a:p>
        </p:txBody>
      </p:sp>
      <p:sp>
        <p:nvSpPr>
          <p:cNvPr id="6" name="TextBox 5">
            <a:extLst>
              <a:ext uri="{FF2B5EF4-FFF2-40B4-BE49-F238E27FC236}">
                <a16:creationId xmlns:a16="http://schemas.microsoft.com/office/drawing/2014/main" id="{9AB15381-EA76-4772-AFE5-D0FE621E33A8}"/>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969321312"/>
      </p:ext>
    </p:extLst>
  </p:cSld>
  <p:clrMapOvr>
    <a:masterClrMapping/>
  </p:clrMapOvr>
  <p:transition/>
  <p:timing/>
</p:sld>
</file>

<file path=ppt/slides/slide2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C9FD6DD6-57FC-6A4B-A1FF-CFD35A3EA800}"/>
              </a:ext>
            </a:extLst>
          </p:cNvPr>
          <p:cNvSpPr>
            <a:spLocks noGrp="1" noSelect="1" noMove="1" noResize="1" noTextEdit="1"/>
          </p:cNvSpPr>
          <p:nvPr>
            <p:ph type="title"/>
          </p:nvPr>
        </p:nvSpPr>
        <p:spPr>
          <a:xfrm>
            <a:off x="612256" y="705531"/>
            <a:ext cx="11579743" cy="1082404"/>
          </a:xfrm>
        </p:spPr>
        <p:txBody>
          <a:bodyPr>
            <a:noAutofit/>
          </a:bodyPr>
          <a:lstStyle/>
          <a:p>
            <a:r>
              <a:rPr lang="en-US" sz="3500"/>
              <a:t>Phosphorus Removal with Time on Hemodialysis</a:t>
            </a:r>
          </a:p>
        </p:txBody>
      </p:sp>
      <p:sp>
        <p:nvSpPr>
          <p:cNvPr id="4" name="Subtitle 3">
            <a:extLst>
              <a:ext uri="{FF2B5EF4-FFF2-40B4-BE49-F238E27FC236}">
                <a16:creationId xmlns:a16="http://schemas.microsoft.com/office/drawing/2014/main" id="{08D7B1CC-2C9E-A646-B7B8-05E6293B5B6D}"/>
              </a:ext>
            </a:extLst>
          </p:cNvPr>
          <p:cNvSpPr>
            <a:spLocks noGrp="1" noSelect="1" noMove="1" noResize="1" noTextEdit="1"/>
          </p:cNvSpPr>
          <p:nvPr>
            <p:ph type="subTitle" idx="10"/>
          </p:nvPr>
        </p:nvSpPr>
        <p:spPr/>
        <p:txBody>
          <a:bodyPr/>
          <a:lstStyle/>
          <a:p>
            <a:r>
              <a:rPr lang="en-US"/>
              <a:t>Phosphorus</a:t>
            </a:r>
          </a:p>
        </p:txBody>
      </p:sp>
      <p:sp>
        <p:nvSpPr>
          <p:cNvPr id="10" name="TextBox 4">
            <a:extLst>
              <a:ext uri="{FF2B5EF4-FFF2-40B4-BE49-F238E27FC236}">
                <a16:creationId xmlns:a16="http://schemas.microsoft.com/office/drawing/2014/main" id="{87B754D6-117B-2A4E-8A21-9017ADEC5AED}"/>
              </a:ext>
            </a:extLst>
          </p:cNvPr>
          <p:cNvSpPr txBox="1">
            <a:spLocks noSelect="1" noMove="1" noResize="1" noChangeArrowheads="1" noTextEdit="1"/>
          </p:cNvSpPr>
          <p:nvPr/>
        </p:nvSpPr>
        <p:spPr bwMode="auto">
          <a:xfrm>
            <a:off x="6007780" y="5813679"/>
            <a:ext cx="6184219"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lgn="r" eaLnBrk="1" hangingPunct="1"/>
            <a:r>
              <a:rPr lang="en-US" altLang="en-US" sz="1500" b="0">
                <a:latin typeface="Arial" panose="020b0604020202020204" pitchFamily="34" charset="0"/>
                <a:cs typeface="Arial" panose="020b0604020202020204" pitchFamily="34" charset="0"/>
              </a:rPr>
              <a:t>Adapted from Skrabal F et al. Klin Wschr 52:266, 1974</a:t>
            </a:r>
          </a:p>
        </p:txBody>
      </p:sp>
      <p:graphicFrame>
        <p:nvGraphicFramePr>
          <p:cNvPr id="6" name="Content Placeholder 5">
            <a:extLst>
              <a:ext uri="{FF2B5EF4-FFF2-40B4-BE49-F238E27FC236}">
                <a16:creationId xmlns:a16="http://schemas.microsoft.com/office/drawing/2014/main" id="{FB13F547-8F8D-6742-840C-FFA012946D6D}"/>
              </a:ext>
            </a:extLst>
          </p:cNvPr>
          <p:cNvGraphicFramePr>
            <a:graphicFrameLocks noGrp="1" noSelect="1" noMove="1" noResize="1"/>
          </p:cNvGraphicFramePr>
          <p:nvPr>
            <p:ph idx="1"/>
            <p:extLst>
              <p:ext uri="{D42A27DB-BD31-4B8C-83A1-F6EECF244321}">
                <p14:modId val="3488564375"/>
              </p:ext>
            </p:extLst>
          </p:nvPr>
        </p:nvGraphicFramePr>
        <p:xfrm>
          <a:off x="1071224" y="2365375"/>
          <a:ext cx="10515600" cy="3389313"/>
        </p:xfrm>
        <a:graphic>
          <a:graphicData uri="http://schemas.openxmlformats.org/drawingml/2006/chart">
            <c:chart xmlns:c="http://schemas.openxmlformats.org/drawingml/2006/chart" r:id="rId2"/>
          </a:graphicData>
        </a:graphic>
      </p:graphicFrame>
      <p:sp>
        <p:nvSpPr>
          <p:cNvPr id="8" name="TextBox 7">
            <a:extLst>
              <a:ext uri="{FF2B5EF4-FFF2-40B4-BE49-F238E27FC236}">
                <a16:creationId xmlns:a16="http://schemas.microsoft.com/office/drawing/2014/main" id="{D97B436F-1F0B-0149-8213-C7C90A425A76}"/>
              </a:ext>
            </a:extLst>
          </p:cNvPr>
          <p:cNvSpPr txBox="1">
            <a:spLocks noSelect="1" noMove="1" noResize="1" noTextEdit="1"/>
          </p:cNvSpPr>
          <p:nvPr/>
        </p:nvSpPr>
        <p:spPr>
          <a:xfrm>
            <a:off x="612255" y="1614669"/>
            <a:ext cx="10967489" cy="830997"/>
          </a:xfrm>
          <a:prstGeom prst="rect">
            <a:avLst/>
          </a:prstGeom>
          <a:noFill/>
        </p:spPr>
        <p:txBody>
          <a:bodyPr wrap="square" rtlCol="0">
            <a:spAutoFit/>
          </a:bodyPr>
          <a:lstStyle/>
          <a:p>
            <a:r>
              <a:rPr lang="en-US" sz="2400">
                <a:solidFill>
                  <a:schemeClr val="tx1">
                    <a:lumMod val="65000"/>
                    <a:lumOff val="35000"/>
                  </a:schemeClr>
                </a:solidFill>
                <a:latin typeface="Arial" panose="020b0604020202020204" pitchFamily="34" charset="0"/>
                <a:cs typeface="Arial" panose="020b0604020202020204" pitchFamily="34" charset="0"/>
              </a:rPr>
              <a:t>Note that phosphorus removal continues briskly with time and that calcium concentration in dialysate affects removal.</a:t>
            </a:r>
          </a:p>
        </p:txBody>
      </p:sp>
      <p:sp>
        <p:nvSpPr>
          <p:cNvPr id="3" name="TextBox 2">
            <a:extLst>
              <a:ext uri="{FF2B5EF4-FFF2-40B4-BE49-F238E27FC236}">
                <a16:creationId xmlns:a16="http://schemas.microsoft.com/office/drawing/2014/main" id="{9AB11BDA-0032-4F41-8971-84C86745BC3F}"/>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843364090"/>
      </p:ext>
    </p:extLst>
  </p:cSld>
  <p:clrMapOvr>
    <a:masterClrMapping/>
  </p:clrMapOvr>
  <p:transition/>
  <p:timing/>
</p:sld>
</file>

<file path=ppt/slides/slide2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7199EC2D-B51D-854E-A7D8-BE2F05BFD72A}"/>
              </a:ext>
            </a:extLst>
          </p:cNvPr>
          <p:cNvSpPr>
            <a:spLocks noGrp="1" noSelect="1" noMove="1" noResize="1" noTextEdit="1"/>
          </p:cNvSpPr>
          <p:nvPr>
            <p:ph type="title"/>
          </p:nvPr>
        </p:nvSpPr>
        <p:spPr>
          <a:xfrm>
            <a:off x="612479" y="701040"/>
            <a:ext cx="10515600" cy="1082404"/>
          </a:xfrm>
        </p:spPr>
        <p:txBody>
          <a:bodyPr/>
          <a:lstStyle/>
          <a:p>
            <a:r>
              <a:rPr lang="en-US"/>
              <a:t>Phosphorus Removal and Dialysis Time </a:t>
            </a:r>
          </a:p>
        </p:txBody>
      </p:sp>
      <p:graphicFrame>
        <p:nvGraphicFramePr>
          <p:cNvPr id="5" name="Content Placeholder 4">
            <a:extLst>
              <a:ext uri="{FF2B5EF4-FFF2-40B4-BE49-F238E27FC236}">
                <a16:creationId xmlns:a16="http://schemas.microsoft.com/office/drawing/2014/main" id="{8713257F-13FE-BD42-A953-78553A5BD790}"/>
              </a:ext>
            </a:extLst>
          </p:cNvPr>
          <p:cNvGraphicFramePr>
            <a:graphicFrameLocks noGrp="1" noSelect="1" noMove="1" noResize="1"/>
          </p:cNvGraphicFramePr>
          <p:nvPr>
            <p:ph idx="1"/>
            <p:extLst>
              <p:ext uri="{D42A27DB-BD31-4B8C-83A1-F6EECF244321}">
                <p14:modId val="3449505260"/>
              </p:ext>
            </p:extLst>
          </p:nvPr>
        </p:nvGraphicFramePr>
        <p:xfrm>
          <a:off x="867659" y="1964205"/>
          <a:ext cx="10714973" cy="4028961"/>
        </p:xfrm>
        <a:graphic>
          <a:graphicData uri="http://schemas.openxmlformats.org/drawingml/2006/chart">
            <c:chart xmlns:c="http://schemas.openxmlformats.org/drawingml/2006/chart" r:id="rId3"/>
          </a:graphicData>
        </a:graphic>
      </p:graphicFrame>
      <p:sp>
        <p:nvSpPr>
          <p:cNvPr id="4" name="Subtitle 3">
            <a:extLst>
              <a:ext uri="{FF2B5EF4-FFF2-40B4-BE49-F238E27FC236}">
                <a16:creationId xmlns:a16="http://schemas.microsoft.com/office/drawing/2014/main" id="{54F0FF44-4B61-A344-BB4F-47C14E604319}"/>
              </a:ext>
            </a:extLst>
          </p:cNvPr>
          <p:cNvSpPr>
            <a:spLocks noGrp="1" noSelect="1" noMove="1" noResize="1" noTextEdit="1"/>
          </p:cNvSpPr>
          <p:nvPr>
            <p:ph type="subTitle" idx="10"/>
          </p:nvPr>
        </p:nvSpPr>
        <p:spPr/>
        <p:txBody>
          <a:bodyPr/>
          <a:lstStyle/>
          <a:p>
            <a:r>
              <a:rPr lang="en-US"/>
              <a:t>Phosphorus</a:t>
            </a:r>
          </a:p>
        </p:txBody>
      </p:sp>
      <p:sp>
        <p:nvSpPr>
          <p:cNvPr id="6" name="TextBox 5">
            <a:extLst>
              <a:ext uri="{FF2B5EF4-FFF2-40B4-BE49-F238E27FC236}">
                <a16:creationId xmlns:a16="http://schemas.microsoft.com/office/drawing/2014/main" id="{27BB0DD4-31DC-7645-9E5C-A67DEFA32BE5}"/>
              </a:ext>
            </a:extLst>
          </p:cNvPr>
          <p:cNvSpPr txBox="1">
            <a:spLocks noSelect="1" noMove="1" noResize="1" noTextEdit="1"/>
          </p:cNvSpPr>
          <p:nvPr/>
        </p:nvSpPr>
        <p:spPr>
          <a:xfrm>
            <a:off x="1353339" y="5812909"/>
            <a:ext cx="10842205" cy="323165"/>
          </a:xfrm>
          <a:prstGeom prst="rect">
            <a:avLst/>
          </a:prstGeom>
          <a:noFill/>
        </p:spPr>
        <p:txBody>
          <a:bodyPr wrap="square" rtlCol="0">
            <a:spAutoFit/>
          </a:bodyPr>
          <a:lstStyle/>
          <a:p>
            <a:pPr algn="r"/>
            <a:r>
              <a:rPr lang="en-US" sz="1500" i="1">
                <a:latin typeface="Arial" panose="020b0604020202020204" pitchFamily="34" charset="0"/>
                <a:cs typeface="Arial" panose="020b0604020202020204" pitchFamily="34" charset="0"/>
              </a:rPr>
              <a:t>Adapted from Musci I, Hercz G, Uldall R, Ouwendyk M, Francoeur R and Pierratos A. Kidney Int 53:1399-1404, 1998</a:t>
            </a:r>
          </a:p>
        </p:txBody>
      </p:sp>
      <p:cxnSp>
        <p:nvCxnSpPr>
          <p:cNvPr id="8" name="Straight Arrow Connector 7">
            <a:extLst>
              <a:ext uri="{FF2B5EF4-FFF2-40B4-BE49-F238E27FC236}">
                <a16:creationId xmlns:a16="http://schemas.microsoft.com/office/drawing/2014/main" id="{E771D549-BEF2-F543-A5A3-5BF4B6A7C47A}"/>
              </a:ext>
            </a:extLst>
          </p:cNvPr>
          <p:cNvCxnSpPr>
            <a:cxnSpLocks noSelect="1" noMove="1" noResize="1"/>
          </p:cNvCxnSpPr>
          <p:nvPr/>
        </p:nvCxnSpPr>
        <p:spPr>
          <a:xfrm flipV="1">
            <a:off x="2998941" y="4009563"/>
            <a:ext cx="3348426" cy="857064"/>
          </a:xfrm>
          <a:prstGeom prst="straightConnector1">
            <a:avLst/>
          </a:prstGeom>
          <a:ln w="53975">
            <a:headEnd type="triangle"/>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FEE0CA29-FECC-634F-8F9F-B4132BE763B3}"/>
              </a:ext>
            </a:extLst>
          </p:cNvPr>
          <p:cNvSpPr txBox="1">
            <a:spLocks noSelect="1" noMove="1" noResize="1" noTextEdit="1"/>
          </p:cNvSpPr>
          <p:nvPr/>
        </p:nvSpPr>
        <p:spPr>
          <a:xfrm rot="20835460">
            <a:off x="3252661" y="4107567"/>
            <a:ext cx="2656115" cy="369332"/>
          </a:xfrm>
          <a:prstGeom prst="rect">
            <a:avLst/>
          </a:prstGeom>
          <a:noFill/>
        </p:spPr>
        <p:txBody>
          <a:bodyPr wrap="square" rtlCol="0">
            <a:spAutoFit/>
          </a:bodyPr>
          <a:lstStyle/>
          <a:p>
            <a:r>
              <a:rPr lang="en-US"/>
              <a:t>Note Relative Difference</a:t>
            </a:r>
          </a:p>
        </p:txBody>
      </p:sp>
      <p:sp>
        <p:nvSpPr>
          <p:cNvPr id="7" name="TextBox 6">
            <a:extLst>
              <a:ext uri="{FF2B5EF4-FFF2-40B4-BE49-F238E27FC236}">
                <a16:creationId xmlns:a16="http://schemas.microsoft.com/office/drawing/2014/main" id="{50C22E17-475D-6F4F-8456-045A9D223ACC}"/>
              </a:ext>
            </a:extLst>
          </p:cNvPr>
          <p:cNvSpPr txBox="1">
            <a:spLocks noSelect="1" noMove="1" noResize="1" noTextEdit="1"/>
          </p:cNvSpPr>
          <p:nvPr/>
        </p:nvSpPr>
        <p:spPr>
          <a:xfrm>
            <a:off x="612478" y="1614474"/>
            <a:ext cx="11579521" cy="400110"/>
          </a:xfrm>
          <a:prstGeom prst="rect">
            <a:avLst/>
          </a:prstGeom>
          <a:noFill/>
        </p:spPr>
        <p:txBody>
          <a:bodyPr wrap="square" rtlCol="0">
            <a:spAutoFit/>
          </a:bodyPr>
          <a:lstStyle/>
          <a:p>
            <a:r>
              <a:rPr lang="en-US" sz="2000">
                <a:solidFill>
                  <a:schemeClr val="tx1">
                    <a:lumMod val="65000"/>
                    <a:lumOff val="35000"/>
                  </a:schemeClr>
                </a:solidFill>
                <a:latin typeface="Arial" panose="020b0604020202020204" pitchFamily="34" charset="0"/>
                <a:cs typeface="Arial" panose="020b0604020202020204" pitchFamily="34" charset="0"/>
              </a:rPr>
              <a:t>Time allows more movement of phosphorus into vascular space and removal by dialysis.</a:t>
            </a:r>
          </a:p>
        </p:txBody>
      </p:sp>
      <p:sp>
        <p:nvSpPr>
          <p:cNvPr id="3" name="TextBox 2">
            <a:extLst>
              <a:ext uri="{FF2B5EF4-FFF2-40B4-BE49-F238E27FC236}">
                <a16:creationId xmlns:a16="http://schemas.microsoft.com/office/drawing/2014/main" id="{57CA61C6-96E4-40B3-96EA-C7A430162EBF}"/>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4039445532"/>
      </p:ext>
    </p:extLst>
  </p:cSld>
  <p:clrMapOvr>
    <a:masterClrMapping/>
  </p:clrMapOvr>
  <p:transition/>
  <p:timing/>
</p:sld>
</file>

<file path=ppt/slides/slide2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7199EC2D-B51D-854E-A7D8-BE2F05BFD72A}"/>
              </a:ext>
            </a:extLst>
          </p:cNvPr>
          <p:cNvSpPr>
            <a:spLocks noGrp="1" noSelect="1" noMove="1" noResize="1" noTextEdit="1"/>
          </p:cNvSpPr>
          <p:nvPr>
            <p:ph type="title"/>
          </p:nvPr>
        </p:nvSpPr>
        <p:spPr>
          <a:xfrm>
            <a:off x="613762" y="701958"/>
            <a:ext cx="10515600" cy="1082404"/>
          </a:xfrm>
        </p:spPr>
        <p:txBody>
          <a:bodyPr/>
          <a:lstStyle/>
          <a:p>
            <a:r>
              <a:rPr lang="en-US"/>
              <a:t>Phosphorus Removal and Dialysis Time </a:t>
            </a:r>
          </a:p>
        </p:txBody>
      </p:sp>
      <p:sp>
        <p:nvSpPr>
          <p:cNvPr id="4" name="Subtitle 3">
            <a:extLst>
              <a:ext uri="{FF2B5EF4-FFF2-40B4-BE49-F238E27FC236}">
                <a16:creationId xmlns:a16="http://schemas.microsoft.com/office/drawing/2014/main" id="{54F0FF44-4B61-A344-BB4F-47C14E604319}"/>
              </a:ext>
            </a:extLst>
          </p:cNvPr>
          <p:cNvSpPr>
            <a:spLocks noGrp="1" noSelect="1" noMove="1" noResize="1" noTextEdit="1"/>
          </p:cNvSpPr>
          <p:nvPr>
            <p:ph type="subTitle" idx="10"/>
          </p:nvPr>
        </p:nvSpPr>
        <p:spPr/>
        <p:txBody>
          <a:bodyPr/>
          <a:lstStyle/>
          <a:p>
            <a:r>
              <a:rPr lang="en-US"/>
              <a:t>Phosphorus</a:t>
            </a:r>
          </a:p>
        </p:txBody>
      </p:sp>
      <p:sp>
        <p:nvSpPr>
          <p:cNvPr id="7" name="TextBox 6">
            <a:extLst>
              <a:ext uri="{FF2B5EF4-FFF2-40B4-BE49-F238E27FC236}">
                <a16:creationId xmlns:a16="http://schemas.microsoft.com/office/drawing/2014/main" id="{50C22E17-475D-6F4F-8456-045A9D223ACC}"/>
              </a:ext>
            </a:extLst>
          </p:cNvPr>
          <p:cNvSpPr txBox="1">
            <a:spLocks noSelect="1" noMove="1" noResize="1" noTextEdit="1"/>
          </p:cNvSpPr>
          <p:nvPr/>
        </p:nvSpPr>
        <p:spPr>
          <a:xfrm>
            <a:off x="613762" y="1621109"/>
            <a:ext cx="10964476" cy="707886"/>
          </a:xfrm>
          <a:prstGeom prst="rect">
            <a:avLst/>
          </a:prstGeom>
          <a:noFill/>
        </p:spPr>
        <p:txBody>
          <a:bodyPr wrap="square" rtlCol="0">
            <a:spAutoFit/>
          </a:bodyPr>
          <a:lstStyle/>
          <a:p>
            <a:r>
              <a:rPr lang="en-US" sz="2000">
                <a:solidFill>
                  <a:schemeClr val="tx1">
                    <a:lumMod val="65000"/>
                    <a:lumOff val="35000"/>
                  </a:schemeClr>
                </a:solidFill>
                <a:latin typeface="Arial" panose="020b0604020202020204" pitchFamily="34" charset="0"/>
                <a:cs typeface="Arial" panose="020b0604020202020204" pitchFamily="34" charset="0"/>
              </a:rPr>
              <a:t>Note phosphate removal continues significantly with time and a significant amount of phosphate comes from the intracellular compartment</a:t>
            </a:r>
          </a:p>
        </p:txBody>
      </p:sp>
      <p:sp>
        <p:nvSpPr>
          <p:cNvPr id="3" name="TextBox 2">
            <a:extLst>
              <a:ext uri="{FF2B5EF4-FFF2-40B4-BE49-F238E27FC236}">
                <a16:creationId xmlns:a16="http://schemas.microsoft.com/office/drawing/2014/main" id="{57CA61C6-96E4-40B3-96EA-C7A430162EBF}"/>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pic>
        <p:nvPicPr>
          <p:cNvPr id="17" name="Picture 16" descr="Chart&#10;&#10;Description automatically generated">
            <a:extLst>
              <a:ext uri="{FF2B5EF4-FFF2-40B4-BE49-F238E27FC236}">
                <a16:creationId xmlns:a16="http://schemas.microsoft.com/office/drawing/2014/main" id="{50138645-2A6D-F64B-8ABF-B05C5E3510CD}"/>
              </a:ext>
            </a:extLst>
          </p:cNvPr>
          <p:cNvPicPr>
            <a:picLocks noSelect="1" noChangeAspect="1" noMove="1" noResize="1"/>
          </p:cNvPicPr>
          <p:nvPr/>
        </p:nvPicPr>
        <p:blipFill>
          <a:blip r:embed="rId3">
            <a:extLst>
              <a:ext uri="{28A0092B-C50C-407E-A947-70E740481C1C}">
                <a14:useLocalDpi xmlns:a14="http://schemas.microsoft.com/office/drawing/2010/main" val="0"/>
              </a:ext>
            </a:extLst>
          </a:blip>
          <a:stretch>
            <a:fillRect/>
          </a:stretch>
        </p:blipFill>
        <p:spPr>
          <a:xfrm>
            <a:off x="6524408" y="2258764"/>
            <a:ext cx="5372100" cy="3314700"/>
          </a:xfrm>
          <a:prstGeom prst="rect">
            <a:avLst/>
          </a:prstGeom>
        </p:spPr>
      </p:pic>
      <p:pic>
        <p:nvPicPr>
          <p:cNvPr id="19" name="Picture 18" descr="Chart, line chart&#10;&#10;Description automatically generated">
            <a:extLst>
              <a:ext uri="{FF2B5EF4-FFF2-40B4-BE49-F238E27FC236}">
                <a16:creationId xmlns:a16="http://schemas.microsoft.com/office/drawing/2014/main" id="{F4D26501-5801-D44A-951D-7CB285E9AC1C}"/>
              </a:ext>
            </a:extLst>
          </p:cNvPr>
          <p:cNvPicPr>
            <a:picLocks noSelect="1" noChangeAspect="1" noMove="1" noResize="1"/>
          </p:cNvPicPr>
          <p:nvPr/>
        </p:nvPicPr>
        <p:blipFill>
          <a:blip r:embed="rId4">
            <a:extLst>
              <a:ext uri="{28A0092B-C50C-407E-A947-70E740481C1C}">
                <a14:useLocalDpi xmlns:a14="http://schemas.microsoft.com/office/drawing/2010/main" val="0"/>
              </a:ext>
            </a:extLst>
          </a:blip>
          <a:stretch>
            <a:fillRect/>
          </a:stretch>
        </p:blipFill>
        <p:spPr>
          <a:xfrm>
            <a:off x="473122" y="2347800"/>
            <a:ext cx="5270500" cy="3276600"/>
          </a:xfrm>
          <a:prstGeom prst="rect">
            <a:avLst/>
          </a:prstGeom>
        </p:spPr>
      </p:pic>
      <p:sp>
        <p:nvSpPr>
          <p:cNvPr id="20" name="TextBox 19">
            <a:extLst>
              <a:ext uri="{FF2B5EF4-FFF2-40B4-BE49-F238E27FC236}">
                <a16:creationId xmlns:a16="http://schemas.microsoft.com/office/drawing/2014/main" id="{FAB35833-7927-534C-8D99-71A9193B8A45}"/>
              </a:ext>
            </a:extLst>
          </p:cNvPr>
          <p:cNvSpPr txBox="1">
            <a:spLocks noSelect="1" noMove="1" noResize="1" noTextEdit="1"/>
          </p:cNvSpPr>
          <p:nvPr/>
        </p:nvSpPr>
        <p:spPr>
          <a:xfrm>
            <a:off x="1754373" y="5813940"/>
            <a:ext cx="10437486" cy="323165"/>
          </a:xfrm>
          <a:prstGeom prst="rect">
            <a:avLst/>
          </a:prstGeom>
          <a:noFill/>
        </p:spPr>
        <p:txBody>
          <a:bodyPr wrap="square" rtlCol="0">
            <a:spAutoFit/>
          </a:bodyPr>
          <a:lstStyle/>
          <a:p>
            <a:pPr algn="r"/>
            <a:r>
              <a:rPr lang="en-US" sz="1500" i="1">
                <a:latin typeface="Arial" panose="020b0604020202020204" pitchFamily="34" charset="0"/>
                <a:cs typeface="Arial" panose="020b0604020202020204" pitchFamily="34" charset="0"/>
              </a:rPr>
              <a:t>Chabot G et al. J Am Soc Nephrol 2020. doi: https://doi.org/10.1681/ASN.2020050716 </a:t>
            </a:r>
          </a:p>
        </p:txBody>
      </p:sp>
    </p:spTree>
    <p:extLst>
      <p:ext uri="{BB962C8B-B14F-4D97-AF65-F5344CB8AC3E}">
        <p14:creationId val="417150177"/>
      </p:ext>
    </p:extLst>
  </p:cSld>
  <p:clrMapOvr>
    <a:masterClrMapping/>
  </p:clrMapOvr>
  <p:transition/>
  <p:timing/>
</p:sld>
</file>

<file path=ppt/slides/slide2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ext Placeholder 1">
            <a:extLst>
              <a:ext uri="{FF2B5EF4-FFF2-40B4-BE49-F238E27FC236}">
                <a16:creationId xmlns:a16="http://schemas.microsoft.com/office/drawing/2014/main" id="{2EB9BC3C-1EF5-1840-84CB-F242533CE995}"/>
              </a:ext>
            </a:extLst>
          </p:cNvPr>
          <p:cNvSpPr>
            <a:spLocks noGrp="1" noSelect="1" noMove="1" noResize="1" noTextEdit="1"/>
          </p:cNvSpPr>
          <p:nvPr>
            <p:ph type="body" idx="1"/>
          </p:nvPr>
        </p:nvSpPr>
        <p:spPr>
          <a:xfrm>
            <a:off x="4730305" y="3446731"/>
            <a:ext cx="6542590" cy="1007584"/>
          </a:xfrm>
        </p:spPr>
        <p:txBody>
          <a:bodyPr>
            <a:normAutofit/>
          </a:bodyPr>
          <a:lstStyle/>
          <a:p>
            <a:r>
              <a:rPr lang="en-US" sz="3000">
                <a:latin typeface="Arial" panose="020b0604020202020204" pitchFamily="34" charset="0"/>
                <a:cs typeface="Arial" panose="020b0604020202020204" pitchFamily="34" charset="0"/>
              </a:rPr>
              <a:t>Calcium</a:t>
            </a:r>
          </a:p>
        </p:txBody>
      </p:sp>
      <p:sp>
        <p:nvSpPr>
          <p:cNvPr id="3" name="Subtitle 2">
            <a:extLst>
              <a:ext uri="{FF2B5EF4-FFF2-40B4-BE49-F238E27FC236}">
                <a16:creationId xmlns:a16="http://schemas.microsoft.com/office/drawing/2014/main" id="{382ACF01-54FF-1641-B7B8-0E5436DF86E4}"/>
              </a:ext>
            </a:extLst>
          </p:cNvPr>
          <p:cNvSpPr>
            <a:spLocks noGrp="1" noSelect="1" noMove="1" noResize="1" noTextEdit="1"/>
          </p:cNvSpPr>
          <p:nvPr>
            <p:ph type="subTitle" idx="10"/>
          </p:nvPr>
        </p:nvSpPr>
        <p:spPr/>
        <p:txBody>
          <a:bodyPr/>
          <a:lstStyle/>
          <a:p>
            <a:r>
              <a:rPr lang="en-US"/>
              <a:t>Solute Transport</a:t>
            </a:r>
          </a:p>
        </p:txBody>
      </p:sp>
      <p:sp>
        <p:nvSpPr>
          <p:cNvPr id="5" name="TextBox 4">
            <a:extLst>
              <a:ext uri="{FF2B5EF4-FFF2-40B4-BE49-F238E27FC236}">
                <a16:creationId xmlns:a16="http://schemas.microsoft.com/office/drawing/2014/main" id="{EABD43C8-4F6E-4B10-A836-477FCA51202C}"/>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260939463"/>
      </p:ext>
    </p:extLst>
  </p:cSld>
  <p:clrMapOvr>
    <a:masterClrMapping/>
  </p:clrMapOvr>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8969" y="706493"/>
            <a:ext cx="10515600" cy="1082404"/>
          </a:xfrm>
        </p:spPr>
        <p:txBody>
          <a:bodyPr/>
          <a:lstStyle/>
          <a:p>
            <a:r>
              <a:rPr lang="en-US"/>
              <a:t>Learning Objectives</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618969" y="1618215"/>
            <a:ext cx="10954062" cy="3388471"/>
          </a:xfrm>
        </p:spPr>
        <p:txBody>
          <a:bodyPr>
            <a:normAutofit/>
          </a:bodyPr>
          <a:lstStyle/>
          <a:p>
            <a:r>
              <a:rPr lang="en-US">
                <a:latin typeface="Arial" panose="020b0604020202020204" pitchFamily="34" charset="0"/>
                <a:cs typeface="Arial" panose="020b0604020202020204" pitchFamily="34" charset="0"/>
              </a:rPr>
              <a:t>Explain how key solutes are removed during hemodialysis</a:t>
            </a:r>
          </a:p>
          <a:p>
            <a:r>
              <a:rPr lang="en-US">
                <a:latin typeface="Arial" panose="020b0604020202020204" pitchFamily="34" charset="0"/>
                <a:cs typeface="Arial" panose="020b0604020202020204" pitchFamily="34" charset="0"/>
              </a:rPr>
              <a:t>Identify how to measure solute removal and adjust the hemodialysis prescription</a:t>
            </a:r>
          </a:p>
          <a:p>
            <a:r>
              <a:rPr lang="en-US">
                <a:latin typeface="Arial" panose="020b0604020202020204" pitchFamily="34" charset="0"/>
                <a:cs typeface="Arial" panose="020b0604020202020204" pitchFamily="34" charset="0"/>
              </a:rPr>
              <a:t>Describe solute removal and correction of uremic symptoms</a:t>
            </a:r>
          </a:p>
          <a:p>
            <a:r>
              <a:rPr lang="en-US">
                <a:latin typeface="Arial" panose="020b0604020202020204" pitchFamily="34" charset="0"/>
                <a:cs typeface="Arial" panose="020b0604020202020204" pitchFamily="34" charset="0"/>
              </a:rPr>
              <a:t>Discuss the various definitions of adequate hemodialysis</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Regulatory</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Clinical</a:t>
            </a:r>
          </a:p>
        </p:txBody>
      </p:sp>
      <p:sp>
        <p:nvSpPr>
          <p:cNvPr id="5" name="TextBox 4">
            <a:extLst>
              <a:ext uri="{FF2B5EF4-FFF2-40B4-BE49-F238E27FC236}">
                <a16:creationId xmlns:a16="http://schemas.microsoft.com/office/drawing/2014/main" id="{281FC590-6694-4F26-985D-93A9B0B6E647}"/>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860366053"/>
      </p:ext>
    </p:extLst>
  </p:cSld>
  <p:clrMapOvr>
    <a:masterClrMapping/>
  </p:clrMapOvr>
  <p:transition/>
  <p:timing/>
</p:sld>
</file>

<file path=ppt/slides/slide3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52D2105C-1FA6-C347-801C-E6B2EC6E1BD6}"/>
              </a:ext>
            </a:extLst>
          </p:cNvPr>
          <p:cNvSpPr>
            <a:spLocks noGrp="1" noSelect="1" noMove="1" noResize="1" noTextEdit="1"/>
          </p:cNvSpPr>
          <p:nvPr>
            <p:ph type="title"/>
          </p:nvPr>
        </p:nvSpPr>
        <p:spPr>
          <a:xfrm>
            <a:off x="614916" y="698058"/>
            <a:ext cx="11577084" cy="1078992"/>
          </a:xfrm>
        </p:spPr>
        <p:txBody>
          <a:bodyPr>
            <a:noAutofit/>
          </a:bodyPr>
          <a:lstStyle/>
          <a:p>
            <a:r>
              <a:rPr lang="en-US"/>
              <a:t>Calcium Mass Balance During Hemodialysis</a:t>
            </a:r>
          </a:p>
        </p:txBody>
      </p:sp>
      <p:sp>
        <p:nvSpPr>
          <p:cNvPr id="3" name="Content Placeholder 2">
            <a:extLst>
              <a:ext uri="{FF2B5EF4-FFF2-40B4-BE49-F238E27FC236}">
                <a16:creationId xmlns:a16="http://schemas.microsoft.com/office/drawing/2014/main" id="{182E6A66-A50E-D844-BD30-8A3987189AF5}"/>
              </a:ext>
            </a:extLst>
          </p:cNvPr>
          <p:cNvSpPr>
            <a:spLocks noGrp="1" noSelect="1" noMove="1" noResize="1" noTextEdit="1"/>
          </p:cNvSpPr>
          <p:nvPr>
            <p:ph idx="1"/>
          </p:nvPr>
        </p:nvSpPr>
        <p:spPr>
          <a:xfrm>
            <a:off x="614916" y="1620322"/>
            <a:ext cx="10962168" cy="4629807"/>
          </a:xfrm>
        </p:spPr>
        <p:txBody>
          <a:bodyPr>
            <a:noAutofit/>
          </a:bodyPr>
          <a:lstStyle/>
          <a:p>
            <a:r>
              <a:rPr lang="en-US">
                <a:latin typeface="Arial" panose="020b0604020202020204" pitchFamily="34" charset="0"/>
                <a:cs typeface="Arial" panose="020b0604020202020204" pitchFamily="34" charset="0"/>
              </a:rPr>
              <a:t>Calcium flux in hemodialysis is also complex.</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Calcium concentrations can change during hemodialysis.</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Gibbs-Donnan equilibrium affects behavior at dialysis membrane.</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Commonly-used medications affect plasma calcium level and thus gradient.</a:t>
            </a:r>
          </a:p>
          <a:p>
            <a:r>
              <a:rPr lang="en-US">
                <a:latin typeface="Arial" panose="020b0604020202020204" pitchFamily="34" charset="0"/>
                <a:cs typeface="Arial" panose="020b0604020202020204" pitchFamily="34" charset="0"/>
              </a:rPr>
              <a:t>Caution should be exercised with either high (positive balance) or low (negative balance) dialysate baths.</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Positive balance is potentially associated with hypercalcemia and vascular calcification.</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Negative balance is potentially associated with bone loss, hemodynamic instability and cardiac dysrhythmias.</a:t>
            </a:r>
          </a:p>
        </p:txBody>
      </p:sp>
      <p:sp>
        <p:nvSpPr>
          <p:cNvPr id="4" name="Subtitle 3">
            <a:extLst>
              <a:ext uri="{FF2B5EF4-FFF2-40B4-BE49-F238E27FC236}">
                <a16:creationId xmlns:a16="http://schemas.microsoft.com/office/drawing/2014/main" id="{C882FA02-9BD1-7A45-A86F-F7E9B722C456}"/>
              </a:ext>
            </a:extLst>
          </p:cNvPr>
          <p:cNvSpPr>
            <a:spLocks noGrp="1" noSelect="1" noMove="1" noResize="1" noTextEdit="1"/>
          </p:cNvSpPr>
          <p:nvPr>
            <p:ph type="subTitle" idx="10"/>
          </p:nvPr>
        </p:nvSpPr>
        <p:spPr/>
        <p:txBody>
          <a:bodyPr/>
          <a:lstStyle/>
          <a:p>
            <a:r>
              <a:rPr lang="en-US"/>
              <a:t>Calcium</a:t>
            </a:r>
          </a:p>
        </p:txBody>
      </p:sp>
      <p:sp>
        <p:nvSpPr>
          <p:cNvPr id="6" name="TextBox 5">
            <a:extLst>
              <a:ext uri="{FF2B5EF4-FFF2-40B4-BE49-F238E27FC236}">
                <a16:creationId xmlns:a16="http://schemas.microsoft.com/office/drawing/2014/main" id="{FFB69E98-100A-470C-B77A-106B1073EE95}"/>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702238965"/>
      </p:ext>
    </p:extLst>
  </p:cSld>
  <p:clrMapOvr>
    <a:masterClrMapping/>
  </p:clrMapOvr>
  <p:transition/>
  <p:timing/>
</p:sld>
</file>

<file path=ppt/slides/slide3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E3508E6-F0DB-0045-AEB2-D3532D74C516}"/>
              </a:ext>
            </a:extLst>
          </p:cNvPr>
          <p:cNvSpPr>
            <a:spLocks noGrp="1" noSelect="1" noMove="1" noResize="1" noTextEdit="1"/>
          </p:cNvSpPr>
          <p:nvPr>
            <p:ph type="title"/>
          </p:nvPr>
        </p:nvSpPr>
        <p:spPr>
          <a:xfrm>
            <a:off x="616664" y="698058"/>
            <a:ext cx="11575336" cy="1078992"/>
          </a:xfrm>
        </p:spPr>
        <p:txBody>
          <a:bodyPr>
            <a:noAutofit/>
          </a:bodyPr>
          <a:lstStyle/>
          <a:p>
            <a:r>
              <a:rPr lang="en-US" sz="3500"/>
              <a:t>Factors Affecting Calcium Mass Balance During HD</a:t>
            </a:r>
          </a:p>
        </p:txBody>
      </p:sp>
      <p:sp>
        <p:nvSpPr>
          <p:cNvPr id="3" name="Content Placeholder 2">
            <a:extLst>
              <a:ext uri="{FF2B5EF4-FFF2-40B4-BE49-F238E27FC236}">
                <a16:creationId xmlns:a16="http://schemas.microsoft.com/office/drawing/2014/main" id="{B0ED7D03-AA48-6146-9E0D-5BEBFA8A6B7B}"/>
              </a:ext>
            </a:extLst>
          </p:cNvPr>
          <p:cNvSpPr>
            <a:spLocks noGrp="1" noSelect="1" noMove="1" noResize="1" noTextEdit="1"/>
          </p:cNvSpPr>
          <p:nvPr>
            <p:ph idx="1"/>
          </p:nvPr>
        </p:nvSpPr>
        <p:spPr>
          <a:xfrm>
            <a:off x="616664" y="1617557"/>
            <a:ext cx="10515600" cy="3388471"/>
          </a:xfrm>
        </p:spPr>
        <p:txBody>
          <a:bodyPr>
            <a:noAutofit/>
          </a:bodyPr>
          <a:lstStyle/>
          <a:p>
            <a:r>
              <a:rPr lang="en-US">
                <a:latin typeface="Arial" panose="020b0604020202020204" pitchFamily="34" charset="0"/>
                <a:cs typeface="Arial" panose="020b0604020202020204" pitchFamily="34" charset="0"/>
              </a:rPr>
              <a:t>Plasma-Dialysate Gradient</a:t>
            </a:r>
          </a:p>
          <a:p>
            <a:r>
              <a:rPr lang="en-US">
                <a:latin typeface="Arial" panose="020b0604020202020204" pitchFamily="34" charset="0"/>
                <a:cs typeface="Arial" panose="020b0604020202020204" pitchFamily="34" charset="0"/>
              </a:rPr>
              <a:t>Flux across dialysis membrane</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Blood flow rate</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Dialysate flow rate</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Gibbs-Donnan effect</a:t>
            </a:r>
          </a:p>
          <a:p>
            <a:r>
              <a:rPr lang="en-US">
                <a:latin typeface="Arial" panose="020b0604020202020204" pitchFamily="34" charset="0"/>
                <a:cs typeface="Arial" panose="020b0604020202020204" pitchFamily="34" charset="0"/>
              </a:rPr>
              <a:t>Serum phosphorus concentration during treatment</a:t>
            </a:r>
          </a:p>
          <a:p>
            <a:r>
              <a:rPr lang="en-US">
                <a:latin typeface="Arial" panose="020b0604020202020204" pitchFamily="34" charset="0"/>
                <a:cs typeface="Arial" panose="020b0604020202020204" pitchFamily="34" charset="0"/>
              </a:rPr>
              <a:t>Flux of calcium from bone to plasma during treatment</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PTH level</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Osteocalcin level</a:t>
            </a:r>
          </a:p>
        </p:txBody>
      </p:sp>
      <p:sp>
        <p:nvSpPr>
          <p:cNvPr id="4" name="Subtitle 3">
            <a:extLst>
              <a:ext uri="{FF2B5EF4-FFF2-40B4-BE49-F238E27FC236}">
                <a16:creationId xmlns:a16="http://schemas.microsoft.com/office/drawing/2014/main" id="{445E52A2-1A79-2B4F-8499-296E88FC473A}"/>
              </a:ext>
            </a:extLst>
          </p:cNvPr>
          <p:cNvSpPr>
            <a:spLocks noGrp="1" noSelect="1" noMove="1" noResize="1" noTextEdit="1"/>
          </p:cNvSpPr>
          <p:nvPr>
            <p:ph type="subTitle" idx="10"/>
          </p:nvPr>
        </p:nvSpPr>
        <p:spPr/>
        <p:txBody>
          <a:bodyPr/>
          <a:lstStyle/>
          <a:p>
            <a:r>
              <a:rPr lang="en-US"/>
              <a:t>Calcium</a:t>
            </a:r>
          </a:p>
        </p:txBody>
      </p:sp>
      <p:sp>
        <p:nvSpPr>
          <p:cNvPr id="6" name="TextBox 5">
            <a:extLst>
              <a:ext uri="{FF2B5EF4-FFF2-40B4-BE49-F238E27FC236}">
                <a16:creationId xmlns:a16="http://schemas.microsoft.com/office/drawing/2014/main" id="{8D6D9658-36F8-453E-A317-D4D5971C5A98}"/>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148136845"/>
      </p:ext>
    </p:extLst>
  </p:cSld>
  <p:clrMapOvr>
    <a:masterClrMapping/>
  </p:clrMapOvr>
  <p:transition/>
  <p:timing/>
</p:sld>
</file>

<file path=ppt/slides/slide3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4C51E7BA-388F-504A-932D-D64409D27F64}"/>
              </a:ext>
            </a:extLst>
          </p:cNvPr>
          <p:cNvSpPr>
            <a:spLocks noGrp="1" noSelect="1" noMove="1" noResize="1" noTextEdit="1"/>
          </p:cNvSpPr>
          <p:nvPr>
            <p:ph type="title"/>
          </p:nvPr>
        </p:nvSpPr>
        <p:spPr>
          <a:xfrm>
            <a:off x="612080" y="699305"/>
            <a:ext cx="11579920" cy="1082404"/>
          </a:xfrm>
        </p:spPr>
        <p:txBody>
          <a:bodyPr>
            <a:normAutofit/>
          </a:bodyPr>
          <a:lstStyle/>
          <a:p>
            <a:r>
              <a:rPr lang="en-US" sz="3500"/>
              <a:t>Historic Calcium Mass Balance During Hemodialysis</a:t>
            </a:r>
          </a:p>
        </p:txBody>
      </p:sp>
      <p:sp>
        <p:nvSpPr>
          <p:cNvPr id="4" name="Subtitle 3">
            <a:extLst>
              <a:ext uri="{FF2B5EF4-FFF2-40B4-BE49-F238E27FC236}">
                <a16:creationId xmlns:a16="http://schemas.microsoft.com/office/drawing/2014/main" id="{8384C1F7-A2A0-0A47-AC9D-7920BBC66812}"/>
              </a:ext>
            </a:extLst>
          </p:cNvPr>
          <p:cNvSpPr>
            <a:spLocks noGrp="1" noSelect="1" noMove="1" noResize="1" noTextEdit="1"/>
          </p:cNvSpPr>
          <p:nvPr>
            <p:ph type="subTitle" idx="10"/>
          </p:nvPr>
        </p:nvSpPr>
        <p:spPr/>
        <p:txBody>
          <a:bodyPr/>
          <a:lstStyle/>
          <a:p>
            <a:r>
              <a:rPr lang="en-US"/>
              <a:t>Calcium </a:t>
            </a:r>
          </a:p>
        </p:txBody>
      </p:sp>
      <p:sp>
        <p:nvSpPr>
          <p:cNvPr id="6" name="Text Box 5">
            <a:extLst>
              <a:ext uri="{FF2B5EF4-FFF2-40B4-BE49-F238E27FC236}">
                <a16:creationId xmlns:a16="http://schemas.microsoft.com/office/drawing/2014/main" id="{42EE8F36-6995-E745-BA64-42B433B05844}"/>
              </a:ext>
            </a:extLst>
          </p:cNvPr>
          <p:cNvSpPr txBox="1">
            <a:spLocks noSelect="1" noMove="1" noResize="1" noChangeArrowheads="1" noTextEdit="1"/>
          </p:cNvSpPr>
          <p:nvPr/>
        </p:nvSpPr>
        <p:spPr bwMode="auto">
          <a:xfrm>
            <a:off x="7030685" y="5816789"/>
            <a:ext cx="5161315"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lgn="r" eaLnBrk="1" hangingPunct="1">
              <a:spcBef>
                <a:spcPct val="50000"/>
              </a:spcBef>
            </a:pPr>
            <a:r>
              <a:rPr lang="en-US" altLang="en-US" sz="1500" b="0">
                <a:latin typeface="Arial" panose="020b0604020202020204" pitchFamily="34" charset="0"/>
                <a:ea typeface="ＭＳ Ｐゴシック" panose="020b0600070205080204" pitchFamily="34" charset="-128"/>
                <a:cs typeface="Arial" panose="020b0604020202020204" pitchFamily="34" charset="0"/>
              </a:rPr>
              <a:t>Adapted from Hou S et al. Am J Kidney Dis 18:217, 1991</a:t>
            </a:r>
          </a:p>
        </p:txBody>
      </p:sp>
      <p:sp>
        <p:nvSpPr>
          <p:cNvPr id="7" name="Text Box 7">
            <a:extLst>
              <a:ext uri="{FF2B5EF4-FFF2-40B4-BE49-F238E27FC236}">
                <a16:creationId xmlns:a16="http://schemas.microsoft.com/office/drawing/2014/main" id="{EF80BE94-08BD-EB41-AD1D-3FF94CF3A24A}"/>
              </a:ext>
            </a:extLst>
          </p:cNvPr>
          <p:cNvSpPr txBox="1">
            <a:spLocks noSelect="1" noMove="1" noResize="1" noChangeArrowheads="1" noTextEdit="1"/>
          </p:cNvSpPr>
          <p:nvPr/>
        </p:nvSpPr>
        <p:spPr bwMode="auto">
          <a:xfrm>
            <a:off x="1526474" y="1613118"/>
            <a:ext cx="5023182"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eaLnBrk="1" hangingPunct="1">
              <a:spcBef>
                <a:spcPct val="50000"/>
              </a:spcBef>
            </a:pPr>
            <a:r>
              <a:rPr lang="en-US" altLang="en-US" sz="2400" b="0" i="0" err="1">
                <a:solidFill>
                  <a:schemeClr val="tx1">
                    <a:lumMod val="65000"/>
                    <a:lumOff val="35000"/>
                  </a:schemeClr>
                </a:solidFill>
                <a:latin typeface="Arial" panose="020b0604020202020204" pitchFamily="34" charset="0"/>
                <a:ea typeface="ＭＳ Ｐゴシック" panose="020b0600070205080204" pitchFamily="34" charset="-128"/>
              </a:rPr>
              <a:t>Q</a:t>
            </a:r>
            <a:r>
              <a:rPr lang="en-US" altLang="en-US" sz="2400" b="0" i="0" baseline="-25000" err="1">
                <a:solidFill>
                  <a:schemeClr val="tx1">
                    <a:lumMod val="65000"/>
                    <a:lumOff val="35000"/>
                  </a:schemeClr>
                </a:solidFill>
                <a:latin typeface="Arial" panose="020b0604020202020204" pitchFamily="34" charset="0"/>
                <a:ea typeface="ＭＳ Ｐゴシック" panose="020b0600070205080204" pitchFamily="34" charset="-128"/>
              </a:rPr>
              <a:t>d</a:t>
            </a:r>
            <a:r>
              <a:rPr lang="en-US" altLang="en-US" sz="2400" b="0" i="0">
                <a:solidFill>
                  <a:schemeClr val="tx1">
                    <a:lumMod val="65000"/>
                    <a:lumOff val="35000"/>
                  </a:schemeClr>
                </a:solidFill>
                <a:latin typeface="Arial" panose="020b0604020202020204" pitchFamily="34" charset="0"/>
                <a:ea typeface="ＭＳ Ｐゴシック" panose="020b0600070205080204" pitchFamily="34" charset="-128"/>
              </a:rPr>
              <a:t>= 500 ml/min (120 L dialysate)</a:t>
            </a:r>
          </a:p>
          <a:p>
            <a:pPr eaLnBrk="1" hangingPunct="1">
              <a:spcBef>
                <a:spcPct val="50000"/>
              </a:spcBef>
            </a:pPr>
            <a:r>
              <a:rPr lang="en-US" altLang="en-US" sz="2400" b="0" i="0" err="1">
                <a:solidFill>
                  <a:schemeClr val="tx1">
                    <a:lumMod val="65000"/>
                    <a:lumOff val="35000"/>
                  </a:schemeClr>
                </a:solidFill>
                <a:latin typeface="Arial" panose="020b0604020202020204" pitchFamily="34" charset="0"/>
                <a:ea typeface="ＭＳ Ｐゴシック" panose="020b0600070205080204" pitchFamily="34" charset="-128"/>
              </a:rPr>
              <a:t>Q</a:t>
            </a:r>
            <a:r>
              <a:rPr lang="en-US" altLang="en-US" sz="2400" b="0" i="0" baseline="-25000" err="1">
                <a:solidFill>
                  <a:schemeClr val="tx1">
                    <a:lumMod val="65000"/>
                    <a:lumOff val="35000"/>
                  </a:schemeClr>
                </a:solidFill>
                <a:latin typeface="Arial" panose="020b0604020202020204" pitchFamily="34" charset="0"/>
                <a:ea typeface="ＭＳ Ｐゴシック" panose="020b0600070205080204" pitchFamily="34" charset="-128"/>
              </a:rPr>
              <a:t>b</a:t>
            </a:r>
            <a:r>
              <a:rPr lang="en-US" altLang="en-US" sz="2400" b="0" i="0">
                <a:solidFill>
                  <a:schemeClr val="tx1">
                    <a:lumMod val="65000"/>
                    <a:lumOff val="35000"/>
                  </a:schemeClr>
                </a:solidFill>
                <a:latin typeface="Arial" panose="020b0604020202020204" pitchFamily="34" charset="0"/>
                <a:ea typeface="ＭＳ Ｐゴシック" panose="020b0600070205080204" pitchFamily="34" charset="-128"/>
              </a:rPr>
              <a:t>=300 ml/min</a:t>
            </a:r>
          </a:p>
          <a:p>
            <a:pPr eaLnBrk="1" hangingPunct="1">
              <a:spcBef>
                <a:spcPct val="50000"/>
              </a:spcBef>
            </a:pPr>
            <a:r>
              <a:rPr lang="en-US" altLang="en-US" sz="2400" b="0" i="0">
                <a:solidFill>
                  <a:schemeClr val="tx1">
                    <a:lumMod val="65000"/>
                    <a:lumOff val="35000"/>
                  </a:schemeClr>
                </a:solidFill>
                <a:latin typeface="Arial" panose="020b0604020202020204" pitchFamily="34" charset="0"/>
                <a:ea typeface="ＭＳ Ｐゴシック" panose="020b0600070205080204" pitchFamily="34" charset="-128"/>
              </a:rPr>
              <a:t>1.0m</a:t>
            </a:r>
            <a:r>
              <a:rPr lang="en-US" altLang="en-US" sz="2400" b="0" i="0" baseline="30000">
                <a:solidFill>
                  <a:schemeClr val="tx1">
                    <a:lumMod val="65000"/>
                    <a:lumOff val="35000"/>
                  </a:schemeClr>
                </a:solidFill>
                <a:latin typeface="Arial" panose="020b0604020202020204" pitchFamily="34" charset="0"/>
                <a:ea typeface="ＭＳ Ｐゴシック" panose="020b0600070205080204" pitchFamily="34" charset="-128"/>
              </a:rPr>
              <a:t>2</a:t>
            </a:r>
            <a:r>
              <a:rPr lang="en-US" altLang="en-US" sz="2400" b="0" i="0">
                <a:solidFill>
                  <a:schemeClr val="tx1">
                    <a:lumMod val="65000"/>
                    <a:lumOff val="35000"/>
                  </a:schemeClr>
                </a:solidFill>
                <a:latin typeface="Arial" panose="020b0604020202020204" pitchFamily="34" charset="0"/>
                <a:ea typeface="ＭＳ Ｐゴシック" panose="020b0600070205080204" pitchFamily="34" charset="-128"/>
              </a:rPr>
              <a:t> membrane (TAF10)</a:t>
            </a:r>
          </a:p>
          <a:p>
            <a:pPr eaLnBrk="1" hangingPunct="1">
              <a:spcBef>
                <a:spcPct val="50000"/>
              </a:spcBef>
            </a:pPr>
            <a:r>
              <a:rPr lang="en-US" altLang="en-US" sz="2400" b="0" i="0">
                <a:solidFill>
                  <a:schemeClr val="tx1">
                    <a:lumMod val="65000"/>
                    <a:lumOff val="35000"/>
                  </a:schemeClr>
                </a:solidFill>
                <a:latin typeface="Arial" panose="020b0604020202020204" pitchFamily="34" charset="0"/>
                <a:ea typeface="ＭＳ Ｐゴシック" panose="020b0600070205080204" pitchFamily="34" charset="-128"/>
              </a:rPr>
              <a:t>4-hour treatment</a:t>
            </a:r>
          </a:p>
          <a:p>
            <a:pPr eaLnBrk="1" hangingPunct="1">
              <a:spcBef>
                <a:spcPct val="50000"/>
              </a:spcBef>
            </a:pPr>
            <a:r>
              <a:rPr lang="en-US" altLang="en-US" sz="2400" b="0" i="0">
                <a:solidFill>
                  <a:schemeClr val="tx1">
                    <a:lumMod val="65000"/>
                    <a:lumOff val="35000"/>
                  </a:schemeClr>
                </a:solidFill>
                <a:latin typeface="Arial" panose="020b0604020202020204" pitchFamily="34" charset="0"/>
                <a:ea typeface="ＭＳ Ｐゴシック" panose="020b0600070205080204" pitchFamily="34" charset="-128"/>
              </a:rPr>
              <a:t>Maximal UF 3.6L</a:t>
            </a:r>
          </a:p>
        </p:txBody>
      </p:sp>
      <p:sp>
        <p:nvSpPr>
          <p:cNvPr id="8" name="Text Box 8">
            <a:extLst>
              <a:ext uri="{FF2B5EF4-FFF2-40B4-BE49-F238E27FC236}">
                <a16:creationId xmlns:a16="http://schemas.microsoft.com/office/drawing/2014/main" id="{D83C0CCC-3269-254C-BA73-DE85FA21720C}"/>
              </a:ext>
            </a:extLst>
          </p:cNvPr>
          <p:cNvSpPr txBox="1">
            <a:spLocks noSelect="1" noMove="1" noResize="1" noChangeArrowheads="1" noTextEdit="1"/>
          </p:cNvSpPr>
          <p:nvPr/>
        </p:nvSpPr>
        <p:spPr bwMode="auto">
          <a:xfrm>
            <a:off x="7022676" y="1616717"/>
            <a:ext cx="4565981"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spcBef>
                <a:spcPct val="50000"/>
              </a:spcBef>
            </a:pPr>
            <a:r>
              <a:rPr lang="en-US" altLang="en-US" sz="2400" i="0">
                <a:solidFill>
                  <a:schemeClr val="tx1">
                    <a:lumMod val="65000"/>
                    <a:lumOff val="35000"/>
                  </a:schemeClr>
                </a:solidFill>
                <a:latin typeface="Arial" panose="020b0604020202020204" pitchFamily="34" charset="0"/>
                <a:ea typeface="ＭＳ Ｐゴシック" panose="020b0600070205080204" pitchFamily="34" charset="-128"/>
                <a:cs typeface="Arial" panose="020b0604020202020204" pitchFamily="34" charset="0"/>
              </a:rPr>
              <a:t>Total Calcium Balance</a:t>
            </a:r>
          </a:p>
          <a:p>
            <a:pPr>
              <a:spcBef>
                <a:spcPct val="50000"/>
              </a:spcBef>
            </a:pPr>
            <a:r>
              <a:rPr lang="en-US" altLang="en-US" sz="2400" i="0">
                <a:solidFill>
                  <a:schemeClr val="tx1">
                    <a:lumMod val="65000"/>
                    <a:lumOff val="35000"/>
                  </a:schemeClr>
                </a:solidFill>
                <a:latin typeface="Arial" panose="020b0604020202020204" pitchFamily="34" charset="0"/>
                <a:ea typeface="ＭＳ Ｐゴシック" panose="020b0600070205080204" pitchFamily="34" charset="-128"/>
                <a:cs typeface="Arial" panose="020b0604020202020204" pitchFamily="34" charset="0"/>
              </a:rPr>
              <a:t>    3.5 mEq/L = +879 mg</a:t>
            </a:r>
          </a:p>
          <a:p>
            <a:pPr>
              <a:spcBef>
                <a:spcPct val="50000"/>
              </a:spcBef>
            </a:pPr>
            <a:r>
              <a:rPr lang="en-US" altLang="en-US" sz="2400" i="0">
                <a:solidFill>
                  <a:schemeClr val="tx1">
                    <a:lumMod val="65000"/>
                    <a:lumOff val="35000"/>
                  </a:schemeClr>
                </a:solidFill>
                <a:latin typeface="Arial" panose="020b0604020202020204" pitchFamily="34" charset="0"/>
                <a:ea typeface="ＭＳ Ｐゴシック" panose="020b0600070205080204" pitchFamily="34" charset="-128"/>
                <a:cs typeface="Arial" panose="020b0604020202020204" pitchFamily="34" charset="0"/>
              </a:rPr>
              <a:t>    2.5 mEq/L = +216 mg</a:t>
            </a:r>
          </a:p>
          <a:p>
            <a:pPr>
              <a:spcBef>
                <a:spcPct val="50000"/>
              </a:spcBef>
            </a:pPr>
            <a:r>
              <a:rPr lang="en-US" altLang="en-US" sz="2400" i="0">
                <a:solidFill>
                  <a:schemeClr val="tx1">
                    <a:lumMod val="65000"/>
                    <a:lumOff val="35000"/>
                  </a:schemeClr>
                </a:solidFill>
                <a:latin typeface="Arial" panose="020b0604020202020204" pitchFamily="34" charset="0"/>
                <a:ea typeface="ＭＳ Ｐゴシック" panose="020b0600070205080204" pitchFamily="34" charset="-128"/>
                <a:cs typeface="Arial" panose="020b0604020202020204" pitchFamily="34" charset="0"/>
              </a:rPr>
              <a:t>    1.5 mEq/L = -231 mg</a:t>
            </a:r>
          </a:p>
        </p:txBody>
      </p:sp>
      <p:sp>
        <p:nvSpPr>
          <p:cNvPr id="12" name="TextBox 11">
            <a:extLst>
              <a:ext uri="{FF2B5EF4-FFF2-40B4-BE49-F238E27FC236}">
                <a16:creationId xmlns:a16="http://schemas.microsoft.com/office/drawing/2014/main" id="{C1700DC8-61B6-5549-8550-3D7C82D43FF3}"/>
              </a:ext>
            </a:extLst>
          </p:cNvPr>
          <p:cNvSpPr txBox="1">
            <a:spLocks noSelect="1" noMove="1" noResize="1" noTextEdit="1"/>
          </p:cNvSpPr>
          <p:nvPr/>
        </p:nvSpPr>
        <p:spPr>
          <a:xfrm>
            <a:off x="612080" y="4582199"/>
            <a:ext cx="10976577" cy="1015663"/>
          </a:xfrm>
          <a:prstGeom prst="rect">
            <a:avLst/>
          </a:prstGeom>
          <a:noFill/>
        </p:spPr>
        <p:txBody>
          <a:bodyPr wrap="square" rtlCol="0">
            <a:spAutoFit/>
          </a:bodyPr>
          <a:lstStyle/>
          <a:p>
            <a:r>
              <a:rPr lang="en-US" sz="2000">
                <a:solidFill>
                  <a:schemeClr val="tx1">
                    <a:lumMod val="65000"/>
                    <a:lumOff val="35000"/>
                  </a:schemeClr>
                </a:solidFill>
                <a:latin typeface="Arial" panose="020b0604020202020204" pitchFamily="34" charset="0"/>
                <a:cs typeface="Arial" panose="020b0604020202020204" pitchFamily="34" charset="0"/>
              </a:rPr>
              <a:t>Note that calcium flux changes with low calcium dialysate bath over the course of a treatment, likely due to the changes in plasma phosphorus concentration whereas the calcium mass transfer is stable throughout the treatment with higher calcium baths. </a:t>
            </a:r>
          </a:p>
        </p:txBody>
      </p:sp>
      <p:sp>
        <p:nvSpPr>
          <p:cNvPr id="3" name="TextBox 2">
            <a:extLst>
              <a:ext uri="{FF2B5EF4-FFF2-40B4-BE49-F238E27FC236}">
                <a16:creationId xmlns:a16="http://schemas.microsoft.com/office/drawing/2014/main" id="{40193E4C-8EEB-4B6E-B699-864EAB50D669}"/>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770741615"/>
      </p:ext>
    </p:extLst>
  </p:cSld>
  <p:clrMapOvr>
    <a:masterClrMapping/>
  </p:clrMapOvr>
  <p:transition/>
  <p:timing/>
</p:sld>
</file>

<file path=ppt/slides/slide3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36FC7292-E9A8-D942-8D5E-3C01454F0656}"/>
              </a:ext>
            </a:extLst>
          </p:cNvPr>
          <p:cNvSpPr>
            <a:spLocks noGrp="1" noSelect="1" noMove="1" noResize="1" noTextEdit="1"/>
          </p:cNvSpPr>
          <p:nvPr>
            <p:ph type="title"/>
          </p:nvPr>
        </p:nvSpPr>
        <p:spPr>
          <a:xfrm>
            <a:off x="614914" y="696611"/>
            <a:ext cx="11577085" cy="1078992"/>
          </a:xfrm>
        </p:spPr>
        <p:txBody>
          <a:bodyPr>
            <a:noAutofit/>
          </a:bodyPr>
          <a:lstStyle/>
          <a:p>
            <a:r>
              <a:rPr lang="en-US"/>
              <a:t>Calcium Mass Balance During Hemodialysis</a:t>
            </a:r>
          </a:p>
        </p:txBody>
      </p:sp>
      <p:sp>
        <p:nvSpPr>
          <p:cNvPr id="4" name="Subtitle 3">
            <a:extLst>
              <a:ext uri="{FF2B5EF4-FFF2-40B4-BE49-F238E27FC236}">
                <a16:creationId xmlns:a16="http://schemas.microsoft.com/office/drawing/2014/main" id="{D87F5897-E8CC-CF4B-83F3-01ADD748AC54}"/>
              </a:ext>
            </a:extLst>
          </p:cNvPr>
          <p:cNvSpPr>
            <a:spLocks noGrp="1" noSelect="1" noMove="1" noResize="1" noTextEdit="1"/>
          </p:cNvSpPr>
          <p:nvPr>
            <p:ph type="subTitle" idx="10"/>
          </p:nvPr>
        </p:nvSpPr>
        <p:spPr/>
        <p:txBody>
          <a:bodyPr/>
          <a:lstStyle/>
          <a:p>
            <a:r>
              <a:rPr lang="en-US"/>
              <a:t>Calcium </a:t>
            </a:r>
          </a:p>
        </p:txBody>
      </p:sp>
      <p:sp>
        <p:nvSpPr>
          <p:cNvPr id="5" name="TextBox 4">
            <a:extLst>
              <a:ext uri="{FF2B5EF4-FFF2-40B4-BE49-F238E27FC236}">
                <a16:creationId xmlns:a16="http://schemas.microsoft.com/office/drawing/2014/main" id="{CF694BD2-7EE8-7C47-BA14-C2EFF479E2DF}"/>
              </a:ext>
            </a:extLst>
          </p:cNvPr>
          <p:cNvSpPr txBox="1">
            <a:spLocks noSelect="1" noMove="1" noResize="1" noChangeArrowheads="1" noTextEdit="1"/>
          </p:cNvSpPr>
          <p:nvPr/>
        </p:nvSpPr>
        <p:spPr bwMode="auto">
          <a:xfrm>
            <a:off x="4805921" y="5814257"/>
            <a:ext cx="7394233"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lgn="r" eaLnBrk="1" hangingPunct="1"/>
            <a:r>
              <a:rPr lang="en-US" altLang="en-US" sz="1500" b="0">
                <a:latin typeface="Arial" panose="020b0604020202020204" pitchFamily="34" charset="0"/>
                <a:cs typeface="Arial" panose="020b0604020202020204" pitchFamily="34" charset="0"/>
              </a:rPr>
              <a:t>Adapted from Karohl et al. Nephrol Dial Transplant 25:1244, 2010</a:t>
            </a:r>
          </a:p>
        </p:txBody>
      </p:sp>
      <p:graphicFrame>
        <p:nvGraphicFramePr>
          <p:cNvPr id="7" name="Table 6">
            <a:extLst>
              <a:ext uri="{FF2B5EF4-FFF2-40B4-BE49-F238E27FC236}">
                <a16:creationId xmlns:a16="http://schemas.microsoft.com/office/drawing/2014/main" id="{08F27E2D-4097-7743-A2E2-A66713228979}"/>
              </a:ext>
            </a:extLst>
          </p:cNvPr>
          <p:cNvGraphicFramePr>
            <a:graphicFrameLocks noGrp="1" noSelect="1" noMove="1" noResize="1"/>
          </p:cNvGraphicFramePr>
          <p:nvPr>
            <p:extLst>
              <p:ext uri="{D42A27DB-BD31-4B8C-83A1-F6EECF244321}">
                <p14:modId val="3915724311"/>
              </p:ext>
            </p:extLst>
          </p:nvPr>
        </p:nvGraphicFramePr>
        <p:xfrm>
          <a:off x="2423987" y="1605479"/>
          <a:ext cx="7344025" cy="2342850"/>
        </p:xfrm>
        <a:graphic>
          <a:graphicData uri="http://schemas.openxmlformats.org/drawingml/2006/table">
            <a:tbl>
              <a:tblPr firstRow="1" bandRow="1">
                <a:tableStyleId>{5C22544A-7EE6-4342-B048-85BDC9FD1C3A}</a:tableStyleId>
              </a:tblPr>
              <a:tblGrid>
                <a:gridCol w="2075638">
                  <a:extLst>
                    <a:ext uri="{9D8B030D-6E8A-4147-A177-3AD203B41FA5}">
                      <a16:colId xmlns:a16="http://schemas.microsoft.com/office/drawing/2014/main" val="3406916737"/>
                    </a:ext>
                  </a:extLst>
                </a:gridCol>
                <a:gridCol w="2496715">
                  <a:extLst>
                    <a:ext uri="{9D8B030D-6E8A-4147-A177-3AD203B41FA5}">
                      <a16:colId xmlns:a16="http://schemas.microsoft.com/office/drawing/2014/main" val="2523834380"/>
                    </a:ext>
                  </a:extLst>
                </a:gridCol>
                <a:gridCol w="2771672">
                  <a:extLst>
                    <a:ext uri="{9D8B030D-6E8A-4147-A177-3AD203B41FA5}">
                      <a16:colId xmlns:a16="http://schemas.microsoft.com/office/drawing/2014/main" val="3726358682"/>
                    </a:ext>
                  </a:extLst>
                </a:gridCol>
              </a:tblGrid>
              <a:tr h="468570">
                <a:tc>
                  <a:txBody>
                    <a:bodyPr vert="horz" wrap="square"/>
                    <a:lstStyle/>
                    <a:p>
                      <a:pPr algn="ctr"/>
                      <a:r>
                        <a:rPr lang="en-US" sz="2000">
                          <a:latin typeface="Arial" panose="020b0604020202020204" pitchFamily="34" charset="0"/>
                          <a:cs typeface="Arial" panose="020b0604020202020204" pitchFamily="34" charset="0"/>
                        </a:rPr>
                        <a:t>Dialysate Bath</a:t>
                      </a:r>
                    </a:p>
                  </a:txBody>
                  <a:tcPr/>
                </a:tc>
                <a:tc>
                  <a:txBody>
                    <a:bodyPr vert="horz" wrap="square"/>
                    <a:lstStyle/>
                    <a:p>
                      <a:pPr algn="ctr"/>
                      <a:r>
                        <a:rPr lang="en-US" sz="2000">
                          <a:latin typeface="Arial" panose="020b0604020202020204" pitchFamily="34" charset="0"/>
                          <a:cs typeface="Arial" panose="020b0604020202020204" pitchFamily="34" charset="0"/>
                        </a:rPr>
                        <a:t>Mean Balance (mg)</a:t>
                      </a:r>
                    </a:p>
                  </a:txBody>
                  <a:tcPr/>
                </a:tc>
                <a:tc>
                  <a:txBody>
                    <a:bodyPr vert="horz" wrap="square"/>
                    <a:lstStyle/>
                    <a:p>
                      <a:pPr algn="ctr"/>
                      <a:r>
                        <a:rPr lang="en-US" sz="2000">
                          <a:latin typeface="Arial" panose="020b0604020202020204" pitchFamily="34" charset="0"/>
                          <a:cs typeface="Arial" panose="020b0604020202020204" pitchFamily="34" charset="0"/>
                        </a:rPr>
                        <a:t>Median Balance (mg)</a:t>
                      </a:r>
                    </a:p>
                  </a:txBody>
                  <a:tcPr/>
                </a:tc>
                <a:extLst>
                  <a:ext uri="{0D108BD9-81ED-4DB2-BD59-A6C34878D82A}">
                    <a16:rowId xmlns:a16="http://schemas.microsoft.com/office/drawing/2014/main" val="3730112199"/>
                  </a:ext>
                </a:extLst>
              </a:tr>
              <a:tr h="468570">
                <a:tc>
                  <a:txBody>
                    <a:bodyPr vert="horz" wrap="square"/>
                    <a:lstStyle/>
                    <a:p>
                      <a:pPr algn="ctr"/>
                      <a:r>
                        <a:rPr lang="en-US" sz="2000">
                          <a:latin typeface="Arial" panose="020b0604020202020204" pitchFamily="34" charset="0"/>
                          <a:cs typeface="Arial" panose="020b0604020202020204" pitchFamily="34" charset="0"/>
                        </a:rPr>
                        <a:t>3.5 mEq/L</a:t>
                      </a:r>
                    </a:p>
                  </a:txBody>
                  <a:tcPr/>
                </a:tc>
                <a:tc>
                  <a:txBody>
                    <a:bodyPr vert="horz" wrap="square"/>
                    <a:lstStyle/>
                    <a:p>
                      <a:pPr algn="ctr"/>
                      <a:r>
                        <a:rPr lang="en-US" sz="2000">
                          <a:latin typeface="Arial" panose="020b0604020202020204" pitchFamily="34" charset="0"/>
                          <a:cs typeface="Arial" panose="020b0604020202020204" pitchFamily="34" charset="0"/>
                        </a:rPr>
                        <a:t>405 </a:t>
                      </a:r>
                      <a:r>
                        <a:rPr lang="en-US" sz="2000" u="sng">
                          <a:latin typeface="Arial" panose="020b0604020202020204" pitchFamily="34" charset="0"/>
                          <a:cs typeface="Arial" panose="020b0604020202020204" pitchFamily="34" charset="0"/>
                        </a:rPr>
                        <a:t>+</a:t>
                      </a:r>
                      <a:r>
                        <a:rPr lang="en-US" sz="2000">
                          <a:latin typeface="Arial" panose="020b0604020202020204" pitchFamily="34" charset="0"/>
                          <a:cs typeface="Arial" panose="020b0604020202020204" pitchFamily="34" charset="0"/>
                        </a:rPr>
                        <a:t> 413</a:t>
                      </a:r>
                    </a:p>
                  </a:txBody>
                  <a:tcPr/>
                </a:tc>
                <a:tc>
                  <a:txBody>
                    <a:bodyPr vert="horz" wrap="square"/>
                    <a:lstStyle/>
                    <a:p>
                      <a:pPr algn="ctr"/>
                      <a:r>
                        <a:rPr lang="en-US" sz="2000">
                          <a:latin typeface="Arial" panose="020b0604020202020204" pitchFamily="34" charset="0"/>
                          <a:cs typeface="Arial" panose="020b0604020202020204" pitchFamily="34" charset="0"/>
                        </a:rPr>
                        <a:t>268</a:t>
                      </a:r>
                    </a:p>
                  </a:txBody>
                  <a:tcPr/>
                </a:tc>
                <a:extLst>
                  <a:ext uri="{0D108BD9-81ED-4DB2-BD59-A6C34878D82A}">
                    <a16:rowId xmlns:a16="http://schemas.microsoft.com/office/drawing/2014/main" val="2387438066"/>
                  </a:ext>
                </a:extLst>
              </a:tr>
              <a:tr h="468570">
                <a:tc>
                  <a:txBody>
                    <a:bodyPr vert="horz" wrap="square"/>
                    <a:lstStyle/>
                    <a:p>
                      <a:pPr algn="ctr"/>
                      <a:r>
                        <a:rPr lang="en-US" sz="2000">
                          <a:latin typeface="Arial" panose="020b0604020202020204" pitchFamily="34" charset="0"/>
                          <a:cs typeface="Arial" panose="020b0604020202020204" pitchFamily="34" charset="0"/>
                        </a:rPr>
                        <a:t>3.0 mEq/L</a:t>
                      </a:r>
                    </a:p>
                  </a:txBody>
                  <a:tcPr/>
                </a:tc>
                <a:tc>
                  <a:txBody>
                    <a:bodyPr vert="horz" wrap="square"/>
                    <a:lstStyle/>
                    <a:p>
                      <a:pPr algn="ctr"/>
                      <a:r>
                        <a:rPr lang="en-US" sz="2000">
                          <a:latin typeface="Arial" panose="020b0604020202020204" pitchFamily="34" charset="0"/>
                          <a:cs typeface="Arial" panose="020b0604020202020204" pitchFamily="34" charset="0"/>
                        </a:rPr>
                        <a:t>46 </a:t>
                      </a:r>
                      <a:r>
                        <a:rPr lang="en-US" sz="2000" u="sng">
                          <a:latin typeface="Arial" panose="020b0604020202020204" pitchFamily="34" charset="0"/>
                          <a:cs typeface="Arial" panose="020b0604020202020204" pitchFamily="34" charset="0"/>
                        </a:rPr>
                        <a:t>+</a:t>
                      </a:r>
                      <a:r>
                        <a:rPr lang="en-US" sz="2000">
                          <a:latin typeface="Arial" panose="020b0604020202020204" pitchFamily="34" charset="0"/>
                          <a:cs typeface="Arial" panose="020b0604020202020204" pitchFamily="34" charset="0"/>
                        </a:rPr>
                        <a:t> 400</a:t>
                      </a:r>
                    </a:p>
                  </a:txBody>
                  <a:tcPr/>
                </a:tc>
                <a:tc>
                  <a:txBody>
                    <a:bodyPr vert="horz" wrap="square"/>
                    <a:lstStyle/>
                    <a:p>
                      <a:pPr algn="ctr"/>
                      <a:r>
                        <a:rPr lang="en-US" sz="2000">
                          <a:latin typeface="Arial" panose="020b0604020202020204" pitchFamily="34" charset="0"/>
                          <a:cs typeface="Arial" panose="020b0604020202020204" pitchFamily="34" charset="0"/>
                        </a:rPr>
                        <a:t>-46</a:t>
                      </a:r>
                    </a:p>
                  </a:txBody>
                  <a:tcPr/>
                </a:tc>
                <a:extLst>
                  <a:ext uri="{0D108BD9-81ED-4DB2-BD59-A6C34878D82A}">
                    <a16:rowId xmlns:a16="http://schemas.microsoft.com/office/drawing/2014/main" val="959191821"/>
                  </a:ext>
                </a:extLst>
              </a:tr>
              <a:tr h="468570">
                <a:tc>
                  <a:txBody>
                    <a:bodyPr vert="horz" wrap="square"/>
                    <a:lstStyle/>
                    <a:p>
                      <a:pPr algn="ctr"/>
                      <a:r>
                        <a:rPr lang="en-US" sz="2000">
                          <a:latin typeface="Arial" panose="020b0604020202020204" pitchFamily="34" charset="0"/>
                          <a:cs typeface="Arial" panose="020b0604020202020204" pitchFamily="34" charset="0"/>
                        </a:rPr>
                        <a:t>2.5 mEq/L</a:t>
                      </a:r>
                    </a:p>
                  </a:txBody>
                  <a:tcPr/>
                </a:tc>
                <a:tc>
                  <a:txBody>
                    <a:bodyPr vert="horz" wrap="square"/>
                    <a:lstStyle/>
                    <a:p>
                      <a:pPr algn="ctr"/>
                      <a:r>
                        <a:rPr lang="en-US" sz="2000">
                          <a:latin typeface="Arial" panose="020b0604020202020204" pitchFamily="34" charset="0"/>
                          <a:cs typeface="Arial" panose="020b0604020202020204" pitchFamily="34" charset="0"/>
                        </a:rPr>
                        <a:t>-468 </a:t>
                      </a:r>
                      <a:r>
                        <a:rPr lang="en-US" sz="2000" u="sng">
                          <a:latin typeface="Arial" panose="020b0604020202020204" pitchFamily="34" charset="0"/>
                          <a:cs typeface="Arial" panose="020b0604020202020204" pitchFamily="34" charset="0"/>
                        </a:rPr>
                        <a:t>+</a:t>
                      </a:r>
                      <a:r>
                        <a:rPr lang="en-US" sz="2000">
                          <a:latin typeface="Arial" panose="020b0604020202020204" pitchFamily="34" charset="0"/>
                          <a:cs typeface="Arial" panose="020b0604020202020204" pitchFamily="34" charset="0"/>
                        </a:rPr>
                        <a:t> 563</a:t>
                      </a:r>
                    </a:p>
                  </a:txBody>
                  <a:tcPr/>
                </a:tc>
                <a:tc>
                  <a:txBody>
                    <a:bodyPr vert="horz" wrap="square"/>
                    <a:lstStyle/>
                    <a:p>
                      <a:pPr algn="ctr"/>
                      <a:r>
                        <a:rPr lang="en-US" sz="2000">
                          <a:latin typeface="Arial" panose="020b0604020202020204" pitchFamily="34" charset="0"/>
                          <a:cs typeface="Arial" panose="020b0604020202020204" pitchFamily="34" charset="0"/>
                        </a:rPr>
                        <a:t>-468</a:t>
                      </a:r>
                    </a:p>
                  </a:txBody>
                  <a:tcPr/>
                </a:tc>
                <a:extLst>
                  <a:ext uri="{0D108BD9-81ED-4DB2-BD59-A6C34878D82A}">
                    <a16:rowId xmlns:a16="http://schemas.microsoft.com/office/drawing/2014/main" val="88450411"/>
                  </a:ext>
                </a:extLst>
              </a:tr>
              <a:tr h="468570">
                <a:tc>
                  <a:txBody>
                    <a:bodyPr vert="horz" wrap="square"/>
                    <a:lstStyle/>
                    <a:p>
                      <a:pPr algn="ctr"/>
                      <a:r>
                        <a:rPr lang="en-US" sz="2000">
                          <a:latin typeface="Arial" panose="020b0604020202020204" pitchFamily="34" charset="0"/>
                          <a:cs typeface="Arial" panose="020b0604020202020204" pitchFamily="34" charset="0"/>
                        </a:rPr>
                        <a:t>2.0 mEq/L</a:t>
                      </a:r>
                    </a:p>
                  </a:txBody>
                  <a:tcPr/>
                </a:tc>
                <a:tc>
                  <a:txBody>
                    <a:bodyPr vert="horz" wrap="square"/>
                    <a:lstStyle/>
                    <a:p>
                      <a:pPr algn="ctr"/>
                      <a:r>
                        <a:rPr lang="en-US" sz="2000">
                          <a:latin typeface="Arial" panose="020b0604020202020204" pitchFamily="34" charset="0"/>
                          <a:cs typeface="Arial" panose="020b0604020202020204" pitchFamily="34" charset="0"/>
                        </a:rPr>
                        <a:t>-578 </a:t>
                      </a:r>
                      <a:r>
                        <a:rPr lang="en-US" sz="2000" u="sng">
                          <a:latin typeface="Arial" panose="020b0604020202020204" pitchFamily="34" charset="0"/>
                          <a:cs typeface="Arial" panose="020b0604020202020204" pitchFamily="34" charset="0"/>
                        </a:rPr>
                        <a:t>+</a:t>
                      </a:r>
                      <a:r>
                        <a:rPr lang="en-US" sz="2000">
                          <a:latin typeface="Arial" panose="020b0604020202020204" pitchFamily="34" charset="0"/>
                          <a:cs typeface="Arial" panose="020b0604020202020204" pitchFamily="34" charset="0"/>
                        </a:rPr>
                        <a:t> 389</a:t>
                      </a:r>
                    </a:p>
                  </a:txBody>
                  <a:tcPr/>
                </a:tc>
                <a:tc>
                  <a:txBody>
                    <a:bodyPr vert="horz" wrap="square"/>
                    <a:lstStyle/>
                    <a:p>
                      <a:pPr algn="ctr"/>
                      <a:r>
                        <a:rPr lang="en-US" sz="2000">
                          <a:latin typeface="Arial" panose="020b0604020202020204" pitchFamily="34" charset="0"/>
                          <a:cs typeface="Arial" panose="020b0604020202020204" pitchFamily="34" charset="0"/>
                        </a:rPr>
                        <a:t>-492</a:t>
                      </a:r>
                    </a:p>
                  </a:txBody>
                  <a:tcPr/>
                </a:tc>
                <a:extLst>
                  <a:ext uri="{0D108BD9-81ED-4DB2-BD59-A6C34878D82A}">
                    <a16:rowId xmlns:a16="http://schemas.microsoft.com/office/drawing/2014/main" val="483497585"/>
                  </a:ext>
                </a:extLst>
              </a:tr>
            </a:tbl>
          </a:graphicData>
        </a:graphic>
      </p:graphicFrame>
      <p:sp>
        <p:nvSpPr>
          <p:cNvPr id="8" name="TextBox 7">
            <a:extLst>
              <a:ext uri="{FF2B5EF4-FFF2-40B4-BE49-F238E27FC236}">
                <a16:creationId xmlns:a16="http://schemas.microsoft.com/office/drawing/2014/main" id="{87FFFBDD-74B7-D64F-8EA4-50FDB2A19C52}"/>
              </a:ext>
            </a:extLst>
          </p:cNvPr>
          <p:cNvSpPr txBox="1">
            <a:spLocks noSelect="1" noMove="1" noResize="1" noTextEdit="1"/>
          </p:cNvSpPr>
          <p:nvPr/>
        </p:nvSpPr>
        <p:spPr>
          <a:xfrm>
            <a:off x="614914" y="4357320"/>
            <a:ext cx="10963942" cy="1323439"/>
          </a:xfrm>
          <a:prstGeom prst="rect">
            <a:avLst/>
          </a:prstGeom>
          <a:noFill/>
        </p:spPr>
        <p:txBody>
          <a:bodyPr wrap="square" rtlCol="0">
            <a:spAutoFit/>
          </a:bodyPr>
          <a:lstStyle/>
          <a:p>
            <a:r>
              <a:rPr lang="en-US" sz="2000">
                <a:solidFill>
                  <a:schemeClr val="tx1">
                    <a:lumMod val="65000"/>
                    <a:lumOff val="35000"/>
                  </a:schemeClr>
                </a:solidFill>
                <a:latin typeface="Arial" panose="020b0604020202020204" pitchFamily="34" charset="0"/>
                <a:cs typeface="Arial" panose="020b0604020202020204" pitchFamily="34" charset="0"/>
              </a:rPr>
              <a:t>Note large standard deviation and the subsequent complexity of a scatter plot. Therefore, it is hard to know what the exact calcium balance in an individual patient will be during a hemodialysis treatment. Proceed with caution with very high or very low dialysate calcium concentrations.</a:t>
            </a:r>
          </a:p>
        </p:txBody>
      </p:sp>
      <p:sp>
        <p:nvSpPr>
          <p:cNvPr id="3" name="TextBox 2">
            <a:extLst>
              <a:ext uri="{FF2B5EF4-FFF2-40B4-BE49-F238E27FC236}">
                <a16:creationId xmlns:a16="http://schemas.microsoft.com/office/drawing/2014/main" id="{A61B7ED3-B8AA-46BF-894B-364B170AFFAE}"/>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026053854"/>
      </p:ext>
    </p:extLst>
  </p:cSld>
  <p:clrMapOvr>
    <a:masterClrMapping/>
  </p:clrMapOvr>
  <p:transition/>
  <p:timing/>
</p:sld>
</file>

<file path=ppt/slides/slide3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ext Placeholder 1">
            <a:extLst>
              <a:ext uri="{FF2B5EF4-FFF2-40B4-BE49-F238E27FC236}">
                <a16:creationId xmlns:a16="http://schemas.microsoft.com/office/drawing/2014/main" id="{2EB9BC3C-1EF5-1840-84CB-F242533CE995}"/>
              </a:ext>
            </a:extLst>
          </p:cNvPr>
          <p:cNvSpPr>
            <a:spLocks noGrp="1" noSelect="1" noMove="1" noResize="1" noTextEdit="1"/>
          </p:cNvSpPr>
          <p:nvPr>
            <p:ph type="body" idx="1"/>
          </p:nvPr>
        </p:nvSpPr>
        <p:spPr>
          <a:xfrm>
            <a:off x="4729656" y="3439633"/>
            <a:ext cx="6542590" cy="1007584"/>
          </a:xfrm>
        </p:spPr>
        <p:txBody>
          <a:bodyPr>
            <a:normAutofit/>
          </a:bodyPr>
          <a:lstStyle/>
          <a:p>
            <a:r>
              <a:rPr lang="en-US" sz="3000">
                <a:latin typeface="Arial" panose="020b0604020202020204" pitchFamily="34" charset="0"/>
                <a:cs typeface="Arial" panose="020b0604020202020204" pitchFamily="34" charset="0"/>
              </a:rPr>
              <a:t>Acid Base</a:t>
            </a:r>
          </a:p>
        </p:txBody>
      </p:sp>
      <p:sp>
        <p:nvSpPr>
          <p:cNvPr id="3" name="Subtitle 2">
            <a:extLst>
              <a:ext uri="{FF2B5EF4-FFF2-40B4-BE49-F238E27FC236}">
                <a16:creationId xmlns:a16="http://schemas.microsoft.com/office/drawing/2014/main" id="{382ACF01-54FF-1641-B7B8-0E5436DF86E4}"/>
              </a:ext>
            </a:extLst>
          </p:cNvPr>
          <p:cNvSpPr>
            <a:spLocks noGrp="1" noSelect="1" noMove="1" noResize="1" noTextEdit="1"/>
          </p:cNvSpPr>
          <p:nvPr>
            <p:ph type="subTitle" idx="10"/>
          </p:nvPr>
        </p:nvSpPr>
        <p:spPr/>
        <p:txBody>
          <a:bodyPr/>
          <a:lstStyle/>
          <a:p>
            <a:r>
              <a:rPr lang="en-US"/>
              <a:t>Solute Transport</a:t>
            </a:r>
          </a:p>
        </p:txBody>
      </p:sp>
      <p:sp>
        <p:nvSpPr>
          <p:cNvPr id="5" name="TextBox 4">
            <a:extLst>
              <a:ext uri="{FF2B5EF4-FFF2-40B4-BE49-F238E27FC236}">
                <a16:creationId xmlns:a16="http://schemas.microsoft.com/office/drawing/2014/main" id="{037EA6EF-FC81-4718-BC7A-9BF9A28482D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206724546"/>
      </p:ext>
    </p:extLst>
  </p:cSld>
  <p:clrMapOvr>
    <a:masterClrMapping/>
  </p:clrMapOvr>
  <p:transition/>
  <p:timing/>
</p:sld>
</file>

<file path=ppt/slides/slide3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627FFFA0-0418-984C-935F-71C692A5B748}"/>
              </a:ext>
            </a:extLst>
          </p:cNvPr>
          <p:cNvSpPr>
            <a:spLocks noGrp="1" noSelect="1" noMove="1" noResize="1" noTextEdit="1"/>
          </p:cNvSpPr>
          <p:nvPr>
            <p:ph type="title"/>
          </p:nvPr>
        </p:nvSpPr>
        <p:spPr>
          <a:xfrm>
            <a:off x="615801" y="702304"/>
            <a:ext cx="10515600" cy="1082404"/>
          </a:xfrm>
        </p:spPr>
        <p:txBody>
          <a:bodyPr/>
          <a:lstStyle/>
          <a:p>
            <a:r>
              <a:rPr lang="en-US"/>
              <a:t>Acid Base</a:t>
            </a:r>
          </a:p>
        </p:txBody>
      </p:sp>
      <p:sp>
        <p:nvSpPr>
          <p:cNvPr id="3" name="Content Placeholder 2">
            <a:extLst>
              <a:ext uri="{FF2B5EF4-FFF2-40B4-BE49-F238E27FC236}">
                <a16:creationId xmlns:a16="http://schemas.microsoft.com/office/drawing/2014/main" id="{D4276906-24FE-4A4D-98D9-38503B8A28C3}"/>
              </a:ext>
            </a:extLst>
          </p:cNvPr>
          <p:cNvSpPr>
            <a:spLocks noGrp="1" noSelect="1" noMove="1" noResize="1" noTextEdit="1"/>
          </p:cNvSpPr>
          <p:nvPr>
            <p:ph idx="1"/>
          </p:nvPr>
        </p:nvSpPr>
        <p:spPr>
          <a:xfrm>
            <a:off x="616683" y="1618691"/>
            <a:ext cx="10959515" cy="4537005"/>
          </a:xfrm>
        </p:spPr>
        <p:txBody>
          <a:bodyPr>
            <a:noAutofit/>
          </a:bodyPr>
          <a:lstStyle/>
          <a:p>
            <a:pPr>
              <a:spcBef>
                <a:spcPct val="0"/>
              </a:spcBef>
            </a:pPr>
            <a:r>
              <a:rPr lang="en-US" sz="2400">
                <a:latin typeface="Arial" panose="020b0604020202020204" pitchFamily="34" charset="0"/>
                <a:cs typeface="Arial" panose="020b0604020202020204" pitchFamily="34" charset="0"/>
              </a:rPr>
              <a:t>Choice of buffer</a:t>
            </a:r>
          </a:p>
          <a:p>
            <a:pPr marL="796925" lvl="1" indent="-339725">
              <a:spcBef>
                <a:spcPct val="0"/>
              </a:spcBef>
              <a:buFont typeface="Courier New" panose="02070309020205020404" pitchFamily="49" charset="0"/>
              <a:buChar char="o"/>
            </a:pPr>
            <a:r>
              <a:rPr lang="en-US" sz="2000">
                <a:latin typeface="Arial" panose="020b0604020202020204" pitchFamily="34" charset="0"/>
                <a:cs typeface="Arial" panose="020b0604020202020204" pitchFamily="34" charset="0"/>
              </a:rPr>
              <a:t>Acetate: no longer utilized due to patient symptoms during dialysis</a:t>
            </a:r>
          </a:p>
          <a:p>
            <a:pPr marL="796925" lvl="1" indent="-339725">
              <a:spcBef>
                <a:spcPct val="0"/>
              </a:spcBef>
              <a:buFont typeface="Courier New" panose="02070309020205020404" pitchFamily="49" charset="0"/>
              <a:buChar char="o"/>
            </a:pPr>
            <a:r>
              <a:rPr lang="en-US" sz="2000">
                <a:latin typeface="Arial" panose="020b0604020202020204" pitchFamily="34" charset="0"/>
                <a:cs typeface="Arial" panose="020b0604020202020204" pitchFamily="34" charset="0"/>
              </a:rPr>
              <a:t>Lactate</a:t>
            </a:r>
          </a:p>
          <a:p>
            <a:pPr marL="796925" lvl="1" indent="-339725">
              <a:spcBef>
                <a:spcPct val="0"/>
              </a:spcBef>
              <a:buFont typeface="Courier New" panose="02070309020205020404" pitchFamily="49" charset="0"/>
              <a:buChar char="o"/>
            </a:pPr>
            <a:r>
              <a:rPr lang="en-US" sz="2000">
                <a:latin typeface="Arial" panose="020b0604020202020204" pitchFamily="34" charset="0"/>
                <a:cs typeface="Arial" panose="020b0604020202020204" pitchFamily="34" charset="0"/>
              </a:rPr>
              <a:t>Bicarbonate: </a:t>
            </a:r>
          </a:p>
          <a:p>
            <a:pPr lvl="2">
              <a:spcBef>
                <a:spcPct val="0"/>
              </a:spcBef>
            </a:pPr>
            <a:r>
              <a:rPr lang="en-US">
                <a:latin typeface="Arial" panose="020b0604020202020204" pitchFamily="34" charset="0"/>
                <a:cs typeface="Arial" panose="020b0604020202020204" pitchFamily="34" charset="0"/>
              </a:rPr>
              <a:t>Well tolerated</a:t>
            </a:r>
          </a:p>
          <a:p>
            <a:pPr lvl="2">
              <a:spcBef>
                <a:spcPct val="0"/>
              </a:spcBef>
            </a:pPr>
            <a:r>
              <a:rPr lang="en-US">
                <a:latin typeface="Arial" panose="020b0604020202020204" pitchFamily="34" charset="0"/>
                <a:cs typeface="Arial" panose="020b0604020202020204" pitchFamily="34" charset="0"/>
              </a:rPr>
              <a:t>Concerns with stability, interaction with calcium and microbiological growth</a:t>
            </a:r>
          </a:p>
          <a:p>
            <a:pPr>
              <a:spcBef>
                <a:spcPct val="0"/>
              </a:spcBef>
            </a:pPr>
            <a:r>
              <a:rPr lang="en-US" sz="2400">
                <a:latin typeface="Arial" panose="020b0604020202020204" pitchFamily="34" charset="0"/>
                <a:cs typeface="Arial" panose="020b0604020202020204" pitchFamily="34" charset="0"/>
              </a:rPr>
              <a:t>Degree and rate of acidosis correction</a:t>
            </a:r>
          </a:p>
          <a:p>
            <a:pPr marL="796925" lvl="1" indent="-339725">
              <a:spcBef>
                <a:spcPct val="0"/>
              </a:spcBef>
              <a:buFont typeface="Courier New" panose="02070309020205020404" pitchFamily="49" charset="0"/>
              <a:buChar char="o"/>
            </a:pPr>
            <a:r>
              <a:rPr lang="en-US" sz="2000">
                <a:latin typeface="Arial" panose="020b0604020202020204" pitchFamily="34" charset="0"/>
                <a:cs typeface="Arial" panose="020b0604020202020204" pitchFamily="34" charset="0"/>
              </a:rPr>
              <a:t>Under-correction of acidosis can affect bone and muscle structure and function.</a:t>
            </a:r>
          </a:p>
          <a:p>
            <a:pPr marL="796925" lvl="1" indent="-339725">
              <a:spcBef>
                <a:spcPct val="0"/>
              </a:spcBef>
              <a:buFont typeface="Courier New" panose="02070309020205020404" pitchFamily="49" charset="0"/>
              <a:buChar char="o"/>
            </a:pPr>
            <a:r>
              <a:rPr lang="en-US" sz="2000">
                <a:latin typeface="Arial" panose="020b0604020202020204" pitchFamily="34" charset="0"/>
                <a:cs typeface="Arial" panose="020b0604020202020204" pitchFamily="34" charset="0"/>
              </a:rPr>
              <a:t>Overcorrection, particularly when combined with transient hypokalemia, may impact cardiac function and dysrhythmia.</a:t>
            </a:r>
          </a:p>
          <a:p>
            <a:pPr>
              <a:spcBef>
                <a:spcPct val="0"/>
              </a:spcBef>
            </a:pPr>
            <a:r>
              <a:rPr lang="en-US" sz="2400">
                <a:latin typeface="Arial" panose="020b0604020202020204" pitchFamily="34" charset="0"/>
                <a:cs typeface="Arial" panose="020b0604020202020204" pitchFamily="34" charset="0"/>
              </a:rPr>
              <a:t>Is there a role for oral base supplementation between dialysis sessions?</a:t>
            </a:r>
          </a:p>
          <a:p>
            <a:pPr>
              <a:spcBef>
                <a:spcPct val="0"/>
              </a:spcBef>
            </a:pPr>
            <a:r>
              <a:rPr lang="en-US" sz="2400">
                <a:latin typeface="Arial" panose="020b0604020202020204" pitchFamily="34" charset="0"/>
                <a:cs typeface="Arial" panose="020b0604020202020204" pitchFamily="34" charset="0"/>
              </a:rPr>
              <a:t>Is there a role for lowering bicarbonate bath concentration in ventilated, critically ill patients with acute lung injury to prevent further CO</a:t>
            </a:r>
            <a:r>
              <a:rPr lang="en-US" sz="2400" baseline="-25000">
                <a:latin typeface="Arial" panose="020b0604020202020204" pitchFamily="34" charset="0"/>
                <a:cs typeface="Arial" panose="020b0604020202020204" pitchFamily="34" charset="0"/>
              </a:rPr>
              <a:t>2</a:t>
            </a:r>
            <a:r>
              <a:rPr lang="en-US" sz="2400">
                <a:latin typeface="Arial" panose="020b0604020202020204" pitchFamily="34" charset="0"/>
                <a:cs typeface="Arial" panose="020b0604020202020204" pitchFamily="34" charset="0"/>
              </a:rPr>
              <a:t> retention?</a:t>
            </a:r>
          </a:p>
        </p:txBody>
      </p:sp>
      <p:sp>
        <p:nvSpPr>
          <p:cNvPr id="7" name="TextBox 6">
            <a:extLst>
              <a:ext uri="{FF2B5EF4-FFF2-40B4-BE49-F238E27FC236}">
                <a16:creationId xmlns:a16="http://schemas.microsoft.com/office/drawing/2014/main" id="{63E6E173-4E2E-48FD-9D82-705D66D5AECF}"/>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433217119"/>
      </p:ext>
    </p:extLst>
  </p:cSld>
  <p:clrMapOvr>
    <a:masterClrMapping/>
  </p:clrMapOvr>
  <p:transition/>
  <p:timing/>
</p:sld>
</file>

<file path=ppt/slides/slide3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ext Placeholder 1">
            <a:extLst>
              <a:ext uri="{FF2B5EF4-FFF2-40B4-BE49-F238E27FC236}">
                <a16:creationId xmlns:a16="http://schemas.microsoft.com/office/drawing/2014/main" id="{2EB9BC3C-1EF5-1840-84CB-F242533CE995}"/>
              </a:ext>
            </a:extLst>
          </p:cNvPr>
          <p:cNvSpPr>
            <a:spLocks noGrp="1" noSelect="1" noMove="1" noResize="1" noTextEdit="1"/>
          </p:cNvSpPr>
          <p:nvPr>
            <p:ph type="body" idx="1"/>
          </p:nvPr>
        </p:nvSpPr>
        <p:spPr>
          <a:xfrm>
            <a:off x="4730308" y="3439633"/>
            <a:ext cx="6542590" cy="1007584"/>
          </a:xfrm>
        </p:spPr>
        <p:txBody>
          <a:bodyPr>
            <a:noAutofit/>
          </a:bodyPr>
          <a:lstStyle/>
          <a:p>
            <a:r>
              <a:rPr lang="en-US" sz="3000">
                <a:latin typeface="Arial" panose="020b0604020202020204" pitchFamily="34" charset="0"/>
                <a:cs typeface="Arial" panose="020b0604020202020204" pitchFamily="34" charset="0"/>
              </a:rPr>
              <a:t>Medium and Large Molecules </a:t>
            </a:r>
          </a:p>
        </p:txBody>
      </p:sp>
      <p:sp>
        <p:nvSpPr>
          <p:cNvPr id="3" name="Subtitle 2">
            <a:extLst>
              <a:ext uri="{FF2B5EF4-FFF2-40B4-BE49-F238E27FC236}">
                <a16:creationId xmlns:a16="http://schemas.microsoft.com/office/drawing/2014/main" id="{382ACF01-54FF-1641-B7B8-0E5436DF86E4}"/>
              </a:ext>
            </a:extLst>
          </p:cNvPr>
          <p:cNvSpPr>
            <a:spLocks noGrp="1" noSelect="1" noMove="1" noResize="1" noTextEdit="1"/>
          </p:cNvSpPr>
          <p:nvPr>
            <p:ph type="subTitle" idx="10"/>
          </p:nvPr>
        </p:nvSpPr>
        <p:spPr/>
        <p:txBody>
          <a:bodyPr/>
          <a:lstStyle/>
          <a:p>
            <a:r>
              <a:rPr lang="en-US"/>
              <a:t>Solute Transport</a:t>
            </a:r>
          </a:p>
        </p:txBody>
      </p:sp>
      <p:sp>
        <p:nvSpPr>
          <p:cNvPr id="5" name="TextBox 4">
            <a:extLst>
              <a:ext uri="{FF2B5EF4-FFF2-40B4-BE49-F238E27FC236}">
                <a16:creationId xmlns:a16="http://schemas.microsoft.com/office/drawing/2014/main" id="{16AFDBC2-C7BF-4B46-9ABC-27AA3FA99629}"/>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555940459"/>
      </p:ext>
    </p:extLst>
  </p:cSld>
  <p:clrMapOvr>
    <a:masterClrMapping/>
  </p:clrMapOvr>
  <p:transition/>
  <p:timing/>
</p:sld>
</file>

<file path=ppt/slides/slide3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C26F88FF-7E36-C94C-B343-E0DD712BA625}"/>
              </a:ext>
            </a:extLst>
          </p:cNvPr>
          <p:cNvSpPr>
            <a:spLocks noGrp="1" noSelect="1" noMove="1" noResize="1" noTextEdit="1"/>
          </p:cNvSpPr>
          <p:nvPr>
            <p:ph type="title"/>
          </p:nvPr>
        </p:nvSpPr>
        <p:spPr>
          <a:xfrm>
            <a:off x="617457" y="701189"/>
            <a:ext cx="10515600" cy="1082404"/>
          </a:xfrm>
        </p:spPr>
        <p:txBody>
          <a:bodyPr/>
          <a:lstStyle/>
          <a:p>
            <a:r>
              <a:rPr lang="en-US"/>
              <a:t>Medium and Large Molecules</a:t>
            </a:r>
          </a:p>
        </p:txBody>
      </p:sp>
      <p:sp>
        <p:nvSpPr>
          <p:cNvPr id="3" name="Content Placeholder 2">
            <a:extLst>
              <a:ext uri="{FF2B5EF4-FFF2-40B4-BE49-F238E27FC236}">
                <a16:creationId xmlns:a16="http://schemas.microsoft.com/office/drawing/2014/main" id="{28F3C45C-D7C5-BD4D-9BFA-FDAEB8DFB175}"/>
              </a:ext>
            </a:extLst>
          </p:cNvPr>
          <p:cNvSpPr>
            <a:spLocks noGrp="1" noSelect="1" noMove="1" noResize="1" noTextEdit="1"/>
          </p:cNvSpPr>
          <p:nvPr>
            <p:ph idx="1"/>
          </p:nvPr>
        </p:nvSpPr>
        <p:spPr>
          <a:xfrm>
            <a:off x="617457" y="1612431"/>
            <a:ext cx="10929500" cy="4342355"/>
          </a:xfrm>
        </p:spPr>
        <p:txBody>
          <a:bodyPr>
            <a:noAutofit/>
          </a:bodyPr>
          <a:lstStyle/>
          <a:p>
            <a:r>
              <a:rPr lang="en-US">
                <a:latin typeface="Arial" panose="020b0604020202020204" pitchFamily="34" charset="0"/>
                <a:cs typeface="Arial" panose="020b0604020202020204" pitchFamily="34" charset="0"/>
              </a:rPr>
              <a:t>In general, the clearance of medium-sized and large-sized, non-protein bound solutes at normal operating conditions is dependent upon length of dialysis.</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Minimal increase in removal when increasing Qd from 300 ml/min to 800 ml/min</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The exact role of these uremic retention solutes has not been elucidated.</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Routine clinical measurement of these solutes is not performed.</a:t>
            </a:r>
          </a:p>
          <a:p>
            <a:r>
              <a:rPr lang="en-US">
                <a:latin typeface="Arial" panose="020b0604020202020204" pitchFamily="34" charset="0"/>
                <a:cs typeface="Arial" panose="020b0604020202020204" pitchFamily="34" charset="0"/>
              </a:rPr>
              <a:t>This is also true for peritoneal dialysis.</a:t>
            </a:r>
          </a:p>
          <a:p>
            <a:r>
              <a:rPr lang="en-US">
                <a:latin typeface="Arial" panose="020b0604020202020204" pitchFamily="34" charset="0"/>
                <a:cs typeface="Arial" panose="020b0604020202020204" pitchFamily="34" charset="0"/>
              </a:rPr>
              <a:t>Protein-bound molecules may benefit from higher dialysate flows.</a:t>
            </a:r>
          </a:p>
        </p:txBody>
      </p:sp>
      <p:sp>
        <p:nvSpPr>
          <p:cNvPr id="6" name="TextBox 5">
            <a:extLst>
              <a:ext uri="{FF2B5EF4-FFF2-40B4-BE49-F238E27FC236}">
                <a16:creationId xmlns:a16="http://schemas.microsoft.com/office/drawing/2014/main" id="{FBE7FB8C-36EC-4159-9D94-7CC928AFDBAC}"/>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565117341"/>
      </p:ext>
    </p:extLst>
  </p:cSld>
  <p:clrMapOvr>
    <a:masterClrMapping/>
  </p:clrMapOvr>
  <p:transition/>
  <p:timing/>
</p:sld>
</file>

<file path=ppt/slides/slide3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ext Placeholder 1">
            <a:extLst>
              <a:ext uri="{FF2B5EF4-FFF2-40B4-BE49-F238E27FC236}">
                <a16:creationId xmlns:a16="http://schemas.microsoft.com/office/drawing/2014/main" id="{2EB9BC3C-1EF5-1840-84CB-F242533CE995}"/>
              </a:ext>
            </a:extLst>
          </p:cNvPr>
          <p:cNvSpPr>
            <a:spLocks noGrp="1" noSelect="1" noMove="1" noResize="1" noTextEdit="1"/>
          </p:cNvSpPr>
          <p:nvPr>
            <p:ph type="body" idx="1"/>
          </p:nvPr>
        </p:nvSpPr>
        <p:spPr>
          <a:xfrm>
            <a:off x="4729656" y="3446359"/>
            <a:ext cx="6542590" cy="1007584"/>
          </a:xfrm>
        </p:spPr>
        <p:txBody>
          <a:bodyPr>
            <a:normAutofit/>
          </a:bodyPr>
          <a:lstStyle/>
          <a:p>
            <a:r>
              <a:rPr lang="en-US" sz="3000">
                <a:latin typeface="Arial" panose="020b0604020202020204" pitchFamily="34" charset="0"/>
                <a:cs typeface="Arial" panose="020b0604020202020204" pitchFamily="34" charset="0"/>
              </a:rPr>
              <a:t>Safety</a:t>
            </a:r>
          </a:p>
        </p:txBody>
      </p:sp>
      <p:sp>
        <p:nvSpPr>
          <p:cNvPr id="3" name="Subtitle 2">
            <a:extLst>
              <a:ext uri="{FF2B5EF4-FFF2-40B4-BE49-F238E27FC236}">
                <a16:creationId xmlns:a16="http://schemas.microsoft.com/office/drawing/2014/main" id="{382ACF01-54FF-1641-B7B8-0E5436DF86E4}"/>
              </a:ext>
            </a:extLst>
          </p:cNvPr>
          <p:cNvSpPr>
            <a:spLocks noGrp="1" noSelect="1" noMove="1" noResize="1" noTextEdit="1"/>
          </p:cNvSpPr>
          <p:nvPr>
            <p:ph type="subTitle" idx="10"/>
          </p:nvPr>
        </p:nvSpPr>
        <p:spPr/>
        <p:txBody>
          <a:bodyPr/>
          <a:lstStyle/>
          <a:p>
            <a:r>
              <a:rPr lang="en-US"/>
              <a:t>Solute Transport</a:t>
            </a:r>
          </a:p>
        </p:txBody>
      </p:sp>
      <p:sp>
        <p:nvSpPr>
          <p:cNvPr id="6" name="TextBox 5">
            <a:extLst>
              <a:ext uri="{FF2B5EF4-FFF2-40B4-BE49-F238E27FC236}">
                <a16:creationId xmlns:a16="http://schemas.microsoft.com/office/drawing/2014/main" id="{B088CCC7-7186-4D7B-A203-FD66745CF83C}"/>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158568591"/>
      </p:ext>
    </p:extLst>
  </p:cSld>
  <p:clrMapOvr>
    <a:masterClrMapping/>
  </p:clrMapOvr>
  <p:transition/>
  <p:timing/>
</p:sld>
</file>

<file path=ppt/slides/slide3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7DB5B867-DD4C-7A4F-944E-A0AAE6E6BD0A}"/>
              </a:ext>
            </a:extLst>
          </p:cNvPr>
          <p:cNvSpPr>
            <a:spLocks noGrp="1" noSelect="1" noMove="1" noResize="1" noTextEdit="1"/>
          </p:cNvSpPr>
          <p:nvPr>
            <p:ph type="title"/>
          </p:nvPr>
        </p:nvSpPr>
        <p:spPr>
          <a:xfrm>
            <a:off x="613143" y="705525"/>
            <a:ext cx="10515600" cy="1082404"/>
          </a:xfrm>
        </p:spPr>
        <p:txBody>
          <a:bodyPr/>
          <a:lstStyle/>
          <a:p>
            <a:r>
              <a:rPr lang="en-US"/>
              <a:t>Safety</a:t>
            </a:r>
          </a:p>
        </p:txBody>
      </p:sp>
      <p:sp>
        <p:nvSpPr>
          <p:cNvPr id="3" name="Content Placeholder 2">
            <a:extLst>
              <a:ext uri="{FF2B5EF4-FFF2-40B4-BE49-F238E27FC236}">
                <a16:creationId xmlns:a16="http://schemas.microsoft.com/office/drawing/2014/main" id="{A59A3C7E-DCC4-F648-BC0D-2C9C77C9B642}"/>
              </a:ext>
            </a:extLst>
          </p:cNvPr>
          <p:cNvSpPr>
            <a:spLocks noGrp="1" noSelect="1" noMove="1" noResize="1" noTextEdit="1"/>
          </p:cNvSpPr>
          <p:nvPr>
            <p:ph idx="1"/>
          </p:nvPr>
        </p:nvSpPr>
        <p:spPr>
          <a:xfrm>
            <a:off x="613143" y="1617806"/>
            <a:ext cx="10515600" cy="3388471"/>
          </a:xfrm>
        </p:spPr>
        <p:txBody>
          <a:bodyPr>
            <a:noAutofit/>
          </a:bodyPr>
          <a:lstStyle/>
          <a:p>
            <a:r>
              <a:rPr lang="en-US">
                <a:latin typeface="Arial" panose="020b0604020202020204" pitchFamily="34" charset="0"/>
                <a:cs typeface="Arial" panose="020b0604020202020204" pitchFamily="34" charset="0"/>
              </a:rPr>
              <a:t>Potential removal of beneficial substances</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Water soluble vitamins</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Other molecules (e.g., levocarnitine, etc.)</a:t>
            </a:r>
          </a:p>
          <a:p>
            <a:r>
              <a:rPr lang="en-US">
                <a:latin typeface="Arial" panose="020b0604020202020204" pitchFamily="34" charset="0"/>
                <a:cs typeface="Arial" panose="020b0604020202020204" pitchFamily="34" charset="0"/>
              </a:rPr>
              <a:t>Potential inward transport of harmful substances</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Aluminum</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Nitrites</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Chloramines</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Many others</a:t>
            </a:r>
          </a:p>
          <a:p>
            <a:endParaRPr lang="en-US">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10A61081-5B11-4619-8642-00720668F1D1}"/>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846084999"/>
      </p:ext>
    </p:extLst>
  </p:cSld>
  <p:clrMapOvr>
    <a:masterClrMapping/>
  </p:clrMapOvr>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7A5B68E-3FDF-4881-A89A-4C31F375305A}"/>
              </a:ext>
            </a:extLst>
          </p:cNvPr>
          <p:cNvSpPr>
            <a:spLocks noGrp="1" noSelect="1" noMove="1" noResize="1" noTextEdit="1"/>
          </p:cNvSpPr>
          <p:nvPr>
            <p:ph type="title"/>
          </p:nvPr>
        </p:nvSpPr>
        <p:spPr>
          <a:xfrm>
            <a:off x="621186" y="702951"/>
            <a:ext cx="10515600" cy="1082404"/>
          </a:xfrm>
        </p:spPr>
        <p:txBody>
          <a:bodyPr/>
          <a:lstStyle/>
          <a:p>
            <a:r>
              <a:rPr lang="en-US"/>
              <a:t>Outline</a:t>
            </a:r>
          </a:p>
        </p:txBody>
      </p:sp>
      <p:sp>
        <p:nvSpPr>
          <p:cNvPr id="3" name="Content Placeholder 2">
            <a:extLst>
              <a:ext uri="{FF2B5EF4-FFF2-40B4-BE49-F238E27FC236}">
                <a16:creationId xmlns:a16="http://schemas.microsoft.com/office/drawing/2014/main" id="{8419697B-63E0-4FDD-A4F1-CAFD01F14D42}"/>
              </a:ext>
            </a:extLst>
          </p:cNvPr>
          <p:cNvSpPr>
            <a:spLocks noGrp="1" noSelect="1" noMove="1" noResize="1" noTextEdit="1"/>
          </p:cNvSpPr>
          <p:nvPr>
            <p:ph idx="1"/>
          </p:nvPr>
        </p:nvSpPr>
        <p:spPr>
          <a:xfrm>
            <a:off x="621186" y="1616922"/>
            <a:ext cx="10949628" cy="4442430"/>
          </a:xfrm>
        </p:spPr>
        <p:txBody>
          <a:bodyPr>
            <a:noAutofit/>
          </a:bodyPr>
          <a:lstStyle/>
          <a:p>
            <a:pPr>
              <a:spcBef>
                <a:spcPct val="0"/>
              </a:spcBef>
            </a:pPr>
            <a:r>
              <a:rPr lang="en-US" sz="2400">
                <a:latin typeface="Arial" panose="020b0604020202020204" pitchFamily="34" charset="0"/>
                <a:cs typeface="Arial" panose="020b0604020202020204" pitchFamily="34" charset="0"/>
              </a:rPr>
              <a:t>Brief review of general solute removal principles </a:t>
            </a:r>
          </a:p>
          <a:p>
            <a:pPr>
              <a:spcBef>
                <a:spcPct val="0"/>
              </a:spcBef>
            </a:pPr>
            <a:r>
              <a:rPr lang="en-US" sz="2400">
                <a:latin typeface="Arial" panose="020b0604020202020204" pitchFamily="34" charset="0"/>
                <a:cs typeface="Arial" panose="020b0604020202020204" pitchFamily="34" charset="0"/>
              </a:rPr>
              <a:t>Specific clinical issues</a:t>
            </a:r>
          </a:p>
          <a:p>
            <a:pPr marL="796925" lvl="1" indent="-339725">
              <a:spcBef>
                <a:spcPct val="0"/>
              </a:spcBef>
              <a:buFont typeface="Courier New" panose="02070309020205020404" pitchFamily="49" charset="0"/>
              <a:buChar char="o"/>
            </a:pPr>
            <a:r>
              <a:rPr lang="en-US" sz="2000">
                <a:latin typeface="Arial" panose="020b0604020202020204" pitchFamily="34" charset="0"/>
                <a:cs typeface="Arial" panose="020b0604020202020204" pitchFamily="34" charset="0"/>
              </a:rPr>
              <a:t>Sodium</a:t>
            </a:r>
          </a:p>
          <a:p>
            <a:pPr marL="796925" lvl="1" indent="-339725">
              <a:spcBef>
                <a:spcPct val="0"/>
              </a:spcBef>
              <a:buFont typeface="Courier New" panose="02070309020205020404" pitchFamily="49" charset="0"/>
              <a:buChar char="o"/>
            </a:pPr>
            <a:r>
              <a:rPr lang="en-US" sz="2000">
                <a:latin typeface="Arial" panose="020b0604020202020204" pitchFamily="34" charset="0"/>
                <a:cs typeface="Arial" panose="020b0604020202020204" pitchFamily="34" charset="0"/>
              </a:rPr>
              <a:t>Potassium</a:t>
            </a:r>
          </a:p>
          <a:p>
            <a:pPr marL="796925" lvl="1" indent="-339725">
              <a:spcBef>
                <a:spcPct val="0"/>
              </a:spcBef>
              <a:buFont typeface="Courier New" panose="02070309020205020404" pitchFamily="49" charset="0"/>
              <a:buChar char="o"/>
            </a:pPr>
            <a:r>
              <a:rPr lang="en-US" sz="2000">
                <a:latin typeface="Arial" panose="020b0604020202020204" pitchFamily="34" charset="0"/>
                <a:cs typeface="Arial" panose="020b0604020202020204" pitchFamily="34" charset="0"/>
              </a:rPr>
              <a:t>Phosphorus</a:t>
            </a:r>
          </a:p>
          <a:p>
            <a:pPr marL="796925" lvl="1" indent="-339725">
              <a:spcBef>
                <a:spcPct val="0"/>
              </a:spcBef>
              <a:buFont typeface="Courier New" panose="02070309020205020404" pitchFamily="49" charset="0"/>
              <a:buChar char="o"/>
            </a:pPr>
            <a:r>
              <a:rPr lang="en-US" sz="2000">
                <a:latin typeface="Arial" panose="020b0604020202020204" pitchFamily="34" charset="0"/>
                <a:cs typeface="Arial" panose="020b0604020202020204" pitchFamily="34" charset="0"/>
              </a:rPr>
              <a:t>Calcium</a:t>
            </a:r>
          </a:p>
          <a:p>
            <a:pPr marL="796925" lvl="1" indent="-339725">
              <a:spcBef>
                <a:spcPct val="0"/>
              </a:spcBef>
              <a:buFont typeface="Courier New" panose="02070309020205020404" pitchFamily="49" charset="0"/>
              <a:buChar char="o"/>
            </a:pPr>
            <a:r>
              <a:rPr lang="en-US" sz="2000">
                <a:latin typeface="Arial" panose="020b0604020202020204" pitchFamily="34" charset="0"/>
                <a:cs typeface="Arial" panose="020b0604020202020204" pitchFamily="34" charset="0"/>
              </a:rPr>
              <a:t>Acid</a:t>
            </a:r>
          </a:p>
          <a:p>
            <a:pPr marL="796925" lvl="1" indent="-339725">
              <a:spcBef>
                <a:spcPct val="0"/>
              </a:spcBef>
              <a:buFont typeface="Courier New" panose="02070309020205020404" pitchFamily="49" charset="0"/>
              <a:buChar char="o"/>
            </a:pPr>
            <a:r>
              <a:rPr lang="en-US" sz="2000">
                <a:latin typeface="Arial" panose="020b0604020202020204" pitchFamily="34" charset="0"/>
                <a:cs typeface="Arial" panose="020b0604020202020204" pitchFamily="34" charset="0"/>
              </a:rPr>
              <a:t>Medium and Large Molecules</a:t>
            </a:r>
          </a:p>
          <a:p>
            <a:pPr marL="796925" lvl="1" indent="-339725">
              <a:spcBef>
                <a:spcPct val="0"/>
              </a:spcBef>
              <a:buFont typeface="Courier New" panose="02070309020205020404" pitchFamily="49" charset="0"/>
              <a:buChar char="o"/>
            </a:pPr>
            <a:r>
              <a:rPr lang="en-US" sz="2000">
                <a:latin typeface="Arial" panose="020b0604020202020204" pitchFamily="34" charset="0"/>
                <a:cs typeface="Arial" panose="020b0604020202020204" pitchFamily="34" charset="0"/>
              </a:rPr>
              <a:t>Protein-Bound Molecules</a:t>
            </a:r>
          </a:p>
          <a:p>
            <a:pPr>
              <a:spcBef>
                <a:spcPct val="0"/>
              </a:spcBef>
            </a:pPr>
            <a:r>
              <a:rPr lang="en-US" sz="2400">
                <a:latin typeface="Arial" panose="020b0604020202020204" pitchFamily="34" charset="0"/>
                <a:cs typeface="Arial" panose="020b0604020202020204" pitchFamily="34" charset="0"/>
              </a:rPr>
              <a:t>Assessing the clinical efficacy of hemodialysis (“Adequacy”)</a:t>
            </a:r>
          </a:p>
          <a:p>
            <a:pPr marL="796925" lvl="1" indent="-339725">
              <a:spcBef>
                <a:spcPct val="0"/>
              </a:spcBef>
              <a:buFont typeface="Courier New" panose="02070309020205020404" pitchFamily="49" charset="0"/>
              <a:buChar char="o"/>
            </a:pPr>
            <a:r>
              <a:rPr lang="en-US" sz="2000">
                <a:latin typeface="Arial" panose="020b0604020202020204" pitchFamily="34" charset="0"/>
                <a:cs typeface="Arial" panose="020b0604020202020204" pitchFamily="34" charset="0"/>
              </a:rPr>
              <a:t>Brief History and Scientific Background</a:t>
            </a:r>
          </a:p>
          <a:p>
            <a:pPr marL="796925" lvl="1" indent="-339725">
              <a:spcBef>
                <a:spcPct val="0"/>
              </a:spcBef>
              <a:buFont typeface="Courier New" panose="02070309020205020404" pitchFamily="49" charset="0"/>
              <a:buChar char="o"/>
            </a:pPr>
            <a:r>
              <a:rPr lang="en-US" sz="2000">
                <a:latin typeface="Arial" panose="020b0604020202020204" pitchFamily="34" charset="0"/>
                <a:cs typeface="Arial" panose="020b0604020202020204" pitchFamily="34" charset="0"/>
              </a:rPr>
              <a:t>Clinical Definitions and Adjustments</a:t>
            </a:r>
          </a:p>
          <a:p>
            <a:pPr marL="796925" lvl="1" indent="-339725">
              <a:spcBef>
                <a:spcPct val="0"/>
              </a:spcBef>
              <a:buFont typeface="Courier New" panose="02070309020205020404" pitchFamily="49" charset="0"/>
              <a:buChar char="o"/>
            </a:pPr>
            <a:r>
              <a:rPr lang="en-US" sz="2000">
                <a:latin typeface="Arial" panose="020b0604020202020204" pitchFamily="34" charset="0"/>
                <a:cs typeface="Arial" panose="020b0604020202020204" pitchFamily="34" charset="0"/>
              </a:rPr>
              <a:t>Regulatory Definitions</a:t>
            </a:r>
          </a:p>
          <a:p>
            <a:pPr lvl="1">
              <a:spcBef>
                <a:spcPct val="0"/>
              </a:spcBef>
            </a:pPr>
            <a:endParaRPr lang="en-US">
              <a:latin typeface="Arial" panose="020b0604020202020204" pitchFamily="34" charset="0"/>
              <a:cs typeface="Arial" panose="020b0604020202020204" pitchFamily="34" charset="0"/>
            </a:endParaRPr>
          </a:p>
          <a:p>
            <a:pPr>
              <a:spcBef>
                <a:spcPct val="0"/>
              </a:spcBef>
            </a:pPr>
            <a:endParaRPr lang="en-US" sz="240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729232997"/>
      </p:ext>
    </p:extLst>
  </p:cSld>
  <p:clrMapOvr>
    <a:masterClrMapping/>
  </p:clrMapOvr>
  <p:transition/>
  <p:timing/>
</p:sld>
</file>

<file path=ppt/slides/slide4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ext Placeholder 1">
            <a:extLst>
              <a:ext uri="{FF2B5EF4-FFF2-40B4-BE49-F238E27FC236}">
                <a16:creationId xmlns:a16="http://schemas.microsoft.com/office/drawing/2014/main" id="{2EB9BC3C-1EF5-1840-84CB-F242533CE995}"/>
              </a:ext>
            </a:extLst>
          </p:cNvPr>
          <p:cNvSpPr>
            <a:spLocks noGrp="1" noSelect="1" noMove="1" noResize="1" noTextEdit="1"/>
          </p:cNvSpPr>
          <p:nvPr>
            <p:ph type="body" idx="1"/>
          </p:nvPr>
        </p:nvSpPr>
        <p:spPr>
          <a:xfrm>
            <a:off x="4729655" y="3446363"/>
            <a:ext cx="6542590" cy="1007584"/>
          </a:xfrm>
        </p:spPr>
        <p:txBody>
          <a:bodyPr>
            <a:normAutofit/>
          </a:bodyPr>
          <a:lstStyle/>
          <a:p>
            <a:r>
              <a:rPr lang="en-US" sz="3000">
                <a:latin typeface="Arial" panose="020b0604020202020204" pitchFamily="34" charset="0"/>
                <a:cs typeface="Arial" panose="020b0604020202020204" pitchFamily="34" charset="0"/>
              </a:rPr>
              <a:t>History</a:t>
            </a:r>
          </a:p>
        </p:txBody>
      </p:sp>
      <p:sp>
        <p:nvSpPr>
          <p:cNvPr id="3" name="Subtitle 2">
            <a:extLst>
              <a:ext uri="{FF2B5EF4-FFF2-40B4-BE49-F238E27FC236}">
                <a16:creationId xmlns:a16="http://schemas.microsoft.com/office/drawing/2014/main" id="{382ACF01-54FF-1641-B7B8-0E5436DF86E4}"/>
              </a:ext>
            </a:extLst>
          </p:cNvPr>
          <p:cNvSpPr>
            <a:spLocks noGrp="1" noSelect="1" noMove="1" noResize="1" noTextEdit="1"/>
          </p:cNvSpPr>
          <p:nvPr>
            <p:ph type="subTitle" idx="10"/>
          </p:nvPr>
        </p:nvSpPr>
        <p:spPr/>
        <p:txBody>
          <a:bodyPr/>
          <a:lstStyle/>
          <a:p>
            <a:r>
              <a:rPr lang="en-US"/>
              <a:t>Assessing Adequacy</a:t>
            </a:r>
          </a:p>
        </p:txBody>
      </p:sp>
      <p:sp>
        <p:nvSpPr>
          <p:cNvPr id="5" name="TextBox 4">
            <a:extLst>
              <a:ext uri="{FF2B5EF4-FFF2-40B4-BE49-F238E27FC236}">
                <a16:creationId xmlns:a16="http://schemas.microsoft.com/office/drawing/2014/main" id="{BA28E84F-FD5F-409D-BF95-3498265028E3}"/>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551124108"/>
      </p:ext>
    </p:extLst>
  </p:cSld>
  <p:clrMapOvr>
    <a:masterClrMapping/>
  </p:clrMapOvr>
  <p:transition/>
  <p:timing/>
</p:sld>
</file>

<file path=ppt/slides/slide4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A5F15BC3-1C3E-A246-8DB8-865CCF31CC2D}"/>
              </a:ext>
            </a:extLst>
          </p:cNvPr>
          <p:cNvSpPr>
            <a:spLocks noGrp="1" noSelect="1" noMove="1" noResize="1" noTextEdit="1"/>
          </p:cNvSpPr>
          <p:nvPr>
            <p:ph type="title"/>
          </p:nvPr>
        </p:nvSpPr>
        <p:spPr>
          <a:xfrm>
            <a:off x="616558" y="698058"/>
            <a:ext cx="10515600" cy="1082404"/>
          </a:xfrm>
        </p:spPr>
        <p:txBody>
          <a:bodyPr/>
          <a:lstStyle/>
          <a:p>
            <a:r>
              <a:rPr lang="en-US"/>
              <a:t>Overview of Assessing Dialysis Adequacy</a:t>
            </a:r>
          </a:p>
        </p:txBody>
      </p:sp>
      <p:sp>
        <p:nvSpPr>
          <p:cNvPr id="3" name="Content Placeholder 2">
            <a:extLst>
              <a:ext uri="{FF2B5EF4-FFF2-40B4-BE49-F238E27FC236}">
                <a16:creationId xmlns:a16="http://schemas.microsoft.com/office/drawing/2014/main" id="{878D8830-2F29-9649-A212-3DC0E13DB7B8}"/>
              </a:ext>
            </a:extLst>
          </p:cNvPr>
          <p:cNvSpPr>
            <a:spLocks noGrp="1" noSelect="1" noMove="1" noResize="1" noTextEdit="1"/>
          </p:cNvSpPr>
          <p:nvPr>
            <p:ph idx="1"/>
          </p:nvPr>
        </p:nvSpPr>
        <p:spPr>
          <a:xfrm>
            <a:off x="616558" y="1617801"/>
            <a:ext cx="10958884" cy="4632328"/>
          </a:xfrm>
        </p:spPr>
        <p:txBody>
          <a:bodyPr>
            <a:noAutofit/>
          </a:bodyPr>
          <a:lstStyle/>
          <a:p>
            <a:pPr>
              <a:defRPr/>
            </a:pPr>
            <a:r>
              <a:rPr lang="en-US" sz="2400">
                <a:latin typeface="Arial" panose="020b0604020202020204" pitchFamily="34" charset="0"/>
                <a:cs typeface="Arial" panose="020b0604020202020204" pitchFamily="34" charset="0"/>
              </a:rPr>
              <a:t>Clinical signs and symptoms always outweigh any biochemical measure of dialysis adequacy.</a:t>
            </a:r>
          </a:p>
          <a:p>
            <a:pPr>
              <a:defRPr/>
            </a:pPr>
            <a:r>
              <a:rPr lang="en-US" sz="2400">
                <a:latin typeface="Arial" panose="020b0604020202020204" pitchFamily="34" charset="0"/>
                <a:cs typeface="Arial" panose="020b0604020202020204" pitchFamily="34" charset="0"/>
              </a:rPr>
              <a:t>Urea, a small molecule, has been and will remain the standard for measurement of dialysis for the foreseeable future.</a:t>
            </a:r>
          </a:p>
          <a:p>
            <a:pPr marL="796925" lvl="1" indent="-339725">
              <a:buFont typeface="Courier New" panose="02070309020205020404" pitchFamily="49" charset="0"/>
              <a:buChar char="o"/>
              <a:defRPr/>
            </a:pPr>
            <a:r>
              <a:rPr lang="en-US">
                <a:latin typeface="Arial" panose="020b0604020202020204" pitchFamily="34" charset="0"/>
                <a:cs typeface="Arial" panose="020b0604020202020204" pitchFamily="34" charset="0"/>
              </a:rPr>
              <a:t>A better measure has not been identified.</a:t>
            </a:r>
          </a:p>
          <a:p>
            <a:pPr marL="796925" lvl="1" indent="-339725">
              <a:buFont typeface="Courier New" panose="02070309020205020404" pitchFamily="49" charset="0"/>
              <a:buChar char="o"/>
              <a:defRPr/>
            </a:pPr>
            <a:r>
              <a:rPr lang="en-US">
                <a:latin typeface="Arial" panose="020b0604020202020204" pitchFamily="34" charset="0"/>
                <a:cs typeface="Arial" panose="020b0604020202020204" pitchFamily="34" charset="0"/>
              </a:rPr>
              <a:t>Reimbursement has been tied to obtaining urea clearance metrics.</a:t>
            </a:r>
          </a:p>
          <a:p>
            <a:pPr>
              <a:defRPr/>
            </a:pPr>
            <a:r>
              <a:rPr lang="en-US" sz="2400">
                <a:latin typeface="Arial" panose="020b0604020202020204" pitchFamily="34" charset="0"/>
                <a:cs typeface="Arial" panose="020b0604020202020204" pitchFamily="34" charset="0"/>
              </a:rPr>
              <a:t>Urea is not an absolute uremic toxin by itself.</a:t>
            </a:r>
          </a:p>
          <a:p>
            <a:pPr marL="796925" lvl="1" indent="-339725">
              <a:buFont typeface="Courier New" panose="02070309020205020404" pitchFamily="49" charset="0"/>
              <a:buChar char="o"/>
              <a:defRPr/>
            </a:pPr>
            <a:r>
              <a:rPr lang="en-US">
                <a:latin typeface="Arial" panose="020b0604020202020204" pitchFamily="34" charset="0"/>
                <a:cs typeface="Arial" panose="020b0604020202020204" pitchFamily="34" charset="0"/>
              </a:rPr>
              <a:t>Addition studies in the 1970s</a:t>
            </a:r>
          </a:p>
          <a:p>
            <a:pPr marL="796925" lvl="1" indent="-339725">
              <a:buFont typeface="Courier New" panose="02070309020205020404" pitchFamily="49" charset="0"/>
              <a:buChar char="o"/>
              <a:defRPr/>
            </a:pPr>
            <a:r>
              <a:rPr lang="en-US">
                <a:latin typeface="Arial" panose="020b0604020202020204" pitchFamily="34" charset="0"/>
                <a:cs typeface="Arial" panose="020b0604020202020204" pitchFamily="34" charset="0"/>
              </a:rPr>
              <a:t>HEMO study in the 1990s</a:t>
            </a:r>
          </a:p>
          <a:p>
            <a:pPr>
              <a:defRPr/>
            </a:pPr>
            <a:r>
              <a:rPr lang="en-US" sz="2400">
                <a:latin typeface="Arial" panose="020b0604020202020204" pitchFamily="34" charset="0"/>
                <a:cs typeface="Arial" panose="020b0604020202020204" pitchFamily="34" charset="0"/>
              </a:rPr>
              <a:t>There is not a linear relationship between urea kinetics and clinical outcomes. (e.g., KtV</a:t>
            </a:r>
            <a:r>
              <a:rPr lang="en-US" sz="2400" baseline="-25000" err="1">
                <a:latin typeface="Arial" panose="020b0604020202020204" pitchFamily="34" charset="0"/>
                <a:cs typeface="Arial" panose="020b0604020202020204" pitchFamily="34" charset="0"/>
              </a:rPr>
              <a:t>urea</a:t>
            </a:r>
            <a:r>
              <a:rPr lang="en-US" sz="2400">
                <a:latin typeface="Arial" panose="020b0604020202020204" pitchFamily="34" charset="0"/>
                <a:cs typeface="Arial" panose="020b0604020202020204" pitchFamily="34" charset="0"/>
              </a:rPr>
              <a:t> of 1.2 is not necessarily “better” than 1.4)</a:t>
            </a:r>
          </a:p>
          <a:p>
            <a:endParaRPr lang="en-US" sz="2400">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53AF5A88-B90B-404A-8B75-19E11411F7D2}"/>
              </a:ext>
            </a:extLst>
          </p:cNvPr>
          <p:cNvSpPr>
            <a:spLocks noGrp="1" noSelect="1" noMove="1" noResize="1" noTextEdit="1"/>
          </p:cNvSpPr>
          <p:nvPr>
            <p:ph type="subTitle" idx="10"/>
          </p:nvPr>
        </p:nvSpPr>
        <p:spPr/>
        <p:txBody>
          <a:bodyPr/>
          <a:lstStyle/>
          <a:p>
            <a:r>
              <a:rPr lang="en-US"/>
              <a:t>History</a:t>
            </a:r>
          </a:p>
        </p:txBody>
      </p:sp>
      <p:sp>
        <p:nvSpPr>
          <p:cNvPr id="6" name="TextBox 5">
            <a:extLst>
              <a:ext uri="{FF2B5EF4-FFF2-40B4-BE49-F238E27FC236}">
                <a16:creationId xmlns:a16="http://schemas.microsoft.com/office/drawing/2014/main" id="{B159C56F-6600-40AC-8553-61E93317B38D}"/>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890852305"/>
      </p:ext>
    </p:extLst>
  </p:cSld>
  <p:clrMapOvr>
    <a:masterClrMapping/>
  </p:clrMapOvr>
  <p:transition/>
  <p:timing/>
</p:sld>
</file>

<file path=ppt/slides/slide4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B7C4257B-9387-6148-85DE-CFF0DEBFC089}"/>
              </a:ext>
            </a:extLst>
          </p:cNvPr>
          <p:cNvSpPr>
            <a:spLocks noGrp="1" noSelect="1" noMove="1" noResize="1" noTextEdit="1"/>
          </p:cNvSpPr>
          <p:nvPr>
            <p:ph type="title"/>
          </p:nvPr>
        </p:nvSpPr>
        <p:spPr>
          <a:xfrm>
            <a:off x="616553" y="698058"/>
            <a:ext cx="10515600" cy="1082404"/>
          </a:xfrm>
        </p:spPr>
        <p:txBody>
          <a:bodyPr/>
          <a:lstStyle/>
          <a:p>
            <a:r>
              <a:rPr lang="en-US"/>
              <a:t>Measures of Dialysis Adequacy Are Tools</a:t>
            </a:r>
          </a:p>
        </p:txBody>
      </p:sp>
      <p:sp>
        <p:nvSpPr>
          <p:cNvPr id="4" name="Subtitle 3">
            <a:extLst>
              <a:ext uri="{FF2B5EF4-FFF2-40B4-BE49-F238E27FC236}">
                <a16:creationId xmlns:a16="http://schemas.microsoft.com/office/drawing/2014/main" id="{D29F9EAA-CE7D-AB40-A827-3E45D14DD0CC}"/>
              </a:ext>
            </a:extLst>
          </p:cNvPr>
          <p:cNvSpPr>
            <a:spLocks noGrp="1" noSelect="1" noMove="1" noResize="1" noTextEdit="1"/>
          </p:cNvSpPr>
          <p:nvPr>
            <p:ph type="subTitle" idx="10"/>
          </p:nvPr>
        </p:nvSpPr>
        <p:spPr/>
        <p:txBody>
          <a:bodyPr/>
          <a:lstStyle/>
          <a:p>
            <a:r>
              <a:rPr lang="en-US"/>
              <a:t>History</a:t>
            </a:r>
          </a:p>
        </p:txBody>
      </p:sp>
      <p:sp>
        <p:nvSpPr>
          <p:cNvPr id="7" name="TextBox 7">
            <a:extLst>
              <a:ext uri="{FF2B5EF4-FFF2-40B4-BE49-F238E27FC236}">
                <a16:creationId xmlns:a16="http://schemas.microsoft.com/office/drawing/2014/main" id="{7508FE70-BFD9-884D-84F2-F862E961B849}"/>
              </a:ext>
            </a:extLst>
          </p:cNvPr>
          <p:cNvSpPr txBox="1">
            <a:spLocks noGrp="1" noSelect="1" noMove="1" noResize="1" noChangeArrowheads="1" noTextEdit="1"/>
          </p:cNvSpPr>
          <p:nvPr>
            <p:ph idx="1"/>
          </p:nvPr>
        </p:nvSpPr>
        <p:spPr bwMode="auto">
          <a:xfrm>
            <a:off x="616553" y="2062922"/>
            <a:ext cx="10958894" cy="26756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marL="0" indent="0">
              <a:buNone/>
            </a:pPr>
            <a:r>
              <a:rPr lang="en-US" altLang="en-US" sz="2800" b="0" i="0">
                <a:solidFill>
                  <a:schemeClr val="tx1">
                    <a:lumMod val="65000"/>
                    <a:lumOff val="35000"/>
                  </a:schemeClr>
                </a:solidFill>
                <a:latin typeface="Arial" panose="020b0604020202020204" pitchFamily="34" charset="0"/>
                <a:ea typeface="ＭＳ Ｐゴシック" panose="020b0600070205080204" pitchFamily="34" charset="-128"/>
                <a:cs typeface="Arial" panose="020b0604020202020204" pitchFamily="34" charset="0"/>
              </a:rPr>
              <a:t>“The parameters Kt/V, nPCR, and EKR help dialysis care givers focus on patients whose prescriptions, including their dialysis schedule, time on dialysis, dialyzer clearance, and dietary protein need adjustment.”</a:t>
            </a:r>
          </a:p>
          <a:p>
            <a:endParaRPr lang="en-US" altLang="en-US" sz="2800" b="0" i="0">
              <a:solidFill>
                <a:schemeClr val="tx1">
                  <a:lumMod val="65000"/>
                  <a:lumOff val="35000"/>
                </a:schemeClr>
              </a:solidFill>
              <a:latin typeface="Arial" panose="020b0604020202020204" pitchFamily="34" charset="0"/>
              <a:ea typeface="ＭＳ Ｐゴシック" panose="020b0600070205080204" pitchFamily="34" charset="-128"/>
              <a:cs typeface="Arial" panose="020b0604020202020204" pitchFamily="34" charset="0"/>
            </a:endParaRPr>
          </a:p>
          <a:p>
            <a:pPr marL="0" indent="0" algn="r">
              <a:buNone/>
            </a:pPr>
            <a:r>
              <a:rPr lang="en-US" altLang="en-US" sz="2800" b="0" i="0">
                <a:solidFill>
                  <a:schemeClr val="tx1">
                    <a:lumMod val="65000"/>
                    <a:lumOff val="35000"/>
                  </a:schemeClr>
                </a:solidFill>
                <a:latin typeface="Arial" panose="020b0604020202020204" pitchFamily="34" charset="0"/>
                <a:ea typeface="ＭＳ Ｐゴシック" panose="020b0600070205080204" pitchFamily="34" charset="-128"/>
                <a:cs typeface="Arial" panose="020b0604020202020204" pitchFamily="34" charset="0"/>
              </a:rPr>
              <a:t>Dr. Tom Depner in </a:t>
            </a:r>
            <a:r>
              <a:rPr lang="en-US" altLang="en-US" sz="2800" b="0">
                <a:solidFill>
                  <a:schemeClr val="tx1">
                    <a:lumMod val="65000"/>
                    <a:lumOff val="35000"/>
                  </a:schemeClr>
                </a:solidFill>
                <a:latin typeface="Arial" panose="020b0604020202020204" pitchFamily="34" charset="0"/>
                <a:ea typeface="ＭＳ Ｐゴシック" panose="020b0600070205080204" pitchFamily="34" charset="-128"/>
                <a:cs typeface="Arial" panose="020b0604020202020204" pitchFamily="34" charset="0"/>
              </a:rPr>
              <a:t>Principles and Practice of Dialysis, </a:t>
            </a:r>
            <a:r>
              <a:rPr lang="en-US" altLang="en-US" sz="2800" b="0" i="0">
                <a:solidFill>
                  <a:schemeClr val="tx1">
                    <a:lumMod val="65000"/>
                    <a:lumOff val="35000"/>
                  </a:schemeClr>
                </a:solidFill>
                <a:latin typeface="Arial" panose="020b0604020202020204" pitchFamily="34" charset="0"/>
                <a:ea typeface="ＭＳ Ｐゴシック" panose="020b0600070205080204" pitchFamily="34" charset="-128"/>
                <a:cs typeface="Arial" panose="020b0604020202020204" pitchFamily="34" charset="0"/>
              </a:rPr>
              <a:t>1999</a:t>
            </a:r>
          </a:p>
        </p:txBody>
      </p:sp>
      <p:sp>
        <p:nvSpPr>
          <p:cNvPr id="3" name="TextBox 2">
            <a:extLst>
              <a:ext uri="{FF2B5EF4-FFF2-40B4-BE49-F238E27FC236}">
                <a16:creationId xmlns:a16="http://schemas.microsoft.com/office/drawing/2014/main" id="{6C5C807E-7711-4ABE-9A46-5C4A0349A409}"/>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886706975"/>
      </p:ext>
    </p:extLst>
  </p:cSld>
  <p:clrMapOvr>
    <a:masterClrMapping/>
  </p:clrMapOvr>
  <p:transition/>
  <p:timing/>
</p:sld>
</file>

<file path=ppt/slides/slide4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B7C4257B-9387-6148-85DE-CFF0DEBFC089}"/>
              </a:ext>
            </a:extLst>
          </p:cNvPr>
          <p:cNvSpPr>
            <a:spLocks noGrp="1" noSelect="1" noMove="1" noResize="1" noTextEdit="1"/>
          </p:cNvSpPr>
          <p:nvPr>
            <p:ph type="title"/>
          </p:nvPr>
        </p:nvSpPr>
        <p:spPr>
          <a:xfrm>
            <a:off x="620474" y="702888"/>
            <a:ext cx="11018125" cy="1078992"/>
          </a:xfrm>
        </p:spPr>
        <p:txBody>
          <a:bodyPr>
            <a:normAutofit fontScale="90000"/>
          </a:bodyPr>
          <a:lstStyle/>
          <a:p>
            <a:r>
              <a:rPr lang="en-US"/>
              <a:t>NCDS Study 1981: Beginning of a “Dialysis Dose”</a:t>
            </a:r>
          </a:p>
        </p:txBody>
      </p:sp>
      <p:sp>
        <p:nvSpPr>
          <p:cNvPr id="4" name="Subtitle 3">
            <a:extLst>
              <a:ext uri="{FF2B5EF4-FFF2-40B4-BE49-F238E27FC236}">
                <a16:creationId xmlns:a16="http://schemas.microsoft.com/office/drawing/2014/main" id="{D29F9EAA-CE7D-AB40-A827-3E45D14DD0CC}"/>
              </a:ext>
            </a:extLst>
          </p:cNvPr>
          <p:cNvSpPr>
            <a:spLocks noGrp="1" noSelect="1" noMove="1" noResize="1" noTextEdit="1"/>
          </p:cNvSpPr>
          <p:nvPr>
            <p:ph type="subTitle" idx="10"/>
          </p:nvPr>
        </p:nvSpPr>
        <p:spPr/>
        <p:txBody>
          <a:bodyPr/>
          <a:lstStyle/>
          <a:p>
            <a:r>
              <a:rPr lang="en-US"/>
              <a:t>History</a:t>
            </a:r>
          </a:p>
        </p:txBody>
      </p:sp>
      <p:sp>
        <p:nvSpPr>
          <p:cNvPr id="3" name="Content Placeholder 2">
            <a:extLst>
              <a:ext uri="{FF2B5EF4-FFF2-40B4-BE49-F238E27FC236}">
                <a16:creationId xmlns:a16="http://schemas.microsoft.com/office/drawing/2014/main" id="{E2EADD29-68B2-0649-ABEA-69513EE9CA2B}"/>
              </a:ext>
            </a:extLst>
          </p:cNvPr>
          <p:cNvSpPr>
            <a:spLocks noGrp="1" noSelect="1" noMove="1" noResize="1" noTextEdit="1"/>
          </p:cNvSpPr>
          <p:nvPr>
            <p:ph idx="1"/>
          </p:nvPr>
        </p:nvSpPr>
        <p:spPr>
          <a:xfrm>
            <a:off x="620474" y="1613219"/>
            <a:ext cx="10951052" cy="4636910"/>
          </a:xfrm>
        </p:spPr>
        <p:txBody>
          <a:bodyPr/>
          <a:lstStyle/>
          <a:p>
            <a:pPr>
              <a:defRPr/>
            </a:pPr>
            <a:r>
              <a:rPr lang="en-US">
                <a:latin typeface="Arial" panose="020b0604020202020204" pitchFamily="34" charset="0"/>
                <a:cs typeface="Arial" panose="020b0604020202020204" pitchFamily="34" charset="0"/>
              </a:rPr>
              <a:t>Hypothesis was that lowering peak urea concentration from 100 mg/dl to 50 mg/dl would improve outcomes.</a:t>
            </a:r>
          </a:p>
          <a:p>
            <a:pPr>
              <a:defRPr/>
            </a:pPr>
            <a:r>
              <a:rPr lang="en-US">
                <a:latin typeface="Arial" panose="020b0604020202020204" pitchFamily="34" charset="0"/>
                <a:cs typeface="Arial" panose="020b0604020202020204" pitchFamily="34" charset="0"/>
              </a:rPr>
              <a:t>This did not affect outcomes; however:</a:t>
            </a:r>
          </a:p>
          <a:p>
            <a:pPr marL="796925" lvl="1" indent="-339725">
              <a:buFont typeface="Courier New" panose="02070309020205020404" pitchFamily="49" charset="0"/>
              <a:buChar char="o"/>
              <a:defRPr/>
            </a:pPr>
            <a:r>
              <a:rPr lang="en-US" sz="2800">
                <a:latin typeface="Arial" panose="020b0604020202020204" pitchFamily="34" charset="0"/>
                <a:cs typeface="Arial" panose="020b0604020202020204" pitchFamily="34" charset="0"/>
              </a:rPr>
              <a:t>Urea Reduction Ratio (URR) did have an effect.</a:t>
            </a:r>
          </a:p>
          <a:p>
            <a:pPr marL="796925" lvl="1" indent="-339725">
              <a:buFont typeface="Courier New" panose="02070309020205020404" pitchFamily="49" charset="0"/>
              <a:buChar char="o"/>
              <a:defRPr/>
            </a:pPr>
            <a:r>
              <a:rPr lang="en-US" sz="2800">
                <a:latin typeface="Arial" panose="020b0604020202020204" pitchFamily="34" charset="0"/>
                <a:cs typeface="Arial" panose="020b0604020202020204" pitchFamily="34" charset="0"/>
              </a:rPr>
              <a:t>Subsequent analysis showed a significant difference between Kt/V</a:t>
            </a:r>
            <a:r>
              <a:rPr lang="en-US" sz="2800" baseline="-25000" err="1">
                <a:latin typeface="Arial" panose="020b0604020202020204" pitchFamily="34" charset="0"/>
                <a:cs typeface="Arial" panose="020b0604020202020204" pitchFamily="34" charset="0"/>
              </a:rPr>
              <a:t>urea</a:t>
            </a:r>
            <a:r>
              <a:rPr lang="en-US" sz="2800">
                <a:latin typeface="Arial" panose="020b0604020202020204" pitchFamily="34" charset="0"/>
                <a:cs typeface="Arial" panose="020b0604020202020204" pitchFamily="34" charset="0"/>
              </a:rPr>
              <a:t> of &lt;0.8 and &gt;1.0.</a:t>
            </a:r>
          </a:p>
          <a:p>
            <a:pPr>
              <a:defRPr/>
            </a:pPr>
            <a:r>
              <a:rPr lang="en-US">
                <a:latin typeface="Arial" panose="020b0604020202020204" pitchFamily="34" charset="0"/>
                <a:cs typeface="Arial" panose="020b0604020202020204" pitchFamily="34" charset="0"/>
              </a:rPr>
              <a:t>In this very small study, dialysis time was not quite statistically significant (p=0.06).</a:t>
            </a:r>
          </a:p>
          <a:p>
            <a:endParaRPr lang="en-US">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0AE7F691-0FE7-495B-826A-99EA72F83125}"/>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325492720"/>
      </p:ext>
    </p:extLst>
  </p:cSld>
  <p:clrMapOvr>
    <a:masterClrMapping/>
  </p:clrMapOvr>
  <p:transition/>
  <p:timing/>
</p:sld>
</file>

<file path=ppt/slides/slide4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B7C4257B-9387-6148-85DE-CFF0DEBFC089}"/>
              </a:ext>
            </a:extLst>
          </p:cNvPr>
          <p:cNvSpPr>
            <a:spLocks noGrp="1" noSelect="1" noMove="1" noResize="1" noTextEdit="1"/>
          </p:cNvSpPr>
          <p:nvPr>
            <p:ph type="title"/>
          </p:nvPr>
        </p:nvSpPr>
        <p:spPr>
          <a:xfrm>
            <a:off x="616667" y="704470"/>
            <a:ext cx="10515600" cy="1078992"/>
          </a:xfrm>
        </p:spPr>
        <p:txBody>
          <a:bodyPr>
            <a:noAutofit/>
          </a:bodyPr>
          <a:lstStyle/>
          <a:p>
            <a:r>
              <a:rPr lang="en-US" sz="3500"/>
              <a:t>Further Observational Studies Add Complexity</a:t>
            </a:r>
          </a:p>
        </p:txBody>
      </p:sp>
      <p:sp>
        <p:nvSpPr>
          <p:cNvPr id="4" name="Subtitle 3">
            <a:extLst>
              <a:ext uri="{FF2B5EF4-FFF2-40B4-BE49-F238E27FC236}">
                <a16:creationId xmlns:a16="http://schemas.microsoft.com/office/drawing/2014/main" id="{D29F9EAA-CE7D-AB40-A827-3E45D14DD0CC}"/>
              </a:ext>
            </a:extLst>
          </p:cNvPr>
          <p:cNvSpPr>
            <a:spLocks noGrp="1" noSelect="1" noMove="1" noResize="1" noTextEdit="1"/>
          </p:cNvSpPr>
          <p:nvPr>
            <p:ph type="subTitle" idx="10"/>
          </p:nvPr>
        </p:nvSpPr>
        <p:spPr/>
        <p:txBody>
          <a:bodyPr/>
          <a:lstStyle/>
          <a:p>
            <a:r>
              <a:rPr lang="en-US"/>
              <a:t>History</a:t>
            </a:r>
          </a:p>
        </p:txBody>
      </p:sp>
      <p:sp>
        <p:nvSpPr>
          <p:cNvPr id="3" name="Content Placeholder 2">
            <a:extLst>
              <a:ext uri="{FF2B5EF4-FFF2-40B4-BE49-F238E27FC236}">
                <a16:creationId xmlns:a16="http://schemas.microsoft.com/office/drawing/2014/main" id="{E2EADD29-68B2-0649-ABEA-69513EE9CA2B}"/>
              </a:ext>
            </a:extLst>
          </p:cNvPr>
          <p:cNvSpPr>
            <a:spLocks noGrp="1" noSelect="1" noMove="1" noResize="1" noTextEdit="1"/>
          </p:cNvSpPr>
          <p:nvPr>
            <p:ph idx="1"/>
          </p:nvPr>
        </p:nvSpPr>
        <p:spPr>
          <a:xfrm>
            <a:off x="619303" y="1614384"/>
            <a:ext cx="10956029" cy="4635745"/>
          </a:xfrm>
        </p:spPr>
        <p:txBody>
          <a:bodyPr/>
          <a:lstStyle/>
          <a:p>
            <a:pPr>
              <a:defRPr/>
            </a:pPr>
            <a:r>
              <a:rPr lang="en-US">
                <a:latin typeface="Arial" panose="020b0604020202020204" pitchFamily="34" charset="0"/>
                <a:cs typeface="Arial" panose="020b0604020202020204" pitchFamily="34" charset="0"/>
              </a:rPr>
              <a:t>Patients with higher creatinine on hemodialysis have less death. (AJKD 15:471, 1990)</a:t>
            </a:r>
          </a:p>
          <a:p>
            <a:pPr>
              <a:defRPr/>
            </a:pPr>
            <a:r>
              <a:rPr lang="en-US">
                <a:latin typeface="Arial" panose="020b0604020202020204" pitchFamily="34" charset="0"/>
                <a:cs typeface="Arial" panose="020b0604020202020204" pitchFamily="34" charset="0"/>
              </a:rPr>
              <a:t>URR and outcome (NDT 12: 1987)</a:t>
            </a:r>
          </a:p>
          <a:p>
            <a:pPr>
              <a:defRPr/>
            </a:pPr>
            <a:r>
              <a:rPr lang="en-US">
                <a:latin typeface="Arial" panose="020b0604020202020204" pitchFamily="34" charset="0"/>
                <a:cs typeface="Arial" panose="020b0604020202020204" pitchFamily="34" charset="0"/>
              </a:rPr>
              <a:t>No difference in survival using Kt vs. Kt/V (Lowrie 2002)</a:t>
            </a:r>
          </a:p>
          <a:p>
            <a:pPr>
              <a:defRPr/>
            </a:pPr>
            <a:r>
              <a:rPr lang="en-US">
                <a:latin typeface="Arial" panose="020b0604020202020204" pitchFamily="34" charset="0"/>
                <a:cs typeface="Arial" panose="020b0604020202020204" pitchFamily="34" charset="0"/>
              </a:rPr>
              <a:t>These and other observations set the stage for a randomized trial on “high” vs. “low” dialysis dose defined by Kt/V; hence the HEMO trial.</a:t>
            </a:r>
          </a:p>
          <a:p>
            <a:endParaRPr lang="en-US">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F5828427-C16D-450C-A5F3-8A9A44F9D46C}"/>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112936129"/>
      </p:ext>
    </p:extLst>
  </p:cSld>
  <p:clrMapOvr>
    <a:masterClrMapping/>
  </p:clrMapOvr>
  <p:transition/>
  <p:timing/>
</p:sld>
</file>

<file path=ppt/slides/slide4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4034" name="Rectangle 6">
            <a:extLst>
              <a:ext uri="{FF2B5EF4-FFF2-40B4-BE49-F238E27FC236}">
                <a16:creationId xmlns:a16="http://schemas.microsoft.com/office/drawing/2014/main" id="{CA3F1D95-E484-7549-84C4-4045B48D38CF}"/>
              </a:ext>
            </a:extLst>
          </p:cNvPr>
          <p:cNvSpPr>
            <a:spLocks noGrp="1" noSelect="1" noMove="1" noResize="1" noChangeArrowheads="1" noTextEdit="1"/>
          </p:cNvSpPr>
          <p:nvPr>
            <p:ph type="title" idx="4294967295"/>
          </p:nvPr>
        </p:nvSpPr>
        <p:spPr>
          <a:xfrm>
            <a:off x="618646" y="703862"/>
            <a:ext cx="11052277" cy="1078992"/>
          </a:xfrm>
        </p:spPr>
        <p:txBody>
          <a:bodyPr anchor="ctr">
            <a:normAutofit/>
          </a:bodyPr>
          <a:lstStyle/>
          <a:p>
            <a:pPr eaLnBrk="1" hangingPunct="1">
              <a:defRPr/>
            </a:pPr>
            <a:r>
              <a:rPr kumimoji="0" lang="en-US" sz="3500" b="1" i="0" u="none" strike="noStrike" kern="1200" cap="none" spc="0" normalizeH="0" baseline="0" noProof="0">
                <a:ln>
                  <a:noFill/>
                </a:ln>
                <a:solidFill>
                  <a:srgbClr val="008EAA"/>
                </a:solidFill>
                <a:effectLst/>
                <a:uLnTx/>
                <a:uFillTx/>
                <a:latin typeface="Segoe"/>
                <a:ea typeface="+mj-ea"/>
              </a:rPr>
              <a:t>2002 HEMO Study: “High” vs. “Low” Kt/</a:t>
            </a:r>
            <a:r>
              <a:rPr lang="en-US" sz="3500" b="1">
                <a:solidFill>
                  <a:srgbClr val="008EAA"/>
                </a:solidFill>
                <a:latin typeface="Segoe"/>
              </a:rPr>
              <a:t>V</a:t>
            </a:r>
            <a:r>
              <a:rPr kumimoji="0" lang="en-US" sz="3500" b="1" i="0" u="none" strike="noStrike" kern="1200" cap="none" spc="0" normalizeH="0" baseline="-25000" noProof="0">
                <a:ln>
                  <a:noFill/>
                </a:ln>
                <a:solidFill>
                  <a:srgbClr val="008EAA"/>
                </a:solidFill>
                <a:effectLst/>
                <a:uLnTx/>
                <a:uFillTx/>
                <a:latin typeface="Segoe"/>
                <a:ea typeface="+mj-ea"/>
              </a:rPr>
              <a:t>urea</a:t>
            </a:r>
            <a:endParaRPr lang="en-US" sz="3500" baseline="-25000"/>
          </a:p>
        </p:txBody>
      </p:sp>
      <p:sp>
        <p:nvSpPr>
          <p:cNvPr id="53251" name="Text Box 4">
            <a:extLst>
              <a:ext uri="{FF2B5EF4-FFF2-40B4-BE49-F238E27FC236}">
                <a16:creationId xmlns:a16="http://schemas.microsoft.com/office/drawing/2014/main" id="{9CF90F2A-20A2-9D40-8FD4-5517B11CB0B0}"/>
              </a:ext>
            </a:extLst>
          </p:cNvPr>
          <p:cNvSpPr txBox="1">
            <a:spLocks noSelect="1" noMove="1" noResize="1" noChangeArrowheads="1" noTextEdit="1"/>
          </p:cNvSpPr>
          <p:nvPr/>
        </p:nvSpPr>
        <p:spPr bwMode="auto">
          <a:xfrm>
            <a:off x="2117725" y="6589713"/>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eaLnBrk="1" hangingPunct="1"/>
            <a:endParaRPr lang="en-US" altLang="en-US" sz="1800" b="0" i="0">
              <a:latin typeface="Arial" panose="020b0604020202020204" pitchFamily="34" charset="0"/>
              <a:ea typeface="ＭＳ Ｐゴシック" panose="020b0600070205080204" pitchFamily="34" charset="-128"/>
            </a:endParaRPr>
          </a:p>
        </p:txBody>
      </p:sp>
      <p:sp>
        <p:nvSpPr>
          <p:cNvPr id="53252" name="Line 7">
            <a:extLst>
              <a:ext uri="{FF2B5EF4-FFF2-40B4-BE49-F238E27FC236}">
                <a16:creationId xmlns:a16="http://schemas.microsoft.com/office/drawing/2014/main" id="{C1986A91-5BA4-B041-AD10-EE0E3267D0D2}"/>
              </a:ext>
            </a:extLst>
          </p:cNvPr>
          <p:cNvSpPr>
            <a:spLocks noSelect="1" noMove="1" noResize="1" noChangeShapeType="1" noTextEdit="1"/>
          </p:cNvSpPr>
          <p:nvPr/>
        </p:nvSpPr>
        <p:spPr bwMode="auto">
          <a:xfrm>
            <a:off x="2065668" y="5791200"/>
            <a:ext cx="6781800" cy="0"/>
          </a:xfrm>
          <a:prstGeom prst="line">
            <a:avLst/>
          </a:prstGeom>
          <a:noFill/>
          <a:ln w="3175">
            <a:solidFill>
              <a:schemeClr val="tx1"/>
            </a:solidFill>
            <a:prstDash val="sysDot"/>
            <a:round/>
            <a:tailEnd type="oval" w="sm" len="sm"/>
          </a:ln>
          <a:extLst>
            <a:ext uri="{909E8E84-426E-40DD-AFC4-6F175D3DCCD1}">
              <a14:hiddenFill xmlns:a14="http://schemas.microsoft.com/office/drawing/2010/main">
                <a:noFill/>
              </a14:hiddenFill>
            </a:ext>
          </a:extLst>
        </p:spPr>
        <p:txBody>
          <a:bodyPr wrap="none" anchor="ctr"/>
          <a:lstStyle/>
          <a:p>
            <a:endParaRPr lang="en-US"/>
          </a:p>
        </p:txBody>
      </p:sp>
      <p:sp>
        <p:nvSpPr>
          <p:cNvPr id="53253" name="Rectangle 8">
            <a:extLst>
              <a:ext uri="{FF2B5EF4-FFF2-40B4-BE49-F238E27FC236}">
                <a16:creationId xmlns:a16="http://schemas.microsoft.com/office/drawing/2014/main" id="{E9A78225-0603-D74E-BB6E-A5C16C954494}"/>
              </a:ext>
            </a:extLst>
          </p:cNvPr>
          <p:cNvSpPr>
            <a:spLocks noSelect="1" noMove="1" noResize="1" noChangeArrowheads="1" noTextEdit="1"/>
          </p:cNvSpPr>
          <p:nvPr/>
        </p:nvSpPr>
        <p:spPr bwMode="auto">
          <a:xfrm>
            <a:off x="4476301" y="5842018"/>
            <a:ext cx="7716349" cy="288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25425" indent="-225425">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lgn="r" eaLnBrk="1" hangingPunct="1">
              <a:lnSpc>
                <a:spcPct val="95000"/>
              </a:lnSpc>
              <a:spcBef>
                <a:spcPct val="10000"/>
              </a:spcBef>
            </a:pPr>
            <a:r>
              <a:rPr lang="en-GB" altLang="en-US" sz="1500" b="0">
                <a:latin typeface="Arial" panose="020b0604020202020204" pitchFamily="34" charset="0"/>
                <a:ea typeface="ＭＳ Ｐゴシック" panose="020b0600070205080204" pitchFamily="34" charset="-128"/>
                <a:cs typeface="Arial" panose="020b0604020202020204" pitchFamily="34" charset="0"/>
              </a:rPr>
              <a:t>Adapted from Eknoyan G. et al. N Engl J Med 347:2010-2019, 2002</a:t>
            </a:r>
          </a:p>
          <a:p>
            <a:pPr algn="r" eaLnBrk="1" hangingPunct="1">
              <a:lnSpc>
                <a:spcPct val="95000"/>
              </a:lnSpc>
              <a:spcBef>
                <a:spcPct val="10000"/>
              </a:spcBef>
            </a:pPr>
            <a:endParaRPr lang="en-US" altLang="en-US" sz="1500" b="0">
              <a:latin typeface="Arial" panose="020b0604020202020204" pitchFamily="34" charset="0"/>
              <a:ea typeface="ＭＳ Ｐゴシック" panose="020b0600070205080204" pitchFamily="34" charset="-128"/>
              <a:cs typeface="Arial" panose="020b0604020202020204" pitchFamily="34" charset="0"/>
            </a:endParaRPr>
          </a:p>
        </p:txBody>
      </p:sp>
      <p:sp>
        <p:nvSpPr>
          <p:cNvPr id="53254" name="Text Box 47">
            <a:extLst>
              <a:ext uri="{FF2B5EF4-FFF2-40B4-BE49-F238E27FC236}">
                <a16:creationId xmlns:a16="http://schemas.microsoft.com/office/drawing/2014/main" id="{5FA565F6-C7B9-D14F-9373-E87DE96C623C}"/>
              </a:ext>
            </a:extLst>
          </p:cNvPr>
          <p:cNvSpPr txBox="1">
            <a:spLocks noSelect="1" noMove="1" noResize="1" noChangeArrowheads="1" noTextEdit="1"/>
          </p:cNvSpPr>
          <p:nvPr/>
        </p:nvSpPr>
        <p:spPr bwMode="auto">
          <a:xfrm>
            <a:off x="1592595" y="4755524"/>
            <a:ext cx="7805737" cy="8648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tabLst>
                <a:tab pos="1603375" algn="ctr"/>
                <a:tab pos="2225675" algn="ctr"/>
                <a:tab pos="2862263" algn="ctr"/>
                <a:tab pos="3432175" algn="ctr"/>
                <a:tab pos="4054475" algn="ctr"/>
                <a:tab pos="4691063" algn="ctr"/>
                <a:tab pos="5313363" algn="ctr"/>
                <a:tab pos="5949950" algn="ctr"/>
                <a:tab pos="6573838" algn="ctr"/>
                <a:tab pos="7196138" algn="ctr"/>
              </a:tabLst>
              <a:defRPr sz="3600" b="1" i="1">
                <a:solidFill>
                  <a:schemeClr val="tx1"/>
                </a:solidFill>
                <a:latin typeface="Garamond" panose="02020404030301010803" pitchFamily="18" charset="0"/>
              </a:defRPr>
            </a:lvl1pPr>
            <a:lvl2pPr marL="742950" indent="-285750">
              <a:tabLst>
                <a:tab pos="1603375" algn="ctr"/>
                <a:tab pos="2225675" algn="ctr"/>
                <a:tab pos="2862263" algn="ctr"/>
                <a:tab pos="3432175" algn="ctr"/>
                <a:tab pos="4054475" algn="ctr"/>
                <a:tab pos="4691063" algn="ctr"/>
                <a:tab pos="5313363" algn="ctr"/>
                <a:tab pos="5949950" algn="ctr"/>
                <a:tab pos="6573838" algn="ctr"/>
                <a:tab pos="7196138" algn="ctr"/>
              </a:tabLst>
              <a:defRPr sz="3600" b="1" i="1">
                <a:solidFill>
                  <a:schemeClr val="tx1"/>
                </a:solidFill>
                <a:latin typeface="Garamond" panose="02020404030301010803" pitchFamily="18" charset="0"/>
              </a:defRPr>
            </a:lvl2pPr>
            <a:lvl3pPr marL="1143000" indent="-228600">
              <a:tabLst>
                <a:tab pos="1603375" algn="ctr"/>
                <a:tab pos="2225675" algn="ctr"/>
                <a:tab pos="2862263" algn="ctr"/>
                <a:tab pos="3432175" algn="ctr"/>
                <a:tab pos="4054475" algn="ctr"/>
                <a:tab pos="4691063" algn="ctr"/>
                <a:tab pos="5313363" algn="ctr"/>
                <a:tab pos="5949950" algn="ctr"/>
                <a:tab pos="6573838" algn="ctr"/>
                <a:tab pos="7196138" algn="ctr"/>
              </a:tabLst>
              <a:defRPr sz="3600" b="1" i="1">
                <a:solidFill>
                  <a:schemeClr val="tx1"/>
                </a:solidFill>
                <a:latin typeface="Garamond" panose="02020404030301010803" pitchFamily="18" charset="0"/>
              </a:defRPr>
            </a:lvl3pPr>
            <a:lvl4pPr marL="1600200" indent="-228600">
              <a:tabLst>
                <a:tab pos="1603375" algn="ctr"/>
                <a:tab pos="2225675" algn="ctr"/>
                <a:tab pos="2862263" algn="ctr"/>
                <a:tab pos="3432175" algn="ctr"/>
                <a:tab pos="4054475" algn="ctr"/>
                <a:tab pos="4691063" algn="ctr"/>
                <a:tab pos="5313363" algn="ctr"/>
                <a:tab pos="5949950" algn="ctr"/>
                <a:tab pos="6573838" algn="ctr"/>
                <a:tab pos="7196138" algn="ctr"/>
              </a:tabLst>
              <a:defRPr sz="3600" b="1" i="1">
                <a:solidFill>
                  <a:schemeClr val="tx1"/>
                </a:solidFill>
                <a:latin typeface="Garamond" panose="02020404030301010803" pitchFamily="18" charset="0"/>
              </a:defRPr>
            </a:lvl4pPr>
            <a:lvl5pPr marL="2057400" indent="-228600">
              <a:tabLst>
                <a:tab pos="1603375" algn="ctr"/>
                <a:tab pos="2225675" algn="ctr"/>
                <a:tab pos="2862263" algn="ctr"/>
                <a:tab pos="3432175" algn="ctr"/>
                <a:tab pos="4054475" algn="ctr"/>
                <a:tab pos="4691063" algn="ctr"/>
                <a:tab pos="5313363" algn="ctr"/>
                <a:tab pos="5949950" algn="ctr"/>
                <a:tab pos="6573838" algn="ctr"/>
                <a:tab pos="7196138" algn="ctr"/>
              </a:tabLst>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tabLst>
                <a:tab pos="1603375" algn="ctr"/>
                <a:tab pos="2225675" algn="ctr"/>
                <a:tab pos="2862263" algn="ctr"/>
                <a:tab pos="3432175" algn="ctr"/>
                <a:tab pos="4054475" algn="ctr"/>
                <a:tab pos="4691063" algn="ctr"/>
                <a:tab pos="5313363" algn="ctr"/>
                <a:tab pos="5949950" algn="ctr"/>
                <a:tab pos="6573838" algn="ctr"/>
                <a:tab pos="7196138" algn="ctr"/>
              </a:tabLs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tabLst>
                <a:tab pos="1603375" algn="ctr"/>
                <a:tab pos="2225675" algn="ctr"/>
                <a:tab pos="2862263" algn="ctr"/>
                <a:tab pos="3432175" algn="ctr"/>
                <a:tab pos="4054475" algn="ctr"/>
                <a:tab pos="4691063" algn="ctr"/>
                <a:tab pos="5313363" algn="ctr"/>
                <a:tab pos="5949950" algn="ctr"/>
                <a:tab pos="6573838" algn="ctr"/>
                <a:tab pos="7196138" algn="ctr"/>
              </a:tabLs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tabLst>
                <a:tab pos="1603375" algn="ctr"/>
                <a:tab pos="2225675" algn="ctr"/>
                <a:tab pos="2862263" algn="ctr"/>
                <a:tab pos="3432175" algn="ctr"/>
                <a:tab pos="4054475" algn="ctr"/>
                <a:tab pos="4691063" algn="ctr"/>
                <a:tab pos="5313363" algn="ctr"/>
                <a:tab pos="5949950" algn="ctr"/>
                <a:tab pos="6573838" algn="ctr"/>
                <a:tab pos="7196138" algn="ctr"/>
              </a:tabLs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tabLst>
                <a:tab pos="1603375" algn="ctr"/>
                <a:tab pos="2225675" algn="ctr"/>
                <a:tab pos="2862263" algn="ctr"/>
                <a:tab pos="3432175" algn="ctr"/>
                <a:tab pos="4054475" algn="ctr"/>
                <a:tab pos="4691063" algn="ctr"/>
                <a:tab pos="5313363" algn="ctr"/>
                <a:tab pos="5949950" algn="ctr"/>
                <a:tab pos="6573838" algn="ctr"/>
                <a:tab pos="7196138" algn="ctr"/>
              </a:tabLst>
              <a:defRPr sz="3600" b="1" i="1">
                <a:solidFill>
                  <a:schemeClr val="tx1"/>
                </a:solidFill>
                <a:latin typeface="Garamond" panose="02020404030301010803" pitchFamily="18" charset="0"/>
              </a:defRPr>
            </a:lvl9pPr>
          </a:lstStyle>
          <a:p>
            <a:pPr>
              <a:lnSpc>
                <a:spcPct val="95000"/>
              </a:lnSpc>
              <a:spcBef>
                <a:spcPct val="30000"/>
              </a:spcBef>
            </a:pPr>
            <a:r>
              <a:rPr lang="en-US" altLang="en-US" sz="1600" i="0">
                <a:solidFill>
                  <a:schemeClr val="tx1">
                    <a:lumMod val="65000"/>
                    <a:lumOff val="35000"/>
                  </a:schemeClr>
                </a:solidFill>
                <a:latin typeface="Arial" panose="020b0604020202020204" pitchFamily="34" charset="0"/>
                <a:ea typeface="ＭＳ Ｐゴシック" panose="020b0600070205080204" pitchFamily="34" charset="-128"/>
              </a:rPr>
              <a:t>Patients at Risk</a:t>
            </a:r>
          </a:p>
          <a:p>
            <a:pPr>
              <a:lnSpc>
                <a:spcPct val="95000"/>
              </a:lnSpc>
              <a:spcBef>
                <a:spcPct val="30000"/>
              </a:spcBef>
            </a:pPr>
            <a:r>
              <a:rPr lang="en-US" altLang="en-US" sz="1400" b="0" i="0">
                <a:latin typeface="Arial" panose="020b0604020202020204" pitchFamily="34" charset="0"/>
                <a:ea typeface="ＭＳ Ｐゴシック" panose="020b0600070205080204" pitchFamily="34" charset="-128"/>
              </a:rPr>
              <a:t>Standard Dose	854	759	630	524	451	382	315	253	197	149</a:t>
            </a:r>
          </a:p>
          <a:p>
            <a:pPr>
              <a:lnSpc>
                <a:spcPct val="95000"/>
              </a:lnSpc>
              <a:spcBef>
                <a:spcPct val="30000"/>
              </a:spcBef>
            </a:pPr>
            <a:r>
              <a:rPr lang="en-US" altLang="en-US" sz="1400" b="0" i="0">
                <a:latin typeface="Arial" panose="020b0604020202020204" pitchFamily="34" charset="0"/>
                <a:ea typeface="ＭＳ Ｐゴシック" panose="020b0600070205080204" pitchFamily="34" charset="-128"/>
              </a:rPr>
              <a:t>High Dose	857	753	637	538	470	399	327	266	219	166</a:t>
            </a:r>
          </a:p>
        </p:txBody>
      </p:sp>
      <p:grpSp>
        <p:nvGrpSpPr>
          <p:cNvPr id="53255" name="Group 64">
            <a:extLst>
              <a:ext uri="{FF2B5EF4-FFF2-40B4-BE49-F238E27FC236}">
                <a16:creationId xmlns:a16="http://schemas.microsoft.com/office/drawing/2014/main" id="{043E8C62-C7E2-BD47-B287-0C60A8DE32BA}"/>
              </a:ext>
            </a:extLst>
          </p:cNvPr>
          <p:cNvGrpSpPr>
            <a:grpSpLocks noGrp="1" noSelect="1" noMove="1" noResize="1"/>
          </p:cNvGrpSpPr>
          <p:nvPr/>
        </p:nvGrpSpPr>
        <p:grpSpPr>
          <a:xfrm>
            <a:off x="1620410" y="1561474"/>
            <a:ext cx="7281863" cy="3194050"/>
            <a:chOff x="400" y="972"/>
            <a:chExt cx="4587" cy="2012"/>
          </a:xfrm>
        </p:grpSpPr>
        <p:sp>
          <p:nvSpPr>
            <p:cNvPr id="53256" name="Text Box 46">
              <a:extLst>
                <a:ext uri="{FF2B5EF4-FFF2-40B4-BE49-F238E27FC236}">
                  <a16:creationId xmlns:a16="http://schemas.microsoft.com/office/drawing/2014/main" id="{DF96CB96-8767-AB40-9603-A48ADA7DAB05}"/>
                </a:ext>
              </a:extLst>
            </p:cNvPr>
            <p:cNvSpPr txBox="1">
              <a:spLocks noChangeArrowheads="1"/>
            </p:cNvSpPr>
            <p:nvPr/>
          </p:nvSpPr>
          <p:spPr bwMode="auto">
            <a:xfrm>
              <a:off x="2127" y="2780"/>
              <a:ext cx="1654"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lgn="ctr">
                <a:lnSpc>
                  <a:spcPct val="95000"/>
                </a:lnSpc>
                <a:spcBef>
                  <a:spcPct val="30000"/>
                </a:spcBef>
              </a:pPr>
              <a:r>
                <a:rPr lang="en-US" altLang="en-US" sz="1600">
                  <a:solidFill>
                    <a:schemeClr val="tx1">
                      <a:lumMod val="65000"/>
                      <a:lumOff val="35000"/>
                    </a:schemeClr>
                  </a:solidFill>
                  <a:latin typeface="Arial" panose="020b0604020202020204" pitchFamily="34" charset="0"/>
                  <a:ea typeface="ＭＳ Ｐゴシック" panose="020b0600070205080204" pitchFamily="34" charset="-128"/>
                </a:rPr>
                <a:t>Months of Follow-up</a:t>
              </a:r>
            </a:p>
          </p:txBody>
        </p:sp>
        <p:sp>
          <p:nvSpPr>
            <p:cNvPr id="53257" name="Freeform 32">
              <a:extLst>
                <a:ext uri="{FF2B5EF4-FFF2-40B4-BE49-F238E27FC236}">
                  <a16:creationId xmlns:a16="http://schemas.microsoft.com/office/drawing/2014/main" id="{DF384C69-B430-6640-AA2C-30DD9DBAFBEA}"/>
                </a:ext>
              </a:extLst>
            </p:cNvPr>
            <p:cNvSpPr/>
            <p:nvPr/>
          </p:nvSpPr>
          <p:spPr bwMode="auto">
            <a:xfrm>
              <a:off x="907" y="1140"/>
              <a:ext cx="3875" cy="1326"/>
            </a:xfrm>
            <a:custGeom>
              <a:gdLst>
                <a:gd name="T0" fmla="*/ 57 w 3875"/>
                <a:gd name="T1" fmla="*/ 17 h 1461"/>
                <a:gd name="T2" fmla="*/ 134 w 3875"/>
                <a:gd name="T3" fmla="*/ 30 h 1461"/>
                <a:gd name="T4" fmla="*/ 195 w 3875"/>
                <a:gd name="T5" fmla="*/ 55 h 1461"/>
                <a:gd name="T6" fmla="*/ 257 w 3875"/>
                <a:gd name="T7" fmla="*/ 73 h 1461"/>
                <a:gd name="T8" fmla="*/ 334 w 3875"/>
                <a:gd name="T9" fmla="*/ 82 h 1461"/>
                <a:gd name="T10" fmla="*/ 391 w 3875"/>
                <a:gd name="T11" fmla="*/ 116 h 1461"/>
                <a:gd name="T12" fmla="*/ 476 w 3875"/>
                <a:gd name="T13" fmla="*/ 138 h 1461"/>
                <a:gd name="T14" fmla="*/ 533 w 3875"/>
                <a:gd name="T15" fmla="*/ 168 h 1461"/>
                <a:gd name="T16" fmla="*/ 605 w 3875"/>
                <a:gd name="T17" fmla="*/ 177 h 1461"/>
                <a:gd name="T18" fmla="*/ 710 w 3875"/>
                <a:gd name="T19" fmla="*/ 229 h 1461"/>
                <a:gd name="T20" fmla="*/ 824 w 3875"/>
                <a:gd name="T21" fmla="*/ 285 h 1461"/>
                <a:gd name="T22" fmla="*/ 905 w 3875"/>
                <a:gd name="T23" fmla="*/ 298 h 1461"/>
                <a:gd name="T24" fmla="*/ 990 w 3875"/>
                <a:gd name="T25" fmla="*/ 359 h 1461"/>
                <a:gd name="T26" fmla="*/ 1057 w 3875"/>
                <a:gd name="T27" fmla="*/ 388 h 1461"/>
                <a:gd name="T28" fmla="*/ 1129 w 3875"/>
                <a:gd name="T29" fmla="*/ 423 h 1461"/>
                <a:gd name="T30" fmla="*/ 1200 w 3875"/>
                <a:gd name="T31" fmla="*/ 440 h 1461"/>
                <a:gd name="T32" fmla="*/ 1271 w 3875"/>
                <a:gd name="T33" fmla="*/ 467 h 1461"/>
                <a:gd name="T34" fmla="*/ 1338 w 3875"/>
                <a:gd name="T35" fmla="*/ 487 h 1461"/>
                <a:gd name="T36" fmla="*/ 1400 w 3875"/>
                <a:gd name="T37" fmla="*/ 526 h 1461"/>
                <a:gd name="T38" fmla="*/ 1514 w 3875"/>
                <a:gd name="T39" fmla="*/ 565 h 1461"/>
                <a:gd name="T40" fmla="*/ 1614 w 3875"/>
                <a:gd name="T41" fmla="*/ 600 h 1461"/>
                <a:gd name="T42" fmla="*/ 1690 w 3875"/>
                <a:gd name="T43" fmla="*/ 634 h 1461"/>
                <a:gd name="T44" fmla="*/ 1795 w 3875"/>
                <a:gd name="T45" fmla="*/ 661 h 1461"/>
                <a:gd name="T46" fmla="*/ 1957 w 3875"/>
                <a:gd name="T47" fmla="*/ 703 h 1461"/>
                <a:gd name="T48" fmla="*/ 2033 w 3875"/>
                <a:gd name="T49" fmla="*/ 730 h 1461"/>
                <a:gd name="T50" fmla="*/ 2095 w 3875"/>
                <a:gd name="T51" fmla="*/ 756 h 1461"/>
                <a:gd name="T52" fmla="*/ 2161 w 3875"/>
                <a:gd name="T53" fmla="*/ 760 h 1461"/>
                <a:gd name="T54" fmla="*/ 2242 w 3875"/>
                <a:gd name="T55" fmla="*/ 786 h 1461"/>
                <a:gd name="T56" fmla="*/ 2323 w 3875"/>
                <a:gd name="T57" fmla="*/ 811 h 1461"/>
                <a:gd name="T58" fmla="*/ 2404 w 3875"/>
                <a:gd name="T59" fmla="*/ 838 h 1461"/>
                <a:gd name="T60" fmla="*/ 2466 w 3875"/>
                <a:gd name="T61" fmla="*/ 872 h 1461"/>
                <a:gd name="T62" fmla="*/ 2590 w 3875"/>
                <a:gd name="T63" fmla="*/ 902 h 1461"/>
                <a:gd name="T64" fmla="*/ 2657 w 3875"/>
                <a:gd name="T65" fmla="*/ 928 h 1461"/>
                <a:gd name="T66" fmla="*/ 2742 w 3875"/>
                <a:gd name="T67" fmla="*/ 950 h 1461"/>
                <a:gd name="T68" fmla="*/ 2818 w 3875"/>
                <a:gd name="T69" fmla="*/ 967 h 1461"/>
                <a:gd name="T70" fmla="*/ 2866 w 3875"/>
                <a:gd name="T71" fmla="*/ 1010 h 1461"/>
                <a:gd name="T72" fmla="*/ 2961 w 3875"/>
                <a:gd name="T73" fmla="*/ 1024 h 1461"/>
                <a:gd name="T74" fmla="*/ 3042 w 3875"/>
                <a:gd name="T75" fmla="*/ 1046 h 1461"/>
                <a:gd name="T76" fmla="*/ 3152 w 3875"/>
                <a:gd name="T77" fmla="*/ 1097 h 1461"/>
                <a:gd name="T78" fmla="*/ 3218 w 3875"/>
                <a:gd name="T79" fmla="*/ 1135 h 1461"/>
                <a:gd name="T80" fmla="*/ 3299 w 3875"/>
                <a:gd name="T81" fmla="*/ 1144 h 1461"/>
                <a:gd name="T82" fmla="*/ 3413 w 3875"/>
                <a:gd name="T83" fmla="*/ 1166 h 1461"/>
                <a:gd name="T84" fmla="*/ 3513 w 3875"/>
                <a:gd name="T85" fmla="*/ 1192 h 1461"/>
                <a:gd name="T86" fmla="*/ 3623 w 3875"/>
                <a:gd name="T87" fmla="*/ 1243 h 1461"/>
                <a:gd name="T88" fmla="*/ 3732 w 3875"/>
                <a:gd name="T89" fmla="*/ 1257 h 1461"/>
                <a:gd name="T90" fmla="*/ 3828 w 3875"/>
                <a:gd name="T91" fmla="*/ 1313 h 1461"/>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3875"/>
                <a:gd name="T139" fmla="*/ 0 h 1461"/>
                <a:gd name="T140" fmla="*/ 3875 w 3875"/>
                <a:gd name="T141" fmla="*/ 1461 h 1461"/>
              </a:gd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3875" h="1461">
                  <a:moveTo>
                    <a:pt x="0" y="0"/>
                  </a:moveTo>
                  <a:lnTo>
                    <a:pt x="57" y="19"/>
                  </a:lnTo>
                  <a:lnTo>
                    <a:pt x="105" y="23"/>
                  </a:lnTo>
                  <a:lnTo>
                    <a:pt x="134" y="33"/>
                  </a:lnTo>
                  <a:lnTo>
                    <a:pt x="167" y="57"/>
                  </a:lnTo>
                  <a:lnTo>
                    <a:pt x="195" y="61"/>
                  </a:lnTo>
                  <a:lnTo>
                    <a:pt x="229" y="71"/>
                  </a:lnTo>
                  <a:lnTo>
                    <a:pt x="257" y="80"/>
                  </a:lnTo>
                  <a:lnTo>
                    <a:pt x="300" y="90"/>
                  </a:lnTo>
                  <a:lnTo>
                    <a:pt x="334" y="90"/>
                  </a:lnTo>
                  <a:lnTo>
                    <a:pt x="357" y="109"/>
                  </a:lnTo>
                  <a:lnTo>
                    <a:pt x="391" y="128"/>
                  </a:lnTo>
                  <a:lnTo>
                    <a:pt x="438" y="133"/>
                  </a:lnTo>
                  <a:lnTo>
                    <a:pt x="476" y="152"/>
                  </a:lnTo>
                  <a:lnTo>
                    <a:pt x="505" y="180"/>
                  </a:lnTo>
                  <a:lnTo>
                    <a:pt x="533" y="185"/>
                  </a:lnTo>
                  <a:lnTo>
                    <a:pt x="567" y="185"/>
                  </a:lnTo>
                  <a:lnTo>
                    <a:pt x="605" y="195"/>
                  </a:lnTo>
                  <a:lnTo>
                    <a:pt x="667" y="228"/>
                  </a:lnTo>
                  <a:lnTo>
                    <a:pt x="710" y="252"/>
                  </a:lnTo>
                  <a:lnTo>
                    <a:pt x="776" y="299"/>
                  </a:lnTo>
                  <a:lnTo>
                    <a:pt x="824" y="314"/>
                  </a:lnTo>
                  <a:lnTo>
                    <a:pt x="871" y="328"/>
                  </a:lnTo>
                  <a:lnTo>
                    <a:pt x="905" y="328"/>
                  </a:lnTo>
                  <a:lnTo>
                    <a:pt x="948" y="352"/>
                  </a:lnTo>
                  <a:lnTo>
                    <a:pt x="990" y="395"/>
                  </a:lnTo>
                  <a:lnTo>
                    <a:pt x="1009" y="423"/>
                  </a:lnTo>
                  <a:lnTo>
                    <a:pt x="1057" y="428"/>
                  </a:lnTo>
                  <a:lnTo>
                    <a:pt x="1090" y="442"/>
                  </a:lnTo>
                  <a:lnTo>
                    <a:pt x="1129" y="466"/>
                  </a:lnTo>
                  <a:lnTo>
                    <a:pt x="1162" y="466"/>
                  </a:lnTo>
                  <a:lnTo>
                    <a:pt x="1200" y="485"/>
                  </a:lnTo>
                  <a:lnTo>
                    <a:pt x="1233" y="490"/>
                  </a:lnTo>
                  <a:lnTo>
                    <a:pt x="1271" y="514"/>
                  </a:lnTo>
                  <a:lnTo>
                    <a:pt x="1309" y="533"/>
                  </a:lnTo>
                  <a:lnTo>
                    <a:pt x="1338" y="537"/>
                  </a:lnTo>
                  <a:lnTo>
                    <a:pt x="1367" y="561"/>
                  </a:lnTo>
                  <a:lnTo>
                    <a:pt x="1400" y="580"/>
                  </a:lnTo>
                  <a:lnTo>
                    <a:pt x="1457" y="609"/>
                  </a:lnTo>
                  <a:lnTo>
                    <a:pt x="1514" y="623"/>
                  </a:lnTo>
                  <a:lnTo>
                    <a:pt x="1562" y="642"/>
                  </a:lnTo>
                  <a:lnTo>
                    <a:pt x="1614" y="661"/>
                  </a:lnTo>
                  <a:lnTo>
                    <a:pt x="1647" y="690"/>
                  </a:lnTo>
                  <a:lnTo>
                    <a:pt x="1690" y="699"/>
                  </a:lnTo>
                  <a:lnTo>
                    <a:pt x="1728" y="704"/>
                  </a:lnTo>
                  <a:lnTo>
                    <a:pt x="1795" y="728"/>
                  </a:lnTo>
                  <a:lnTo>
                    <a:pt x="1881" y="752"/>
                  </a:lnTo>
                  <a:lnTo>
                    <a:pt x="1957" y="775"/>
                  </a:lnTo>
                  <a:lnTo>
                    <a:pt x="1995" y="799"/>
                  </a:lnTo>
                  <a:lnTo>
                    <a:pt x="2033" y="804"/>
                  </a:lnTo>
                  <a:lnTo>
                    <a:pt x="2066" y="814"/>
                  </a:lnTo>
                  <a:lnTo>
                    <a:pt x="2095" y="833"/>
                  </a:lnTo>
                  <a:lnTo>
                    <a:pt x="2128" y="833"/>
                  </a:lnTo>
                  <a:lnTo>
                    <a:pt x="2161" y="837"/>
                  </a:lnTo>
                  <a:lnTo>
                    <a:pt x="2195" y="861"/>
                  </a:lnTo>
                  <a:lnTo>
                    <a:pt x="2242" y="866"/>
                  </a:lnTo>
                  <a:lnTo>
                    <a:pt x="2271" y="894"/>
                  </a:lnTo>
                  <a:lnTo>
                    <a:pt x="2323" y="894"/>
                  </a:lnTo>
                  <a:lnTo>
                    <a:pt x="2338" y="918"/>
                  </a:lnTo>
                  <a:lnTo>
                    <a:pt x="2404" y="923"/>
                  </a:lnTo>
                  <a:lnTo>
                    <a:pt x="2442" y="942"/>
                  </a:lnTo>
                  <a:lnTo>
                    <a:pt x="2466" y="961"/>
                  </a:lnTo>
                  <a:lnTo>
                    <a:pt x="2542" y="971"/>
                  </a:lnTo>
                  <a:lnTo>
                    <a:pt x="2590" y="994"/>
                  </a:lnTo>
                  <a:lnTo>
                    <a:pt x="2614" y="1004"/>
                  </a:lnTo>
                  <a:lnTo>
                    <a:pt x="2657" y="1023"/>
                  </a:lnTo>
                  <a:lnTo>
                    <a:pt x="2704" y="1028"/>
                  </a:lnTo>
                  <a:lnTo>
                    <a:pt x="2742" y="1047"/>
                  </a:lnTo>
                  <a:lnTo>
                    <a:pt x="2771" y="1056"/>
                  </a:lnTo>
                  <a:lnTo>
                    <a:pt x="2818" y="1066"/>
                  </a:lnTo>
                  <a:lnTo>
                    <a:pt x="2837" y="1090"/>
                  </a:lnTo>
                  <a:lnTo>
                    <a:pt x="2866" y="1113"/>
                  </a:lnTo>
                  <a:lnTo>
                    <a:pt x="2899" y="1118"/>
                  </a:lnTo>
                  <a:lnTo>
                    <a:pt x="2961" y="1128"/>
                  </a:lnTo>
                  <a:lnTo>
                    <a:pt x="3009" y="1142"/>
                  </a:lnTo>
                  <a:lnTo>
                    <a:pt x="3042" y="1152"/>
                  </a:lnTo>
                  <a:lnTo>
                    <a:pt x="3095" y="1180"/>
                  </a:lnTo>
                  <a:lnTo>
                    <a:pt x="3152" y="1209"/>
                  </a:lnTo>
                  <a:lnTo>
                    <a:pt x="3180" y="1247"/>
                  </a:lnTo>
                  <a:lnTo>
                    <a:pt x="3218" y="1251"/>
                  </a:lnTo>
                  <a:lnTo>
                    <a:pt x="3261" y="1256"/>
                  </a:lnTo>
                  <a:lnTo>
                    <a:pt x="3299" y="1261"/>
                  </a:lnTo>
                  <a:lnTo>
                    <a:pt x="3347" y="1280"/>
                  </a:lnTo>
                  <a:lnTo>
                    <a:pt x="3413" y="1285"/>
                  </a:lnTo>
                  <a:lnTo>
                    <a:pt x="3466" y="1318"/>
                  </a:lnTo>
                  <a:lnTo>
                    <a:pt x="3513" y="1313"/>
                  </a:lnTo>
                  <a:lnTo>
                    <a:pt x="3566" y="1337"/>
                  </a:lnTo>
                  <a:lnTo>
                    <a:pt x="3623" y="1370"/>
                  </a:lnTo>
                  <a:lnTo>
                    <a:pt x="3685" y="1375"/>
                  </a:lnTo>
                  <a:lnTo>
                    <a:pt x="3732" y="1385"/>
                  </a:lnTo>
                  <a:lnTo>
                    <a:pt x="3766" y="1423"/>
                  </a:lnTo>
                  <a:lnTo>
                    <a:pt x="3828" y="1447"/>
                  </a:lnTo>
                  <a:lnTo>
                    <a:pt x="3875" y="1461"/>
                  </a:lnTo>
                </a:path>
              </a:pathLst>
            </a:custGeom>
            <a:noFill/>
            <a:ln w="28575">
              <a:solidFill>
                <a:srgbClr val="3B6D97"/>
              </a:solidFill>
              <a:round/>
            </a:ln>
            <a:extLst>
              <a:ext uri="{909E8E84-426E-40DD-AFC4-6F175D3DCCD1}">
                <a14:hiddenFill xmlns:a14="http://schemas.microsoft.com/office/drawing/2010/main">
                  <a:solidFill>
                    <a:srgbClr val="FFFFFF"/>
                  </a:solidFill>
                </a14:hiddenFill>
              </a:ext>
            </a:extLst>
          </p:spPr>
          <p:txBody>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sz="2400" b="0" i="0">
                <a:latin typeface="Arial" panose="020b0604020202020204" pitchFamily="34" charset="0"/>
                <a:ea typeface="ＭＳ Ｐゴシック" panose="020b0600070205080204" pitchFamily="34" charset="-128"/>
              </a:endParaRPr>
            </a:p>
          </p:txBody>
        </p:sp>
        <p:grpSp>
          <p:nvGrpSpPr>
            <p:cNvPr id="53258" name="Group 21">
              <a:extLst>
                <a:ext uri="{FF2B5EF4-FFF2-40B4-BE49-F238E27FC236}">
                  <a16:creationId xmlns:a16="http://schemas.microsoft.com/office/drawing/2014/main" id="{0B6DFFA8-5E13-404D-B3D7-159AA76A326C}"/>
                </a:ext>
              </a:extLst>
            </p:cNvPr>
            <p:cNvGrpSpPr/>
            <p:nvPr/>
          </p:nvGrpSpPr>
          <p:grpSpPr>
            <a:xfrm>
              <a:off x="912" y="2496"/>
              <a:ext cx="3900" cy="80"/>
              <a:chOff x="952" y="2656"/>
              <a:chExt cx="3900" cy="88"/>
            </a:xfrm>
          </p:grpSpPr>
          <p:sp>
            <p:nvSpPr>
              <p:cNvPr id="53294" name="Line 10">
                <a:extLst>
                  <a:ext uri="{FF2B5EF4-FFF2-40B4-BE49-F238E27FC236}">
                    <a16:creationId xmlns:a16="http://schemas.microsoft.com/office/drawing/2014/main" id="{BE723528-5677-134E-9DA1-D2D9E3AAAA22}"/>
                  </a:ext>
                </a:extLst>
              </p:cNvPr>
              <p:cNvSpPr>
                <a:spLocks noChangeShapeType="1"/>
              </p:cNvSpPr>
              <p:nvPr/>
            </p:nvSpPr>
            <p:spPr bwMode="auto">
              <a:xfrm flipH="1">
                <a:off x="4852" y="2656"/>
                <a:ext cx="0" cy="88"/>
              </a:xfrm>
              <a:prstGeom prst="line">
                <a:avLst/>
              </a:prstGeom>
              <a:noFill/>
              <a:ln w="12700">
                <a:solidFill>
                  <a:srgbClr val="969696"/>
                </a:solidFill>
                <a:round/>
              </a:ln>
              <a:extLst>
                <a:ext uri="{909E8E84-426E-40DD-AFC4-6F175D3DCCD1}">
                  <a14:hiddenFill xmlns:a14="http://schemas.microsoft.com/office/drawing/2010/main">
                    <a:noFill/>
                  </a14:hiddenFill>
                </a:ext>
              </a:extLst>
            </p:spPr>
            <p:txBody>
              <a:bodyPr/>
              <a:lstStyle/>
              <a:p>
                <a:endParaRPr lang="en-US"/>
              </a:p>
            </p:txBody>
          </p:sp>
          <p:sp>
            <p:nvSpPr>
              <p:cNvPr id="53295" name="Line 11">
                <a:extLst>
                  <a:ext uri="{FF2B5EF4-FFF2-40B4-BE49-F238E27FC236}">
                    <a16:creationId xmlns:a16="http://schemas.microsoft.com/office/drawing/2014/main" id="{C675E82F-E435-9A4E-B4A1-5EA7F2006835}"/>
                  </a:ext>
                </a:extLst>
              </p:cNvPr>
              <p:cNvSpPr>
                <a:spLocks noChangeShapeType="1"/>
              </p:cNvSpPr>
              <p:nvPr/>
            </p:nvSpPr>
            <p:spPr bwMode="auto">
              <a:xfrm flipH="1">
                <a:off x="4462" y="2656"/>
                <a:ext cx="0" cy="88"/>
              </a:xfrm>
              <a:prstGeom prst="line">
                <a:avLst/>
              </a:prstGeom>
              <a:noFill/>
              <a:ln w="12700">
                <a:solidFill>
                  <a:srgbClr val="969696"/>
                </a:solidFill>
                <a:round/>
              </a:ln>
              <a:extLst>
                <a:ext uri="{909E8E84-426E-40DD-AFC4-6F175D3DCCD1}">
                  <a14:hiddenFill xmlns:a14="http://schemas.microsoft.com/office/drawing/2010/main">
                    <a:noFill/>
                  </a14:hiddenFill>
                </a:ext>
              </a:extLst>
            </p:spPr>
            <p:txBody>
              <a:bodyPr/>
              <a:lstStyle/>
              <a:p>
                <a:endParaRPr lang="en-US"/>
              </a:p>
            </p:txBody>
          </p:sp>
          <p:sp>
            <p:nvSpPr>
              <p:cNvPr id="53296" name="Line 12">
                <a:extLst>
                  <a:ext uri="{FF2B5EF4-FFF2-40B4-BE49-F238E27FC236}">
                    <a16:creationId xmlns:a16="http://schemas.microsoft.com/office/drawing/2014/main" id="{DB7755BF-1E11-9742-A284-FF82E88F902D}"/>
                  </a:ext>
                </a:extLst>
              </p:cNvPr>
              <p:cNvSpPr>
                <a:spLocks noChangeShapeType="1"/>
              </p:cNvSpPr>
              <p:nvPr/>
            </p:nvSpPr>
            <p:spPr bwMode="auto">
              <a:xfrm flipH="1">
                <a:off x="4072" y="2656"/>
                <a:ext cx="0" cy="88"/>
              </a:xfrm>
              <a:prstGeom prst="line">
                <a:avLst/>
              </a:prstGeom>
              <a:noFill/>
              <a:ln w="12700">
                <a:solidFill>
                  <a:srgbClr val="969696"/>
                </a:solidFill>
                <a:round/>
              </a:ln>
              <a:extLst>
                <a:ext uri="{909E8E84-426E-40DD-AFC4-6F175D3DCCD1}">
                  <a14:hiddenFill xmlns:a14="http://schemas.microsoft.com/office/drawing/2010/main">
                    <a:noFill/>
                  </a14:hiddenFill>
                </a:ext>
              </a:extLst>
            </p:spPr>
            <p:txBody>
              <a:bodyPr/>
              <a:lstStyle/>
              <a:p>
                <a:endParaRPr lang="en-US"/>
              </a:p>
            </p:txBody>
          </p:sp>
          <p:sp>
            <p:nvSpPr>
              <p:cNvPr id="53297" name="Line 13">
                <a:extLst>
                  <a:ext uri="{FF2B5EF4-FFF2-40B4-BE49-F238E27FC236}">
                    <a16:creationId xmlns:a16="http://schemas.microsoft.com/office/drawing/2014/main" id="{36A313D6-AC92-C24F-BEF1-DF87C9D71F44}"/>
                  </a:ext>
                </a:extLst>
              </p:cNvPr>
              <p:cNvSpPr>
                <a:spLocks noChangeShapeType="1"/>
              </p:cNvSpPr>
              <p:nvPr/>
            </p:nvSpPr>
            <p:spPr bwMode="auto">
              <a:xfrm flipH="1">
                <a:off x="3682" y="2656"/>
                <a:ext cx="0" cy="88"/>
              </a:xfrm>
              <a:prstGeom prst="line">
                <a:avLst/>
              </a:prstGeom>
              <a:noFill/>
              <a:ln w="12700">
                <a:solidFill>
                  <a:srgbClr val="969696"/>
                </a:solidFill>
                <a:round/>
              </a:ln>
              <a:extLst>
                <a:ext uri="{909E8E84-426E-40DD-AFC4-6F175D3DCCD1}">
                  <a14:hiddenFill xmlns:a14="http://schemas.microsoft.com/office/drawing/2010/main">
                    <a:noFill/>
                  </a14:hiddenFill>
                </a:ext>
              </a:extLst>
            </p:spPr>
            <p:txBody>
              <a:bodyPr/>
              <a:lstStyle/>
              <a:p>
                <a:endParaRPr lang="en-US"/>
              </a:p>
            </p:txBody>
          </p:sp>
          <p:sp>
            <p:nvSpPr>
              <p:cNvPr id="53298" name="Line 14">
                <a:extLst>
                  <a:ext uri="{FF2B5EF4-FFF2-40B4-BE49-F238E27FC236}">
                    <a16:creationId xmlns:a16="http://schemas.microsoft.com/office/drawing/2014/main" id="{08B51C6B-2AF8-344F-A6A6-1F509315006B}"/>
                  </a:ext>
                </a:extLst>
              </p:cNvPr>
              <p:cNvSpPr>
                <a:spLocks noChangeShapeType="1"/>
              </p:cNvSpPr>
              <p:nvPr/>
            </p:nvSpPr>
            <p:spPr bwMode="auto">
              <a:xfrm flipH="1">
                <a:off x="3292" y="2656"/>
                <a:ext cx="0" cy="88"/>
              </a:xfrm>
              <a:prstGeom prst="line">
                <a:avLst/>
              </a:prstGeom>
              <a:noFill/>
              <a:ln w="12700">
                <a:solidFill>
                  <a:srgbClr val="969696"/>
                </a:solidFill>
                <a:round/>
              </a:ln>
              <a:extLst>
                <a:ext uri="{909E8E84-426E-40DD-AFC4-6F175D3DCCD1}">
                  <a14:hiddenFill xmlns:a14="http://schemas.microsoft.com/office/drawing/2010/main">
                    <a:noFill/>
                  </a14:hiddenFill>
                </a:ext>
              </a:extLst>
            </p:spPr>
            <p:txBody>
              <a:bodyPr/>
              <a:lstStyle/>
              <a:p>
                <a:endParaRPr lang="en-US"/>
              </a:p>
            </p:txBody>
          </p:sp>
          <p:sp>
            <p:nvSpPr>
              <p:cNvPr id="53299" name="Line 15">
                <a:extLst>
                  <a:ext uri="{FF2B5EF4-FFF2-40B4-BE49-F238E27FC236}">
                    <a16:creationId xmlns:a16="http://schemas.microsoft.com/office/drawing/2014/main" id="{1F099EE1-3C17-F348-8885-7D7EA5FDF71D}"/>
                  </a:ext>
                </a:extLst>
              </p:cNvPr>
              <p:cNvSpPr>
                <a:spLocks noChangeShapeType="1"/>
              </p:cNvSpPr>
              <p:nvPr/>
            </p:nvSpPr>
            <p:spPr bwMode="auto">
              <a:xfrm flipH="1">
                <a:off x="2902" y="2656"/>
                <a:ext cx="0" cy="88"/>
              </a:xfrm>
              <a:prstGeom prst="line">
                <a:avLst/>
              </a:prstGeom>
              <a:noFill/>
              <a:ln w="12700">
                <a:solidFill>
                  <a:srgbClr val="969696"/>
                </a:solidFill>
                <a:round/>
              </a:ln>
              <a:extLst>
                <a:ext uri="{909E8E84-426E-40DD-AFC4-6F175D3DCCD1}">
                  <a14:hiddenFill xmlns:a14="http://schemas.microsoft.com/office/drawing/2010/main">
                    <a:noFill/>
                  </a14:hiddenFill>
                </a:ext>
              </a:extLst>
            </p:spPr>
            <p:txBody>
              <a:bodyPr/>
              <a:lstStyle/>
              <a:p>
                <a:endParaRPr lang="en-US"/>
              </a:p>
            </p:txBody>
          </p:sp>
          <p:sp>
            <p:nvSpPr>
              <p:cNvPr id="53300" name="Line 16">
                <a:extLst>
                  <a:ext uri="{FF2B5EF4-FFF2-40B4-BE49-F238E27FC236}">
                    <a16:creationId xmlns:a16="http://schemas.microsoft.com/office/drawing/2014/main" id="{4FEFE3C7-3A53-944C-96C2-A909DFED4AEA}"/>
                  </a:ext>
                </a:extLst>
              </p:cNvPr>
              <p:cNvSpPr>
                <a:spLocks noChangeShapeType="1"/>
              </p:cNvSpPr>
              <p:nvPr/>
            </p:nvSpPr>
            <p:spPr bwMode="auto">
              <a:xfrm flipH="1">
                <a:off x="2512" y="2656"/>
                <a:ext cx="0" cy="88"/>
              </a:xfrm>
              <a:prstGeom prst="line">
                <a:avLst/>
              </a:prstGeom>
              <a:noFill/>
              <a:ln w="12700">
                <a:solidFill>
                  <a:srgbClr val="969696"/>
                </a:solidFill>
                <a:round/>
              </a:ln>
              <a:extLst>
                <a:ext uri="{909E8E84-426E-40DD-AFC4-6F175D3DCCD1}">
                  <a14:hiddenFill xmlns:a14="http://schemas.microsoft.com/office/drawing/2010/main">
                    <a:noFill/>
                  </a14:hiddenFill>
                </a:ext>
              </a:extLst>
            </p:spPr>
            <p:txBody>
              <a:bodyPr/>
              <a:lstStyle/>
              <a:p>
                <a:endParaRPr lang="en-US"/>
              </a:p>
            </p:txBody>
          </p:sp>
          <p:sp>
            <p:nvSpPr>
              <p:cNvPr id="53301" name="Line 17">
                <a:extLst>
                  <a:ext uri="{FF2B5EF4-FFF2-40B4-BE49-F238E27FC236}">
                    <a16:creationId xmlns:a16="http://schemas.microsoft.com/office/drawing/2014/main" id="{CF212259-4CD6-AA4E-9A7E-890DFE9940E4}"/>
                  </a:ext>
                </a:extLst>
              </p:cNvPr>
              <p:cNvSpPr>
                <a:spLocks noChangeShapeType="1"/>
              </p:cNvSpPr>
              <p:nvPr/>
            </p:nvSpPr>
            <p:spPr bwMode="auto">
              <a:xfrm flipH="1">
                <a:off x="2122" y="2656"/>
                <a:ext cx="0" cy="88"/>
              </a:xfrm>
              <a:prstGeom prst="line">
                <a:avLst/>
              </a:prstGeom>
              <a:noFill/>
              <a:ln w="12700">
                <a:solidFill>
                  <a:srgbClr val="969696"/>
                </a:solidFill>
                <a:round/>
              </a:ln>
              <a:extLst>
                <a:ext uri="{909E8E84-426E-40DD-AFC4-6F175D3DCCD1}">
                  <a14:hiddenFill xmlns:a14="http://schemas.microsoft.com/office/drawing/2010/main">
                    <a:noFill/>
                  </a14:hiddenFill>
                </a:ext>
              </a:extLst>
            </p:spPr>
            <p:txBody>
              <a:bodyPr/>
              <a:lstStyle/>
              <a:p>
                <a:endParaRPr lang="en-US"/>
              </a:p>
            </p:txBody>
          </p:sp>
          <p:sp>
            <p:nvSpPr>
              <p:cNvPr id="53302" name="Line 18">
                <a:extLst>
                  <a:ext uri="{FF2B5EF4-FFF2-40B4-BE49-F238E27FC236}">
                    <a16:creationId xmlns:a16="http://schemas.microsoft.com/office/drawing/2014/main" id="{B0CEF009-94E4-0242-857D-CF05FA23E032}"/>
                  </a:ext>
                </a:extLst>
              </p:cNvPr>
              <p:cNvSpPr>
                <a:spLocks noChangeShapeType="1"/>
              </p:cNvSpPr>
              <p:nvPr/>
            </p:nvSpPr>
            <p:spPr bwMode="auto">
              <a:xfrm flipH="1">
                <a:off x="1732" y="2656"/>
                <a:ext cx="0" cy="88"/>
              </a:xfrm>
              <a:prstGeom prst="line">
                <a:avLst/>
              </a:prstGeom>
              <a:noFill/>
              <a:ln w="12700">
                <a:solidFill>
                  <a:srgbClr val="969696"/>
                </a:solidFill>
                <a:round/>
              </a:ln>
              <a:extLst>
                <a:ext uri="{909E8E84-426E-40DD-AFC4-6F175D3DCCD1}">
                  <a14:hiddenFill xmlns:a14="http://schemas.microsoft.com/office/drawing/2010/main">
                    <a:noFill/>
                  </a14:hiddenFill>
                </a:ext>
              </a:extLst>
            </p:spPr>
            <p:txBody>
              <a:bodyPr/>
              <a:lstStyle/>
              <a:p>
                <a:endParaRPr lang="en-US"/>
              </a:p>
            </p:txBody>
          </p:sp>
          <p:sp>
            <p:nvSpPr>
              <p:cNvPr id="53303" name="Line 19">
                <a:extLst>
                  <a:ext uri="{FF2B5EF4-FFF2-40B4-BE49-F238E27FC236}">
                    <a16:creationId xmlns:a16="http://schemas.microsoft.com/office/drawing/2014/main" id="{F0F08951-FA53-A946-96DA-6039ADB2A199}"/>
                  </a:ext>
                </a:extLst>
              </p:cNvPr>
              <p:cNvSpPr>
                <a:spLocks noChangeShapeType="1"/>
              </p:cNvSpPr>
              <p:nvPr/>
            </p:nvSpPr>
            <p:spPr bwMode="auto">
              <a:xfrm flipH="1">
                <a:off x="1342" y="2656"/>
                <a:ext cx="0" cy="88"/>
              </a:xfrm>
              <a:prstGeom prst="line">
                <a:avLst/>
              </a:prstGeom>
              <a:noFill/>
              <a:ln w="12700">
                <a:solidFill>
                  <a:srgbClr val="969696"/>
                </a:solidFill>
                <a:round/>
              </a:ln>
              <a:extLst>
                <a:ext uri="{909E8E84-426E-40DD-AFC4-6F175D3DCCD1}">
                  <a14:hiddenFill xmlns:a14="http://schemas.microsoft.com/office/drawing/2010/main">
                    <a:noFill/>
                  </a14:hiddenFill>
                </a:ext>
              </a:extLst>
            </p:spPr>
            <p:txBody>
              <a:bodyPr/>
              <a:lstStyle/>
              <a:p>
                <a:endParaRPr lang="en-US"/>
              </a:p>
            </p:txBody>
          </p:sp>
          <p:sp>
            <p:nvSpPr>
              <p:cNvPr id="53304" name="Line 20">
                <a:extLst>
                  <a:ext uri="{FF2B5EF4-FFF2-40B4-BE49-F238E27FC236}">
                    <a16:creationId xmlns:a16="http://schemas.microsoft.com/office/drawing/2014/main" id="{1FFD6481-AEA3-6143-9B91-D6856021F789}"/>
                  </a:ext>
                </a:extLst>
              </p:cNvPr>
              <p:cNvSpPr>
                <a:spLocks noChangeShapeType="1"/>
              </p:cNvSpPr>
              <p:nvPr/>
            </p:nvSpPr>
            <p:spPr bwMode="auto">
              <a:xfrm flipH="1">
                <a:off x="952" y="2656"/>
                <a:ext cx="0" cy="88"/>
              </a:xfrm>
              <a:prstGeom prst="line">
                <a:avLst/>
              </a:prstGeom>
              <a:noFill/>
              <a:ln w="12700">
                <a:solidFill>
                  <a:srgbClr val="969696"/>
                </a:solidFill>
                <a:round/>
              </a:ln>
              <a:extLst>
                <a:ext uri="{909E8E84-426E-40DD-AFC4-6F175D3DCCD1}">
                  <a14:hiddenFill xmlns:a14="http://schemas.microsoft.com/office/drawing/2010/main">
                    <a:noFill/>
                  </a14:hiddenFill>
                </a:ext>
              </a:extLst>
            </p:spPr>
            <p:txBody>
              <a:bodyPr/>
              <a:lstStyle/>
              <a:p>
                <a:endParaRPr lang="en-US"/>
              </a:p>
            </p:txBody>
          </p:sp>
        </p:grpSp>
        <p:grpSp>
          <p:nvGrpSpPr>
            <p:cNvPr id="53259" name="Group 31">
              <a:extLst>
                <a:ext uri="{FF2B5EF4-FFF2-40B4-BE49-F238E27FC236}">
                  <a16:creationId xmlns:a16="http://schemas.microsoft.com/office/drawing/2014/main" id="{EEED7362-A11A-0645-B06F-3E7042BBFCD0}"/>
                </a:ext>
              </a:extLst>
            </p:cNvPr>
            <p:cNvGrpSpPr/>
            <p:nvPr/>
          </p:nvGrpSpPr>
          <p:grpSpPr>
            <a:xfrm>
              <a:off x="833" y="1139"/>
              <a:ext cx="3938" cy="1350"/>
              <a:chOff x="873" y="1161"/>
              <a:chExt cx="3938" cy="1488"/>
            </a:xfrm>
          </p:grpSpPr>
          <p:sp>
            <p:nvSpPr>
              <p:cNvPr id="53286" name="Line 22">
                <a:extLst>
                  <a:ext uri="{FF2B5EF4-FFF2-40B4-BE49-F238E27FC236}">
                    <a16:creationId xmlns:a16="http://schemas.microsoft.com/office/drawing/2014/main" id="{4333500A-108E-0E48-91A9-C0BF571F85B2}"/>
                  </a:ext>
                </a:extLst>
              </p:cNvPr>
              <p:cNvSpPr>
                <a:spLocks noChangeShapeType="1"/>
              </p:cNvSpPr>
              <p:nvPr/>
            </p:nvSpPr>
            <p:spPr bwMode="auto">
              <a:xfrm flipH="1">
                <a:off x="873" y="2649"/>
                <a:ext cx="81" cy="0"/>
              </a:xfrm>
              <a:prstGeom prst="line">
                <a:avLst/>
              </a:prstGeom>
              <a:noFill/>
              <a:ln w="12700">
                <a:solidFill>
                  <a:srgbClr val="969696"/>
                </a:solidFill>
                <a:round/>
              </a:ln>
              <a:extLst>
                <a:ext uri="{909E8E84-426E-40DD-AFC4-6F175D3DCCD1}">
                  <a14:hiddenFill xmlns:a14="http://schemas.microsoft.com/office/drawing/2010/main">
                    <a:noFill/>
                  </a14:hiddenFill>
                </a:ext>
              </a:extLst>
            </p:spPr>
            <p:txBody>
              <a:bodyPr/>
              <a:lstStyle/>
              <a:p>
                <a:endParaRPr lang="en-US"/>
              </a:p>
            </p:txBody>
          </p:sp>
          <p:grpSp>
            <p:nvGrpSpPr>
              <p:cNvPr id="53287" name="Group 30">
                <a:extLst>
                  <a:ext uri="{FF2B5EF4-FFF2-40B4-BE49-F238E27FC236}">
                    <a16:creationId xmlns:a16="http://schemas.microsoft.com/office/drawing/2014/main" id="{8FC7F6AB-C2B5-0847-9F96-633E218E9434}"/>
                  </a:ext>
                </a:extLst>
              </p:cNvPr>
              <p:cNvGrpSpPr/>
              <p:nvPr/>
            </p:nvGrpSpPr>
            <p:grpSpPr>
              <a:xfrm>
                <a:off x="873" y="1161"/>
                <a:ext cx="3938" cy="1240"/>
                <a:chOff x="873" y="1161"/>
                <a:chExt cx="81" cy="1240"/>
              </a:xfrm>
            </p:grpSpPr>
            <p:sp>
              <p:nvSpPr>
                <p:cNvPr id="53288" name="Line 23">
                  <a:extLst>
                    <a:ext uri="{FF2B5EF4-FFF2-40B4-BE49-F238E27FC236}">
                      <a16:creationId xmlns:a16="http://schemas.microsoft.com/office/drawing/2014/main" id="{B56A4341-CCDE-9C4B-B7DE-46EBC3DB98B8}"/>
                    </a:ext>
                  </a:extLst>
                </p:cNvPr>
                <p:cNvSpPr>
                  <a:spLocks noChangeShapeType="1"/>
                </p:cNvSpPr>
                <p:nvPr/>
              </p:nvSpPr>
              <p:spPr bwMode="auto">
                <a:xfrm flipH="1">
                  <a:off x="873" y="2401"/>
                  <a:ext cx="81" cy="0"/>
                </a:xfrm>
                <a:prstGeom prst="line">
                  <a:avLst/>
                </a:prstGeom>
                <a:noFill/>
                <a:ln w="12700">
                  <a:solidFill>
                    <a:srgbClr val="969696"/>
                  </a:solidFill>
                  <a:round/>
                </a:ln>
                <a:extLst>
                  <a:ext uri="{909E8E84-426E-40DD-AFC4-6F175D3DCCD1}">
                    <a14:hiddenFill xmlns:a14="http://schemas.microsoft.com/office/drawing/2010/main">
                      <a:noFill/>
                    </a14:hiddenFill>
                  </a:ext>
                </a:extLst>
              </p:spPr>
              <p:txBody>
                <a:bodyPr/>
                <a:lstStyle/>
                <a:p>
                  <a:endParaRPr lang="en-US"/>
                </a:p>
              </p:txBody>
            </p:sp>
            <p:sp>
              <p:nvSpPr>
                <p:cNvPr id="53289" name="Line 24">
                  <a:extLst>
                    <a:ext uri="{FF2B5EF4-FFF2-40B4-BE49-F238E27FC236}">
                      <a16:creationId xmlns:a16="http://schemas.microsoft.com/office/drawing/2014/main" id="{F9748B35-35C9-7F4E-84DF-6F011355BF9C}"/>
                    </a:ext>
                  </a:extLst>
                </p:cNvPr>
                <p:cNvSpPr>
                  <a:spLocks noChangeShapeType="1"/>
                </p:cNvSpPr>
                <p:nvPr/>
              </p:nvSpPr>
              <p:spPr bwMode="auto">
                <a:xfrm flipH="1">
                  <a:off x="873" y="2153"/>
                  <a:ext cx="81" cy="0"/>
                </a:xfrm>
                <a:prstGeom prst="line">
                  <a:avLst/>
                </a:prstGeom>
                <a:noFill/>
                <a:ln w="12700">
                  <a:solidFill>
                    <a:srgbClr val="969696"/>
                  </a:solidFill>
                  <a:round/>
                </a:ln>
                <a:extLst>
                  <a:ext uri="{909E8E84-426E-40DD-AFC4-6F175D3DCCD1}">
                    <a14:hiddenFill xmlns:a14="http://schemas.microsoft.com/office/drawing/2010/main">
                      <a:noFill/>
                    </a14:hiddenFill>
                  </a:ext>
                </a:extLst>
              </p:spPr>
              <p:txBody>
                <a:bodyPr/>
                <a:lstStyle/>
                <a:p>
                  <a:endParaRPr lang="en-US"/>
                </a:p>
              </p:txBody>
            </p:sp>
            <p:sp>
              <p:nvSpPr>
                <p:cNvPr id="53290" name="Line 25">
                  <a:extLst>
                    <a:ext uri="{FF2B5EF4-FFF2-40B4-BE49-F238E27FC236}">
                      <a16:creationId xmlns:a16="http://schemas.microsoft.com/office/drawing/2014/main" id="{21C2D7A9-C075-9947-B04C-BB6DC1F277D4}"/>
                    </a:ext>
                  </a:extLst>
                </p:cNvPr>
                <p:cNvSpPr>
                  <a:spLocks noChangeShapeType="1"/>
                </p:cNvSpPr>
                <p:nvPr/>
              </p:nvSpPr>
              <p:spPr bwMode="auto">
                <a:xfrm flipH="1">
                  <a:off x="873" y="1905"/>
                  <a:ext cx="81" cy="0"/>
                </a:xfrm>
                <a:prstGeom prst="line">
                  <a:avLst/>
                </a:prstGeom>
                <a:noFill/>
                <a:ln w="12700">
                  <a:solidFill>
                    <a:srgbClr val="969696"/>
                  </a:solidFill>
                  <a:round/>
                </a:ln>
                <a:extLst>
                  <a:ext uri="{909E8E84-426E-40DD-AFC4-6F175D3DCCD1}">
                    <a14:hiddenFill xmlns:a14="http://schemas.microsoft.com/office/drawing/2010/main">
                      <a:noFill/>
                    </a14:hiddenFill>
                  </a:ext>
                </a:extLst>
              </p:spPr>
              <p:txBody>
                <a:bodyPr/>
                <a:lstStyle/>
                <a:p>
                  <a:endParaRPr lang="en-US"/>
                </a:p>
              </p:txBody>
            </p:sp>
            <p:sp>
              <p:nvSpPr>
                <p:cNvPr id="53291" name="Line 26">
                  <a:extLst>
                    <a:ext uri="{FF2B5EF4-FFF2-40B4-BE49-F238E27FC236}">
                      <a16:creationId xmlns:a16="http://schemas.microsoft.com/office/drawing/2014/main" id="{2858D061-41E7-274D-A40A-58D4A3C839B7}"/>
                    </a:ext>
                  </a:extLst>
                </p:cNvPr>
                <p:cNvSpPr>
                  <a:spLocks noChangeShapeType="1"/>
                </p:cNvSpPr>
                <p:nvPr/>
              </p:nvSpPr>
              <p:spPr bwMode="auto">
                <a:xfrm flipH="1">
                  <a:off x="873" y="1657"/>
                  <a:ext cx="81" cy="0"/>
                </a:xfrm>
                <a:prstGeom prst="line">
                  <a:avLst/>
                </a:prstGeom>
                <a:noFill/>
                <a:ln w="12700">
                  <a:solidFill>
                    <a:srgbClr val="969696"/>
                  </a:solidFill>
                  <a:round/>
                </a:ln>
                <a:extLst>
                  <a:ext uri="{909E8E84-426E-40DD-AFC4-6F175D3DCCD1}">
                    <a14:hiddenFill xmlns:a14="http://schemas.microsoft.com/office/drawing/2010/main">
                      <a:noFill/>
                    </a14:hiddenFill>
                  </a:ext>
                </a:extLst>
              </p:spPr>
              <p:txBody>
                <a:bodyPr/>
                <a:lstStyle/>
                <a:p>
                  <a:endParaRPr lang="en-US"/>
                </a:p>
              </p:txBody>
            </p:sp>
            <p:sp>
              <p:nvSpPr>
                <p:cNvPr id="53292" name="Line 27">
                  <a:extLst>
                    <a:ext uri="{FF2B5EF4-FFF2-40B4-BE49-F238E27FC236}">
                      <a16:creationId xmlns:a16="http://schemas.microsoft.com/office/drawing/2014/main" id="{837475B7-BD8B-684F-A04C-280C28B6F114}"/>
                    </a:ext>
                  </a:extLst>
                </p:cNvPr>
                <p:cNvSpPr>
                  <a:spLocks noChangeShapeType="1"/>
                </p:cNvSpPr>
                <p:nvPr/>
              </p:nvSpPr>
              <p:spPr bwMode="auto">
                <a:xfrm flipH="1">
                  <a:off x="873" y="1409"/>
                  <a:ext cx="81" cy="0"/>
                </a:xfrm>
                <a:prstGeom prst="line">
                  <a:avLst/>
                </a:prstGeom>
                <a:noFill/>
                <a:ln w="12700">
                  <a:solidFill>
                    <a:srgbClr val="969696"/>
                  </a:solidFill>
                  <a:round/>
                </a:ln>
                <a:extLst>
                  <a:ext uri="{909E8E84-426E-40DD-AFC4-6F175D3DCCD1}">
                    <a14:hiddenFill xmlns:a14="http://schemas.microsoft.com/office/drawing/2010/main">
                      <a:noFill/>
                    </a14:hiddenFill>
                  </a:ext>
                </a:extLst>
              </p:spPr>
              <p:txBody>
                <a:bodyPr/>
                <a:lstStyle/>
                <a:p>
                  <a:endParaRPr lang="en-US"/>
                </a:p>
              </p:txBody>
            </p:sp>
            <p:sp>
              <p:nvSpPr>
                <p:cNvPr id="53293" name="Line 28">
                  <a:extLst>
                    <a:ext uri="{FF2B5EF4-FFF2-40B4-BE49-F238E27FC236}">
                      <a16:creationId xmlns:a16="http://schemas.microsoft.com/office/drawing/2014/main" id="{34455554-CE47-6E49-A9EA-9546873C3013}"/>
                    </a:ext>
                  </a:extLst>
                </p:cNvPr>
                <p:cNvSpPr>
                  <a:spLocks noChangeShapeType="1"/>
                </p:cNvSpPr>
                <p:nvPr/>
              </p:nvSpPr>
              <p:spPr bwMode="auto">
                <a:xfrm flipH="1">
                  <a:off x="873" y="1161"/>
                  <a:ext cx="81" cy="0"/>
                </a:xfrm>
                <a:prstGeom prst="line">
                  <a:avLst/>
                </a:prstGeom>
                <a:noFill/>
                <a:ln w="12700">
                  <a:solidFill>
                    <a:srgbClr val="969696"/>
                  </a:solidFill>
                  <a:round/>
                </a:ln>
                <a:extLst>
                  <a:ext uri="{909E8E84-426E-40DD-AFC4-6F175D3DCCD1}">
                    <a14:hiddenFill xmlns:a14="http://schemas.microsoft.com/office/drawing/2010/main">
                      <a:noFill/>
                    </a14:hiddenFill>
                  </a:ext>
                </a:extLst>
              </p:spPr>
              <p:txBody>
                <a:bodyPr/>
                <a:lstStyle/>
                <a:p>
                  <a:endParaRPr lang="en-US"/>
                </a:p>
              </p:txBody>
            </p:sp>
          </p:grpSp>
        </p:grpSp>
        <p:sp>
          <p:nvSpPr>
            <p:cNvPr id="53260" name="Freeform 9">
              <a:extLst>
                <a:ext uri="{FF2B5EF4-FFF2-40B4-BE49-F238E27FC236}">
                  <a16:creationId xmlns:a16="http://schemas.microsoft.com/office/drawing/2014/main" id="{98B034B7-D74A-BA45-92EA-CD583B5A7937}"/>
                </a:ext>
              </a:extLst>
            </p:cNvPr>
            <p:cNvSpPr/>
            <p:nvPr/>
          </p:nvSpPr>
          <p:spPr bwMode="auto">
            <a:xfrm>
              <a:off x="912" y="1138"/>
              <a:ext cx="3906" cy="1357"/>
            </a:xfrm>
            <a:custGeom>
              <a:gdLst>
                <a:gd name="T0" fmla="*/ 0 w 3906"/>
                <a:gd name="T1" fmla="*/ 0 h 1495"/>
                <a:gd name="T2" fmla="*/ 0 w 3906"/>
                <a:gd name="T3" fmla="*/ 1357 h 1495"/>
                <a:gd name="T4" fmla="*/ 3906 w 3906"/>
                <a:gd name="T5" fmla="*/ 1357 h 1495"/>
                <a:gd name="T6" fmla="*/ 0 60000 65536"/>
                <a:gd name="T7" fmla="*/ 0 60000 65536"/>
                <a:gd name="T8" fmla="*/ 0 60000 65536"/>
                <a:gd name="T9" fmla="*/ 0 w 3906"/>
                <a:gd name="T10" fmla="*/ 0 h 1495"/>
                <a:gd name="T11" fmla="*/ 3906 w 3906"/>
                <a:gd name="T12" fmla="*/ 1495 h 1495"/>
              </a:gdLst>
              <a:cxnLst>
                <a:cxn ang="T6">
                  <a:pos x="T0" y="T1"/>
                </a:cxn>
                <a:cxn ang="T7">
                  <a:pos x="T2" y="T3"/>
                </a:cxn>
                <a:cxn ang="T8">
                  <a:pos x="T4" y="T5"/>
                </a:cxn>
              </a:cxnLst>
              <a:rect l="T9" t="T10" r="T11" b="T12"/>
              <a:pathLst>
                <a:path w="3905" h="1495">
                  <a:moveTo>
                    <a:pt x="0" y="0"/>
                  </a:moveTo>
                  <a:lnTo>
                    <a:pt x="0" y="1495"/>
                  </a:lnTo>
                  <a:lnTo>
                    <a:pt x="3906" y="1495"/>
                  </a:lnTo>
                </a:path>
              </a:pathLst>
            </a:custGeom>
            <a:noFill/>
            <a:ln w="19050">
              <a:solidFill>
                <a:schemeClr val="tx1"/>
              </a:solidFill>
              <a:round/>
            </a:ln>
            <a:extLst>
              <a:ext uri="{909E8E84-426E-40DD-AFC4-6F175D3DCCD1}">
                <a14:hiddenFill xmlns:a14="http://schemas.microsoft.com/office/drawing/2010/main">
                  <a:solidFill>
                    <a:srgbClr val="FFFFFF"/>
                  </a:solidFill>
                </a14:hiddenFill>
              </a:ext>
            </a:extLst>
          </p:spPr>
          <p:txBody>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sz="2400" b="0" i="0">
                <a:latin typeface="Arial" panose="020b0604020202020204" pitchFamily="34" charset="0"/>
                <a:ea typeface="ＭＳ Ｐゴシック" panose="020b0600070205080204" pitchFamily="34" charset="-128"/>
              </a:endParaRPr>
            </a:p>
          </p:txBody>
        </p:sp>
        <p:sp>
          <p:nvSpPr>
            <p:cNvPr id="53261" name="Text Box 29">
              <a:extLst>
                <a:ext uri="{FF2B5EF4-FFF2-40B4-BE49-F238E27FC236}">
                  <a16:creationId xmlns:a16="http://schemas.microsoft.com/office/drawing/2014/main" id="{0D7356AD-A45F-3C48-A977-7973831640E7}"/>
                </a:ext>
              </a:extLst>
            </p:cNvPr>
            <p:cNvSpPr txBox="1">
              <a:spLocks noChangeArrowheads="1"/>
            </p:cNvSpPr>
            <p:nvPr/>
          </p:nvSpPr>
          <p:spPr bwMode="auto">
            <a:xfrm rot="-5400000">
              <a:off x="-351" y="1723"/>
              <a:ext cx="1652"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lIns="0" rIns="0" bIns="0"/>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lgn="ctr" eaLnBrk="1" hangingPunct="1">
                <a:spcBef>
                  <a:spcPct val="20000"/>
                </a:spcBef>
              </a:pPr>
              <a:r>
                <a:rPr lang="en-US" altLang="en-US" sz="1600">
                  <a:solidFill>
                    <a:schemeClr val="tx1">
                      <a:lumMod val="65000"/>
                      <a:lumOff val="35000"/>
                    </a:schemeClr>
                  </a:solidFill>
                  <a:latin typeface="Arial" panose="020b0604020202020204" pitchFamily="34" charset="0"/>
                  <a:ea typeface="ＭＳ Ｐゴシック" panose="020b0600070205080204" pitchFamily="34" charset="-128"/>
                </a:rPr>
                <a:t>Patients Surviving (%)</a:t>
              </a:r>
              <a:endParaRPr lang="fr-FR" altLang="en-US" sz="1600">
                <a:solidFill>
                  <a:schemeClr val="tx1">
                    <a:lumMod val="65000"/>
                    <a:lumOff val="35000"/>
                  </a:schemeClr>
                </a:solidFill>
                <a:latin typeface="Arial" panose="020b0604020202020204" pitchFamily="34" charset="0"/>
                <a:ea typeface="ＭＳ Ｐゴシック" panose="020b0600070205080204" pitchFamily="34" charset="-128"/>
              </a:endParaRPr>
            </a:p>
          </p:txBody>
        </p:sp>
        <p:sp>
          <p:nvSpPr>
            <p:cNvPr id="53262" name="Freeform 33">
              <a:extLst>
                <a:ext uri="{FF2B5EF4-FFF2-40B4-BE49-F238E27FC236}">
                  <a16:creationId xmlns:a16="http://schemas.microsoft.com/office/drawing/2014/main" id="{2DF3D513-95F8-CF4B-B638-1F2E87565E7E}"/>
                </a:ext>
              </a:extLst>
            </p:cNvPr>
            <p:cNvSpPr/>
            <p:nvPr/>
          </p:nvSpPr>
          <p:spPr bwMode="auto">
            <a:xfrm>
              <a:off x="903" y="1152"/>
              <a:ext cx="3817" cy="1344"/>
            </a:xfrm>
            <a:custGeom>
              <a:gdLst>
                <a:gd name="T0" fmla="*/ 57 w 3817"/>
                <a:gd name="T1" fmla="*/ 8 h 1480"/>
                <a:gd name="T2" fmla="*/ 157 w 3817"/>
                <a:gd name="T3" fmla="*/ 35 h 1480"/>
                <a:gd name="T4" fmla="*/ 242 w 3817"/>
                <a:gd name="T5" fmla="*/ 47 h 1480"/>
                <a:gd name="T6" fmla="*/ 299 w 3817"/>
                <a:gd name="T7" fmla="*/ 95 h 1480"/>
                <a:gd name="T8" fmla="*/ 409 w 3817"/>
                <a:gd name="T9" fmla="*/ 116 h 1480"/>
                <a:gd name="T10" fmla="*/ 495 w 3817"/>
                <a:gd name="T11" fmla="*/ 147 h 1480"/>
                <a:gd name="T12" fmla="*/ 537 w 3817"/>
                <a:gd name="T13" fmla="*/ 173 h 1480"/>
                <a:gd name="T14" fmla="*/ 647 w 3817"/>
                <a:gd name="T15" fmla="*/ 212 h 1480"/>
                <a:gd name="T16" fmla="*/ 756 w 3817"/>
                <a:gd name="T17" fmla="*/ 255 h 1480"/>
                <a:gd name="T18" fmla="*/ 818 w 3817"/>
                <a:gd name="T19" fmla="*/ 294 h 1480"/>
                <a:gd name="T20" fmla="*/ 909 w 3817"/>
                <a:gd name="T21" fmla="*/ 329 h 1480"/>
                <a:gd name="T22" fmla="*/ 990 w 3817"/>
                <a:gd name="T23" fmla="*/ 359 h 1480"/>
                <a:gd name="T24" fmla="*/ 1104 w 3817"/>
                <a:gd name="T25" fmla="*/ 410 h 1480"/>
                <a:gd name="T26" fmla="*/ 1175 w 3817"/>
                <a:gd name="T27" fmla="*/ 467 h 1480"/>
                <a:gd name="T28" fmla="*/ 1247 w 3817"/>
                <a:gd name="T29" fmla="*/ 497 h 1480"/>
                <a:gd name="T30" fmla="*/ 1347 w 3817"/>
                <a:gd name="T31" fmla="*/ 531 h 1480"/>
                <a:gd name="T32" fmla="*/ 1447 w 3817"/>
                <a:gd name="T33" fmla="*/ 566 h 1480"/>
                <a:gd name="T34" fmla="*/ 1561 w 3817"/>
                <a:gd name="T35" fmla="*/ 618 h 1480"/>
                <a:gd name="T36" fmla="*/ 1661 w 3817"/>
                <a:gd name="T37" fmla="*/ 627 h 1480"/>
                <a:gd name="T38" fmla="*/ 1766 w 3817"/>
                <a:gd name="T39" fmla="*/ 666 h 1480"/>
                <a:gd name="T40" fmla="*/ 1889 w 3817"/>
                <a:gd name="T41" fmla="*/ 700 h 1480"/>
                <a:gd name="T42" fmla="*/ 1951 w 3817"/>
                <a:gd name="T43" fmla="*/ 726 h 1480"/>
                <a:gd name="T44" fmla="*/ 2042 w 3817"/>
                <a:gd name="T45" fmla="*/ 791 h 1480"/>
                <a:gd name="T46" fmla="*/ 2156 w 3817"/>
                <a:gd name="T47" fmla="*/ 835 h 1480"/>
                <a:gd name="T48" fmla="*/ 2261 w 3817"/>
                <a:gd name="T49" fmla="*/ 838 h 1480"/>
                <a:gd name="T50" fmla="*/ 2365 w 3817"/>
                <a:gd name="T51" fmla="*/ 882 h 1480"/>
                <a:gd name="T52" fmla="*/ 2527 w 3817"/>
                <a:gd name="T53" fmla="*/ 921 h 1480"/>
                <a:gd name="T54" fmla="*/ 2608 w 3817"/>
                <a:gd name="T55" fmla="*/ 943 h 1480"/>
                <a:gd name="T56" fmla="*/ 2708 w 3817"/>
                <a:gd name="T57" fmla="*/ 955 h 1480"/>
                <a:gd name="T58" fmla="*/ 2770 w 3817"/>
                <a:gd name="T59" fmla="*/ 998 h 1480"/>
                <a:gd name="T60" fmla="*/ 2832 w 3817"/>
                <a:gd name="T61" fmla="*/ 1029 h 1480"/>
                <a:gd name="T62" fmla="*/ 2903 w 3817"/>
                <a:gd name="T63" fmla="*/ 1054 h 1480"/>
                <a:gd name="T64" fmla="*/ 2994 w 3817"/>
                <a:gd name="T65" fmla="*/ 1085 h 1480"/>
                <a:gd name="T66" fmla="*/ 3146 w 3817"/>
                <a:gd name="T67" fmla="*/ 1089 h 1480"/>
                <a:gd name="T68" fmla="*/ 3189 w 3817"/>
                <a:gd name="T69" fmla="*/ 1132 h 1480"/>
                <a:gd name="T70" fmla="*/ 3298 w 3817"/>
                <a:gd name="T71" fmla="*/ 1150 h 1480"/>
                <a:gd name="T72" fmla="*/ 3370 w 3817"/>
                <a:gd name="T73" fmla="*/ 1189 h 1480"/>
                <a:gd name="T74" fmla="*/ 3494 w 3817"/>
                <a:gd name="T75" fmla="*/ 1228 h 1480"/>
                <a:gd name="T76" fmla="*/ 3570 w 3817"/>
                <a:gd name="T77" fmla="*/ 1262 h 1480"/>
                <a:gd name="T78" fmla="*/ 3684 w 3817"/>
                <a:gd name="T79" fmla="*/ 1262 h 1480"/>
                <a:gd name="T80" fmla="*/ 3755 w 3817"/>
                <a:gd name="T81" fmla="*/ 1292 h 1480"/>
                <a:gd name="T82" fmla="*/ 3817 w 3817"/>
                <a:gd name="T83" fmla="*/ 1344 h 148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3817"/>
                <a:gd name="T127" fmla="*/ 0 h 1480"/>
                <a:gd name="T128" fmla="*/ 3817 w 3817"/>
                <a:gd name="T129" fmla="*/ 1480 h 1480"/>
              </a:gd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3817" h="1480">
                  <a:moveTo>
                    <a:pt x="0" y="0"/>
                  </a:moveTo>
                  <a:lnTo>
                    <a:pt x="57" y="9"/>
                  </a:lnTo>
                  <a:lnTo>
                    <a:pt x="104" y="9"/>
                  </a:lnTo>
                  <a:lnTo>
                    <a:pt x="157" y="38"/>
                  </a:lnTo>
                  <a:lnTo>
                    <a:pt x="199" y="52"/>
                  </a:lnTo>
                  <a:lnTo>
                    <a:pt x="242" y="52"/>
                  </a:lnTo>
                  <a:lnTo>
                    <a:pt x="271" y="95"/>
                  </a:lnTo>
                  <a:lnTo>
                    <a:pt x="299" y="105"/>
                  </a:lnTo>
                  <a:lnTo>
                    <a:pt x="361" y="128"/>
                  </a:lnTo>
                  <a:lnTo>
                    <a:pt x="409" y="128"/>
                  </a:lnTo>
                  <a:lnTo>
                    <a:pt x="466" y="143"/>
                  </a:lnTo>
                  <a:lnTo>
                    <a:pt x="495" y="162"/>
                  </a:lnTo>
                  <a:lnTo>
                    <a:pt x="509" y="185"/>
                  </a:lnTo>
                  <a:lnTo>
                    <a:pt x="537" y="190"/>
                  </a:lnTo>
                  <a:lnTo>
                    <a:pt x="576" y="190"/>
                  </a:lnTo>
                  <a:lnTo>
                    <a:pt x="647" y="233"/>
                  </a:lnTo>
                  <a:lnTo>
                    <a:pt x="714" y="247"/>
                  </a:lnTo>
                  <a:lnTo>
                    <a:pt x="756" y="281"/>
                  </a:lnTo>
                  <a:lnTo>
                    <a:pt x="790" y="309"/>
                  </a:lnTo>
                  <a:lnTo>
                    <a:pt x="818" y="324"/>
                  </a:lnTo>
                  <a:lnTo>
                    <a:pt x="875" y="347"/>
                  </a:lnTo>
                  <a:lnTo>
                    <a:pt x="909" y="362"/>
                  </a:lnTo>
                  <a:lnTo>
                    <a:pt x="937" y="385"/>
                  </a:lnTo>
                  <a:lnTo>
                    <a:pt x="990" y="395"/>
                  </a:lnTo>
                  <a:lnTo>
                    <a:pt x="1061" y="433"/>
                  </a:lnTo>
                  <a:lnTo>
                    <a:pt x="1104" y="452"/>
                  </a:lnTo>
                  <a:lnTo>
                    <a:pt x="1147" y="481"/>
                  </a:lnTo>
                  <a:lnTo>
                    <a:pt x="1175" y="514"/>
                  </a:lnTo>
                  <a:lnTo>
                    <a:pt x="1209" y="538"/>
                  </a:lnTo>
                  <a:lnTo>
                    <a:pt x="1247" y="547"/>
                  </a:lnTo>
                  <a:lnTo>
                    <a:pt x="1304" y="562"/>
                  </a:lnTo>
                  <a:lnTo>
                    <a:pt x="1347" y="585"/>
                  </a:lnTo>
                  <a:lnTo>
                    <a:pt x="1404" y="614"/>
                  </a:lnTo>
                  <a:lnTo>
                    <a:pt x="1447" y="623"/>
                  </a:lnTo>
                  <a:lnTo>
                    <a:pt x="1509" y="652"/>
                  </a:lnTo>
                  <a:lnTo>
                    <a:pt x="1561" y="681"/>
                  </a:lnTo>
                  <a:lnTo>
                    <a:pt x="1613" y="690"/>
                  </a:lnTo>
                  <a:lnTo>
                    <a:pt x="1661" y="690"/>
                  </a:lnTo>
                  <a:lnTo>
                    <a:pt x="1709" y="723"/>
                  </a:lnTo>
                  <a:lnTo>
                    <a:pt x="1766" y="733"/>
                  </a:lnTo>
                  <a:lnTo>
                    <a:pt x="1832" y="742"/>
                  </a:lnTo>
                  <a:lnTo>
                    <a:pt x="1889" y="771"/>
                  </a:lnTo>
                  <a:lnTo>
                    <a:pt x="1918" y="771"/>
                  </a:lnTo>
                  <a:lnTo>
                    <a:pt x="1951" y="800"/>
                  </a:lnTo>
                  <a:lnTo>
                    <a:pt x="1994" y="819"/>
                  </a:lnTo>
                  <a:lnTo>
                    <a:pt x="2042" y="871"/>
                  </a:lnTo>
                  <a:lnTo>
                    <a:pt x="2099" y="880"/>
                  </a:lnTo>
                  <a:lnTo>
                    <a:pt x="2156" y="919"/>
                  </a:lnTo>
                  <a:lnTo>
                    <a:pt x="2232" y="909"/>
                  </a:lnTo>
                  <a:lnTo>
                    <a:pt x="2261" y="923"/>
                  </a:lnTo>
                  <a:lnTo>
                    <a:pt x="2313" y="947"/>
                  </a:lnTo>
                  <a:lnTo>
                    <a:pt x="2365" y="971"/>
                  </a:lnTo>
                  <a:lnTo>
                    <a:pt x="2446" y="971"/>
                  </a:lnTo>
                  <a:lnTo>
                    <a:pt x="2527" y="1014"/>
                  </a:lnTo>
                  <a:lnTo>
                    <a:pt x="2575" y="1028"/>
                  </a:lnTo>
                  <a:lnTo>
                    <a:pt x="2608" y="1038"/>
                  </a:lnTo>
                  <a:lnTo>
                    <a:pt x="2632" y="1061"/>
                  </a:lnTo>
                  <a:lnTo>
                    <a:pt x="2708" y="1052"/>
                  </a:lnTo>
                  <a:lnTo>
                    <a:pt x="2737" y="1071"/>
                  </a:lnTo>
                  <a:lnTo>
                    <a:pt x="2770" y="1099"/>
                  </a:lnTo>
                  <a:lnTo>
                    <a:pt x="2808" y="1099"/>
                  </a:lnTo>
                  <a:lnTo>
                    <a:pt x="2832" y="1133"/>
                  </a:lnTo>
                  <a:lnTo>
                    <a:pt x="2861" y="1142"/>
                  </a:lnTo>
                  <a:lnTo>
                    <a:pt x="2903" y="1161"/>
                  </a:lnTo>
                  <a:lnTo>
                    <a:pt x="2951" y="1166"/>
                  </a:lnTo>
                  <a:lnTo>
                    <a:pt x="2994" y="1195"/>
                  </a:lnTo>
                  <a:lnTo>
                    <a:pt x="3079" y="1195"/>
                  </a:lnTo>
                  <a:lnTo>
                    <a:pt x="3146" y="1199"/>
                  </a:lnTo>
                  <a:lnTo>
                    <a:pt x="3170" y="1218"/>
                  </a:lnTo>
                  <a:lnTo>
                    <a:pt x="3189" y="1247"/>
                  </a:lnTo>
                  <a:lnTo>
                    <a:pt x="3246" y="1261"/>
                  </a:lnTo>
                  <a:lnTo>
                    <a:pt x="3298" y="1266"/>
                  </a:lnTo>
                  <a:lnTo>
                    <a:pt x="3332" y="1285"/>
                  </a:lnTo>
                  <a:lnTo>
                    <a:pt x="3370" y="1309"/>
                  </a:lnTo>
                  <a:lnTo>
                    <a:pt x="3417" y="1333"/>
                  </a:lnTo>
                  <a:lnTo>
                    <a:pt x="3494" y="1352"/>
                  </a:lnTo>
                  <a:lnTo>
                    <a:pt x="3532" y="1385"/>
                  </a:lnTo>
                  <a:lnTo>
                    <a:pt x="3570" y="1390"/>
                  </a:lnTo>
                  <a:lnTo>
                    <a:pt x="3617" y="1390"/>
                  </a:lnTo>
                  <a:lnTo>
                    <a:pt x="3684" y="1390"/>
                  </a:lnTo>
                  <a:lnTo>
                    <a:pt x="3717" y="1418"/>
                  </a:lnTo>
                  <a:lnTo>
                    <a:pt x="3755" y="1423"/>
                  </a:lnTo>
                  <a:lnTo>
                    <a:pt x="3808" y="1442"/>
                  </a:lnTo>
                  <a:lnTo>
                    <a:pt x="3817" y="1480"/>
                  </a:lnTo>
                </a:path>
              </a:pathLst>
            </a:custGeom>
            <a:noFill/>
            <a:ln w="28575">
              <a:solidFill>
                <a:srgbClr val="008000"/>
              </a:solidFill>
              <a:round/>
            </a:ln>
            <a:extLst>
              <a:ext uri="{909E8E84-426E-40DD-AFC4-6F175D3DCCD1}">
                <a14:hiddenFill xmlns:a14="http://schemas.microsoft.com/office/drawing/2010/main">
                  <a:solidFill>
                    <a:srgbClr val="FFFFFF"/>
                  </a:solidFill>
                </a14:hiddenFill>
              </a:ext>
            </a:extLst>
          </p:spPr>
          <p:txBody>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sz="2400" b="0" i="0">
                <a:latin typeface="Arial" panose="020b0604020202020204" pitchFamily="34" charset="0"/>
                <a:ea typeface="ＭＳ Ｐゴシック" panose="020b0600070205080204" pitchFamily="34" charset="-128"/>
              </a:endParaRPr>
            </a:p>
          </p:txBody>
        </p:sp>
        <p:sp>
          <p:nvSpPr>
            <p:cNvPr id="53263" name="Text Box 35">
              <a:extLst>
                <a:ext uri="{FF2B5EF4-FFF2-40B4-BE49-F238E27FC236}">
                  <a16:creationId xmlns:a16="http://schemas.microsoft.com/office/drawing/2014/main" id="{D64A6341-A820-BC48-AC37-8682B2520F8A}"/>
                </a:ext>
              </a:extLst>
            </p:cNvPr>
            <p:cNvSpPr txBox="1">
              <a:spLocks noChangeArrowheads="1"/>
            </p:cNvSpPr>
            <p:nvPr/>
          </p:nvSpPr>
          <p:spPr bwMode="auto">
            <a:xfrm>
              <a:off x="828" y="2585"/>
              <a:ext cx="209" cy="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lgn="ctr">
                <a:lnSpc>
                  <a:spcPct val="95000"/>
                </a:lnSpc>
                <a:spcBef>
                  <a:spcPct val="30000"/>
                </a:spcBef>
              </a:pPr>
              <a:r>
                <a:rPr lang="en-US" altLang="en-US" sz="1400" b="0" i="0">
                  <a:latin typeface="Arial" panose="020b0604020202020204" pitchFamily="34" charset="0"/>
                  <a:ea typeface="ＭＳ Ｐゴシック" panose="020b0600070205080204" pitchFamily="34" charset="-128"/>
                </a:rPr>
                <a:t>0</a:t>
              </a:r>
            </a:p>
          </p:txBody>
        </p:sp>
        <p:sp>
          <p:nvSpPr>
            <p:cNvPr id="53264" name="Text Box 36">
              <a:extLst>
                <a:ext uri="{FF2B5EF4-FFF2-40B4-BE49-F238E27FC236}">
                  <a16:creationId xmlns:a16="http://schemas.microsoft.com/office/drawing/2014/main" id="{EFF5E543-7D28-044F-80F1-806AAE6D37C5}"/>
                </a:ext>
              </a:extLst>
            </p:cNvPr>
            <p:cNvSpPr txBox="1">
              <a:spLocks noChangeArrowheads="1"/>
            </p:cNvSpPr>
            <p:nvPr/>
          </p:nvSpPr>
          <p:spPr bwMode="auto">
            <a:xfrm>
              <a:off x="1203" y="2585"/>
              <a:ext cx="209" cy="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lgn="ctr">
                <a:lnSpc>
                  <a:spcPct val="95000"/>
                </a:lnSpc>
                <a:spcBef>
                  <a:spcPct val="30000"/>
                </a:spcBef>
              </a:pPr>
              <a:r>
                <a:rPr lang="en-US" altLang="en-US" sz="1400" b="0" i="0">
                  <a:latin typeface="Arial" panose="020b0604020202020204" pitchFamily="34" charset="0"/>
                  <a:ea typeface="ＭＳ Ｐゴシック" panose="020b0600070205080204" pitchFamily="34" charset="-128"/>
                </a:rPr>
                <a:t>6</a:t>
              </a:r>
            </a:p>
          </p:txBody>
        </p:sp>
        <p:sp>
          <p:nvSpPr>
            <p:cNvPr id="53265" name="Text Box 37">
              <a:extLst>
                <a:ext uri="{FF2B5EF4-FFF2-40B4-BE49-F238E27FC236}">
                  <a16:creationId xmlns:a16="http://schemas.microsoft.com/office/drawing/2014/main" id="{5B7A0716-85C2-D343-AC17-3B89705FA2C2}"/>
                </a:ext>
              </a:extLst>
            </p:cNvPr>
            <p:cNvSpPr txBox="1">
              <a:spLocks noChangeArrowheads="1"/>
            </p:cNvSpPr>
            <p:nvPr/>
          </p:nvSpPr>
          <p:spPr bwMode="auto">
            <a:xfrm>
              <a:off x="1547" y="2585"/>
              <a:ext cx="275" cy="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lgn="ctr">
                <a:lnSpc>
                  <a:spcPct val="95000"/>
                </a:lnSpc>
                <a:spcBef>
                  <a:spcPct val="30000"/>
                </a:spcBef>
              </a:pPr>
              <a:r>
                <a:rPr lang="en-US" altLang="en-US" sz="1400" b="0" i="0">
                  <a:latin typeface="Arial" panose="020b0604020202020204" pitchFamily="34" charset="0"/>
                  <a:ea typeface="ＭＳ Ｐゴシック" panose="020b0600070205080204" pitchFamily="34" charset="-128"/>
                </a:rPr>
                <a:t>12</a:t>
              </a:r>
            </a:p>
          </p:txBody>
        </p:sp>
        <p:sp>
          <p:nvSpPr>
            <p:cNvPr id="53266" name="Text Box 38">
              <a:extLst>
                <a:ext uri="{FF2B5EF4-FFF2-40B4-BE49-F238E27FC236}">
                  <a16:creationId xmlns:a16="http://schemas.microsoft.com/office/drawing/2014/main" id="{1623DD55-6B05-084B-9E24-29A543C700A8}"/>
                </a:ext>
              </a:extLst>
            </p:cNvPr>
            <p:cNvSpPr txBox="1">
              <a:spLocks noChangeArrowheads="1"/>
            </p:cNvSpPr>
            <p:nvPr/>
          </p:nvSpPr>
          <p:spPr bwMode="auto">
            <a:xfrm>
              <a:off x="1932" y="2585"/>
              <a:ext cx="309" cy="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lgn="ctr">
                <a:lnSpc>
                  <a:spcPct val="95000"/>
                </a:lnSpc>
                <a:spcBef>
                  <a:spcPct val="30000"/>
                </a:spcBef>
              </a:pPr>
              <a:r>
                <a:rPr lang="en-US" altLang="en-US" sz="1400" b="0" i="0">
                  <a:latin typeface="Arial" panose="020b0604020202020204" pitchFamily="34" charset="0"/>
                  <a:ea typeface="ＭＳ Ｐゴシック" panose="020b0600070205080204" pitchFamily="34" charset="-128"/>
                </a:rPr>
                <a:t>18</a:t>
              </a:r>
            </a:p>
          </p:txBody>
        </p:sp>
        <p:sp>
          <p:nvSpPr>
            <p:cNvPr id="53267" name="Text Box 39">
              <a:extLst>
                <a:ext uri="{FF2B5EF4-FFF2-40B4-BE49-F238E27FC236}">
                  <a16:creationId xmlns:a16="http://schemas.microsoft.com/office/drawing/2014/main" id="{B601D750-33D7-C948-AF85-55AE47454689}"/>
                </a:ext>
              </a:extLst>
            </p:cNvPr>
            <p:cNvSpPr txBox="1">
              <a:spLocks noChangeArrowheads="1"/>
            </p:cNvSpPr>
            <p:nvPr/>
          </p:nvSpPr>
          <p:spPr bwMode="auto">
            <a:xfrm>
              <a:off x="2302" y="2585"/>
              <a:ext cx="342" cy="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lgn="ctr">
                <a:lnSpc>
                  <a:spcPct val="95000"/>
                </a:lnSpc>
                <a:spcBef>
                  <a:spcPct val="30000"/>
                </a:spcBef>
              </a:pPr>
              <a:r>
                <a:rPr lang="en-US" altLang="en-US" sz="1400" b="0" i="0">
                  <a:latin typeface="Arial" panose="020b0604020202020204" pitchFamily="34" charset="0"/>
                  <a:ea typeface="ＭＳ Ｐゴシック" panose="020b0600070205080204" pitchFamily="34" charset="-128"/>
                </a:rPr>
                <a:t>24</a:t>
              </a:r>
            </a:p>
          </p:txBody>
        </p:sp>
        <p:sp>
          <p:nvSpPr>
            <p:cNvPr id="53268" name="Text Box 40">
              <a:extLst>
                <a:ext uri="{FF2B5EF4-FFF2-40B4-BE49-F238E27FC236}">
                  <a16:creationId xmlns:a16="http://schemas.microsoft.com/office/drawing/2014/main" id="{54144664-8E14-F440-A6A7-68B9E9F20EE1}"/>
                </a:ext>
              </a:extLst>
            </p:cNvPr>
            <p:cNvSpPr txBox="1">
              <a:spLocks noChangeArrowheads="1"/>
            </p:cNvSpPr>
            <p:nvPr/>
          </p:nvSpPr>
          <p:spPr bwMode="auto">
            <a:xfrm>
              <a:off x="2686" y="2585"/>
              <a:ext cx="342" cy="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lgn="ctr">
                <a:lnSpc>
                  <a:spcPct val="95000"/>
                </a:lnSpc>
                <a:spcBef>
                  <a:spcPct val="30000"/>
                </a:spcBef>
              </a:pPr>
              <a:r>
                <a:rPr lang="en-US" altLang="en-US" sz="1400" b="0" i="0">
                  <a:latin typeface="Arial" panose="020b0604020202020204" pitchFamily="34" charset="0"/>
                  <a:ea typeface="ＭＳ Ｐゴシック" panose="020b0600070205080204" pitchFamily="34" charset="-128"/>
                </a:rPr>
                <a:t>30</a:t>
              </a:r>
            </a:p>
          </p:txBody>
        </p:sp>
        <p:sp>
          <p:nvSpPr>
            <p:cNvPr id="53269" name="Text Box 41">
              <a:extLst>
                <a:ext uri="{FF2B5EF4-FFF2-40B4-BE49-F238E27FC236}">
                  <a16:creationId xmlns:a16="http://schemas.microsoft.com/office/drawing/2014/main" id="{696E430F-29C5-4647-82A1-DC4869146F80}"/>
                </a:ext>
              </a:extLst>
            </p:cNvPr>
            <p:cNvSpPr txBox="1">
              <a:spLocks noChangeArrowheads="1"/>
            </p:cNvSpPr>
            <p:nvPr/>
          </p:nvSpPr>
          <p:spPr bwMode="auto">
            <a:xfrm>
              <a:off x="3079" y="2585"/>
              <a:ext cx="342" cy="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lgn="ctr">
                <a:lnSpc>
                  <a:spcPct val="95000"/>
                </a:lnSpc>
                <a:spcBef>
                  <a:spcPct val="30000"/>
                </a:spcBef>
              </a:pPr>
              <a:r>
                <a:rPr lang="en-US" altLang="en-US" sz="1400" b="0" i="0">
                  <a:latin typeface="Arial" panose="020b0604020202020204" pitchFamily="34" charset="0"/>
                  <a:ea typeface="ＭＳ Ｐゴシック" panose="020b0600070205080204" pitchFamily="34" charset="-128"/>
                </a:rPr>
                <a:t>36</a:t>
              </a:r>
            </a:p>
          </p:txBody>
        </p:sp>
        <p:sp>
          <p:nvSpPr>
            <p:cNvPr id="53270" name="Text Box 42">
              <a:extLst>
                <a:ext uri="{FF2B5EF4-FFF2-40B4-BE49-F238E27FC236}">
                  <a16:creationId xmlns:a16="http://schemas.microsoft.com/office/drawing/2014/main" id="{DBCFFFDB-7F02-C242-A680-F61C17389B01}"/>
                </a:ext>
              </a:extLst>
            </p:cNvPr>
            <p:cNvSpPr txBox="1">
              <a:spLocks noChangeArrowheads="1"/>
            </p:cNvSpPr>
            <p:nvPr/>
          </p:nvSpPr>
          <p:spPr bwMode="auto">
            <a:xfrm>
              <a:off x="3482" y="2585"/>
              <a:ext cx="342" cy="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lgn="ctr">
                <a:lnSpc>
                  <a:spcPct val="95000"/>
                </a:lnSpc>
                <a:spcBef>
                  <a:spcPct val="30000"/>
                </a:spcBef>
              </a:pPr>
              <a:r>
                <a:rPr lang="en-US" altLang="en-US" sz="1400" b="0" i="0">
                  <a:latin typeface="Arial" panose="020b0604020202020204" pitchFamily="34" charset="0"/>
                  <a:ea typeface="ＭＳ Ｐゴシック" panose="020b0600070205080204" pitchFamily="34" charset="-128"/>
                </a:rPr>
                <a:t>42</a:t>
              </a:r>
            </a:p>
          </p:txBody>
        </p:sp>
        <p:sp>
          <p:nvSpPr>
            <p:cNvPr id="53271" name="Text Box 43">
              <a:extLst>
                <a:ext uri="{FF2B5EF4-FFF2-40B4-BE49-F238E27FC236}">
                  <a16:creationId xmlns:a16="http://schemas.microsoft.com/office/drawing/2014/main" id="{37C59995-A40C-F34B-A809-518CFC20D620}"/>
                </a:ext>
              </a:extLst>
            </p:cNvPr>
            <p:cNvSpPr txBox="1">
              <a:spLocks noChangeArrowheads="1"/>
            </p:cNvSpPr>
            <p:nvPr/>
          </p:nvSpPr>
          <p:spPr bwMode="auto">
            <a:xfrm>
              <a:off x="3850" y="2585"/>
              <a:ext cx="342" cy="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lgn="ctr">
                <a:lnSpc>
                  <a:spcPct val="95000"/>
                </a:lnSpc>
                <a:spcBef>
                  <a:spcPct val="30000"/>
                </a:spcBef>
              </a:pPr>
              <a:r>
                <a:rPr lang="en-US" altLang="en-US" sz="1400" b="0" i="0">
                  <a:latin typeface="Arial" panose="020b0604020202020204" pitchFamily="34" charset="0"/>
                  <a:ea typeface="ＭＳ Ｐゴシック" panose="020b0600070205080204" pitchFamily="34" charset="-128"/>
                </a:rPr>
                <a:t>48</a:t>
              </a:r>
            </a:p>
          </p:txBody>
        </p:sp>
        <p:sp>
          <p:nvSpPr>
            <p:cNvPr id="53272" name="Text Box 44">
              <a:extLst>
                <a:ext uri="{FF2B5EF4-FFF2-40B4-BE49-F238E27FC236}">
                  <a16:creationId xmlns:a16="http://schemas.microsoft.com/office/drawing/2014/main" id="{AE525EE5-F6A2-A24C-8A31-A7BC57336B14}"/>
                </a:ext>
              </a:extLst>
            </p:cNvPr>
            <p:cNvSpPr txBox="1">
              <a:spLocks noChangeArrowheads="1"/>
            </p:cNvSpPr>
            <p:nvPr/>
          </p:nvSpPr>
          <p:spPr bwMode="auto">
            <a:xfrm>
              <a:off x="4243" y="2585"/>
              <a:ext cx="342" cy="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lgn="ctr">
                <a:lnSpc>
                  <a:spcPct val="95000"/>
                </a:lnSpc>
                <a:spcBef>
                  <a:spcPct val="30000"/>
                </a:spcBef>
              </a:pPr>
              <a:r>
                <a:rPr lang="en-US" altLang="en-US" sz="1400" b="0" i="0">
                  <a:latin typeface="Arial" panose="020b0604020202020204" pitchFamily="34" charset="0"/>
                  <a:ea typeface="ＭＳ Ｐゴシック" panose="020b0600070205080204" pitchFamily="34" charset="-128"/>
                </a:rPr>
                <a:t>54</a:t>
              </a:r>
            </a:p>
          </p:txBody>
        </p:sp>
        <p:sp>
          <p:nvSpPr>
            <p:cNvPr id="53273" name="Text Box 45">
              <a:extLst>
                <a:ext uri="{FF2B5EF4-FFF2-40B4-BE49-F238E27FC236}">
                  <a16:creationId xmlns:a16="http://schemas.microsoft.com/office/drawing/2014/main" id="{97851F91-A0E4-FA4B-ADF7-810BB1057C35}"/>
                </a:ext>
              </a:extLst>
            </p:cNvPr>
            <p:cNvSpPr txBox="1">
              <a:spLocks noChangeArrowheads="1"/>
            </p:cNvSpPr>
            <p:nvPr/>
          </p:nvSpPr>
          <p:spPr bwMode="auto">
            <a:xfrm>
              <a:off x="4645" y="2585"/>
              <a:ext cx="342" cy="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lgn="ctr">
                <a:lnSpc>
                  <a:spcPct val="95000"/>
                </a:lnSpc>
                <a:spcBef>
                  <a:spcPct val="30000"/>
                </a:spcBef>
              </a:pPr>
              <a:r>
                <a:rPr lang="en-US" altLang="en-US" sz="1400" b="0" i="0">
                  <a:latin typeface="Arial" panose="020b0604020202020204" pitchFamily="34" charset="0"/>
                  <a:ea typeface="ＭＳ Ｐゴシック" panose="020b0600070205080204" pitchFamily="34" charset="-128"/>
                </a:rPr>
                <a:t>60</a:t>
              </a:r>
            </a:p>
          </p:txBody>
        </p:sp>
        <p:grpSp>
          <p:nvGrpSpPr>
            <p:cNvPr id="53274" name="Group 55">
              <a:extLst>
                <a:ext uri="{FF2B5EF4-FFF2-40B4-BE49-F238E27FC236}">
                  <a16:creationId xmlns:a16="http://schemas.microsoft.com/office/drawing/2014/main" id="{D2B358F5-8430-CB42-885C-A5CF0D4B03AC}"/>
                </a:ext>
              </a:extLst>
            </p:cNvPr>
            <p:cNvGrpSpPr/>
            <p:nvPr/>
          </p:nvGrpSpPr>
          <p:grpSpPr>
            <a:xfrm>
              <a:off x="516" y="1064"/>
              <a:ext cx="343" cy="1526"/>
              <a:chOff x="524" y="1104"/>
              <a:chExt cx="343" cy="1622"/>
            </a:xfrm>
          </p:grpSpPr>
          <p:sp>
            <p:nvSpPr>
              <p:cNvPr id="53279" name="Text Box 48">
                <a:extLst>
                  <a:ext uri="{FF2B5EF4-FFF2-40B4-BE49-F238E27FC236}">
                    <a16:creationId xmlns:a16="http://schemas.microsoft.com/office/drawing/2014/main" id="{5086CF69-678C-A043-BB24-86E66734BD6E}"/>
                  </a:ext>
                </a:extLst>
              </p:cNvPr>
              <p:cNvSpPr txBox="1">
                <a:spLocks noChangeArrowheads="1"/>
              </p:cNvSpPr>
              <p:nvPr/>
            </p:nvSpPr>
            <p:spPr bwMode="auto">
              <a:xfrm>
                <a:off x="524" y="2529"/>
                <a:ext cx="343"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lgn="r">
                  <a:lnSpc>
                    <a:spcPct val="95000"/>
                  </a:lnSpc>
                  <a:spcBef>
                    <a:spcPct val="30000"/>
                  </a:spcBef>
                </a:pPr>
                <a:r>
                  <a:rPr lang="en-US" altLang="en-US" sz="1400" b="0" i="0">
                    <a:latin typeface="Arial" panose="020b0604020202020204" pitchFamily="34" charset="0"/>
                    <a:ea typeface="ＭＳ Ｐゴシック" panose="020b0600070205080204" pitchFamily="34" charset="-128"/>
                  </a:rPr>
                  <a:t>40</a:t>
                </a:r>
              </a:p>
            </p:txBody>
          </p:sp>
          <p:sp>
            <p:nvSpPr>
              <p:cNvPr id="53280" name="Text Box 49">
                <a:extLst>
                  <a:ext uri="{FF2B5EF4-FFF2-40B4-BE49-F238E27FC236}">
                    <a16:creationId xmlns:a16="http://schemas.microsoft.com/office/drawing/2014/main" id="{A06A4C34-36FA-1441-912D-0A5714525D0D}"/>
                  </a:ext>
                </a:extLst>
              </p:cNvPr>
              <p:cNvSpPr txBox="1">
                <a:spLocks noChangeArrowheads="1"/>
              </p:cNvSpPr>
              <p:nvPr/>
            </p:nvSpPr>
            <p:spPr bwMode="auto">
              <a:xfrm>
                <a:off x="524" y="2291"/>
                <a:ext cx="343"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lgn="r">
                  <a:lnSpc>
                    <a:spcPct val="95000"/>
                  </a:lnSpc>
                  <a:spcBef>
                    <a:spcPct val="30000"/>
                  </a:spcBef>
                </a:pPr>
                <a:r>
                  <a:rPr lang="en-US" altLang="en-US" sz="1400" b="0" i="0">
                    <a:latin typeface="Arial" panose="020b0604020202020204" pitchFamily="34" charset="0"/>
                    <a:ea typeface="ＭＳ Ｐゴシック" panose="020b0600070205080204" pitchFamily="34" charset="-128"/>
                  </a:rPr>
                  <a:t>50</a:t>
                </a:r>
              </a:p>
            </p:txBody>
          </p:sp>
          <p:sp>
            <p:nvSpPr>
              <p:cNvPr id="53281" name="Text Box 50">
                <a:extLst>
                  <a:ext uri="{FF2B5EF4-FFF2-40B4-BE49-F238E27FC236}">
                    <a16:creationId xmlns:a16="http://schemas.microsoft.com/office/drawing/2014/main" id="{C22D3103-A3E3-6240-A869-FA5A4C460E0C}"/>
                  </a:ext>
                </a:extLst>
              </p:cNvPr>
              <p:cNvSpPr txBox="1">
                <a:spLocks noChangeArrowheads="1"/>
              </p:cNvSpPr>
              <p:nvPr/>
            </p:nvSpPr>
            <p:spPr bwMode="auto">
              <a:xfrm>
                <a:off x="524" y="2054"/>
                <a:ext cx="343"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lgn="r">
                  <a:lnSpc>
                    <a:spcPct val="95000"/>
                  </a:lnSpc>
                  <a:spcBef>
                    <a:spcPct val="30000"/>
                  </a:spcBef>
                </a:pPr>
                <a:r>
                  <a:rPr lang="en-US" altLang="en-US" sz="1400" b="0" i="0">
                    <a:latin typeface="Arial" panose="020b0604020202020204" pitchFamily="34" charset="0"/>
                    <a:ea typeface="ＭＳ Ｐゴシック" panose="020b0600070205080204" pitchFamily="34" charset="-128"/>
                  </a:rPr>
                  <a:t>60</a:t>
                </a:r>
              </a:p>
            </p:txBody>
          </p:sp>
          <p:sp>
            <p:nvSpPr>
              <p:cNvPr id="53282" name="Text Box 51">
                <a:extLst>
                  <a:ext uri="{FF2B5EF4-FFF2-40B4-BE49-F238E27FC236}">
                    <a16:creationId xmlns:a16="http://schemas.microsoft.com/office/drawing/2014/main" id="{38AA9C3D-3488-1C4B-84A9-F9F1ADCC456C}"/>
                  </a:ext>
                </a:extLst>
              </p:cNvPr>
              <p:cNvSpPr txBox="1">
                <a:spLocks noChangeArrowheads="1"/>
              </p:cNvSpPr>
              <p:nvPr/>
            </p:nvSpPr>
            <p:spPr bwMode="auto">
              <a:xfrm>
                <a:off x="524" y="1816"/>
                <a:ext cx="343"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lgn="r">
                  <a:lnSpc>
                    <a:spcPct val="95000"/>
                  </a:lnSpc>
                  <a:spcBef>
                    <a:spcPct val="30000"/>
                  </a:spcBef>
                </a:pPr>
                <a:r>
                  <a:rPr lang="en-US" altLang="en-US" sz="1400" b="0" i="0">
                    <a:latin typeface="Arial" panose="020b0604020202020204" pitchFamily="34" charset="0"/>
                    <a:ea typeface="ＭＳ Ｐゴシック" panose="020b0600070205080204" pitchFamily="34" charset="-128"/>
                  </a:rPr>
                  <a:t>70</a:t>
                </a:r>
              </a:p>
            </p:txBody>
          </p:sp>
          <p:sp>
            <p:nvSpPr>
              <p:cNvPr id="53283" name="Text Box 52">
                <a:extLst>
                  <a:ext uri="{FF2B5EF4-FFF2-40B4-BE49-F238E27FC236}">
                    <a16:creationId xmlns:a16="http://schemas.microsoft.com/office/drawing/2014/main" id="{330660AE-1EAF-3C40-8908-1C60B0DE9391}"/>
                  </a:ext>
                </a:extLst>
              </p:cNvPr>
              <p:cNvSpPr txBox="1">
                <a:spLocks noChangeArrowheads="1"/>
              </p:cNvSpPr>
              <p:nvPr/>
            </p:nvSpPr>
            <p:spPr bwMode="auto">
              <a:xfrm>
                <a:off x="524" y="1579"/>
                <a:ext cx="343"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lgn="r">
                  <a:lnSpc>
                    <a:spcPct val="95000"/>
                  </a:lnSpc>
                  <a:spcBef>
                    <a:spcPct val="30000"/>
                  </a:spcBef>
                </a:pPr>
                <a:r>
                  <a:rPr lang="en-US" altLang="en-US" sz="1400" b="0" i="0">
                    <a:latin typeface="Arial" panose="020b0604020202020204" pitchFamily="34" charset="0"/>
                    <a:ea typeface="ＭＳ Ｐゴシック" panose="020b0600070205080204" pitchFamily="34" charset="-128"/>
                  </a:rPr>
                  <a:t>80</a:t>
                </a:r>
              </a:p>
            </p:txBody>
          </p:sp>
          <p:sp>
            <p:nvSpPr>
              <p:cNvPr id="53284" name="Text Box 53">
                <a:extLst>
                  <a:ext uri="{FF2B5EF4-FFF2-40B4-BE49-F238E27FC236}">
                    <a16:creationId xmlns:a16="http://schemas.microsoft.com/office/drawing/2014/main" id="{84650E50-25AF-8747-A81D-9A54CA3DF289}"/>
                  </a:ext>
                </a:extLst>
              </p:cNvPr>
              <p:cNvSpPr txBox="1">
                <a:spLocks noChangeArrowheads="1"/>
              </p:cNvSpPr>
              <p:nvPr/>
            </p:nvSpPr>
            <p:spPr bwMode="auto">
              <a:xfrm>
                <a:off x="524" y="1341"/>
                <a:ext cx="343"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lgn="r">
                  <a:lnSpc>
                    <a:spcPct val="95000"/>
                  </a:lnSpc>
                  <a:spcBef>
                    <a:spcPct val="30000"/>
                  </a:spcBef>
                </a:pPr>
                <a:r>
                  <a:rPr lang="en-US" altLang="en-US" sz="1400" b="0" i="0">
                    <a:latin typeface="Arial" panose="020b0604020202020204" pitchFamily="34" charset="0"/>
                    <a:ea typeface="ＭＳ Ｐゴシック" panose="020b0600070205080204" pitchFamily="34" charset="-128"/>
                  </a:rPr>
                  <a:t>90</a:t>
                </a:r>
              </a:p>
            </p:txBody>
          </p:sp>
          <p:sp>
            <p:nvSpPr>
              <p:cNvPr id="53285" name="Text Box 54">
                <a:extLst>
                  <a:ext uri="{FF2B5EF4-FFF2-40B4-BE49-F238E27FC236}">
                    <a16:creationId xmlns:a16="http://schemas.microsoft.com/office/drawing/2014/main" id="{8208E892-1A1A-284E-8D9A-DE6C575CD463}"/>
                  </a:ext>
                </a:extLst>
              </p:cNvPr>
              <p:cNvSpPr txBox="1">
                <a:spLocks noChangeArrowheads="1"/>
              </p:cNvSpPr>
              <p:nvPr/>
            </p:nvSpPr>
            <p:spPr bwMode="auto">
              <a:xfrm>
                <a:off x="524" y="1104"/>
                <a:ext cx="343"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lgn="r">
                  <a:lnSpc>
                    <a:spcPct val="95000"/>
                  </a:lnSpc>
                  <a:spcBef>
                    <a:spcPct val="30000"/>
                  </a:spcBef>
                </a:pPr>
                <a:r>
                  <a:rPr lang="en-US" altLang="en-US" sz="1400" b="0" i="0">
                    <a:latin typeface="Arial" panose="020b0604020202020204" pitchFamily="34" charset="0"/>
                    <a:ea typeface="ＭＳ Ｐゴシック" panose="020b0600070205080204" pitchFamily="34" charset="-128"/>
                  </a:rPr>
                  <a:t>100</a:t>
                </a:r>
              </a:p>
            </p:txBody>
          </p:sp>
        </p:grpSp>
        <p:grpSp>
          <p:nvGrpSpPr>
            <p:cNvPr id="53275" name="Group 59">
              <a:extLst>
                <a:ext uri="{FF2B5EF4-FFF2-40B4-BE49-F238E27FC236}">
                  <a16:creationId xmlns:a16="http://schemas.microsoft.com/office/drawing/2014/main" id="{DD14EF7E-BEC2-BB4D-9625-5FA70ED9F384}"/>
                </a:ext>
              </a:extLst>
            </p:cNvPr>
            <p:cNvGrpSpPr/>
            <p:nvPr/>
          </p:nvGrpSpPr>
          <p:grpSpPr>
            <a:xfrm>
              <a:off x="3649" y="1161"/>
              <a:ext cx="1161" cy="396"/>
              <a:chOff x="3056" y="1169"/>
              <a:chExt cx="1161" cy="396"/>
            </a:xfrm>
          </p:grpSpPr>
          <p:sp>
            <p:nvSpPr>
              <p:cNvPr id="53276" name="Text Box 34">
                <a:extLst>
                  <a:ext uri="{FF2B5EF4-FFF2-40B4-BE49-F238E27FC236}">
                    <a16:creationId xmlns:a16="http://schemas.microsoft.com/office/drawing/2014/main" id="{5ADB7E5E-D193-FF4B-AE38-A19BDBEB4A3F}"/>
                  </a:ext>
                </a:extLst>
              </p:cNvPr>
              <p:cNvSpPr txBox="1">
                <a:spLocks noChangeArrowheads="1"/>
              </p:cNvSpPr>
              <p:nvPr/>
            </p:nvSpPr>
            <p:spPr bwMode="auto">
              <a:xfrm>
                <a:off x="3240" y="1169"/>
                <a:ext cx="977" cy="39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lnSpc>
                    <a:spcPct val="95000"/>
                  </a:lnSpc>
                  <a:spcBef>
                    <a:spcPct val="30000"/>
                  </a:spcBef>
                </a:pPr>
                <a:r>
                  <a:rPr lang="en-US" altLang="en-US" sz="1600" b="0" i="0">
                    <a:latin typeface="Arial" panose="020b0604020202020204" pitchFamily="34" charset="0"/>
                    <a:ea typeface="ＭＳ Ｐゴシック" panose="020b0600070205080204" pitchFamily="34" charset="-128"/>
                  </a:rPr>
                  <a:t>Standard Dose</a:t>
                </a:r>
              </a:p>
              <a:p>
                <a:pPr>
                  <a:lnSpc>
                    <a:spcPct val="95000"/>
                  </a:lnSpc>
                  <a:spcBef>
                    <a:spcPct val="30000"/>
                  </a:spcBef>
                </a:pPr>
                <a:r>
                  <a:rPr lang="en-US" altLang="en-US" sz="1600" b="0" i="0">
                    <a:latin typeface="Arial" panose="020b0604020202020204" pitchFamily="34" charset="0"/>
                    <a:ea typeface="ＭＳ Ｐゴシック" panose="020b0600070205080204" pitchFamily="34" charset="-128"/>
                  </a:rPr>
                  <a:t>High Dose</a:t>
                </a:r>
              </a:p>
            </p:txBody>
          </p:sp>
          <p:sp>
            <p:nvSpPr>
              <p:cNvPr id="53277" name="Line 57">
                <a:extLst>
                  <a:ext uri="{FF2B5EF4-FFF2-40B4-BE49-F238E27FC236}">
                    <a16:creationId xmlns:a16="http://schemas.microsoft.com/office/drawing/2014/main" id="{6563F00E-1F10-E144-B6CE-89C69E9E3FED}"/>
                  </a:ext>
                </a:extLst>
              </p:cNvPr>
              <p:cNvSpPr>
                <a:spLocks noChangeShapeType="1"/>
              </p:cNvSpPr>
              <p:nvPr/>
            </p:nvSpPr>
            <p:spPr bwMode="auto">
              <a:xfrm>
                <a:off x="3056" y="1270"/>
                <a:ext cx="201" cy="0"/>
              </a:xfrm>
              <a:prstGeom prst="line">
                <a:avLst/>
              </a:prstGeom>
              <a:noFill/>
              <a:ln w="28575">
                <a:solidFill>
                  <a:srgbClr val="008000"/>
                </a:solidFill>
                <a:round/>
              </a:ln>
              <a:extLst>
                <a:ext uri="{909E8E84-426E-40DD-AFC4-6F175D3DCCD1}">
                  <a14:hiddenFill xmlns:a14="http://schemas.microsoft.com/office/drawing/2010/main">
                    <a:noFill/>
                  </a14:hiddenFill>
                </a:ext>
              </a:extLst>
            </p:spPr>
            <p:txBody>
              <a:bodyPr/>
              <a:lstStyle/>
              <a:p>
                <a:endParaRPr lang="en-US"/>
              </a:p>
            </p:txBody>
          </p:sp>
          <p:sp>
            <p:nvSpPr>
              <p:cNvPr id="53278" name="Line 58">
                <a:extLst>
                  <a:ext uri="{FF2B5EF4-FFF2-40B4-BE49-F238E27FC236}">
                    <a16:creationId xmlns:a16="http://schemas.microsoft.com/office/drawing/2014/main" id="{056D1315-298C-564E-975A-BC122E75C32B}"/>
                  </a:ext>
                </a:extLst>
              </p:cNvPr>
              <p:cNvSpPr>
                <a:spLocks noChangeShapeType="1"/>
              </p:cNvSpPr>
              <p:nvPr/>
            </p:nvSpPr>
            <p:spPr bwMode="auto">
              <a:xfrm>
                <a:off x="3056" y="1464"/>
                <a:ext cx="201" cy="0"/>
              </a:xfrm>
              <a:prstGeom prst="line">
                <a:avLst/>
              </a:prstGeom>
              <a:noFill/>
              <a:ln w="28575">
                <a:solidFill>
                  <a:srgbClr val="3B6D97"/>
                </a:solidFill>
                <a:round/>
              </a:ln>
              <a:extLst>
                <a:ext uri="{909E8E84-426E-40DD-AFC4-6F175D3DCCD1}">
                  <a14:hiddenFill xmlns:a14="http://schemas.microsoft.com/office/drawing/2010/main">
                    <a:noFill/>
                  </a14:hiddenFill>
                </a:ext>
              </a:extLst>
            </p:spPr>
            <p:txBody>
              <a:bodyPr/>
              <a:lstStyle/>
              <a:p>
                <a:endParaRPr lang="en-US"/>
              </a:p>
            </p:txBody>
          </p:sp>
        </p:grpSp>
      </p:grpSp>
      <p:sp>
        <p:nvSpPr>
          <p:cNvPr id="2" name="TextBox 1">
            <a:extLst>
              <a:ext uri="{FF2B5EF4-FFF2-40B4-BE49-F238E27FC236}">
                <a16:creationId xmlns:a16="http://schemas.microsoft.com/office/drawing/2014/main" id="{9267085A-0DB8-9644-AB50-02F9CA75B32D}"/>
              </a:ext>
            </a:extLst>
          </p:cNvPr>
          <p:cNvSpPr txBox="1">
            <a:spLocks noSelect="1" noMove="1" noResize="1" noTextEdit="1"/>
          </p:cNvSpPr>
          <p:nvPr/>
        </p:nvSpPr>
        <p:spPr>
          <a:xfrm>
            <a:off x="8161670" y="1868501"/>
            <a:ext cx="3073399" cy="584775"/>
          </a:xfrm>
          <a:prstGeom prst="rect">
            <a:avLst/>
          </a:prstGeom>
          <a:noFill/>
        </p:spPr>
        <p:txBody>
          <a:bodyPr wrap="square" rtlCol="0">
            <a:spAutoFit/>
          </a:bodyPr>
          <a:lstStyle/>
          <a:p>
            <a:r>
              <a:rPr lang="en-US" sz="1600">
                <a:latin typeface="Arial" panose="020b0604020202020204" pitchFamily="34" charset="0"/>
                <a:cs typeface="Arial" panose="020b0604020202020204" pitchFamily="34" charset="0"/>
              </a:rPr>
              <a:t>         (spKt/V=1.32; 190 min)</a:t>
            </a:r>
          </a:p>
          <a:p>
            <a:r>
              <a:rPr lang="en-US" sz="1600">
                <a:latin typeface="Arial" panose="020b0604020202020204" pitchFamily="34" charset="0"/>
                <a:cs typeface="Arial" panose="020b0604020202020204" pitchFamily="34" charset="0"/>
              </a:rPr>
              <a:t> (spKt/V=1.71; 219 min)</a:t>
            </a:r>
          </a:p>
        </p:txBody>
      </p:sp>
      <p:sp>
        <p:nvSpPr>
          <p:cNvPr id="3" name="TextBox 2">
            <a:extLst>
              <a:ext uri="{FF2B5EF4-FFF2-40B4-BE49-F238E27FC236}">
                <a16:creationId xmlns:a16="http://schemas.microsoft.com/office/drawing/2014/main" id="{98BB212E-BFC0-4B3A-9D2B-4F812689FE5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37806912"/>
      </p:ext>
    </p:extLst>
  </p:cSld>
  <p:clrMapOvr>
    <a:masterClrMapping/>
  </p:clrMapOvr>
  <p:transition/>
  <p:timing/>
</p:sld>
</file>

<file path=ppt/slides/slide4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AF7A0297-046A-7945-98A3-A3467B80E325}"/>
              </a:ext>
            </a:extLst>
          </p:cNvPr>
          <p:cNvSpPr>
            <a:spLocks noGrp="1" noSelect="1" noMove="1" noResize="1" noTextEdit="1"/>
          </p:cNvSpPr>
          <p:nvPr>
            <p:ph type="title"/>
          </p:nvPr>
        </p:nvSpPr>
        <p:spPr>
          <a:xfrm>
            <a:off x="613274" y="698058"/>
            <a:ext cx="11578726" cy="1082404"/>
          </a:xfrm>
        </p:spPr>
        <p:txBody>
          <a:bodyPr>
            <a:normAutofit fontScale="90000"/>
          </a:bodyPr>
          <a:lstStyle/>
          <a:p>
            <a:r>
              <a:rPr lang="en-US" sz="4400"/>
              <a:t>HEMO Trial Problem: Lack of Separation</a:t>
            </a:r>
            <a:br>
              <a:rPr lang="en-US"/>
            </a:br>
            <a:r>
              <a:rPr lang="en-US" sz="3300" b="0"/>
              <a:t>only 30% increase in Kt/V</a:t>
            </a:r>
            <a:r>
              <a:rPr lang="en-US" sz="3300" b="0" baseline="-25000" err="1"/>
              <a:t>urea</a:t>
            </a:r>
            <a:r>
              <a:rPr lang="en-US" sz="3300" b="0"/>
              <a:t> and 15% increase in treatment time</a:t>
            </a:r>
          </a:p>
        </p:txBody>
      </p:sp>
      <p:graphicFrame>
        <p:nvGraphicFramePr>
          <p:cNvPr id="5" name="Table 5">
            <a:extLst>
              <a:ext uri="{FF2B5EF4-FFF2-40B4-BE49-F238E27FC236}">
                <a16:creationId xmlns:a16="http://schemas.microsoft.com/office/drawing/2014/main" id="{E0D77CD1-EB42-FD4A-AC7F-DB6E5E267D4A}"/>
              </a:ext>
            </a:extLst>
          </p:cNvPr>
          <p:cNvGraphicFramePr>
            <a:graphicFrameLocks noGrp="1" noSelect="1" noMove="1" noResize="1"/>
          </p:cNvGraphicFramePr>
          <p:nvPr>
            <p:ph idx="1"/>
            <p:extLst>
              <p:ext uri="{D42A27DB-BD31-4B8C-83A1-F6EECF244321}">
                <p14:modId val="3045966838"/>
              </p:ext>
            </p:extLst>
          </p:nvPr>
        </p:nvGraphicFramePr>
        <p:xfrm>
          <a:off x="614920" y="1830025"/>
          <a:ext cx="10963935" cy="2773680"/>
        </p:xfrm>
        <a:graphic>
          <a:graphicData uri="http://schemas.openxmlformats.org/drawingml/2006/table">
            <a:tbl>
              <a:tblPr firstRow="1" bandRow="1">
                <a:tableStyleId>{5C22544A-7EE6-4342-B048-85BDC9FD1C3A}</a:tableStyleId>
              </a:tblPr>
              <a:tblGrid>
                <a:gridCol w="4137833">
                  <a:extLst>
                    <a:ext uri="{9D8B030D-6E8A-4147-A177-3AD203B41FA5}">
                      <a16:colId xmlns:a16="http://schemas.microsoft.com/office/drawing/2014/main" val="283183912"/>
                    </a:ext>
                  </a:extLst>
                </a:gridCol>
                <a:gridCol w="3700131">
                  <a:extLst>
                    <a:ext uri="{9D8B030D-6E8A-4147-A177-3AD203B41FA5}">
                      <a16:colId xmlns:a16="http://schemas.microsoft.com/office/drawing/2014/main" val="4260202124"/>
                    </a:ext>
                  </a:extLst>
                </a:gridCol>
                <a:gridCol w="3125971">
                  <a:extLst>
                    <a:ext uri="{9D8B030D-6E8A-4147-A177-3AD203B41FA5}">
                      <a16:colId xmlns:a16="http://schemas.microsoft.com/office/drawing/2014/main" val="3725481470"/>
                    </a:ext>
                  </a:extLst>
                </a:gridCol>
              </a:tblGrid>
              <a:tr h="370840">
                <a:tc>
                  <a:txBody>
                    <a:bodyPr vert="horz" wrap="square"/>
                    <a:lstStyle/>
                    <a:p>
                      <a:r>
                        <a:rPr lang="en-US" sz="2000">
                          <a:latin typeface="Arial" panose="020b0604020202020204" pitchFamily="34" charset="0"/>
                          <a:cs typeface="Arial" panose="020b0604020202020204" pitchFamily="34" charset="0"/>
                        </a:rPr>
                        <a:t>Variable</a:t>
                      </a:r>
                    </a:p>
                  </a:txBody>
                  <a:tcPr/>
                </a:tc>
                <a:tc>
                  <a:txBody>
                    <a:bodyPr vert="horz" wrap="square"/>
                    <a:lstStyle/>
                    <a:p>
                      <a:r>
                        <a:rPr lang="en-US" sz="2000">
                          <a:latin typeface="Arial" panose="020b0604020202020204" pitchFamily="34" charset="0"/>
                          <a:cs typeface="Arial" panose="020b0604020202020204" pitchFamily="34" charset="0"/>
                        </a:rPr>
                        <a:t>Standard Dose Group</a:t>
                      </a:r>
                    </a:p>
                  </a:txBody>
                  <a:tcPr/>
                </a:tc>
                <a:tc>
                  <a:txBody>
                    <a:bodyPr vert="horz" wrap="square"/>
                    <a:lstStyle/>
                    <a:p>
                      <a:r>
                        <a:rPr lang="en-US" sz="2000">
                          <a:latin typeface="Arial" panose="020b0604020202020204" pitchFamily="34" charset="0"/>
                          <a:cs typeface="Arial" panose="020b0604020202020204" pitchFamily="34" charset="0"/>
                        </a:rPr>
                        <a:t>High Dose Group</a:t>
                      </a:r>
                    </a:p>
                  </a:txBody>
                  <a:tcPr/>
                </a:tc>
                <a:extLst>
                  <a:ext uri="{0D108BD9-81ED-4DB2-BD59-A6C34878D82A}">
                    <a16:rowId xmlns:a16="http://schemas.microsoft.com/office/drawing/2014/main" val="3208469778"/>
                  </a:ext>
                </a:extLst>
              </a:tr>
              <a:tr h="370840">
                <a:tc>
                  <a:txBody>
                    <a:bodyPr vert="horz" wrap="square"/>
                    <a:lstStyle/>
                    <a:p>
                      <a:r>
                        <a:rPr lang="en-US" sz="2000" err="1">
                          <a:latin typeface="Arial" panose="020b0604020202020204" pitchFamily="34" charset="0"/>
                          <a:cs typeface="Arial" panose="020b0604020202020204" pitchFamily="34" charset="0"/>
                        </a:rPr>
                        <a:t>spKt/V</a:t>
                      </a:r>
                      <a:r>
                        <a:rPr lang="en-US" sz="2000" baseline="-25000" err="1">
                          <a:latin typeface="Arial" panose="020b0604020202020204" pitchFamily="34" charset="0"/>
                          <a:cs typeface="Arial" panose="020b0604020202020204" pitchFamily="34" charset="0"/>
                        </a:rPr>
                        <a:t>urea</a:t>
                      </a:r>
                      <a:endParaRPr lang="en-US" sz="2000">
                        <a:latin typeface="Arial" panose="020b0604020202020204" pitchFamily="34" charset="0"/>
                        <a:cs typeface="Arial" panose="020b0604020202020204" pitchFamily="34" charset="0"/>
                      </a:endParaRPr>
                    </a:p>
                  </a:txBody>
                  <a:tcPr/>
                </a:tc>
                <a:tc>
                  <a:txBody>
                    <a:bodyPr vert="horz" wrap="square"/>
                    <a:lstStyle/>
                    <a:p>
                      <a:r>
                        <a:rPr lang="en-US" sz="2000">
                          <a:latin typeface="Arial" panose="020b0604020202020204" pitchFamily="34" charset="0"/>
                          <a:cs typeface="Arial" panose="020b0604020202020204" pitchFamily="34" charset="0"/>
                        </a:rPr>
                        <a:t>1.32 </a:t>
                      </a:r>
                      <a:r>
                        <a:rPr lang="en-US" sz="2000" u="sng">
                          <a:latin typeface="Arial" panose="020b0604020202020204" pitchFamily="34" charset="0"/>
                          <a:cs typeface="Arial" panose="020b0604020202020204" pitchFamily="34" charset="0"/>
                        </a:rPr>
                        <a:t>+</a:t>
                      </a:r>
                      <a:r>
                        <a:rPr lang="en-US" sz="2000">
                          <a:latin typeface="Arial" panose="020b0604020202020204" pitchFamily="34" charset="0"/>
                          <a:cs typeface="Arial" panose="020b0604020202020204" pitchFamily="34" charset="0"/>
                        </a:rPr>
                        <a:t> 0.09</a:t>
                      </a:r>
                    </a:p>
                  </a:txBody>
                  <a:tcPr/>
                </a:tc>
                <a:tc>
                  <a:txBody>
                    <a:bodyPr vert="horz" wrap="square"/>
                    <a:lstStyle/>
                    <a:p>
                      <a:r>
                        <a:rPr lang="en-US" sz="2000">
                          <a:latin typeface="Arial" panose="020b0604020202020204" pitchFamily="34" charset="0"/>
                          <a:cs typeface="Arial" panose="020b0604020202020204" pitchFamily="34" charset="0"/>
                        </a:rPr>
                        <a:t>1.71 </a:t>
                      </a:r>
                      <a:r>
                        <a:rPr lang="en-US" sz="2000" u="sng">
                          <a:latin typeface="Arial" panose="020b0604020202020204" pitchFamily="34" charset="0"/>
                          <a:cs typeface="Arial" panose="020b0604020202020204" pitchFamily="34" charset="0"/>
                        </a:rPr>
                        <a:t>+</a:t>
                      </a:r>
                      <a:r>
                        <a:rPr lang="en-US" sz="2000">
                          <a:latin typeface="Arial" panose="020b0604020202020204" pitchFamily="34" charset="0"/>
                          <a:cs typeface="Arial" panose="020b0604020202020204" pitchFamily="34" charset="0"/>
                        </a:rPr>
                        <a:t> 0.11</a:t>
                      </a:r>
                    </a:p>
                  </a:txBody>
                  <a:tcPr/>
                </a:tc>
                <a:extLst>
                  <a:ext uri="{0D108BD9-81ED-4DB2-BD59-A6C34878D82A}">
                    <a16:rowId xmlns:a16="http://schemas.microsoft.com/office/drawing/2014/main" val="1573957181"/>
                  </a:ext>
                </a:extLst>
              </a:tr>
              <a:tr h="370840">
                <a:tc>
                  <a:txBody>
                    <a:bodyPr vert="horz" wrap="square"/>
                    <a:lstStyle/>
                    <a:p>
                      <a:r>
                        <a:rPr lang="en-US" sz="2000" err="1">
                          <a:latin typeface="Arial" panose="020b0604020202020204" pitchFamily="34" charset="0"/>
                          <a:cs typeface="Arial" panose="020b0604020202020204" pitchFamily="34" charset="0"/>
                        </a:rPr>
                        <a:t>eKt/V</a:t>
                      </a:r>
                      <a:r>
                        <a:rPr lang="en-US" sz="2000" baseline="-25000" err="1">
                          <a:latin typeface="Arial" panose="020b0604020202020204" pitchFamily="34" charset="0"/>
                          <a:cs typeface="Arial" panose="020b0604020202020204" pitchFamily="34" charset="0"/>
                        </a:rPr>
                        <a:t>urea</a:t>
                      </a:r>
                      <a:endParaRPr lang="en-US" sz="2000">
                        <a:latin typeface="Arial" panose="020b0604020202020204" pitchFamily="34" charset="0"/>
                        <a:cs typeface="Arial" panose="020b0604020202020204" pitchFamily="34" charset="0"/>
                      </a:endParaRPr>
                    </a:p>
                  </a:txBody>
                  <a:tcPr/>
                </a:tc>
                <a:tc>
                  <a:txBody>
                    <a:bodyPr vert="horz" wrap="square"/>
                    <a:lstStyle/>
                    <a:p>
                      <a:r>
                        <a:rPr lang="en-US" sz="2000">
                          <a:latin typeface="Arial" panose="020b0604020202020204" pitchFamily="34" charset="0"/>
                          <a:cs typeface="Arial" panose="020b0604020202020204" pitchFamily="34" charset="0"/>
                        </a:rPr>
                        <a:t>1.16 </a:t>
                      </a:r>
                      <a:r>
                        <a:rPr lang="en-US" sz="2000" u="sng">
                          <a:latin typeface="Arial" panose="020b0604020202020204" pitchFamily="34" charset="0"/>
                          <a:cs typeface="Arial" panose="020b0604020202020204" pitchFamily="34" charset="0"/>
                        </a:rPr>
                        <a:t>+</a:t>
                      </a:r>
                      <a:r>
                        <a:rPr lang="en-US" sz="2000">
                          <a:latin typeface="Arial" panose="020b0604020202020204" pitchFamily="34" charset="0"/>
                          <a:cs typeface="Arial" panose="020b0604020202020204" pitchFamily="34" charset="0"/>
                        </a:rPr>
                        <a:t> 0.08</a:t>
                      </a:r>
                    </a:p>
                  </a:txBody>
                  <a:tcPr/>
                </a:tc>
                <a:tc>
                  <a:txBody>
                    <a:bodyPr vert="horz" wrap="square"/>
                    <a:lstStyle/>
                    <a:p>
                      <a:r>
                        <a:rPr lang="en-US" sz="2000">
                          <a:latin typeface="Arial" panose="020b0604020202020204" pitchFamily="34" charset="0"/>
                          <a:cs typeface="Arial" panose="020b0604020202020204" pitchFamily="34" charset="0"/>
                        </a:rPr>
                        <a:t>1.53 </a:t>
                      </a:r>
                      <a:r>
                        <a:rPr lang="en-US" sz="2000" u="sng">
                          <a:latin typeface="Arial" panose="020b0604020202020204" pitchFamily="34" charset="0"/>
                          <a:cs typeface="Arial" panose="020b0604020202020204" pitchFamily="34" charset="0"/>
                        </a:rPr>
                        <a:t>+</a:t>
                      </a:r>
                      <a:r>
                        <a:rPr lang="en-US" sz="2000">
                          <a:latin typeface="Arial" panose="020b0604020202020204" pitchFamily="34" charset="0"/>
                          <a:cs typeface="Arial" panose="020b0604020202020204" pitchFamily="34" charset="0"/>
                        </a:rPr>
                        <a:t> 0.09</a:t>
                      </a:r>
                    </a:p>
                  </a:txBody>
                  <a:tcPr/>
                </a:tc>
                <a:extLst>
                  <a:ext uri="{0D108BD9-81ED-4DB2-BD59-A6C34878D82A}">
                    <a16:rowId xmlns:a16="http://schemas.microsoft.com/office/drawing/2014/main" val="1546533264"/>
                  </a:ext>
                </a:extLst>
              </a:tr>
              <a:tr h="370840">
                <a:tc>
                  <a:txBody>
                    <a:bodyPr vert="horz" wrap="square"/>
                    <a:lstStyle/>
                    <a:p>
                      <a:r>
                        <a:rPr lang="en-US" sz="2000">
                          <a:latin typeface="Arial" panose="020b0604020202020204" pitchFamily="34" charset="0"/>
                          <a:cs typeface="Arial" panose="020b0604020202020204" pitchFamily="34" charset="0"/>
                        </a:rPr>
                        <a:t>Urea Reduction Ratio</a:t>
                      </a:r>
                    </a:p>
                  </a:txBody>
                  <a:tcPr/>
                </a:tc>
                <a:tc>
                  <a:txBody>
                    <a:bodyPr vert="horz" wrap="square"/>
                    <a:lstStyle/>
                    <a:p>
                      <a:r>
                        <a:rPr lang="en-US" sz="2000">
                          <a:latin typeface="Arial" panose="020b0604020202020204" pitchFamily="34" charset="0"/>
                          <a:cs typeface="Arial" panose="020b0604020202020204" pitchFamily="34" charset="0"/>
                        </a:rPr>
                        <a:t>66.3 </a:t>
                      </a:r>
                      <a:r>
                        <a:rPr lang="en-US" sz="2000" u="sng">
                          <a:latin typeface="Arial" panose="020b0604020202020204" pitchFamily="34" charset="0"/>
                          <a:cs typeface="Arial" panose="020b0604020202020204" pitchFamily="34" charset="0"/>
                        </a:rPr>
                        <a:t>+</a:t>
                      </a:r>
                      <a:r>
                        <a:rPr lang="en-US" sz="2000">
                          <a:latin typeface="Arial" panose="020b0604020202020204" pitchFamily="34" charset="0"/>
                          <a:cs typeface="Arial" panose="020b0604020202020204" pitchFamily="34" charset="0"/>
                        </a:rPr>
                        <a:t> 2.5 %</a:t>
                      </a:r>
                    </a:p>
                  </a:txBody>
                  <a:tcPr/>
                </a:tc>
                <a:tc>
                  <a:txBody>
                    <a:bodyPr vert="horz" wrap="square"/>
                    <a:lstStyle/>
                    <a:p>
                      <a:r>
                        <a:rPr lang="en-US" sz="2000">
                          <a:latin typeface="Arial" panose="020b0604020202020204" pitchFamily="34" charset="0"/>
                          <a:cs typeface="Arial" panose="020b0604020202020204" pitchFamily="34" charset="0"/>
                        </a:rPr>
                        <a:t>75.2 </a:t>
                      </a:r>
                      <a:r>
                        <a:rPr lang="en-US" sz="2000" u="sng">
                          <a:latin typeface="Arial" panose="020b0604020202020204" pitchFamily="34" charset="0"/>
                          <a:cs typeface="Arial" panose="020b0604020202020204" pitchFamily="34" charset="0"/>
                        </a:rPr>
                        <a:t>+</a:t>
                      </a:r>
                      <a:r>
                        <a:rPr lang="en-US" sz="2000">
                          <a:latin typeface="Arial" panose="020b0604020202020204" pitchFamily="34" charset="0"/>
                          <a:cs typeface="Arial" panose="020b0604020202020204" pitchFamily="34" charset="0"/>
                        </a:rPr>
                        <a:t> 2.5 %</a:t>
                      </a:r>
                    </a:p>
                  </a:txBody>
                  <a:tcPr/>
                </a:tc>
                <a:extLst>
                  <a:ext uri="{0D108BD9-81ED-4DB2-BD59-A6C34878D82A}">
                    <a16:rowId xmlns:a16="http://schemas.microsoft.com/office/drawing/2014/main" val="2100116104"/>
                  </a:ext>
                </a:extLst>
              </a:tr>
              <a:tr h="370840">
                <a:tc>
                  <a:txBody>
                    <a:bodyPr vert="horz" wrap="square"/>
                    <a:lstStyle/>
                    <a:p>
                      <a:r>
                        <a:rPr lang="en-US" sz="2000">
                          <a:latin typeface="Arial" panose="020b0604020202020204" pitchFamily="34" charset="0"/>
                          <a:cs typeface="Arial" panose="020b0604020202020204" pitchFamily="34" charset="0"/>
                        </a:rPr>
                        <a:t>Pre-dialysis Urea</a:t>
                      </a:r>
                    </a:p>
                  </a:txBody>
                  <a:tcPr/>
                </a:tc>
                <a:tc>
                  <a:txBody>
                    <a:bodyPr vert="horz" wrap="square"/>
                    <a:lstStyle/>
                    <a:p>
                      <a:r>
                        <a:rPr lang="en-US" sz="2000">
                          <a:latin typeface="Arial" panose="020b0604020202020204" pitchFamily="34" charset="0"/>
                          <a:cs typeface="Arial" panose="020b0604020202020204" pitchFamily="34" charset="0"/>
                        </a:rPr>
                        <a:t>62.1 </a:t>
                      </a:r>
                      <a:r>
                        <a:rPr lang="en-US" sz="2000" u="sng">
                          <a:latin typeface="Arial" panose="020b0604020202020204" pitchFamily="34" charset="0"/>
                          <a:cs typeface="Arial" panose="020b0604020202020204" pitchFamily="34" charset="0"/>
                        </a:rPr>
                        <a:t>+</a:t>
                      </a:r>
                      <a:r>
                        <a:rPr lang="en-US" sz="2000">
                          <a:latin typeface="Arial" panose="020b0604020202020204" pitchFamily="34" charset="0"/>
                          <a:cs typeface="Arial" panose="020b0604020202020204" pitchFamily="34" charset="0"/>
                        </a:rPr>
                        <a:t> 13.6 mg/dl</a:t>
                      </a:r>
                    </a:p>
                  </a:txBody>
                  <a:tcPr/>
                </a:tc>
                <a:tc>
                  <a:txBody>
                    <a:bodyPr vert="horz" wrap="square"/>
                    <a:lstStyle/>
                    <a:p>
                      <a:r>
                        <a:rPr lang="en-US" sz="2000">
                          <a:latin typeface="Arial" panose="020b0604020202020204" pitchFamily="34" charset="0"/>
                          <a:cs typeface="Arial" panose="020b0604020202020204" pitchFamily="34" charset="0"/>
                        </a:rPr>
                        <a:t>54.3 </a:t>
                      </a:r>
                      <a:r>
                        <a:rPr lang="en-US" sz="2000" u="sng">
                          <a:latin typeface="Arial" panose="020b0604020202020204" pitchFamily="34" charset="0"/>
                          <a:cs typeface="Arial" panose="020b0604020202020204" pitchFamily="34" charset="0"/>
                        </a:rPr>
                        <a:t>+</a:t>
                      </a:r>
                      <a:r>
                        <a:rPr lang="en-US" sz="2000">
                          <a:latin typeface="Arial" panose="020b0604020202020204" pitchFamily="34" charset="0"/>
                          <a:cs typeface="Arial" panose="020b0604020202020204" pitchFamily="34" charset="0"/>
                        </a:rPr>
                        <a:t> 11.8 mg/dl</a:t>
                      </a:r>
                    </a:p>
                  </a:txBody>
                  <a:tcPr/>
                </a:tc>
                <a:extLst>
                  <a:ext uri="{0D108BD9-81ED-4DB2-BD59-A6C34878D82A}">
                    <a16:rowId xmlns:a16="http://schemas.microsoft.com/office/drawing/2014/main" val="3101531826"/>
                  </a:ext>
                </a:extLst>
              </a:tr>
              <a:tr h="370840">
                <a:tc>
                  <a:txBody>
                    <a:bodyPr vert="horz" wrap="square"/>
                    <a:lstStyle/>
                    <a:p>
                      <a:r>
                        <a:rPr lang="en-US" sz="2000">
                          <a:latin typeface="Arial" panose="020b0604020202020204" pitchFamily="34" charset="0"/>
                          <a:cs typeface="Arial" panose="020b0604020202020204" pitchFamily="34" charset="0"/>
                        </a:rPr>
                        <a:t>Treatment Time</a:t>
                      </a:r>
                    </a:p>
                  </a:txBody>
                  <a:tcPr/>
                </a:tc>
                <a:tc>
                  <a:txBody>
                    <a:bodyPr vert="horz" wrap="square"/>
                    <a:lstStyle/>
                    <a:p>
                      <a:r>
                        <a:rPr lang="en-US" sz="2000">
                          <a:latin typeface="Arial" panose="020b0604020202020204" pitchFamily="34" charset="0"/>
                          <a:cs typeface="Arial" panose="020b0604020202020204" pitchFamily="34" charset="0"/>
                        </a:rPr>
                        <a:t>190 </a:t>
                      </a:r>
                      <a:r>
                        <a:rPr lang="en-US" sz="2000" u="sng">
                          <a:latin typeface="Arial" panose="020b0604020202020204" pitchFamily="34" charset="0"/>
                          <a:cs typeface="Arial" panose="020b0604020202020204" pitchFamily="34" charset="0"/>
                        </a:rPr>
                        <a:t>+</a:t>
                      </a:r>
                      <a:r>
                        <a:rPr lang="en-US" sz="2000">
                          <a:latin typeface="Arial" panose="020b0604020202020204" pitchFamily="34" charset="0"/>
                          <a:cs typeface="Arial" panose="020b0604020202020204" pitchFamily="34" charset="0"/>
                        </a:rPr>
                        <a:t> 23 minutes</a:t>
                      </a:r>
                    </a:p>
                  </a:txBody>
                  <a:tcPr/>
                </a:tc>
                <a:tc>
                  <a:txBody>
                    <a:bodyPr vert="horz" wrap="square"/>
                    <a:lstStyle/>
                    <a:p>
                      <a:r>
                        <a:rPr lang="en-US" sz="2000">
                          <a:latin typeface="Arial" panose="020b0604020202020204" pitchFamily="34" charset="0"/>
                          <a:cs typeface="Arial" panose="020b0604020202020204" pitchFamily="34" charset="0"/>
                        </a:rPr>
                        <a:t>219 </a:t>
                      </a:r>
                      <a:r>
                        <a:rPr lang="en-US" sz="2000" u="sng">
                          <a:latin typeface="Arial" panose="020b0604020202020204" pitchFamily="34" charset="0"/>
                          <a:cs typeface="Arial" panose="020b0604020202020204" pitchFamily="34" charset="0"/>
                        </a:rPr>
                        <a:t>+</a:t>
                      </a:r>
                      <a:r>
                        <a:rPr lang="en-US" sz="2000">
                          <a:latin typeface="Arial" panose="020b0604020202020204" pitchFamily="34" charset="0"/>
                          <a:cs typeface="Arial" panose="020b0604020202020204" pitchFamily="34" charset="0"/>
                        </a:rPr>
                        <a:t> 23 minutes</a:t>
                      </a:r>
                    </a:p>
                  </a:txBody>
                  <a:tcPr/>
                </a:tc>
                <a:extLst>
                  <a:ext uri="{0D108BD9-81ED-4DB2-BD59-A6C34878D82A}">
                    <a16:rowId xmlns:a16="http://schemas.microsoft.com/office/drawing/2014/main" val="2893689785"/>
                  </a:ext>
                </a:extLst>
              </a:tr>
              <a:tr h="370840">
                <a:tc>
                  <a:txBody>
                    <a:bodyPr vert="horz" wrap="square"/>
                    <a:lstStyle/>
                    <a:p>
                      <a:r>
                        <a:rPr lang="en-US" sz="2000">
                          <a:latin typeface="Arial" panose="020b0604020202020204" pitchFamily="34" charset="0"/>
                          <a:cs typeface="Arial" panose="020b0604020202020204" pitchFamily="34" charset="0"/>
                        </a:rPr>
                        <a:t>Beta</a:t>
                      </a:r>
                      <a:r>
                        <a:rPr lang="en-US" sz="2000" baseline="-25000">
                          <a:latin typeface="Arial" panose="020b0604020202020204" pitchFamily="34" charset="0"/>
                          <a:cs typeface="Arial" panose="020b0604020202020204" pitchFamily="34" charset="0"/>
                        </a:rPr>
                        <a:t>2</a:t>
                      </a:r>
                      <a:r>
                        <a:rPr lang="en-US" sz="2000" baseline="0">
                          <a:latin typeface="Arial" panose="020b0604020202020204" pitchFamily="34" charset="0"/>
                          <a:cs typeface="Arial" panose="020b0604020202020204" pitchFamily="34" charset="0"/>
                        </a:rPr>
                        <a:t>-</a:t>
                      </a:r>
                      <a:r>
                        <a:rPr lang="en-US" sz="2000">
                          <a:latin typeface="Arial" panose="020b0604020202020204" pitchFamily="34" charset="0"/>
                          <a:cs typeface="Arial" panose="020b0604020202020204" pitchFamily="34" charset="0"/>
                        </a:rPr>
                        <a:t>microglobulin clearance</a:t>
                      </a:r>
                    </a:p>
                  </a:txBody>
                  <a:tcPr/>
                </a:tc>
                <a:tc>
                  <a:txBody>
                    <a:bodyPr vert="horz" wrap="square"/>
                    <a:lstStyle/>
                    <a:p>
                      <a:r>
                        <a:rPr lang="en-US" sz="2000">
                          <a:latin typeface="Arial" panose="020b0604020202020204" pitchFamily="34" charset="0"/>
                          <a:cs typeface="Arial" panose="020b0604020202020204" pitchFamily="34" charset="0"/>
                        </a:rPr>
                        <a:t>3.5 </a:t>
                      </a:r>
                      <a:r>
                        <a:rPr lang="en-US" sz="2000" u="sng">
                          <a:latin typeface="Arial" panose="020b0604020202020204" pitchFamily="34" charset="0"/>
                          <a:cs typeface="Arial" panose="020b0604020202020204" pitchFamily="34" charset="0"/>
                        </a:rPr>
                        <a:t>+</a:t>
                      </a:r>
                      <a:r>
                        <a:rPr lang="en-US" sz="2000">
                          <a:latin typeface="Arial" panose="020b0604020202020204" pitchFamily="34" charset="0"/>
                          <a:cs typeface="Arial" panose="020b0604020202020204" pitchFamily="34" charset="0"/>
                        </a:rPr>
                        <a:t> 3.6 L</a:t>
                      </a:r>
                    </a:p>
                  </a:txBody>
                  <a:tcPr/>
                </a:tc>
                <a:tc>
                  <a:txBody>
                    <a:bodyPr vert="horz" wrap="square"/>
                    <a:lstStyle/>
                    <a:p>
                      <a:r>
                        <a:rPr lang="en-US" sz="2000">
                          <a:latin typeface="Arial" panose="020b0604020202020204" pitchFamily="34" charset="0"/>
                          <a:cs typeface="Arial" panose="020b0604020202020204" pitchFamily="34" charset="0"/>
                        </a:rPr>
                        <a:t>4.0 </a:t>
                      </a:r>
                      <a:r>
                        <a:rPr lang="en-US" sz="2000" u="sng">
                          <a:latin typeface="Arial" panose="020b0604020202020204" pitchFamily="34" charset="0"/>
                          <a:cs typeface="Arial" panose="020b0604020202020204" pitchFamily="34" charset="0"/>
                        </a:rPr>
                        <a:t>+</a:t>
                      </a:r>
                      <a:r>
                        <a:rPr lang="en-US" sz="2000">
                          <a:latin typeface="Arial" panose="020b0604020202020204" pitchFamily="34" charset="0"/>
                          <a:cs typeface="Arial" panose="020b0604020202020204" pitchFamily="34" charset="0"/>
                        </a:rPr>
                        <a:t> 3.6 L</a:t>
                      </a:r>
                    </a:p>
                  </a:txBody>
                  <a:tcPr/>
                </a:tc>
                <a:extLst>
                  <a:ext uri="{0D108BD9-81ED-4DB2-BD59-A6C34878D82A}">
                    <a16:rowId xmlns:a16="http://schemas.microsoft.com/office/drawing/2014/main" val="3890060955"/>
                  </a:ext>
                </a:extLst>
              </a:tr>
            </a:tbl>
          </a:graphicData>
        </a:graphic>
      </p:graphicFrame>
      <p:sp>
        <p:nvSpPr>
          <p:cNvPr id="4" name="Subtitle 3">
            <a:extLst>
              <a:ext uri="{FF2B5EF4-FFF2-40B4-BE49-F238E27FC236}">
                <a16:creationId xmlns:a16="http://schemas.microsoft.com/office/drawing/2014/main" id="{472A3B36-B248-5944-9140-20AA2CBB4BF8}"/>
              </a:ext>
            </a:extLst>
          </p:cNvPr>
          <p:cNvSpPr>
            <a:spLocks noGrp="1" noSelect="1" noMove="1" noResize="1" noTextEdit="1"/>
          </p:cNvSpPr>
          <p:nvPr>
            <p:ph type="subTitle" idx="10"/>
          </p:nvPr>
        </p:nvSpPr>
        <p:spPr/>
        <p:txBody>
          <a:bodyPr/>
          <a:lstStyle/>
          <a:p>
            <a:r>
              <a:rPr lang="en-US"/>
              <a:t>HISTORY</a:t>
            </a:r>
          </a:p>
        </p:txBody>
      </p:sp>
      <p:sp>
        <p:nvSpPr>
          <p:cNvPr id="6" name="Rectangle 8">
            <a:extLst>
              <a:ext uri="{FF2B5EF4-FFF2-40B4-BE49-F238E27FC236}">
                <a16:creationId xmlns:a16="http://schemas.microsoft.com/office/drawing/2014/main" id="{F997330A-77BC-B14D-BCBB-E5191476DAC2}"/>
              </a:ext>
            </a:extLst>
          </p:cNvPr>
          <p:cNvSpPr>
            <a:spLocks noSelect="1" noMove="1" noResize="1" noChangeArrowheads="1" noTextEdit="1"/>
          </p:cNvSpPr>
          <p:nvPr/>
        </p:nvSpPr>
        <p:spPr bwMode="auto">
          <a:xfrm>
            <a:off x="4731493" y="5755768"/>
            <a:ext cx="746914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225425" indent="-225425">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lgn="r" eaLnBrk="1" hangingPunct="1">
              <a:lnSpc>
                <a:spcPct val="95000"/>
              </a:lnSpc>
              <a:spcBef>
                <a:spcPct val="10000"/>
              </a:spcBef>
            </a:pPr>
            <a:r>
              <a:rPr lang="en-GB" altLang="en-US" sz="1500" b="0">
                <a:latin typeface="Arial" panose="020b0604020202020204" pitchFamily="34" charset="0"/>
                <a:ea typeface="ＭＳ Ｐゴシック" panose="020b0600070205080204" pitchFamily="34" charset="-128"/>
                <a:cs typeface="Arial" panose="020b0604020202020204" pitchFamily="34" charset="0"/>
              </a:rPr>
              <a:t>Adapted from Table 2 in Eknoyan G. et al. N Engl J Med 347:2010-2019, 2002</a:t>
            </a:r>
          </a:p>
        </p:txBody>
      </p:sp>
      <p:sp>
        <p:nvSpPr>
          <p:cNvPr id="3" name="TextBox 2">
            <a:extLst>
              <a:ext uri="{FF2B5EF4-FFF2-40B4-BE49-F238E27FC236}">
                <a16:creationId xmlns:a16="http://schemas.microsoft.com/office/drawing/2014/main" id="{DCA29FF3-A7BE-4EFD-9310-4ED6BF805781}"/>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4243189667"/>
      </p:ext>
    </p:extLst>
  </p:cSld>
  <p:clrMapOvr>
    <a:masterClrMapping/>
  </p:clrMapOvr>
  <p:transition/>
  <p:timing/>
</p:sld>
</file>

<file path=ppt/slides/slide4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CFD916AB-36BC-7D43-B269-77542068E522}"/>
              </a:ext>
            </a:extLst>
          </p:cNvPr>
          <p:cNvSpPr>
            <a:spLocks noGrp="1" noSelect="1" noMove="1" noResize="1" noTextEdit="1"/>
          </p:cNvSpPr>
          <p:nvPr>
            <p:ph type="title"/>
          </p:nvPr>
        </p:nvSpPr>
        <p:spPr>
          <a:xfrm>
            <a:off x="616684" y="705001"/>
            <a:ext cx="11575315" cy="1082404"/>
          </a:xfrm>
        </p:spPr>
        <p:txBody>
          <a:bodyPr>
            <a:normAutofit/>
          </a:bodyPr>
          <a:lstStyle/>
          <a:p>
            <a:r>
              <a:rPr lang="en-US"/>
              <a:t>Further Studies Have Not Clarified This Issue</a:t>
            </a:r>
          </a:p>
        </p:txBody>
      </p:sp>
      <p:sp>
        <p:nvSpPr>
          <p:cNvPr id="3" name="Content Placeholder 2">
            <a:extLst>
              <a:ext uri="{FF2B5EF4-FFF2-40B4-BE49-F238E27FC236}">
                <a16:creationId xmlns:a16="http://schemas.microsoft.com/office/drawing/2014/main" id="{D3607E25-31A1-9F43-B1F8-EF58C0F7EA9B}"/>
              </a:ext>
            </a:extLst>
          </p:cNvPr>
          <p:cNvSpPr>
            <a:spLocks noGrp="1" noSelect="1" noMove="1" noResize="1" noTextEdit="1"/>
          </p:cNvSpPr>
          <p:nvPr>
            <p:ph idx="1"/>
          </p:nvPr>
        </p:nvSpPr>
        <p:spPr>
          <a:xfrm>
            <a:off x="613143" y="1611943"/>
            <a:ext cx="10962173" cy="4541056"/>
          </a:xfrm>
        </p:spPr>
        <p:txBody>
          <a:bodyPr>
            <a:noAutofit/>
          </a:bodyPr>
          <a:lstStyle/>
          <a:p>
            <a:pPr>
              <a:spcBef>
                <a:spcPct val="0"/>
              </a:spcBef>
            </a:pPr>
            <a:r>
              <a:rPr lang="en-US" sz="2400">
                <a:latin typeface="Arial" panose="020b0604020202020204" pitchFamily="34" charset="0"/>
                <a:cs typeface="Arial" panose="020b0604020202020204" pitchFamily="34" charset="0"/>
              </a:rPr>
              <a:t>Frequent Hemodialysis Network Trials</a:t>
            </a:r>
          </a:p>
          <a:p>
            <a:pPr marL="796925" lvl="1" indent="-339725">
              <a:spcBef>
                <a:spcPct val="0"/>
              </a:spcBef>
              <a:buFont typeface="Courier New" panose="02070309020205020404" pitchFamily="49" charset="0"/>
              <a:buChar char="o"/>
            </a:pPr>
            <a:r>
              <a:rPr lang="en-US" sz="2000">
                <a:latin typeface="Arial" panose="020b0604020202020204" pitchFamily="34" charset="0"/>
                <a:cs typeface="Arial" panose="020b0604020202020204" pitchFamily="34" charset="0"/>
              </a:rPr>
              <a:t>Daily HD trial showed surrogate, 1-year mortality benefit for 5.3 treatments per week vs. 3 treatments per week</a:t>
            </a:r>
          </a:p>
          <a:p>
            <a:pPr marL="796925" lvl="1" indent="-339725">
              <a:spcBef>
                <a:spcPct val="0"/>
              </a:spcBef>
              <a:buFont typeface="Courier New" panose="02070309020205020404" pitchFamily="49" charset="0"/>
              <a:buChar char="o"/>
            </a:pPr>
            <a:r>
              <a:rPr lang="en-US" sz="2000">
                <a:latin typeface="Arial" panose="020b0604020202020204" pitchFamily="34" charset="0"/>
                <a:cs typeface="Arial" panose="020b0604020202020204" pitchFamily="34" charset="0"/>
              </a:rPr>
              <a:t>Nocturnal HHD trial failed to recruit adequate study size</a:t>
            </a:r>
          </a:p>
          <a:p>
            <a:pPr>
              <a:spcBef>
                <a:spcPct val="0"/>
              </a:spcBef>
            </a:pPr>
            <a:r>
              <a:rPr lang="en-US" sz="2400">
                <a:latin typeface="Arial" panose="020b0604020202020204" pitchFamily="34" charset="0"/>
                <a:cs typeface="Arial" panose="020b0604020202020204" pitchFamily="34" charset="0"/>
              </a:rPr>
              <a:t>TIME Trial</a:t>
            </a:r>
          </a:p>
          <a:p>
            <a:pPr marL="796925" lvl="1" indent="-339725">
              <a:spcBef>
                <a:spcPct val="0"/>
              </a:spcBef>
              <a:buFont typeface="Courier New" panose="02070309020205020404" pitchFamily="49" charset="0"/>
              <a:buChar char="o"/>
            </a:pPr>
            <a:r>
              <a:rPr lang="en-US" sz="2000">
                <a:latin typeface="Arial" panose="020b0604020202020204" pitchFamily="34" charset="0"/>
                <a:cs typeface="Arial" panose="020b0604020202020204" pitchFamily="34" charset="0"/>
              </a:rPr>
              <a:t>Attempted to examine dialysis time in incident patients</a:t>
            </a:r>
          </a:p>
          <a:p>
            <a:pPr marL="796925" lvl="1" indent="-339725">
              <a:spcBef>
                <a:spcPct val="0"/>
              </a:spcBef>
              <a:buFont typeface="Courier New" panose="02070309020205020404" pitchFamily="49" charset="0"/>
              <a:buChar char="o"/>
            </a:pPr>
            <a:r>
              <a:rPr lang="en-US" sz="2000">
                <a:latin typeface="Arial" panose="020b0604020202020204" pitchFamily="34" charset="0"/>
                <a:cs typeface="Arial" panose="020b0604020202020204" pitchFamily="34" charset="0"/>
              </a:rPr>
              <a:t>Ended at 1.1 years due to lack of separation (207 min vs. 216 min)</a:t>
            </a:r>
          </a:p>
          <a:p>
            <a:pPr>
              <a:spcBef>
                <a:spcPct val="0"/>
              </a:spcBef>
            </a:pPr>
            <a:r>
              <a:rPr lang="en-US" sz="2400" err="1">
                <a:latin typeface="Arial" panose="020b0604020202020204" pitchFamily="34" charset="0"/>
                <a:cs typeface="Arial" panose="020b0604020202020204" pitchFamily="34" charset="0"/>
              </a:rPr>
              <a:t>Ademex Trial in Peritoneal Dialysis</a:t>
            </a:r>
          </a:p>
          <a:p>
            <a:pPr marL="796925" lvl="1" indent="-339725">
              <a:spcBef>
                <a:spcPct val="0"/>
              </a:spcBef>
              <a:buFont typeface="Courier New" panose="02070309020205020404" pitchFamily="49" charset="0"/>
              <a:buChar char="o"/>
            </a:pPr>
            <a:r>
              <a:rPr lang="en-US" sz="2000">
                <a:latin typeface="Arial" panose="020b0604020202020204" pitchFamily="34" charset="0"/>
                <a:cs typeface="Arial" panose="020b0604020202020204" pitchFamily="34" charset="0"/>
              </a:rPr>
              <a:t>Similar to HD, improving urea clearance measured by urea kinetics showed no mortality benefit</a:t>
            </a:r>
          </a:p>
          <a:p>
            <a:pPr>
              <a:spcBef>
                <a:spcPct val="0"/>
              </a:spcBef>
            </a:pPr>
            <a:r>
              <a:rPr lang="en-US" sz="2400">
                <a:latin typeface="Arial" panose="020b0604020202020204" pitchFamily="34" charset="0"/>
                <a:cs typeface="Arial" panose="020b0604020202020204" pitchFamily="34" charset="0"/>
              </a:rPr>
              <a:t>However, renewed focus on salt and water removal and balance may impact outcomes when </a:t>
            </a:r>
            <a:r>
              <a:rPr lang="en-US" sz="2400" i="1">
                <a:latin typeface="Arial" panose="020b0604020202020204" pitchFamily="34" charset="0"/>
                <a:cs typeface="Arial" panose="020b0604020202020204" pitchFamily="34" charset="0"/>
              </a:rPr>
              <a:t>combined</a:t>
            </a:r>
            <a:r>
              <a:rPr lang="en-US" sz="2400">
                <a:latin typeface="Arial" panose="020b0604020202020204" pitchFamily="34" charset="0"/>
                <a:cs typeface="Arial" panose="020b0604020202020204" pitchFamily="34" charset="0"/>
              </a:rPr>
              <a:t> with urea clearance </a:t>
            </a:r>
            <a:r>
              <a:rPr lang="en-US" sz="2400" i="1">
                <a:latin typeface="Arial" panose="020b0604020202020204" pitchFamily="34" charset="0"/>
                <a:cs typeface="Arial" panose="020b0604020202020204" pitchFamily="34" charset="0"/>
              </a:rPr>
              <a:t>and</a:t>
            </a:r>
            <a:r>
              <a:rPr lang="en-US" sz="2400">
                <a:latin typeface="Arial" panose="020b0604020202020204" pitchFamily="34" charset="0"/>
                <a:cs typeface="Arial" panose="020b0604020202020204" pitchFamily="34" charset="0"/>
              </a:rPr>
              <a:t> dialysis time.</a:t>
            </a:r>
          </a:p>
        </p:txBody>
      </p:sp>
      <p:sp>
        <p:nvSpPr>
          <p:cNvPr id="4" name="Subtitle 3">
            <a:extLst>
              <a:ext uri="{FF2B5EF4-FFF2-40B4-BE49-F238E27FC236}">
                <a16:creationId xmlns:a16="http://schemas.microsoft.com/office/drawing/2014/main" id="{0B5B2140-068E-8743-9CC5-D1AE49338DA7}"/>
              </a:ext>
            </a:extLst>
          </p:cNvPr>
          <p:cNvSpPr>
            <a:spLocks noGrp="1" noSelect="1" noMove="1" noResize="1" noTextEdit="1"/>
          </p:cNvSpPr>
          <p:nvPr>
            <p:ph type="subTitle" idx="10"/>
          </p:nvPr>
        </p:nvSpPr>
        <p:spPr/>
        <p:txBody>
          <a:bodyPr/>
          <a:lstStyle/>
          <a:p>
            <a:r>
              <a:rPr lang="en-US"/>
              <a:t>History	</a:t>
            </a:r>
          </a:p>
        </p:txBody>
      </p:sp>
      <p:sp>
        <p:nvSpPr>
          <p:cNvPr id="5" name="TextBox 4">
            <a:extLst>
              <a:ext uri="{FF2B5EF4-FFF2-40B4-BE49-F238E27FC236}">
                <a16:creationId xmlns:a16="http://schemas.microsoft.com/office/drawing/2014/main" id="{9D4E19F0-80C8-9A40-882D-52ABFA54FFD7}"/>
              </a:ext>
            </a:extLst>
          </p:cNvPr>
          <p:cNvSpPr txBox="1">
            <a:spLocks noSelect="1" noMove="1" noResize="1" noTextEdit="1"/>
          </p:cNvSpPr>
          <p:nvPr/>
        </p:nvSpPr>
        <p:spPr>
          <a:xfrm>
            <a:off x="2668773" y="5608513"/>
            <a:ext cx="9529783" cy="523220"/>
          </a:xfrm>
          <a:prstGeom prst="rect">
            <a:avLst/>
          </a:prstGeom>
          <a:noFill/>
        </p:spPr>
        <p:txBody>
          <a:bodyPr wrap="square" rtlCol="0">
            <a:spAutoFit/>
          </a:bodyPr>
          <a:lstStyle/>
          <a:p>
            <a:pPr algn="r"/>
            <a:r>
              <a:rPr lang="en-US" sz="1400" i="1">
                <a:latin typeface="Arial" panose="020b0604020202020204" pitchFamily="34" charset="0"/>
                <a:cs typeface="Arial" panose="020b0604020202020204" pitchFamily="34" charset="0"/>
              </a:rPr>
              <a:t>FHN Trial Group. N Engl J Med 363:2287-2300, 2010; FHN Nocturnal Trial Group. Kidney Int 80:1080-1091, 2011;</a:t>
            </a:r>
          </a:p>
          <a:p>
            <a:pPr algn="r"/>
            <a:r>
              <a:rPr lang="en-US" sz="1400" i="1">
                <a:latin typeface="Arial" panose="020b0604020202020204" pitchFamily="34" charset="0"/>
                <a:cs typeface="Arial" panose="020b0604020202020204" pitchFamily="34" charset="0"/>
              </a:rPr>
              <a:t>Paniagua R et al. J Am Soc Nephrol 13: 1307-1320, 2002; Dember LM et al. J Am Soc Nephrol 30:890-903, 2019</a:t>
            </a:r>
          </a:p>
        </p:txBody>
      </p:sp>
      <p:sp>
        <p:nvSpPr>
          <p:cNvPr id="7" name="TextBox 6">
            <a:extLst>
              <a:ext uri="{FF2B5EF4-FFF2-40B4-BE49-F238E27FC236}">
                <a16:creationId xmlns:a16="http://schemas.microsoft.com/office/drawing/2014/main" id="{74B2B392-BA7A-453B-B4DC-E01BC4AAD8A1}"/>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879010182"/>
      </p:ext>
    </p:extLst>
  </p:cSld>
  <p:clrMapOvr>
    <a:masterClrMapping/>
  </p:clrMapOvr>
  <p:transition/>
  <p:timing/>
</p:sld>
</file>

<file path=ppt/slides/slide4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ext Placeholder 1">
            <a:extLst>
              <a:ext uri="{FF2B5EF4-FFF2-40B4-BE49-F238E27FC236}">
                <a16:creationId xmlns:a16="http://schemas.microsoft.com/office/drawing/2014/main" id="{2EB9BC3C-1EF5-1840-84CB-F242533CE995}"/>
              </a:ext>
            </a:extLst>
          </p:cNvPr>
          <p:cNvSpPr>
            <a:spLocks noGrp="1" noSelect="1" noMove="1" noResize="1" noTextEdit="1"/>
          </p:cNvSpPr>
          <p:nvPr>
            <p:ph type="body" idx="1"/>
          </p:nvPr>
        </p:nvSpPr>
        <p:spPr>
          <a:xfrm>
            <a:off x="4730308" y="3439633"/>
            <a:ext cx="6542590" cy="1007584"/>
          </a:xfrm>
        </p:spPr>
        <p:txBody>
          <a:bodyPr>
            <a:normAutofit/>
          </a:bodyPr>
          <a:lstStyle/>
          <a:p>
            <a:r>
              <a:rPr lang="en-US" sz="3000">
                <a:latin typeface="Arial" panose="020b0604020202020204" pitchFamily="34" charset="0"/>
                <a:cs typeface="Arial" panose="020b0604020202020204" pitchFamily="34" charset="0"/>
              </a:rPr>
              <a:t>Scientific Background</a:t>
            </a:r>
          </a:p>
        </p:txBody>
      </p:sp>
      <p:sp>
        <p:nvSpPr>
          <p:cNvPr id="3" name="Subtitle 2">
            <a:extLst>
              <a:ext uri="{FF2B5EF4-FFF2-40B4-BE49-F238E27FC236}">
                <a16:creationId xmlns:a16="http://schemas.microsoft.com/office/drawing/2014/main" id="{382ACF01-54FF-1641-B7B8-0E5436DF86E4}"/>
              </a:ext>
            </a:extLst>
          </p:cNvPr>
          <p:cNvSpPr>
            <a:spLocks noGrp="1" noSelect="1" noMove="1" noResize="1" noTextEdit="1"/>
          </p:cNvSpPr>
          <p:nvPr>
            <p:ph type="subTitle" idx="10"/>
          </p:nvPr>
        </p:nvSpPr>
        <p:spPr/>
        <p:txBody>
          <a:bodyPr/>
          <a:lstStyle/>
          <a:p>
            <a:r>
              <a:rPr lang="en-US"/>
              <a:t>Assessing Adequacy</a:t>
            </a:r>
          </a:p>
        </p:txBody>
      </p:sp>
      <p:sp>
        <p:nvSpPr>
          <p:cNvPr id="5" name="TextBox 4">
            <a:extLst>
              <a:ext uri="{FF2B5EF4-FFF2-40B4-BE49-F238E27FC236}">
                <a16:creationId xmlns:a16="http://schemas.microsoft.com/office/drawing/2014/main" id="{12F7AD96-74BA-4623-9F89-4ABD76AD853C}"/>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50887181"/>
      </p:ext>
    </p:extLst>
  </p:cSld>
  <p:clrMapOvr>
    <a:masterClrMapping/>
  </p:clrMapOvr>
  <p:transition/>
  <p:timing/>
</p:sld>
</file>

<file path=ppt/slides/slide4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1" name="Title 1">
            <a:extLst>
              <a:ext uri="{FF2B5EF4-FFF2-40B4-BE49-F238E27FC236}">
                <a16:creationId xmlns:a16="http://schemas.microsoft.com/office/drawing/2014/main" id="{0C7D6247-6CDD-B44A-9A94-F1C223705EB6}"/>
              </a:ext>
            </a:extLst>
          </p:cNvPr>
          <p:cNvSpPr txBox="1">
            <a:spLocks noSelect="1" noMove="1" noResize="1" noTextEdit="1"/>
          </p:cNvSpPr>
          <p:nvPr/>
        </p:nvSpPr>
        <p:spPr>
          <a:xfrm>
            <a:off x="619429" y="697988"/>
            <a:ext cx="11001955" cy="1143000"/>
          </a:xfrm>
          <a:prstGeom prst="rect">
            <a:avLst/>
          </a:prstGeom>
        </p:spPr>
        <p:txBody>
          <a:bodyPr vert="horz" lIns="0" tIns="0" rIns="0" bIns="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kumimoji="0" lang="en-US" sz="4000" b="1" i="0" u="none" strike="noStrike" kern="1200" cap="none" spc="0" normalizeH="0" baseline="0" noProof="0">
                <a:ln>
                  <a:noFill/>
                </a:ln>
                <a:solidFill>
                  <a:srgbClr val="008EAA"/>
                </a:solidFill>
                <a:effectLst/>
                <a:uLnTx/>
                <a:uFillTx/>
                <a:latin typeface="Segoe"/>
                <a:ea typeface="+mj-ea"/>
              </a:rPr>
              <a:t>What Is Kt/V</a:t>
            </a:r>
            <a:r>
              <a:rPr kumimoji="0" lang="en-US" sz="4000" b="1" i="0" u="none" strike="noStrike" kern="1200" cap="none" spc="0" normalizeH="0" baseline="-25000" noProof="0" err="1">
                <a:ln>
                  <a:noFill/>
                </a:ln>
                <a:solidFill>
                  <a:srgbClr val="008EAA"/>
                </a:solidFill>
                <a:effectLst/>
                <a:uLnTx/>
                <a:uFillTx/>
                <a:latin typeface="Segoe"/>
                <a:ea typeface="+mj-ea"/>
              </a:rPr>
              <a:t>urea</a:t>
            </a:r>
            <a:r>
              <a:rPr kumimoji="0" lang="en-US" sz="4000" b="1" i="0" u="none" strike="noStrike" kern="1200" cap="none" spc="0" normalizeH="0" baseline="0" noProof="0">
                <a:ln>
                  <a:noFill/>
                </a:ln>
                <a:solidFill>
                  <a:srgbClr val="008EAA"/>
                </a:solidFill>
                <a:effectLst/>
                <a:uLnTx/>
                <a:uFillTx/>
                <a:latin typeface="Segoe"/>
                <a:ea typeface="+mj-ea"/>
              </a:rPr>
              <a:t>? A </a:t>
            </a:r>
            <a:r>
              <a:rPr lang="en-US" sz="4000" b="1">
                <a:solidFill>
                  <a:srgbClr val="008EAA"/>
                </a:solidFill>
                <a:latin typeface="Segoe"/>
              </a:rPr>
              <a:t>U</a:t>
            </a:r>
            <a:r>
              <a:rPr kumimoji="0" lang="en-US" sz="4000" b="1" i="0" u="none" strike="noStrike" kern="1200" cap="none" spc="0" normalizeH="0" baseline="0" noProof="0" err="1">
                <a:ln>
                  <a:noFill/>
                </a:ln>
                <a:solidFill>
                  <a:srgbClr val="008EAA"/>
                </a:solidFill>
                <a:effectLst/>
                <a:uLnTx/>
                <a:uFillTx/>
                <a:latin typeface="Segoe"/>
                <a:ea typeface="+mj-ea"/>
              </a:rPr>
              <a:t>nitless “Dose” of Dialysis</a:t>
            </a:r>
            <a:endParaRPr lang="en-US" sz="4000" b="1"/>
          </a:p>
        </p:txBody>
      </p:sp>
      <p:sp>
        <p:nvSpPr>
          <p:cNvPr id="24" name="TextBox 36">
            <a:extLst>
              <a:ext uri="{FF2B5EF4-FFF2-40B4-BE49-F238E27FC236}">
                <a16:creationId xmlns:a16="http://schemas.microsoft.com/office/drawing/2014/main" id="{98BFA3E8-14E1-544F-8C17-FB5B8F0E3D26}"/>
              </a:ext>
            </a:extLst>
          </p:cNvPr>
          <p:cNvSpPr txBox="1">
            <a:spLocks noSelect="1" noMove="1" noResize="1" noChangeArrowheads="1" noTextEdit="1"/>
          </p:cNvSpPr>
          <p:nvPr/>
        </p:nvSpPr>
        <p:spPr bwMode="auto">
          <a:xfrm>
            <a:off x="3145224" y="5612652"/>
            <a:ext cx="1219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eaLnBrk="1" hangingPunct="1"/>
            <a:r>
              <a:rPr lang="en-US" altLang="en-US" sz="2800" b="0" i="0">
                <a:latin typeface="Arial" panose="020b0604020202020204" pitchFamily="34" charset="0"/>
                <a:cs typeface="Arial" panose="020b0604020202020204" pitchFamily="34" charset="0"/>
              </a:rPr>
              <a:t>time</a:t>
            </a:r>
          </a:p>
        </p:txBody>
      </p:sp>
      <p:sp>
        <p:nvSpPr>
          <p:cNvPr id="25" name="TextBox 37">
            <a:extLst>
              <a:ext uri="{FF2B5EF4-FFF2-40B4-BE49-F238E27FC236}">
                <a16:creationId xmlns:a16="http://schemas.microsoft.com/office/drawing/2014/main" id="{A2636F7A-1BCA-3A4B-B4FB-DBF2364BAF78}"/>
              </a:ext>
            </a:extLst>
          </p:cNvPr>
          <p:cNvSpPr txBox="1">
            <a:spLocks noSelect="1" noMove="1" noResize="1" noChangeArrowheads="1" noTextEdit="1"/>
          </p:cNvSpPr>
          <p:nvPr/>
        </p:nvSpPr>
        <p:spPr bwMode="auto">
          <a:xfrm rot="16200000">
            <a:off x="640364" y="3188828"/>
            <a:ext cx="1446213" cy="646331"/>
          </a:xfrm>
          <a:prstGeom prst="rect">
            <a:avLst/>
          </a:prstGeom>
          <a:noFill/>
          <a:ln w="9525">
            <a:no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eaLnBrk="1" hangingPunct="1"/>
            <a:r>
              <a:rPr lang="en-US" altLang="en-US" sz="1800" b="0" i="0">
                <a:latin typeface="Arial" panose="020b0604020202020204" pitchFamily="34" charset="0"/>
                <a:cs typeface="Arial" panose="020b0604020202020204" pitchFamily="34" charset="0"/>
              </a:rPr>
              <a:t>Plasma</a:t>
            </a:r>
          </a:p>
          <a:p>
            <a:pPr eaLnBrk="1" hangingPunct="1"/>
            <a:r>
              <a:rPr lang="en-US" altLang="en-US" sz="1800" b="0" i="0">
                <a:latin typeface="Arial" panose="020b0604020202020204" pitchFamily="34" charset="0"/>
                <a:cs typeface="Arial" panose="020b0604020202020204" pitchFamily="34" charset="0"/>
              </a:rPr>
              <a:t>Urea</a:t>
            </a:r>
          </a:p>
        </p:txBody>
      </p:sp>
      <p:sp>
        <p:nvSpPr>
          <p:cNvPr id="26" name="Arc 25">
            <a:extLst>
              <a:ext uri="{FF2B5EF4-FFF2-40B4-BE49-F238E27FC236}">
                <a16:creationId xmlns:a16="http://schemas.microsoft.com/office/drawing/2014/main" id="{2214BD5A-0F95-E247-A636-8BE6A3B7C1C8}"/>
              </a:ext>
            </a:extLst>
          </p:cNvPr>
          <p:cNvSpPr>
            <a:spLocks noSelect="1" noMove="1" noResize="1" noTextEdit="1"/>
          </p:cNvSpPr>
          <p:nvPr/>
        </p:nvSpPr>
        <p:spPr bwMode="auto">
          <a:xfrm>
            <a:off x="1983854" y="2760034"/>
            <a:ext cx="458788" cy="1095018"/>
          </a:xfrm>
          <a:prstGeom prst="arc">
            <a:avLst>
              <a:gd name="adj1" fmla="val 11203293"/>
              <a:gd name="adj2" fmla="val 16743088"/>
            </a:avLst>
          </a:prstGeom>
          <a:noFill/>
          <a:ln w="9525" cap="flat" cmpd="sng" algn="ctr">
            <a:noFill/>
            <a:prstDash val="solid"/>
            <a:round/>
            <a:headEnd type="none" w="med" len="med"/>
            <a:tailEnd type="none" w="med" len="med"/>
          </a:ln>
          <a:effectLst/>
        </p:spPr>
        <p:txBody>
          <a:bodyPr>
            <a:spAutoFit/>
          </a:bodyPr>
          <a:lstStyle/>
          <a:p>
            <a:pPr eaLnBrk="1" hangingPunct="1">
              <a:defRPr/>
            </a:pPr>
            <a:endParaRPr lang="en-US" sz="2800" b="0" i="0">
              <a:latin typeface="Arial" panose="020b0604020202020204" pitchFamily="34" charset="0"/>
              <a:ea typeface="ＭＳ Ｐゴシック" pitchFamily="1" charset="-128"/>
              <a:cs typeface="Arial" panose="020b0604020202020204" pitchFamily="34" charset="0"/>
            </a:endParaRPr>
          </a:p>
        </p:txBody>
      </p:sp>
      <p:sp>
        <p:nvSpPr>
          <p:cNvPr id="27" name="Freeform 41">
            <a:extLst>
              <a:ext uri="{FF2B5EF4-FFF2-40B4-BE49-F238E27FC236}">
                <a16:creationId xmlns:a16="http://schemas.microsoft.com/office/drawing/2014/main" id="{022C153D-4DF2-9649-A20E-B8E657FEE319}"/>
              </a:ext>
            </a:extLst>
          </p:cNvPr>
          <p:cNvSpPr>
            <a:spLocks noSelect="1" noMove="1" noResize="1" noChangeArrowheads="1" noTextEdit="1"/>
          </p:cNvSpPr>
          <p:nvPr/>
        </p:nvSpPr>
        <p:spPr bwMode="auto">
          <a:xfrm>
            <a:off x="2234679" y="2771146"/>
            <a:ext cx="770736" cy="1115655"/>
          </a:xfrm>
          <a:custGeom>
            <a:gdLst>
              <a:gd name="T0" fmla="*/ 0 w 853440"/>
              <a:gd name="T1" fmla="*/ 0 h 2447108"/>
              <a:gd name="T2" fmla="*/ 502848 w 853440"/>
              <a:gd name="T3" fmla="*/ 1974353 h 2447108"/>
              <a:gd name="T4" fmla="*/ 849638 w 853440"/>
              <a:gd name="T5" fmla="*/ 2444022 h 2447108"/>
              <a:gd name="T6" fmla="*/ 849638 w 853440"/>
              <a:gd name="T7" fmla="*/ 2444022 h 2447108"/>
              <a:gd name="T8" fmla="*/ 0 60000 65536"/>
              <a:gd name="T9" fmla="*/ 0 60000 65536"/>
              <a:gd name="T10" fmla="*/ 0 60000 65536"/>
              <a:gd name="T11" fmla="*/ 0 60000 65536"/>
              <a:gd name="T12" fmla="*/ 0 w 853440"/>
              <a:gd name="T13" fmla="*/ 0 h 2447108"/>
              <a:gd name="T14" fmla="*/ 853440 w 853440"/>
              <a:gd name="T15" fmla="*/ 2447108 h 2447108"/>
            </a:gdLst>
            <a:cxnLst>
              <a:cxn ang="T8">
                <a:pos x="T0" y="T1"/>
              </a:cxn>
              <a:cxn ang="T9">
                <a:pos x="T2" y="T3"/>
              </a:cxn>
              <a:cxn ang="T10">
                <a:pos x="T4" y="T5"/>
              </a:cxn>
              <a:cxn ang="T11">
                <a:pos x="T6" y="T7"/>
              </a:cxn>
            </a:cxnLst>
            <a:rect l="T12" t="T13" r="T14" b="T15"/>
            <a:pathLst>
              <a:path w="853440" h="2447108">
                <a:moveTo>
                  <a:pt x="0" y="0"/>
                </a:moveTo>
                <a:cubicBezTo>
                  <a:pt x="181429" y="784497"/>
                  <a:pt x="362858" y="1568994"/>
                  <a:pt x="505098" y="1976845"/>
                </a:cubicBezTo>
                <a:cubicBezTo>
                  <a:pt x="647338" y="2384696"/>
                  <a:pt x="853440" y="2447108"/>
                  <a:pt x="853440" y="2447108"/>
                </a:cubicBezTo>
              </a:path>
            </a:pathLst>
          </a:custGeom>
          <a:noFill/>
          <a:ln w="69850" algn="ctr">
            <a:solidFill>
              <a:schemeClr val="bg2"/>
            </a:solidFill>
            <a:round/>
          </a:ln>
          <a:extLst>
            <a:ext uri="{909E8E84-426E-40DD-AFC4-6F175D3DCCD1}">
              <a14:hiddenFill xmlns:a14="http://schemas.microsoft.com/office/drawing/2010/main">
                <a:solidFill>
                  <a:srgbClr val="FFFFFF"/>
                </a:solidFill>
              </a14:hiddenFill>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eaLnBrk="1" hangingPunct="1"/>
            <a:endParaRPr lang="en-US" altLang="en-US" sz="2800" b="0" i="0">
              <a:latin typeface="Arial" panose="020b0604020202020204" pitchFamily="34" charset="0"/>
              <a:cs typeface="Arial" panose="020b0604020202020204" pitchFamily="34" charset="0"/>
            </a:endParaRPr>
          </a:p>
        </p:txBody>
      </p:sp>
      <p:sp>
        <p:nvSpPr>
          <p:cNvPr id="28" name="Freeform 42">
            <a:extLst>
              <a:ext uri="{FF2B5EF4-FFF2-40B4-BE49-F238E27FC236}">
                <a16:creationId xmlns:a16="http://schemas.microsoft.com/office/drawing/2014/main" id="{D3788EE8-CBAE-1B48-B6F8-26AFF23E0954}"/>
              </a:ext>
            </a:extLst>
          </p:cNvPr>
          <p:cNvSpPr>
            <a:spLocks noSelect="1" noMove="1" noResize="1" noChangeArrowheads="1" noTextEdit="1"/>
          </p:cNvSpPr>
          <p:nvPr/>
        </p:nvSpPr>
        <p:spPr bwMode="auto">
          <a:xfrm>
            <a:off x="2981591" y="2736221"/>
            <a:ext cx="6236501" cy="1176545"/>
          </a:xfrm>
          <a:custGeom>
            <a:gdLst>
              <a:gd name="T0" fmla="*/ 0 w 6122126"/>
              <a:gd name="T1" fmla="*/ 2473595 h 2473235"/>
              <a:gd name="T2" fmla="*/ 504857 w 6122126"/>
              <a:gd name="T3" fmla="*/ 1846491 h 2473235"/>
              <a:gd name="T4" fmla="*/ 1767005 w 6122126"/>
              <a:gd name="T5" fmla="*/ 1306479 h 2473235"/>
              <a:gd name="T6" fmla="*/ 3255463 w 6122126"/>
              <a:gd name="T7" fmla="*/ 801305 h 2473235"/>
              <a:gd name="T8" fmla="*/ 4569840 w 6122126"/>
              <a:gd name="T9" fmla="*/ 383234 h 2473235"/>
              <a:gd name="T10" fmla="*/ 5979957 w 6122126"/>
              <a:gd name="T11" fmla="*/ 34839 h 2473235"/>
              <a:gd name="T12" fmla="*/ 6119228 w 6122126"/>
              <a:gd name="T13" fmla="*/ 0 h 2473235"/>
              <a:gd name="T14" fmla="*/ 0 60000 65536"/>
              <a:gd name="T15" fmla="*/ 0 60000 65536"/>
              <a:gd name="T16" fmla="*/ 0 60000 65536"/>
              <a:gd name="T17" fmla="*/ 0 60000 65536"/>
              <a:gd name="T18" fmla="*/ 0 60000 65536"/>
              <a:gd name="T19" fmla="*/ 0 60000 65536"/>
              <a:gd name="T20" fmla="*/ 0 60000 65536"/>
              <a:gd name="T21" fmla="*/ 0 w 6122126"/>
              <a:gd name="T22" fmla="*/ 0 h 2473235"/>
              <a:gd name="T23" fmla="*/ 6122126 w 6122126"/>
              <a:gd name="T24" fmla="*/ 2473235 h 2473235"/>
            </a:gdLst>
            <a:cxnLst>
              <a:cxn ang="T14">
                <a:pos x="T0" y="T1"/>
              </a:cxn>
              <a:cxn ang="T15">
                <a:pos x="T2" y="T3"/>
              </a:cxn>
              <a:cxn ang="T16">
                <a:pos x="T4" y="T5"/>
              </a:cxn>
              <a:cxn ang="T17">
                <a:pos x="T6" y="T7"/>
              </a:cxn>
              <a:cxn ang="T18">
                <a:pos x="T8" y="T9"/>
              </a:cxn>
              <a:cxn ang="T19">
                <a:pos x="T10" y="T11"/>
              </a:cxn>
              <a:cxn ang="T20">
                <a:pos x="T12" y="T13"/>
              </a:cxn>
            </a:cxnLst>
            <a:rect l="T21" t="T22" r="T23" b="T24"/>
            <a:pathLst>
              <a:path w="6122126" h="2473235">
                <a:moveTo>
                  <a:pt x="0" y="2473235"/>
                </a:moveTo>
                <a:cubicBezTo>
                  <a:pt x="105228" y="2256972"/>
                  <a:pt x="210457" y="2040709"/>
                  <a:pt x="505097" y="1846218"/>
                </a:cubicBezTo>
                <a:cubicBezTo>
                  <a:pt x="799737" y="1651727"/>
                  <a:pt x="1309189" y="1480457"/>
                  <a:pt x="1767840" y="1306286"/>
                </a:cubicBezTo>
                <a:cubicBezTo>
                  <a:pt x="2226491" y="1132115"/>
                  <a:pt x="2789646" y="955040"/>
                  <a:pt x="3257006" y="801189"/>
                </a:cubicBezTo>
                <a:cubicBezTo>
                  <a:pt x="3724366" y="647338"/>
                  <a:pt x="4117703" y="510904"/>
                  <a:pt x="4572000" y="383178"/>
                </a:cubicBezTo>
                <a:cubicBezTo>
                  <a:pt x="5026297" y="255452"/>
                  <a:pt x="5982789" y="34835"/>
                  <a:pt x="5982789" y="34835"/>
                </a:cubicBezTo>
                <a:lnTo>
                  <a:pt x="6122126" y="0"/>
                </a:lnTo>
              </a:path>
            </a:pathLst>
          </a:custGeom>
          <a:noFill/>
          <a:ln w="69850" algn="ctr">
            <a:solidFill>
              <a:schemeClr val="bg2"/>
            </a:solidFill>
            <a:round/>
          </a:ln>
          <a:extLst>
            <a:ext uri="{909E8E84-426E-40DD-AFC4-6F175D3DCCD1}">
              <a14:hiddenFill xmlns:a14="http://schemas.microsoft.com/office/drawing/2010/main">
                <a:solidFill>
                  <a:srgbClr val="FFFFFF"/>
                </a:solidFill>
              </a14:hiddenFill>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eaLnBrk="1" hangingPunct="1"/>
            <a:endParaRPr lang="en-US" altLang="en-US" sz="2800" b="0" i="0">
              <a:latin typeface="Arial" panose="020b0604020202020204" pitchFamily="34" charset="0"/>
              <a:cs typeface="Arial" panose="020b0604020202020204" pitchFamily="34" charset="0"/>
            </a:endParaRPr>
          </a:p>
        </p:txBody>
      </p:sp>
      <p:sp>
        <p:nvSpPr>
          <p:cNvPr id="29" name="TextBox 43">
            <a:extLst>
              <a:ext uri="{FF2B5EF4-FFF2-40B4-BE49-F238E27FC236}">
                <a16:creationId xmlns:a16="http://schemas.microsoft.com/office/drawing/2014/main" id="{77165C0C-4E7A-2549-991F-30E0597ACCE9}"/>
              </a:ext>
            </a:extLst>
          </p:cNvPr>
          <p:cNvSpPr txBox="1">
            <a:spLocks noSelect="1" noMove="1" noResize="1" noChangeArrowheads="1" noTextEdit="1"/>
          </p:cNvSpPr>
          <p:nvPr/>
        </p:nvSpPr>
        <p:spPr bwMode="auto">
          <a:xfrm>
            <a:off x="2183880" y="1851468"/>
            <a:ext cx="107234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eaLnBrk="1" hangingPunct="1"/>
            <a:r>
              <a:rPr lang="en-US" altLang="en-US" sz="1800" i="0">
                <a:latin typeface="Arial" panose="020b0604020202020204" pitchFamily="34" charset="0"/>
                <a:cs typeface="Arial" panose="020b0604020202020204" pitchFamily="34" charset="0"/>
              </a:rPr>
              <a:t>Dialysis</a:t>
            </a:r>
          </a:p>
        </p:txBody>
      </p:sp>
      <p:cxnSp>
        <p:nvCxnSpPr>
          <p:cNvPr id="31" name="Straight Arrow Connector 47">
            <a:extLst>
              <a:ext uri="{FF2B5EF4-FFF2-40B4-BE49-F238E27FC236}">
                <a16:creationId xmlns:a16="http://schemas.microsoft.com/office/drawing/2014/main" id="{6448D4F7-038A-6C48-BAC5-F34020ACDDF5}"/>
              </a:ext>
            </a:extLst>
          </p:cNvPr>
          <p:cNvCxnSpPr>
            <a:cxnSpLocks noSelect="1" noMove="1" noResize="1" noChangeShapeType="1"/>
          </p:cNvCxnSpPr>
          <p:nvPr/>
        </p:nvCxnSpPr>
        <p:spPr bwMode="auto">
          <a:xfrm flipH="1">
            <a:off x="3215748" y="2185456"/>
            <a:ext cx="0" cy="606448"/>
          </a:xfrm>
          <a:prstGeom prst="straightConnector1">
            <a:avLst/>
          </a:prstGeom>
          <a:noFill/>
          <a:ln w="66675" algn="ctr">
            <a:solidFill>
              <a:schemeClr val="bg2"/>
            </a:solidFill>
            <a:round/>
            <a:tailEnd type="arrow" w="med" len="med"/>
          </a:ln>
          <a:extLst>
            <a:ext uri="{909E8E84-426E-40DD-AFC4-6F175D3DCCD1}">
              <a14:hiddenFill xmlns:a14="http://schemas.microsoft.com/office/drawing/2010/main">
                <a:noFill/>
              </a14:hiddenFill>
            </a:ext>
          </a:extLst>
        </p:spPr>
      </p:cxnSp>
      <p:sp>
        <p:nvSpPr>
          <p:cNvPr id="32" name="TextBox 49">
            <a:extLst>
              <a:ext uri="{FF2B5EF4-FFF2-40B4-BE49-F238E27FC236}">
                <a16:creationId xmlns:a16="http://schemas.microsoft.com/office/drawing/2014/main" id="{77A746CF-01EE-BE45-BA51-65D0D706B4B2}"/>
              </a:ext>
            </a:extLst>
          </p:cNvPr>
          <p:cNvSpPr txBox="1">
            <a:spLocks noSelect="1" noMove="1" noResize="1" noChangeArrowheads="1" noTextEdit="1"/>
          </p:cNvSpPr>
          <p:nvPr/>
        </p:nvSpPr>
        <p:spPr bwMode="auto">
          <a:xfrm>
            <a:off x="2186369" y="2989705"/>
            <a:ext cx="1376363" cy="523875"/>
          </a:xfrm>
          <a:prstGeom prst="rect">
            <a:avLst/>
          </a:prstGeom>
          <a:noFill/>
          <a:ln w="9525">
            <a:noFill/>
            <a:miter lim="800000"/>
          </a:ln>
          <a:extLst>
            <a:ext uri="{909E8E84-426E-40DD-AFC4-6F175D3DCCD1}">
              <a14:hiddenFill xmlns:a14="http://schemas.microsoft.com/office/drawing/2010/main">
                <a:solidFill>
                  <a:srgbClr val="FFFFFF"/>
                </a:solidFill>
              </a14:hiddenFill>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eaLnBrk="1" hangingPunct="1"/>
            <a:r>
              <a:rPr lang="en-US" altLang="en-US" sz="2800" b="0" i="0" err="1">
                <a:latin typeface="Arial" panose="020b0604020202020204" pitchFamily="34" charset="0"/>
                <a:cs typeface="Arial" panose="020b0604020202020204" pitchFamily="34" charset="0"/>
              </a:rPr>
              <a:t>Kt/V</a:t>
            </a:r>
            <a:r>
              <a:rPr lang="en-US" altLang="en-US" sz="2800" b="0" i="0" baseline="-25000" err="1">
                <a:latin typeface="Arial" panose="020b0604020202020204" pitchFamily="34" charset="0"/>
                <a:cs typeface="Arial" panose="020b0604020202020204" pitchFamily="34" charset="0"/>
              </a:rPr>
              <a:t>urea</a:t>
            </a:r>
            <a:endParaRPr lang="en-US" altLang="en-US" sz="2800" b="0" i="0">
              <a:latin typeface="Arial" panose="020b0604020202020204" pitchFamily="34" charset="0"/>
              <a:cs typeface="Arial" panose="020b0604020202020204" pitchFamily="34" charset="0"/>
            </a:endParaRPr>
          </a:p>
        </p:txBody>
      </p:sp>
      <p:sp>
        <p:nvSpPr>
          <p:cNvPr id="33" name="TextBox 50">
            <a:extLst>
              <a:ext uri="{FF2B5EF4-FFF2-40B4-BE49-F238E27FC236}">
                <a16:creationId xmlns:a16="http://schemas.microsoft.com/office/drawing/2014/main" id="{28BC5C6D-80FD-5842-9F6A-79E178115258}"/>
              </a:ext>
            </a:extLst>
          </p:cNvPr>
          <p:cNvSpPr txBox="1">
            <a:spLocks noSelect="1" noMove="1" noResize="1" noChangeArrowheads="1" noTextEdit="1"/>
          </p:cNvSpPr>
          <p:nvPr/>
        </p:nvSpPr>
        <p:spPr bwMode="auto">
          <a:xfrm>
            <a:off x="4387329" y="3291847"/>
            <a:ext cx="19431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eaLnBrk="1" hangingPunct="1"/>
            <a:r>
              <a:rPr lang="en-US" altLang="en-US" sz="2800" b="0" i="0" err="1">
                <a:latin typeface="Arial" panose="020b0604020202020204" pitchFamily="34" charset="0"/>
                <a:cs typeface="Arial" panose="020b0604020202020204" pitchFamily="34" charset="0"/>
              </a:rPr>
              <a:t>nPCR</a:t>
            </a:r>
            <a:endParaRPr lang="en-US" altLang="en-US" sz="2800" b="0" i="0">
              <a:latin typeface="Arial" panose="020b0604020202020204" pitchFamily="34" charset="0"/>
              <a:cs typeface="Arial" panose="020b0604020202020204" pitchFamily="34" charset="0"/>
            </a:endParaRPr>
          </a:p>
        </p:txBody>
      </p:sp>
      <p:cxnSp>
        <p:nvCxnSpPr>
          <p:cNvPr id="35" name="Straight Arrow Connector 55">
            <a:extLst>
              <a:ext uri="{FF2B5EF4-FFF2-40B4-BE49-F238E27FC236}">
                <a16:creationId xmlns:a16="http://schemas.microsoft.com/office/drawing/2014/main" id="{3631188D-4400-2141-AB64-97428212543A}"/>
              </a:ext>
            </a:extLst>
          </p:cNvPr>
          <p:cNvCxnSpPr>
            <a:cxnSpLocks noSelect="1" noMove="1" noResize="1" noChangeShapeType="1"/>
          </p:cNvCxnSpPr>
          <p:nvPr/>
        </p:nvCxnSpPr>
        <p:spPr bwMode="auto">
          <a:xfrm flipV="1">
            <a:off x="5565254" y="3369634"/>
            <a:ext cx="533400" cy="152400"/>
          </a:xfrm>
          <a:prstGeom prst="straightConnector1">
            <a:avLst/>
          </a:prstGeom>
          <a:noFill/>
          <a:ln w="57150" algn="ctr">
            <a:solidFill>
              <a:schemeClr val="bg2"/>
            </a:solidFill>
            <a:round/>
            <a:tailEnd type="arrow" w="med" len="med"/>
          </a:ln>
          <a:extLst>
            <a:ext uri="{909E8E84-426E-40DD-AFC4-6F175D3DCCD1}">
              <a14:hiddenFill xmlns:a14="http://schemas.microsoft.com/office/drawing/2010/main">
                <a:noFill/>
              </a14:hiddenFill>
            </a:ext>
          </a:extLst>
        </p:spPr>
      </p:cxnSp>
      <p:cxnSp>
        <p:nvCxnSpPr>
          <p:cNvPr id="36" name="Straight Connector 57">
            <a:extLst>
              <a:ext uri="{FF2B5EF4-FFF2-40B4-BE49-F238E27FC236}">
                <a16:creationId xmlns:a16="http://schemas.microsoft.com/office/drawing/2014/main" id="{94A17780-6DC9-8845-94EC-F19D47C1934C}"/>
              </a:ext>
            </a:extLst>
          </p:cNvPr>
          <p:cNvCxnSpPr>
            <a:cxnSpLocks noSelect="1" noMove="1" noResize="1" noChangeShapeType="1"/>
          </p:cNvCxnSpPr>
          <p:nvPr/>
        </p:nvCxnSpPr>
        <p:spPr bwMode="auto">
          <a:xfrm>
            <a:off x="2284686" y="2185456"/>
            <a:ext cx="931062" cy="3127"/>
          </a:xfrm>
          <a:prstGeom prst="line">
            <a:avLst/>
          </a:prstGeom>
          <a:noFill/>
          <a:ln w="50800" algn="ctr">
            <a:solidFill>
              <a:srgbClr val="FF0000"/>
            </a:solidFill>
            <a:round/>
          </a:ln>
          <a:extLst>
            <a:ext uri="{909E8E84-426E-40DD-AFC4-6F175D3DCCD1}">
              <a14:hiddenFill xmlns:a14="http://schemas.microsoft.com/office/drawing/2010/main">
                <a:noFill/>
              </a14:hiddenFill>
            </a:ext>
          </a:extLst>
        </p:spPr>
      </p:cxnSp>
      <p:cxnSp>
        <p:nvCxnSpPr>
          <p:cNvPr id="45" name="Straight Arrow Connector 47">
            <a:extLst>
              <a:ext uri="{FF2B5EF4-FFF2-40B4-BE49-F238E27FC236}">
                <a16:creationId xmlns:a16="http://schemas.microsoft.com/office/drawing/2014/main" id="{50721344-EF09-B343-BA3F-4CC40A72D2BC}"/>
              </a:ext>
            </a:extLst>
          </p:cNvPr>
          <p:cNvCxnSpPr>
            <a:cxnSpLocks noSelect="1" noMove="1" noResize="1" noChangeShapeType="1"/>
          </p:cNvCxnSpPr>
          <p:nvPr/>
        </p:nvCxnSpPr>
        <p:spPr bwMode="auto">
          <a:xfrm flipH="1">
            <a:off x="2234679" y="2129774"/>
            <a:ext cx="0" cy="606448"/>
          </a:xfrm>
          <a:prstGeom prst="straightConnector1">
            <a:avLst/>
          </a:prstGeom>
          <a:noFill/>
          <a:ln w="66675" algn="ctr">
            <a:solidFill>
              <a:schemeClr val="bg2"/>
            </a:solidFill>
            <a:round/>
            <a:tailEnd type="arrow" w="med" len="med"/>
          </a:ln>
          <a:extLst>
            <a:ext uri="{909E8E84-426E-40DD-AFC4-6F175D3DCCD1}">
              <a14:hiddenFill xmlns:a14="http://schemas.microsoft.com/office/drawing/2010/main">
                <a:noFill/>
              </a14:hiddenFill>
            </a:ext>
          </a:extLst>
        </p:spPr>
      </p:cxnSp>
      <p:cxnSp>
        <p:nvCxnSpPr>
          <p:cNvPr id="49" name="Straight Arrow Connector 48">
            <a:extLst>
              <a:ext uri="{FF2B5EF4-FFF2-40B4-BE49-F238E27FC236}">
                <a16:creationId xmlns:a16="http://schemas.microsoft.com/office/drawing/2014/main" id="{1D208998-CCBB-0643-A753-15268F6B32C6}"/>
              </a:ext>
            </a:extLst>
          </p:cNvPr>
          <p:cNvCxnSpPr>
            <a:cxnSpLocks noSelect="1" noMove="1" noResize="1"/>
          </p:cNvCxnSpPr>
          <p:nvPr/>
        </p:nvCxnSpPr>
        <p:spPr>
          <a:xfrm>
            <a:off x="3965507" y="5915744"/>
            <a:ext cx="3914776" cy="0"/>
          </a:xfrm>
          <a:prstGeom prst="straightConnector1">
            <a:avLst/>
          </a:prstGeom>
          <a:ln w="63500">
            <a:tailEnd type="triangle"/>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5730C9C8-7D1D-5C48-B20C-DF1B29BAC10E}"/>
              </a:ext>
            </a:extLst>
          </p:cNvPr>
          <p:cNvCxnSpPr>
            <a:cxnSpLocks noSelect="1" noMove="1" noResize="1"/>
          </p:cNvCxnSpPr>
          <p:nvPr/>
        </p:nvCxnSpPr>
        <p:spPr>
          <a:xfrm flipH="1">
            <a:off x="1682683" y="2075821"/>
            <a:ext cx="0" cy="3536831"/>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E37B735D-3243-FB46-B44E-48F8CE98CED0}"/>
              </a:ext>
            </a:extLst>
          </p:cNvPr>
          <p:cNvCxnSpPr>
            <a:cxnSpLocks noSelect="1" noMove="1" noResize="1"/>
          </p:cNvCxnSpPr>
          <p:nvPr/>
        </p:nvCxnSpPr>
        <p:spPr>
          <a:xfrm flipH="1" flipV="1">
            <a:off x="1682683" y="5595503"/>
            <a:ext cx="8972716" cy="34299"/>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56" name="Freeform 42">
            <a:extLst>
              <a:ext uri="{FF2B5EF4-FFF2-40B4-BE49-F238E27FC236}">
                <a16:creationId xmlns:a16="http://schemas.microsoft.com/office/drawing/2014/main" id="{81F29CE5-1AE7-7041-8BCD-5504FD895B40}"/>
              </a:ext>
            </a:extLst>
          </p:cNvPr>
          <p:cNvSpPr>
            <a:spLocks noSelect="1" noMove="1" noResize="1" noChangeArrowheads="1" noTextEdit="1"/>
          </p:cNvSpPr>
          <p:nvPr/>
        </p:nvSpPr>
        <p:spPr bwMode="auto">
          <a:xfrm>
            <a:off x="1682683" y="2831855"/>
            <a:ext cx="520700" cy="523220"/>
          </a:xfrm>
          <a:custGeom>
            <a:gdLst>
              <a:gd name="T0" fmla="*/ 0 w 6122126"/>
              <a:gd name="T1" fmla="*/ 2473595 h 2473235"/>
              <a:gd name="T2" fmla="*/ 504857 w 6122126"/>
              <a:gd name="T3" fmla="*/ 1846491 h 2473235"/>
              <a:gd name="T4" fmla="*/ 1767005 w 6122126"/>
              <a:gd name="T5" fmla="*/ 1306479 h 2473235"/>
              <a:gd name="T6" fmla="*/ 3255463 w 6122126"/>
              <a:gd name="T7" fmla="*/ 801305 h 2473235"/>
              <a:gd name="T8" fmla="*/ 4569840 w 6122126"/>
              <a:gd name="T9" fmla="*/ 383234 h 2473235"/>
              <a:gd name="T10" fmla="*/ 5979957 w 6122126"/>
              <a:gd name="T11" fmla="*/ 34839 h 2473235"/>
              <a:gd name="T12" fmla="*/ 6119228 w 6122126"/>
              <a:gd name="T13" fmla="*/ 0 h 2473235"/>
              <a:gd name="T14" fmla="*/ 0 60000 65536"/>
              <a:gd name="T15" fmla="*/ 0 60000 65536"/>
              <a:gd name="T16" fmla="*/ 0 60000 65536"/>
              <a:gd name="T17" fmla="*/ 0 60000 65536"/>
              <a:gd name="T18" fmla="*/ 0 60000 65536"/>
              <a:gd name="T19" fmla="*/ 0 60000 65536"/>
              <a:gd name="T20" fmla="*/ 0 60000 65536"/>
              <a:gd name="T21" fmla="*/ 0 w 6122126"/>
              <a:gd name="T22" fmla="*/ 0 h 2473235"/>
              <a:gd name="T23" fmla="*/ 6122126 w 6122126"/>
              <a:gd name="T24" fmla="*/ 2473235 h 2473235"/>
            </a:gdLst>
            <a:cxnLst>
              <a:cxn ang="T14">
                <a:pos x="T0" y="T1"/>
              </a:cxn>
              <a:cxn ang="T15">
                <a:pos x="T2" y="T3"/>
              </a:cxn>
              <a:cxn ang="T16">
                <a:pos x="T4" y="T5"/>
              </a:cxn>
              <a:cxn ang="T17">
                <a:pos x="T6" y="T7"/>
              </a:cxn>
              <a:cxn ang="T18">
                <a:pos x="T8" y="T9"/>
              </a:cxn>
              <a:cxn ang="T19">
                <a:pos x="T10" y="T11"/>
              </a:cxn>
              <a:cxn ang="T20">
                <a:pos x="T12" y="T13"/>
              </a:cxn>
            </a:cxnLst>
            <a:rect l="T21" t="T22" r="T23" b="T24"/>
            <a:pathLst>
              <a:path w="6122126" h="2473235">
                <a:moveTo>
                  <a:pt x="0" y="2473235"/>
                </a:moveTo>
                <a:cubicBezTo>
                  <a:pt x="105228" y="2256972"/>
                  <a:pt x="210457" y="2040709"/>
                  <a:pt x="505097" y="1846218"/>
                </a:cubicBezTo>
                <a:cubicBezTo>
                  <a:pt x="799737" y="1651727"/>
                  <a:pt x="1309189" y="1480457"/>
                  <a:pt x="1767840" y="1306286"/>
                </a:cubicBezTo>
                <a:cubicBezTo>
                  <a:pt x="2226491" y="1132115"/>
                  <a:pt x="2789646" y="955040"/>
                  <a:pt x="3257006" y="801189"/>
                </a:cubicBezTo>
                <a:cubicBezTo>
                  <a:pt x="3724366" y="647338"/>
                  <a:pt x="4117703" y="510904"/>
                  <a:pt x="4572000" y="383178"/>
                </a:cubicBezTo>
                <a:cubicBezTo>
                  <a:pt x="5026297" y="255452"/>
                  <a:pt x="5982789" y="34835"/>
                  <a:pt x="5982789" y="34835"/>
                </a:cubicBezTo>
                <a:lnTo>
                  <a:pt x="6122126" y="0"/>
                </a:lnTo>
              </a:path>
            </a:pathLst>
          </a:custGeom>
          <a:noFill/>
          <a:ln w="69850" algn="ctr">
            <a:solidFill>
              <a:schemeClr val="bg2"/>
            </a:solidFill>
            <a:round/>
          </a:ln>
          <a:extLst>
            <a:ext uri="{909E8E84-426E-40DD-AFC4-6F175D3DCCD1}">
              <a14:hiddenFill xmlns:a14="http://schemas.microsoft.com/office/drawing/2010/main">
                <a:solidFill>
                  <a:srgbClr val="FFFFFF"/>
                </a:solidFill>
              </a14:hiddenFill>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eaLnBrk="1" hangingPunct="1"/>
            <a:endParaRPr lang="en-US" altLang="en-US" sz="2800" b="0" i="0">
              <a:latin typeface="Arial" panose="020b0604020202020204" pitchFamily="34" charset="0"/>
              <a:cs typeface="Arial" panose="020b0604020202020204" pitchFamily="34" charset="0"/>
            </a:endParaRPr>
          </a:p>
        </p:txBody>
      </p:sp>
      <p:sp>
        <p:nvSpPr>
          <p:cNvPr id="57" name="Freeform 41">
            <a:extLst>
              <a:ext uri="{FF2B5EF4-FFF2-40B4-BE49-F238E27FC236}">
                <a16:creationId xmlns:a16="http://schemas.microsoft.com/office/drawing/2014/main" id="{6644B6CD-3D66-5047-89AD-DEC5FC5AB8C6}"/>
              </a:ext>
            </a:extLst>
          </p:cNvPr>
          <p:cNvSpPr>
            <a:spLocks noSelect="1" noMove="1" noResize="1" noChangeArrowheads="1" noTextEdit="1"/>
          </p:cNvSpPr>
          <p:nvPr/>
        </p:nvSpPr>
        <p:spPr bwMode="auto">
          <a:xfrm>
            <a:off x="9194739" y="2725894"/>
            <a:ext cx="1001473" cy="606447"/>
          </a:xfrm>
          <a:custGeom>
            <a:gdLst>
              <a:gd name="T0" fmla="*/ 0 w 853440"/>
              <a:gd name="T1" fmla="*/ 0 h 2447108"/>
              <a:gd name="T2" fmla="*/ 502848 w 853440"/>
              <a:gd name="T3" fmla="*/ 1974353 h 2447108"/>
              <a:gd name="T4" fmla="*/ 849638 w 853440"/>
              <a:gd name="T5" fmla="*/ 2444022 h 2447108"/>
              <a:gd name="T6" fmla="*/ 849638 w 853440"/>
              <a:gd name="T7" fmla="*/ 2444022 h 2447108"/>
              <a:gd name="T8" fmla="*/ 0 60000 65536"/>
              <a:gd name="T9" fmla="*/ 0 60000 65536"/>
              <a:gd name="T10" fmla="*/ 0 60000 65536"/>
              <a:gd name="T11" fmla="*/ 0 60000 65536"/>
              <a:gd name="T12" fmla="*/ 0 w 853440"/>
              <a:gd name="T13" fmla="*/ 0 h 2447108"/>
              <a:gd name="T14" fmla="*/ 853440 w 853440"/>
              <a:gd name="T15" fmla="*/ 2447108 h 2447108"/>
            </a:gdLst>
            <a:cxnLst>
              <a:cxn ang="T8">
                <a:pos x="T0" y="T1"/>
              </a:cxn>
              <a:cxn ang="T9">
                <a:pos x="T2" y="T3"/>
              </a:cxn>
              <a:cxn ang="T10">
                <a:pos x="T4" y="T5"/>
              </a:cxn>
              <a:cxn ang="T11">
                <a:pos x="T6" y="T7"/>
              </a:cxn>
            </a:cxnLst>
            <a:rect l="T12" t="T13" r="T14" b="T15"/>
            <a:pathLst>
              <a:path w="853440" h="2447108">
                <a:moveTo>
                  <a:pt x="0" y="0"/>
                </a:moveTo>
                <a:cubicBezTo>
                  <a:pt x="181429" y="784497"/>
                  <a:pt x="362858" y="1568994"/>
                  <a:pt x="505098" y="1976845"/>
                </a:cubicBezTo>
                <a:cubicBezTo>
                  <a:pt x="647338" y="2384696"/>
                  <a:pt x="853440" y="2447108"/>
                  <a:pt x="853440" y="2447108"/>
                </a:cubicBezTo>
              </a:path>
            </a:pathLst>
          </a:custGeom>
          <a:noFill/>
          <a:ln w="69850" algn="ctr">
            <a:solidFill>
              <a:schemeClr val="bg2"/>
            </a:solidFill>
            <a:round/>
          </a:ln>
          <a:extLst>
            <a:ext uri="{909E8E84-426E-40DD-AFC4-6F175D3DCCD1}">
              <a14:hiddenFill xmlns:a14="http://schemas.microsoft.com/office/drawing/2010/main">
                <a:solidFill>
                  <a:srgbClr val="FFFFFF"/>
                </a:solidFill>
              </a14:hiddenFill>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eaLnBrk="1" hangingPunct="1"/>
            <a:endParaRPr lang="en-US" altLang="en-US" sz="2800" b="0" i="0">
              <a:latin typeface="Arial" panose="020b0604020202020204" pitchFamily="34" charset="0"/>
              <a:cs typeface="Arial" panose="020b0604020202020204" pitchFamily="34" charset="0"/>
            </a:endParaRPr>
          </a:p>
        </p:txBody>
      </p:sp>
      <p:sp>
        <p:nvSpPr>
          <p:cNvPr id="58" name="TextBox 49">
            <a:extLst>
              <a:ext uri="{FF2B5EF4-FFF2-40B4-BE49-F238E27FC236}">
                <a16:creationId xmlns:a16="http://schemas.microsoft.com/office/drawing/2014/main" id="{20261B09-A7C3-944D-821D-6A2C976B715F}"/>
              </a:ext>
            </a:extLst>
          </p:cNvPr>
          <p:cNvSpPr txBox="1">
            <a:spLocks noSelect="1" noMove="1" noResize="1" noChangeArrowheads="1" noTextEdit="1"/>
          </p:cNvSpPr>
          <p:nvPr/>
        </p:nvSpPr>
        <p:spPr bwMode="auto">
          <a:xfrm>
            <a:off x="9306882" y="2782070"/>
            <a:ext cx="1376363" cy="523875"/>
          </a:xfrm>
          <a:prstGeom prst="rect">
            <a:avLst/>
          </a:prstGeom>
          <a:noFill/>
          <a:ln w="9525">
            <a:noFill/>
            <a:miter lim="800000"/>
          </a:ln>
          <a:extLst>
            <a:ext uri="{909E8E84-426E-40DD-AFC4-6F175D3DCCD1}">
              <a14:hiddenFill xmlns:a14="http://schemas.microsoft.com/office/drawing/2010/main">
                <a:solidFill>
                  <a:srgbClr val="FFFFFF"/>
                </a:solidFill>
              </a14:hiddenFill>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eaLnBrk="1" hangingPunct="1"/>
            <a:r>
              <a:rPr lang="en-US" altLang="en-US" sz="2800" b="0" i="0" err="1">
                <a:latin typeface="Arial" panose="020b0604020202020204" pitchFamily="34" charset="0"/>
                <a:cs typeface="Arial" panose="020b0604020202020204" pitchFamily="34" charset="0"/>
              </a:rPr>
              <a:t>Kt/V</a:t>
            </a:r>
            <a:r>
              <a:rPr lang="en-US" altLang="en-US" sz="2800" b="0" i="0" baseline="-25000" err="1">
                <a:latin typeface="Arial" panose="020b0604020202020204" pitchFamily="34" charset="0"/>
                <a:cs typeface="Arial" panose="020b0604020202020204" pitchFamily="34" charset="0"/>
              </a:rPr>
              <a:t>urea</a:t>
            </a:r>
            <a:endParaRPr lang="en-US" altLang="en-US" sz="2800" b="0" i="0">
              <a:latin typeface="Arial" panose="020b0604020202020204" pitchFamily="34" charset="0"/>
              <a:cs typeface="Arial" panose="020b0604020202020204" pitchFamily="34" charset="0"/>
            </a:endParaRPr>
          </a:p>
        </p:txBody>
      </p:sp>
      <p:sp>
        <p:nvSpPr>
          <p:cNvPr id="61" name="TextBox 43">
            <a:extLst>
              <a:ext uri="{FF2B5EF4-FFF2-40B4-BE49-F238E27FC236}">
                <a16:creationId xmlns:a16="http://schemas.microsoft.com/office/drawing/2014/main" id="{C405916D-7E2E-3140-8C95-6C1B59B68D40}"/>
              </a:ext>
            </a:extLst>
          </p:cNvPr>
          <p:cNvSpPr txBox="1">
            <a:spLocks noSelect="1" noMove="1" noResize="1" noChangeArrowheads="1" noTextEdit="1"/>
          </p:cNvSpPr>
          <p:nvPr/>
        </p:nvSpPr>
        <p:spPr bwMode="auto">
          <a:xfrm>
            <a:off x="9223648" y="1848451"/>
            <a:ext cx="107234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eaLnBrk="1" hangingPunct="1"/>
            <a:r>
              <a:rPr lang="en-US" altLang="en-US" sz="1800" i="0">
                <a:latin typeface="Arial" panose="020b0604020202020204" pitchFamily="34" charset="0"/>
                <a:cs typeface="Arial" panose="020b0604020202020204" pitchFamily="34" charset="0"/>
              </a:rPr>
              <a:t>Dialysis</a:t>
            </a:r>
          </a:p>
        </p:txBody>
      </p:sp>
      <p:cxnSp>
        <p:nvCxnSpPr>
          <p:cNvPr id="62" name="Straight Arrow Connector 47">
            <a:extLst>
              <a:ext uri="{FF2B5EF4-FFF2-40B4-BE49-F238E27FC236}">
                <a16:creationId xmlns:a16="http://schemas.microsoft.com/office/drawing/2014/main" id="{C1737A66-3734-8649-8B0E-7B63DA5A6170}"/>
              </a:ext>
            </a:extLst>
          </p:cNvPr>
          <p:cNvCxnSpPr>
            <a:cxnSpLocks noSelect="1" noMove="1" noResize="1" noChangeShapeType="1"/>
          </p:cNvCxnSpPr>
          <p:nvPr/>
        </p:nvCxnSpPr>
        <p:spPr bwMode="auto">
          <a:xfrm flipH="1">
            <a:off x="10255516" y="2182439"/>
            <a:ext cx="0" cy="606448"/>
          </a:xfrm>
          <a:prstGeom prst="straightConnector1">
            <a:avLst/>
          </a:prstGeom>
          <a:noFill/>
          <a:ln w="66675" algn="ctr">
            <a:solidFill>
              <a:schemeClr val="bg2"/>
            </a:solidFill>
            <a:round/>
            <a:tailEnd type="arrow" w="med" len="med"/>
          </a:ln>
          <a:extLst>
            <a:ext uri="{909E8E84-426E-40DD-AFC4-6F175D3DCCD1}">
              <a14:hiddenFill xmlns:a14="http://schemas.microsoft.com/office/drawing/2010/main">
                <a:noFill/>
              </a14:hiddenFill>
            </a:ext>
          </a:extLst>
        </p:spPr>
      </p:cxnSp>
      <p:cxnSp>
        <p:nvCxnSpPr>
          <p:cNvPr id="63" name="Straight Connector 57">
            <a:extLst>
              <a:ext uri="{FF2B5EF4-FFF2-40B4-BE49-F238E27FC236}">
                <a16:creationId xmlns:a16="http://schemas.microsoft.com/office/drawing/2014/main" id="{77BF2D6B-AC21-FE4A-881C-3FE88FB5C537}"/>
              </a:ext>
            </a:extLst>
          </p:cNvPr>
          <p:cNvCxnSpPr>
            <a:cxnSpLocks noSelect="1" noMove="1" noResize="1" noChangeShapeType="1"/>
          </p:cNvCxnSpPr>
          <p:nvPr/>
        </p:nvCxnSpPr>
        <p:spPr bwMode="auto">
          <a:xfrm>
            <a:off x="9324454" y="2182439"/>
            <a:ext cx="931062" cy="3127"/>
          </a:xfrm>
          <a:prstGeom prst="line">
            <a:avLst/>
          </a:prstGeom>
          <a:noFill/>
          <a:ln w="50800" algn="ctr">
            <a:solidFill>
              <a:srgbClr val="FF0000"/>
            </a:solidFill>
            <a:round/>
          </a:ln>
          <a:extLst>
            <a:ext uri="{909E8E84-426E-40DD-AFC4-6F175D3DCCD1}">
              <a14:hiddenFill xmlns:a14="http://schemas.microsoft.com/office/drawing/2010/main">
                <a:noFill/>
              </a14:hiddenFill>
            </a:ext>
          </a:extLst>
        </p:spPr>
      </p:cxnSp>
      <p:cxnSp>
        <p:nvCxnSpPr>
          <p:cNvPr id="64" name="Straight Arrow Connector 47">
            <a:extLst>
              <a:ext uri="{FF2B5EF4-FFF2-40B4-BE49-F238E27FC236}">
                <a16:creationId xmlns:a16="http://schemas.microsoft.com/office/drawing/2014/main" id="{E90FB3D0-F5CC-9B49-917C-B04BF7797106}"/>
              </a:ext>
            </a:extLst>
          </p:cNvPr>
          <p:cNvCxnSpPr>
            <a:cxnSpLocks noSelect="1" noMove="1" noResize="1" noChangeShapeType="1"/>
          </p:cNvCxnSpPr>
          <p:nvPr/>
        </p:nvCxnSpPr>
        <p:spPr bwMode="auto">
          <a:xfrm flipH="1">
            <a:off x="9274447" y="2126757"/>
            <a:ext cx="0" cy="606448"/>
          </a:xfrm>
          <a:prstGeom prst="straightConnector1">
            <a:avLst/>
          </a:prstGeom>
          <a:noFill/>
          <a:ln w="66675" algn="ctr">
            <a:solidFill>
              <a:schemeClr val="bg2"/>
            </a:solidFill>
            <a:round/>
            <a:tailEnd type="arrow" w="med" len="med"/>
          </a:ln>
          <a:extLst>
            <a:ext uri="{909E8E84-426E-40DD-AFC4-6F175D3DCCD1}">
              <a14:hiddenFill xmlns:a14="http://schemas.microsoft.com/office/drawing/2010/main">
                <a:noFill/>
              </a14:hiddenFill>
            </a:ext>
          </a:extLst>
        </p:spPr>
      </p:cxnSp>
      <p:sp>
        <p:nvSpPr>
          <p:cNvPr id="5" name="TextBox 4">
            <a:extLst>
              <a:ext uri="{FF2B5EF4-FFF2-40B4-BE49-F238E27FC236}">
                <a16:creationId xmlns:a16="http://schemas.microsoft.com/office/drawing/2014/main" id="{CE227038-03B1-1E46-B9CD-2FA3ACFB1488}"/>
              </a:ext>
            </a:extLst>
          </p:cNvPr>
          <p:cNvSpPr txBox="1">
            <a:spLocks noSelect="1" noMove="1" noResize="1" noTextEdit="1"/>
          </p:cNvSpPr>
          <p:nvPr/>
        </p:nvSpPr>
        <p:spPr>
          <a:xfrm>
            <a:off x="5358879" y="4043973"/>
            <a:ext cx="5559424" cy="1384995"/>
          </a:xfrm>
          <a:prstGeom prst="rect">
            <a:avLst/>
          </a:prstGeom>
          <a:noFill/>
        </p:spPr>
        <p:txBody>
          <a:bodyPr wrap="square" rtlCol="0">
            <a:spAutoFit/>
          </a:bodyPr>
          <a:lstStyle/>
          <a:p>
            <a:r>
              <a:rPr lang="en-US" sz="2800"/>
              <a:t>K=Clearance of urea (ml/min)</a:t>
            </a:r>
          </a:p>
          <a:p>
            <a:r>
              <a:rPr lang="en-US" sz="2800"/>
              <a:t>t=Dialysis time (min)</a:t>
            </a:r>
          </a:p>
          <a:p>
            <a:r>
              <a:rPr lang="en-US" sz="2800"/>
              <a:t>V=Volume of Distribution of Urea (L)</a:t>
            </a:r>
          </a:p>
        </p:txBody>
      </p:sp>
      <p:sp>
        <p:nvSpPr>
          <p:cNvPr id="2" name="TextBox 1">
            <a:extLst>
              <a:ext uri="{FF2B5EF4-FFF2-40B4-BE49-F238E27FC236}">
                <a16:creationId xmlns:a16="http://schemas.microsoft.com/office/drawing/2014/main" id="{E6D33F23-D76F-4101-B6FE-AC230EF3AC1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545231284"/>
      </p:ext>
    </p:extLst>
  </p:cSld>
  <p:clrMapOvr>
    <a:masterClrMapping/>
  </p:clrMapOvr>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ext Placeholder 1">
            <a:extLst>
              <a:ext uri="{FF2B5EF4-FFF2-40B4-BE49-F238E27FC236}">
                <a16:creationId xmlns:a16="http://schemas.microsoft.com/office/drawing/2014/main" id="{DCADD8B5-AD6A-4B42-8A2D-EF40260DB474}"/>
              </a:ext>
            </a:extLst>
          </p:cNvPr>
          <p:cNvSpPr>
            <a:spLocks noGrp="1" noSelect="1" noMove="1" noResize="1" noTextEdit="1"/>
          </p:cNvSpPr>
          <p:nvPr>
            <p:ph type="body" idx="1"/>
          </p:nvPr>
        </p:nvSpPr>
        <p:spPr>
          <a:xfrm>
            <a:off x="4729655" y="3446359"/>
            <a:ext cx="6542590" cy="1007584"/>
          </a:xfrm>
        </p:spPr>
        <p:txBody>
          <a:bodyPr>
            <a:normAutofit fontScale="92500" lnSpcReduction="10000"/>
          </a:bodyPr>
          <a:lstStyle/>
          <a:p>
            <a:r>
              <a:rPr lang="en-US">
                <a:latin typeface="Arial" panose="020b0604020202020204" pitchFamily="34" charset="0"/>
                <a:cs typeface="Arial" panose="020b0604020202020204" pitchFamily="34" charset="0"/>
              </a:rPr>
              <a:t>General Principles</a:t>
            </a:r>
          </a:p>
          <a:p>
            <a:r>
              <a:rPr lang="en-US" i="1">
                <a:latin typeface="Arial" panose="020b0604020202020204" pitchFamily="34" charset="0"/>
                <a:cs typeface="Arial" panose="020b0604020202020204" pitchFamily="34" charset="0"/>
              </a:rPr>
              <a:t>(Please also see Dr. Clark’s section)</a:t>
            </a:r>
          </a:p>
        </p:txBody>
      </p:sp>
      <p:sp>
        <p:nvSpPr>
          <p:cNvPr id="3" name="Subtitle 2">
            <a:extLst>
              <a:ext uri="{FF2B5EF4-FFF2-40B4-BE49-F238E27FC236}">
                <a16:creationId xmlns:a16="http://schemas.microsoft.com/office/drawing/2014/main" id="{E0777232-FD0D-CD46-847D-47BF33A486DA}"/>
              </a:ext>
            </a:extLst>
          </p:cNvPr>
          <p:cNvSpPr>
            <a:spLocks noGrp="1" noSelect="1" noMove="1" noResize="1" noTextEdit="1"/>
          </p:cNvSpPr>
          <p:nvPr>
            <p:ph type="subTitle" idx="10"/>
          </p:nvPr>
        </p:nvSpPr>
        <p:spPr/>
        <p:txBody>
          <a:bodyPr/>
          <a:lstStyle/>
          <a:p>
            <a:r>
              <a:rPr lang="en-US"/>
              <a:t>Solute Transport</a:t>
            </a:r>
          </a:p>
        </p:txBody>
      </p:sp>
      <p:sp>
        <p:nvSpPr>
          <p:cNvPr id="5" name="TextBox 4">
            <a:extLst>
              <a:ext uri="{FF2B5EF4-FFF2-40B4-BE49-F238E27FC236}">
                <a16:creationId xmlns:a16="http://schemas.microsoft.com/office/drawing/2014/main" id="{F3ABFD5A-0990-4D9E-946A-4CA3710F133C}"/>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857490952"/>
      </p:ext>
    </p:extLst>
  </p:cSld>
  <p:clrMapOvr>
    <a:masterClrMapping/>
  </p:clrMapOvr>
  <p:transition/>
  <p:timing/>
</p:sld>
</file>

<file path=ppt/slides/slide5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extBox 7">
            <a:extLst>
              <a:ext uri="{FF2B5EF4-FFF2-40B4-BE49-F238E27FC236}">
                <a16:creationId xmlns:a16="http://schemas.microsoft.com/office/drawing/2014/main" id="{52B69587-4A82-814C-9632-155B47476614}"/>
              </a:ext>
            </a:extLst>
          </p:cNvPr>
          <p:cNvSpPr txBox="1">
            <a:spLocks noSelect="1" noMove="1" noResize="1" noChangeArrowheads="1" noTextEdit="1"/>
          </p:cNvSpPr>
          <p:nvPr/>
        </p:nvSpPr>
        <p:spPr bwMode="auto">
          <a:xfrm>
            <a:off x="621464" y="1620656"/>
            <a:ext cx="10949072"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r>
              <a:rPr lang="en-US" altLang="en-US" sz="2400" b="0" i="0">
                <a:solidFill>
                  <a:schemeClr val="tx1">
                    <a:lumMod val="65000"/>
                    <a:lumOff val="35000"/>
                  </a:schemeClr>
                </a:solidFill>
                <a:latin typeface="Arial" panose="020b0604020202020204" pitchFamily="34" charset="0"/>
                <a:ea typeface="ＭＳ Ｐゴシック" panose="020b0600070205080204" pitchFamily="34" charset="-128"/>
                <a:cs typeface="Arial" panose="020b0604020202020204" pitchFamily="34" charset="0"/>
              </a:rPr>
              <a:t>In a stable patient, measurement of urea generation is an index of protein catabolism reflecting protein intake and can provide assistance with dietary management.</a:t>
            </a:r>
          </a:p>
        </p:txBody>
      </p:sp>
      <p:sp>
        <p:nvSpPr>
          <p:cNvPr id="3" name="TextBox 5">
            <a:extLst>
              <a:ext uri="{FF2B5EF4-FFF2-40B4-BE49-F238E27FC236}">
                <a16:creationId xmlns:a16="http://schemas.microsoft.com/office/drawing/2014/main" id="{E8B2A6FC-EA2A-8D41-86F3-DEEC784BB30A}"/>
              </a:ext>
            </a:extLst>
          </p:cNvPr>
          <p:cNvSpPr txBox="1">
            <a:spLocks noSelect="1" noMove="1" noResize="1" noChangeArrowheads="1" noTextEdit="1"/>
          </p:cNvSpPr>
          <p:nvPr/>
        </p:nvSpPr>
        <p:spPr bwMode="auto">
          <a:xfrm>
            <a:off x="2445484" y="3595578"/>
            <a:ext cx="119084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r>
              <a:rPr lang="en-US" altLang="en-US" sz="1600" b="0" i="0" err="1">
                <a:solidFill>
                  <a:schemeClr val="tx1">
                    <a:lumMod val="65000"/>
                    <a:lumOff val="35000"/>
                  </a:schemeClr>
                </a:solidFill>
                <a:latin typeface="Arial" panose="020b0604020202020204" pitchFamily="34" charset="0"/>
                <a:ea typeface="ＭＳ Ｐゴシック" panose="020b0600070205080204" pitchFamily="34" charset="-128"/>
                <a:cs typeface="Arial" panose="020b0604020202020204" pitchFamily="34" charset="0"/>
              </a:rPr>
              <a:t>nPCR </a:t>
            </a:r>
            <a:r>
              <a:rPr lang="en-US" altLang="en-US" sz="1600" b="0" i="0">
                <a:latin typeface="Arial" panose="020b0604020202020204" pitchFamily="34" charset="0"/>
                <a:ea typeface="ＭＳ Ｐゴシック" panose="020b0600070205080204" pitchFamily="34" charset="-128"/>
                <a:cs typeface="Arial" panose="020b0604020202020204" pitchFamily="34" charset="0"/>
              </a:rPr>
              <a:t>=</a:t>
            </a:r>
          </a:p>
        </p:txBody>
      </p:sp>
      <p:sp>
        <p:nvSpPr>
          <p:cNvPr id="4" name="TextBox 6">
            <a:extLst>
              <a:ext uri="{FF2B5EF4-FFF2-40B4-BE49-F238E27FC236}">
                <a16:creationId xmlns:a16="http://schemas.microsoft.com/office/drawing/2014/main" id="{1DEAE761-C080-3243-95C4-1B6EA0D27FF0}"/>
              </a:ext>
            </a:extLst>
          </p:cNvPr>
          <p:cNvSpPr txBox="1">
            <a:spLocks noSelect="1" noMove="1" noResize="1" noChangeArrowheads="1" noTextEdit="1"/>
          </p:cNvSpPr>
          <p:nvPr/>
        </p:nvSpPr>
        <p:spPr bwMode="auto">
          <a:xfrm>
            <a:off x="3356345" y="3449221"/>
            <a:ext cx="463955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r>
              <a:rPr lang="en-US" altLang="en-US" sz="1600" b="0" i="0">
                <a:solidFill>
                  <a:schemeClr val="tx1">
                    <a:lumMod val="65000"/>
                    <a:lumOff val="35000"/>
                  </a:schemeClr>
                </a:solidFill>
                <a:latin typeface="Arial" panose="020b0604020202020204" pitchFamily="34" charset="0"/>
                <a:ea typeface="ＭＳ Ｐゴシック" panose="020b0600070205080204" pitchFamily="34" charset="-128"/>
                <a:cs typeface="Arial" panose="020b0604020202020204" pitchFamily="34" charset="0"/>
              </a:rPr>
              <a:t>5420 x Urea Generation rate (mg/min)</a:t>
            </a:r>
          </a:p>
        </p:txBody>
      </p:sp>
      <p:cxnSp>
        <p:nvCxnSpPr>
          <p:cNvPr id="5" name="Straight Connector 9">
            <a:extLst>
              <a:ext uri="{FF2B5EF4-FFF2-40B4-BE49-F238E27FC236}">
                <a16:creationId xmlns:a16="http://schemas.microsoft.com/office/drawing/2014/main" id="{4A6C9C41-F531-5C44-9A63-EEC49F55AF76}"/>
              </a:ext>
            </a:extLst>
          </p:cNvPr>
          <p:cNvCxnSpPr>
            <a:cxnSpLocks noSelect="1" noMove="1" noResize="1" noChangeShapeType="1"/>
          </p:cNvCxnSpPr>
          <p:nvPr/>
        </p:nvCxnSpPr>
        <p:spPr bwMode="auto">
          <a:xfrm>
            <a:off x="3423684" y="3834808"/>
            <a:ext cx="2971800"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lgn="ctr">
                <a:solidFill>
                  <a:srgbClr val="000000"/>
                </a:solidFill>
                <a:round/>
                <a:headEnd/>
                <a:tailEnd/>
              </a14:hiddenLine>
            </a:ext>
          </a:extLst>
        </p:spPr>
      </p:cxnSp>
      <p:cxnSp>
        <p:nvCxnSpPr>
          <p:cNvPr id="6" name="Straight Connector 11">
            <a:extLst>
              <a:ext uri="{FF2B5EF4-FFF2-40B4-BE49-F238E27FC236}">
                <a16:creationId xmlns:a16="http://schemas.microsoft.com/office/drawing/2014/main" id="{336BAD2A-EF4E-274B-8305-85F23415578D}"/>
              </a:ext>
            </a:extLst>
          </p:cNvPr>
          <p:cNvCxnSpPr>
            <a:cxnSpLocks noSelect="1" noMove="1" noResize="1" noChangeShapeType="1"/>
          </p:cNvCxnSpPr>
          <p:nvPr/>
        </p:nvCxnSpPr>
        <p:spPr bwMode="auto">
          <a:xfrm flipV="1">
            <a:off x="4490484" y="4368208"/>
            <a:ext cx="3200400" cy="1524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lgn="ctr">
                <a:solidFill>
                  <a:srgbClr val="000000"/>
                </a:solidFill>
                <a:round/>
                <a:headEnd/>
                <a:tailEnd/>
              </a14:hiddenLine>
            </a:ext>
          </a:extLst>
        </p:spPr>
      </p:cxnSp>
      <p:cxnSp>
        <p:nvCxnSpPr>
          <p:cNvPr id="7" name="Straight Connector 15">
            <a:extLst>
              <a:ext uri="{FF2B5EF4-FFF2-40B4-BE49-F238E27FC236}">
                <a16:creationId xmlns:a16="http://schemas.microsoft.com/office/drawing/2014/main" id="{00AF5A6D-3AE7-8F41-9FAD-DE94F61E159A}"/>
              </a:ext>
            </a:extLst>
          </p:cNvPr>
          <p:cNvCxnSpPr>
            <a:cxnSpLocks noSelect="1" noMove="1" noResize="1" noChangeShapeType="1"/>
          </p:cNvCxnSpPr>
          <p:nvPr/>
        </p:nvCxnSpPr>
        <p:spPr bwMode="auto">
          <a:xfrm>
            <a:off x="3344823" y="3807325"/>
            <a:ext cx="3635447" cy="0"/>
          </a:xfrm>
          <a:prstGeom prst="line">
            <a:avLst/>
          </a:prstGeom>
          <a:noFill/>
          <a:ln w="9525" algn="ctr">
            <a:solidFill>
              <a:schemeClr val="tx1"/>
            </a:solidFill>
            <a:round/>
          </a:ln>
          <a:extLst>
            <a:ext uri="{909E8E84-426E-40DD-AFC4-6F175D3DCCD1}">
              <a14:hiddenFill xmlns:a14="http://schemas.microsoft.com/office/drawing/2010/main">
                <a:noFill/>
              </a14:hiddenFill>
            </a:ext>
          </a:extLst>
        </p:spPr>
      </p:cxnSp>
      <p:sp>
        <p:nvSpPr>
          <p:cNvPr id="8" name="TextBox 17">
            <a:extLst>
              <a:ext uri="{FF2B5EF4-FFF2-40B4-BE49-F238E27FC236}">
                <a16:creationId xmlns:a16="http://schemas.microsoft.com/office/drawing/2014/main" id="{B779D55E-DFC3-0C47-9886-F22A628017CC}"/>
              </a:ext>
            </a:extLst>
          </p:cNvPr>
          <p:cNvSpPr txBox="1">
            <a:spLocks noSelect="1" noMove="1" noResize="1" noChangeArrowheads="1" noTextEdit="1"/>
          </p:cNvSpPr>
          <p:nvPr/>
        </p:nvSpPr>
        <p:spPr bwMode="auto">
          <a:xfrm>
            <a:off x="3359886" y="3815311"/>
            <a:ext cx="31242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r>
              <a:rPr lang="en-US" altLang="en-US" sz="1600" b="0" i="0">
                <a:solidFill>
                  <a:schemeClr val="tx1">
                    <a:lumMod val="65000"/>
                    <a:lumOff val="35000"/>
                  </a:schemeClr>
                </a:solidFill>
                <a:latin typeface="Arial" panose="020b0604020202020204" pitchFamily="34" charset="0"/>
                <a:ea typeface="ＭＳ Ｐゴシック" panose="020b0600070205080204" pitchFamily="34" charset="-128"/>
                <a:cs typeface="Arial" panose="020b0604020202020204" pitchFamily="34" charset="0"/>
              </a:rPr>
              <a:t>Urea Volume of Distribution (ml)</a:t>
            </a:r>
          </a:p>
        </p:txBody>
      </p:sp>
      <p:sp>
        <p:nvSpPr>
          <p:cNvPr id="9" name="TextBox 18">
            <a:extLst>
              <a:ext uri="{FF2B5EF4-FFF2-40B4-BE49-F238E27FC236}">
                <a16:creationId xmlns:a16="http://schemas.microsoft.com/office/drawing/2014/main" id="{4A1F0C2A-CCAD-0840-8CC3-C6492FC1D7AF}"/>
              </a:ext>
            </a:extLst>
          </p:cNvPr>
          <p:cNvSpPr txBox="1">
            <a:spLocks noSelect="1" noMove="1" noResize="1" noChangeArrowheads="1" noTextEdit="1"/>
          </p:cNvSpPr>
          <p:nvPr/>
        </p:nvSpPr>
        <p:spPr bwMode="auto">
          <a:xfrm>
            <a:off x="7019261" y="3598808"/>
            <a:ext cx="2133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r>
              <a:rPr lang="en-US" altLang="en-US" sz="1600" b="0" i="0">
                <a:solidFill>
                  <a:schemeClr val="tx1">
                    <a:lumMod val="65000"/>
                    <a:lumOff val="35000"/>
                  </a:schemeClr>
                </a:solidFill>
                <a:latin typeface="Arial" panose="020b0604020202020204" pitchFamily="34" charset="0"/>
                <a:ea typeface="ＭＳ Ｐゴシック" panose="020b0600070205080204" pitchFamily="34" charset="-128"/>
                <a:cs typeface="Arial" panose="020b0604020202020204" pitchFamily="34" charset="0"/>
              </a:rPr>
              <a:t>+ 0.17</a:t>
            </a:r>
          </a:p>
        </p:txBody>
      </p:sp>
      <p:sp>
        <p:nvSpPr>
          <p:cNvPr id="10" name="TextBox 19">
            <a:extLst>
              <a:ext uri="{FF2B5EF4-FFF2-40B4-BE49-F238E27FC236}">
                <a16:creationId xmlns:a16="http://schemas.microsoft.com/office/drawing/2014/main" id="{33E38DE8-0A47-1A4B-8039-5D2525274747}"/>
              </a:ext>
            </a:extLst>
          </p:cNvPr>
          <p:cNvSpPr txBox="1">
            <a:spLocks noSelect="1" noMove="1" noResize="1" noChangeArrowheads="1" noTextEdit="1"/>
          </p:cNvSpPr>
          <p:nvPr/>
        </p:nvSpPr>
        <p:spPr bwMode="auto">
          <a:xfrm>
            <a:off x="2446220" y="2837835"/>
            <a:ext cx="657639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r>
              <a:rPr lang="en-US" altLang="en-US" sz="2000" b="0" i="0">
                <a:solidFill>
                  <a:schemeClr val="tx1">
                    <a:lumMod val="65000"/>
                    <a:lumOff val="35000"/>
                  </a:schemeClr>
                </a:solidFill>
                <a:latin typeface="Arial" panose="020b0604020202020204" pitchFamily="34" charset="0"/>
                <a:ea typeface="ＭＳ Ｐゴシック" panose="020b0600070205080204" pitchFamily="34" charset="-128"/>
                <a:cs typeface="Arial" panose="020b0604020202020204" pitchFamily="34" charset="0"/>
              </a:rPr>
              <a:t>Based on observational studies:</a:t>
            </a:r>
          </a:p>
        </p:txBody>
      </p:sp>
      <p:sp>
        <p:nvSpPr>
          <p:cNvPr id="11" name="TextBox 20">
            <a:extLst>
              <a:ext uri="{FF2B5EF4-FFF2-40B4-BE49-F238E27FC236}">
                <a16:creationId xmlns:a16="http://schemas.microsoft.com/office/drawing/2014/main" id="{FBBADC4F-8AAA-B643-81C1-873DA857B312}"/>
              </a:ext>
            </a:extLst>
          </p:cNvPr>
          <p:cNvSpPr txBox="1">
            <a:spLocks noSelect="1" noMove="1" noResize="1" noChangeArrowheads="1" noTextEdit="1"/>
          </p:cNvSpPr>
          <p:nvPr/>
        </p:nvSpPr>
        <p:spPr bwMode="auto">
          <a:xfrm>
            <a:off x="2450032" y="4587254"/>
            <a:ext cx="134578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r>
              <a:rPr lang="en-US" altLang="en-US" sz="1600" b="0" i="0" err="1">
                <a:solidFill>
                  <a:schemeClr val="tx1">
                    <a:lumMod val="65000"/>
                    <a:lumOff val="35000"/>
                  </a:schemeClr>
                </a:solidFill>
                <a:latin typeface="Arial" panose="020b0604020202020204" pitchFamily="34" charset="0"/>
                <a:ea typeface="ＭＳ Ｐゴシック" panose="020b0600070205080204" pitchFamily="34" charset="-128"/>
                <a:cs typeface="Arial" panose="020b0604020202020204" pitchFamily="34" charset="0"/>
              </a:rPr>
              <a:t>nPCR =</a:t>
            </a:r>
          </a:p>
        </p:txBody>
      </p:sp>
      <p:sp>
        <p:nvSpPr>
          <p:cNvPr id="12" name="TextBox 21">
            <a:extLst>
              <a:ext uri="{FF2B5EF4-FFF2-40B4-BE49-F238E27FC236}">
                <a16:creationId xmlns:a16="http://schemas.microsoft.com/office/drawing/2014/main" id="{D151873D-1ABB-E448-842D-7C09C8B9C897}"/>
              </a:ext>
            </a:extLst>
          </p:cNvPr>
          <p:cNvSpPr txBox="1">
            <a:spLocks noSelect="1" noMove="1" noResize="1" noChangeArrowheads="1" noTextEdit="1"/>
          </p:cNvSpPr>
          <p:nvPr/>
        </p:nvSpPr>
        <p:spPr bwMode="auto">
          <a:xfrm>
            <a:off x="4273286" y="4430473"/>
            <a:ext cx="657639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r>
              <a:rPr lang="en-US" altLang="en-US" sz="1600" b="0" i="0">
                <a:solidFill>
                  <a:schemeClr val="tx1">
                    <a:lumMod val="65000"/>
                    <a:lumOff val="35000"/>
                  </a:schemeClr>
                </a:solidFill>
                <a:latin typeface="Arial" panose="020b0604020202020204" pitchFamily="34" charset="0"/>
                <a:ea typeface="ＭＳ Ｐゴシック" panose="020b0600070205080204" pitchFamily="34" charset="-128"/>
                <a:cs typeface="Arial" panose="020b0604020202020204" pitchFamily="34" charset="0"/>
              </a:rPr>
              <a:t>Second Predialysis BUN – First Postdialysis BUN</a:t>
            </a:r>
          </a:p>
        </p:txBody>
      </p:sp>
      <p:cxnSp>
        <p:nvCxnSpPr>
          <p:cNvPr id="13" name="Straight Connector 23">
            <a:extLst>
              <a:ext uri="{FF2B5EF4-FFF2-40B4-BE49-F238E27FC236}">
                <a16:creationId xmlns:a16="http://schemas.microsoft.com/office/drawing/2014/main" id="{A61C93C8-3496-ED4F-AFD5-10D448141926}"/>
              </a:ext>
            </a:extLst>
          </p:cNvPr>
          <p:cNvCxnSpPr>
            <a:cxnSpLocks noSelect="1" noMove="1" noResize="1" noChangeShapeType="1"/>
          </p:cNvCxnSpPr>
          <p:nvPr/>
        </p:nvCxnSpPr>
        <p:spPr bwMode="auto">
          <a:xfrm>
            <a:off x="4267199" y="4802888"/>
            <a:ext cx="4621620" cy="0"/>
          </a:xfrm>
          <a:prstGeom prst="line">
            <a:avLst/>
          </a:prstGeom>
          <a:noFill/>
          <a:ln w="9525" algn="ctr">
            <a:solidFill>
              <a:schemeClr val="tx1"/>
            </a:solidFill>
            <a:round/>
          </a:ln>
          <a:extLst>
            <a:ext uri="{909E8E84-426E-40DD-AFC4-6F175D3DCCD1}">
              <a14:hiddenFill xmlns:a14="http://schemas.microsoft.com/office/drawing/2010/main">
                <a:noFill/>
              </a14:hiddenFill>
            </a:ext>
          </a:extLst>
        </p:spPr>
      </p:cxnSp>
      <p:sp>
        <p:nvSpPr>
          <p:cNvPr id="14" name="TextBox 27">
            <a:extLst>
              <a:ext uri="{FF2B5EF4-FFF2-40B4-BE49-F238E27FC236}">
                <a16:creationId xmlns:a16="http://schemas.microsoft.com/office/drawing/2014/main" id="{3D4014EF-F8E7-4544-97AF-EA1135D9A3A7}"/>
              </a:ext>
            </a:extLst>
          </p:cNvPr>
          <p:cNvSpPr txBox="1">
            <a:spLocks noSelect="1" noMove="1" noResize="1" noChangeArrowheads="1" noTextEdit="1"/>
          </p:cNvSpPr>
          <p:nvPr/>
        </p:nvSpPr>
        <p:spPr bwMode="auto">
          <a:xfrm>
            <a:off x="4277832" y="4820198"/>
            <a:ext cx="723279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r>
              <a:rPr lang="en-US" altLang="en-US" sz="1600" b="0" i="0">
                <a:solidFill>
                  <a:schemeClr val="tx1">
                    <a:lumMod val="65000"/>
                    <a:lumOff val="35000"/>
                  </a:schemeClr>
                </a:solidFill>
                <a:latin typeface="Arial" panose="020b0604020202020204" pitchFamily="34" charset="0"/>
                <a:ea typeface="ＭＳ Ｐゴシック" panose="020b0600070205080204" pitchFamily="34" charset="-128"/>
                <a:cs typeface="Arial" panose="020b0604020202020204" pitchFamily="34" charset="0"/>
              </a:rPr>
              <a:t>Time interval between dialysis sessions</a:t>
            </a:r>
          </a:p>
        </p:txBody>
      </p:sp>
      <p:sp>
        <p:nvSpPr>
          <p:cNvPr id="15" name="TextBox 30">
            <a:extLst>
              <a:ext uri="{FF2B5EF4-FFF2-40B4-BE49-F238E27FC236}">
                <a16:creationId xmlns:a16="http://schemas.microsoft.com/office/drawing/2014/main" id="{67D09FAD-EDB7-8A44-8FFA-95AD75BE8FF0}"/>
              </a:ext>
            </a:extLst>
          </p:cNvPr>
          <p:cNvSpPr txBox="1">
            <a:spLocks noSelect="1" noMove="1" noResize="1" noChangeArrowheads="1" noTextEdit="1"/>
          </p:cNvSpPr>
          <p:nvPr/>
        </p:nvSpPr>
        <p:spPr bwMode="auto">
          <a:xfrm>
            <a:off x="3361657" y="4595395"/>
            <a:ext cx="116780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r>
              <a:rPr lang="en-US" altLang="en-US" sz="1600" b="0" i="0">
                <a:solidFill>
                  <a:schemeClr val="tx1">
                    <a:lumMod val="65000"/>
                    <a:lumOff val="35000"/>
                  </a:schemeClr>
                </a:solidFill>
                <a:latin typeface="Arial" panose="020b0604020202020204" pitchFamily="34" charset="0"/>
                <a:ea typeface="ＭＳ Ｐゴシック" panose="020b0600070205080204" pitchFamily="34" charset="-128"/>
                <a:cs typeface="Arial" panose="020b0604020202020204" pitchFamily="34" charset="0"/>
              </a:rPr>
              <a:t>5420 x </a:t>
            </a:r>
          </a:p>
        </p:txBody>
      </p:sp>
      <p:sp>
        <p:nvSpPr>
          <p:cNvPr id="16" name="TextBox 15">
            <a:extLst>
              <a:ext uri="{FF2B5EF4-FFF2-40B4-BE49-F238E27FC236}">
                <a16:creationId xmlns:a16="http://schemas.microsoft.com/office/drawing/2014/main" id="{544A6B41-FE4F-A546-B29F-FA5A58C348CE}"/>
              </a:ext>
            </a:extLst>
          </p:cNvPr>
          <p:cNvSpPr txBox="1">
            <a:spLocks noSelect="1" noMove="1" noResize="1" noTextEdit="1"/>
          </p:cNvSpPr>
          <p:nvPr/>
        </p:nvSpPr>
        <p:spPr>
          <a:xfrm>
            <a:off x="614914" y="5111191"/>
            <a:ext cx="6019800" cy="1015663"/>
          </a:xfrm>
          <a:prstGeom prst="rect">
            <a:avLst/>
          </a:prstGeom>
          <a:noFill/>
        </p:spPr>
        <p:txBody>
          <a:bodyPr wrap="square">
            <a:spAutoFit/>
          </a:bodyPr>
          <a:lstStyle/>
          <a:p>
            <a:pPr>
              <a:defRPr/>
            </a:pPr>
            <a:r>
              <a:rPr lang="en-US" sz="1500" b="0" i="0">
                <a:solidFill>
                  <a:schemeClr val="tx1">
                    <a:lumMod val="65000"/>
                    <a:lumOff val="35000"/>
                  </a:schemeClr>
                </a:solidFill>
                <a:latin typeface="Arial" panose="020b0604020202020204" pitchFamily="34" charset="0"/>
                <a:ea typeface="ＭＳ Ｐゴシック" panose="020b0600070205080204" pitchFamily="34" charset="-128"/>
                <a:cs typeface="Arial" panose="020b0604020202020204" pitchFamily="34" charset="0"/>
              </a:rPr>
              <a:t>This does not consider:</a:t>
            </a:r>
          </a:p>
          <a:p>
            <a:pPr marL="228600" indent="-228600">
              <a:buFontTx/>
              <a:buAutoNum type="arabicParenR"/>
              <a:defRPr/>
            </a:pPr>
            <a:r>
              <a:rPr lang="en-US" sz="1500" b="0" i="0">
                <a:solidFill>
                  <a:schemeClr val="tx1">
                    <a:lumMod val="65000"/>
                    <a:lumOff val="35000"/>
                  </a:schemeClr>
                </a:solidFill>
                <a:latin typeface="Arial" panose="020b0604020202020204" pitchFamily="34" charset="0"/>
                <a:ea typeface="ＭＳ Ｐゴシック" panose="020b0600070205080204" pitchFamily="34" charset="-128"/>
                <a:cs typeface="Arial" panose="020b0604020202020204" pitchFamily="34" charset="0"/>
              </a:rPr>
              <a:t>Residual renal </a:t>
            </a:r>
            <a:r>
              <a:rPr lang="en-US" sz="1500">
                <a:solidFill>
                  <a:schemeClr val="tx1">
                    <a:lumMod val="65000"/>
                    <a:lumOff val="35000"/>
                  </a:schemeClr>
                </a:solidFill>
                <a:latin typeface="Arial" panose="020b0604020202020204" pitchFamily="34" charset="0"/>
                <a:ea typeface="ＭＳ Ｐゴシック" panose="020b0600070205080204" pitchFamily="34" charset="-128"/>
                <a:cs typeface="Arial" panose="020b0604020202020204" pitchFamily="34" charset="0"/>
              </a:rPr>
              <a:t>f</a:t>
            </a:r>
            <a:r>
              <a:rPr lang="en-US" sz="1500" b="0" i="0">
                <a:solidFill>
                  <a:schemeClr val="tx1">
                    <a:lumMod val="65000"/>
                    <a:lumOff val="35000"/>
                  </a:schemeClr>
                </a:solidFill>
                <a:latin typeface="Arial" panose="020b0604020202020204" pitchFamily="34" charset="0"/>
                <a:ea typeface="ＭＳ Ｐゴシック" panose="020b0600070205080204" pitchFamily="34" charset="-128"/>
                <a:cs typeface="Arial" panose="020b0604020202020204" pitchFamily="34" charset="0"/>
              </a:rPr>
              <a:t>unction (lowers BUN)</a:t>
            </a:r>
          </a:p>
          <a:p>
            <a:pPr marL="228600" indent="-228600">
              <a:buFontTx/>
              <a:buAutoNum type="arabicParenR"/>
              <a:defRPr/>
            </a:pPr>
            <a:r>
              <a:rPr lang="en-US" sz="1500" b="0" i="0">
                <a:solidFill>
                  <a:schemeClr val="tx1">
                    <a:lumMod val="65000"/>
                    <a:lumOff val="35000"/>
                  </a:schemeClr>
                </a:solidFill>
                <a:latin typeface="Arial" panose="020b0604020202020204" pitchFamily="34" charset="0"/>
                <a:ea typeface="ＭＳ Ｐゴシック" panose="020b0600070205080204" pitchFamily="34" charset="-128"/>
                <a:cs typeface="Arial" panose="020b0604020202020204" pitchFamily="34" charset="0"/>
              </a:rPr>
              <a:t>Volume changes between dialysis sessions (lowers BUN)</a:t>
            </a:r>
          </a:p>
          <a:p>
            <a:pPr marL="228600" indent="-228600">
              <a:buFontTx/>
              <a:buAutoNum type="arabicParenR"/>
              <a:defRPr/>
            </a:pPr>
            <a:r>
              <a:rPr lang="en-US" sz="1500" b="0" i="0">
                <a:solidFill>
                  <a:schemeClr val="tx1">
                    <a:lumMod val="65000"/>
                    <a:lumOff val="35000"/>
                  </a:schemeClr>
                </a:solidFill>
                <a:latin typeface="Arial" panose="020b0604020202020204" pitchFamily="34" charset="0"/>
                <a:ea typeface="ＭＳ Ｐゴシック" panose="020b0600070205080204" pitchFamily="34" charset="-128"/>
                <a:cs typeface="Arial" panose="020b0604020202020204" pitchFamily="34" charset="0"/>
              </a:rPr>
              <a:t>Urea generation during dialysis</a:t>
            </a:r>
          </a:p>
        </p:txBody>
      </p:sp>
      <p:sp>
        <p:nvSpPr>
          <p:cNvPr id="20" name="Title 19">
            <a:extLst>
              <a:ext uri="{FF2B5EF4-FFF2-40B4-BE49-F238E27FC236}">
                <a16:creationId xmlns:a16="http://schemas.microsoft.com/office/drawing/2014/main" id="{F69D8F49-E552-49F5-968B-E9B79C0AA764}"/>
              </a:ext>
            </a:extLst>
          </p:cNvPr>
          <p:cNvSpPr>
            <a:spLocks noGrp="1" noSelect="1" noMove="1" noResize="1" noTextEdit="1"/>
          </p:cNvSpPr>
          <p:nvPr>
            <p:ph type="title"/>
          </p:nvPr>
        </p:nvSpPr>
        <p:spPr>
          <a:xfrm>
            <a:off x="621464" y="705349"/>
            <a:ext cx="11570536" cy="1078992"/>
          </a:xfrm>
        </p:spPr>
        <p:txBody>
          <a:bodyPr>
            <a:noAutofit/>
          </a:bodyPr>
          <a:lstStyle/>
          <a:p>
            <a:br>
              <a:rPr lang="en-US" sz="3400"/>
            </a:br>
            <a:r>
              <a:rPr lang="en-US" sz="3400"/>
              <a:t>What Is the Normalized Protein Catabolic Rate (nPCR)?</a:t>
            </a:r>
            <a:br>
              <a:rPr lang="en-US" sz="3400"/>
            </a:br>
            <a:endParaRPr lang="en-US" sz="3400"/>
          </a:p>
        </p:txBody>
      </p:sp>
      <p:sp>
        <p:nvSpPr>
          <p:cNvPr id="29" name="TextBox 28">
            <a:extLst>
              <a:ext uri="{FF2B5EF4-FFF2-40B4-BE49-F238E27FC236}">
                <a16:creationId xmlns:a16="http://schemas.microsoft.com/office/drawing/2014/main" id="{C2098140-FAD1-43D5-82AA-2976D0B15107}"/>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658619722"/>
      </p:ext>
    </p:extLst>
  </p:cSld>
  <p:clrMapOvr>
    <a:masterClrMapping/>
  </p:clrMapOvr>
  <p:transition/>
  <p:timing/>
</p:sld>
</file>

<file path=ppt/slides/slide5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3" name="Title 1">
            <a:extLst>
              <a:ext uri="{FF2B5EF4-FFF2-40B4-BE49-F238E27FC236}">
                <a16:creationId xmlns:a16="http://schemas.microsoft.com/office/drawing/2014/main" id="{E2E07D03-5C22-6947-88EE-27BFAB46BF1D}"/>
              </a:ext>
            </a:extLst>
          </p:cNvPr>
          <p:cNvSpPr txBox="1">
            <a:spLocks noSelect="1" noMove="1" noResize="1" noTextEdit="1"/>
          </p:cNvSpPr>
          <p:nvPr/>
        </p:nvSpPr>
        <p:spPr>
          <a:xfrm>
            <a:off x="457200" y="274638"/>
            <a:ext cx="8229600" cy="11430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endParaRPr lang="en-US"/>
          </a:p>
        </p:txBody>
      </p:sp>
      <p:cxnSp>
        <p:nvCxnSpPr>
          <p:cNvPr id="4" name="Straight Connector 3">
            <a:extLst>
              <a:ext uri="{FF2B5EF4-FFF2-40B4-BE49-F238E27FC236}">
                <a16:creationId xmlns:a16="http://schemas.microsoft.com/office/drawing/2014/main" id="{ED68CA82-5C91-2F46-B35C-0700D19A551D}"/>
              </a:ext>
            </a:extLst>
          </p:cNvPr>
          <p:cNvCxnSpPr>
            <a:cxnSpLocks noSelect="1" noMove="1" noResize="1" noChangeShapeType="1"/>
          </p:cNvCxnSpPr>
          <p:nvPr/>
        </p:nvCxnSpPr>
        <p:spPr bwMode="auto">
          <a:xfrm rot="5400000">
            <a:off x="122184" y="3466306"/>
            <a:ext cx="3886200" cy="1588"/>
          </a:xfrm>
          <a:prstGeom prst="line">
            <a:avLst/>
          </a:prstGeom>
          <a:noFill/>
          <a:ln w="9525" algn="ctr">
            <a:solidFill>
              <a:schemeClr val="tx1"/>
            </a:solidFill>
            <a:round/>
          </a:ln>
        </p:spPr>
      </p:cxnSp>
      <p:cxnSp>
        <p:nvCxnSpPr>
          <p:cNvPr id="5" name="Straight Connector 5">
            <a:extLst>
              <a:ext uri="{FF2B5EF4-FFF2-40B4-BE49-F238E27FC236}">
                <a16:creationId xmlns:a16="http://schemas.microsoft.com/office/drawing/2014/main" id="{04C8CF45-A52C-B447-8449-3FD367AB52E0}"/>
              </a:ext>
            </a:extLst>
          </p:cNvPr>
          <p:cNvCxnSpPr>
            <a:cxnSpLocks noSelect="1" noMove="1" noResize="1" noChangeShapeType="1"/>
          </p:cNvCxnSpPr>
          <p:nvPr/>
        </p:nvCxnSpPr>
        <p:spPr bwMode="auto">
          <a:xfrm>
            <a:off x="2064490" y="5410200"/>
            <a:ext cx="5029200" cy="1588"/>
          </a:xfrm>
          <a:prstGeom prst="line">
            <a:avLst/>
          </a:prstGeom>
          <a:noFill/>
          <a:ln w="9525" algn="ctr">
            <a:solidFill>
              <a:schemeClr val="tx1"/>
            </a:solidFill>
            <a:round/>
          </a:ln>
        </p:spPr>
      </p:cxnSp>
      <p:sp>
        <p:nvSpPr>
          <p:cNvPr id="6" name="Freeform 8">
            <a:extLst>
              <a:ext uri="{FF2B5EF4-FFF2-40B4-BE49-F238E27FC236}">
                <a16:creationId xmlns:a16="http://schemas.microsoft.com/office/drawing/2014/main" id="{23B07C25-E179-9A48-8C8E-0267F0E67229}"/>
              </a:ext>
            </a:extLst>
          </p:cNvPr>
          <p:cNvSpPr>
            <a:spLocks noSelect="1" noMove="1" noResize="1" noChangeArrowheads="1" noTextEdit="1"/>
          </p:cNvSpPr>
          <p:nvPr/>
        </p:nvSpPr>
        <p:spPr bwMode="auto">
          <a:xfrm>
            <a:off x="2126403" y="2133600"/>
            <a:ext cx="4470400" cy="3222625"/>
          </a:xfrm>
          <a:custGeom>
            <a:gdLst>
              <a:gd name="T0" fmla="*/ 0 w 4470400"/>
              <a:gd name="T1" fmla="*/ 3222171 h 3222171"/>
              <a:gd name="T2" fmla="*/ 1886857 w 4470400"/>
              <a:gd name="T3" fmla="*/ 1074058 h 3222171"/>
              <a:gd name="T4" fmla="*/ 4470400 w 4470400"/>
              <a:gd name="T5" fmla="*/ 0 h 3222171"/>
              <a:gd name="T6" fmla="*/ 0 60000 65536"/>
              <a:gd name="T7" fmla="*/ 0 60000 65536"/>
              <a:gd name="T8" fmla="*/ 0 60000 65536"/>
              <a:gd name="T9" fmla="*/ 0 w 4470400"/>
              <a:gd name="T10" fmla="*/ 0 h 3222171"/>
              <a:gd name="T11" fmla="*/ 4470400 w 4470400"/>
              <a:gd name="T12" fmla="*/ 3222171 h 3222171"/>
            </a:gdLst>
            <a:cxnLst>
              <a:cxn ang="T6">
                <a:pos x="T0" y="T1"/>
              </a:cxn>
              <a:cxn ang="T7">
                <a:pos x="T2" y="T3"/>
              </a:cxn>
              <a:cxn ang="T8">
                <a:pos x="T4" y="T5"/>
              </a:cxn>
            </a:cxnLst>
            <a:rect l="T9" t="T10" r="T11" b="T12"/>
            <a:pathLst>
              <a:path w="4470400" h="3222171">
                <a:moveTo>
                  <a:pt x="0" y="3222171"/>
                </a:moveTo>
                <a:cubicBezTo>
                  <a:pt x="570895" y="2416628"/>
                  <a:pt x="1141790" y="1611085"/>
                  <a:pt x="1886857" y="1074057"/>
                </a:cubicBezTo>
                <a:cubicBezTo>
                  <a:pt x="2631924" y="537029"/>
                  <a:pt x="4470400" y="0"/>
                  <a:pt x="4470400" y="0"/>
                </a:cubicBezTo>
              </a:path>
            </a:pathLst>
          </a:custGeom>
          <a:noFill/>
          <a:ln w="9525" algn="ctr">
            <a:solidFill>
              <a:schemeClr val="tx1"/>
            </a:solidFill>
            <a:round/>
          </a:ln>
          <a:extLst>
            <a:ext uri="{909E8E84-426E-40DD-AFC4-6F175D3DCCD1}">
              <a14:hiddenFill xmlns:a14="http://schemas.microsoft.com/office/drawing/2010/main">
                <a:solidFill>
                  <a:srgbClr val="FFFFFF"/>
                </a:solidFill>
              </a14:hiddenFill>
            </a:ext>
          </a:extLst>
        </p:spPr>
        <p:txBody>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b="0" i="0">
              <a:latin typeface="Arial" panose="020b0604020202020204" pitchFamily="34" charset="0"/>
              <a:cs typeface="Arial" panose="020b0604020202020204" pitchFamily="34" charset="0"/>
            </a:endParaRPr>
          </a:p>
        </p:txBody>
      </p:sp>
      <p:sp>
        <p:nvSpPr>
          <p:cNvPr id="7" name="Freeform 10">
            <a:extLst>
              <a:ext uri="{FF2B5EF4-FFF2-40B4-BE49-F238E27FC236}">
                <a16:creationId xmlns:a16="http://schemas.microsoft.com/office/drawing/2014/main" id="{E75889E8-4C2E-8142-BCCA-3D315E42420D}"/>
              </a:ext>
            </a:extLst>
          </p:cNvPr>
          <p:cNvSpPr>
            <a:spLocks noSelect="1" noMove="1" noResize="1" noChangeArrowheads="1" noTextEdit="1"/>
          </p:cNvSpPr>
          <p:nvPr/>
        </p:nvSpPr>
        <p:spPr bwMode="auto">
          <a:xfrm>
            <a:off x="2126403" y="1735138"/>
            <a:ext cx="4425950" cy="3621087"/>
          </a:xfrm>
          <a:custGeom>
            <a:gdLst>
              <a:gd name="T0" fmla="*/ 0 w 4426857"/>
              <a:gd name="T1" fmla="*/ 3621314 h 3621314"/>
              <a:gd name="T2" fmla="*/ 1524000 w 4426857"/>
              <a:gd name="T3" fmla="*/ 587829 h 3621314"/>
              <a:gd name="T4" fmla="*/ 4426857 w 4426857"/>
              <a:gd name="T5" fmla="*/ 94343 h 3621314"/>
              <a:gd name="T6" fmla="*/ 0 60000 65536"/>
              <a:gd name="T7" fmla="*/ 0 60000 65536"/>
              <a:gd name="T8" fmla="*/ 0 60000 65536"/>
              <a:gd name="T9" fmla="*/ 0 w 4426857"/>
              <a:gd name="T10" fmla="*/ 0 h 3621314"/>
              <a:gd name="T11" fmla="*/ 4426857 w 4426857"/>
              <a:gd name="T12" fmla="*/ 3621314 h 3621314"/>
            </a:gdLst>
            <a:cxnLst>
              <a:cxn ang="T6">
                <a:pos x="T0" y="T1"/>
              </a:cxn>
              <a:cxn ang="T7">
                <a:pos x="T2" y="T3"/>
              </a:cxn>
              <a:cxn ang="T8">
                <a:pos x="T4" y="T5"/>
              </a:cxn>
            </a:cxnLst>
            <a:rect l="T9" t="T10" r="T11" b="T12"/>
            <a:pathLst>
              <a:path w="4426857" h="3621313">
                <a:moveTo>
                  <a:pt x="0" y="3621314"/>
                </a:moveTo>
                <a:cubicBezTo>
                  <a:pt x="393095" y="2398486"/>
                  <a:pt x="786190" y="1175658"/>
                  <a:pt x="1524000" y="587829"/>
                </a:cubicBezTo>
                <a:cubicBezTo>
                  <a:pt x="2261810" y="0"/>
                  <a:pt x="3344333" y="47171"/>
                  <a:pt x="4426857" y="94343"/>
                </a:cubicBezTo>
              </a:path>
            </a:pathLst>
          </a:custGeom>
          <a:noFill/>
          <a:ln w="9525" algn="ctr">
            <a:solidFill>
              <a:schemeClr val="tx1"/>
            </a:solidFill>
            <a:round/>
          </a:ln>
          <a:extLst>
            <a:ext uri="{909E8E84-426E-40DD-AFC4-6F175D3DCCD1}">
              <a14:hiddenFill xmlns:a14="http://schemas.microsoft.com/office/drawing/2010/main">
                <a:solidFill>
                  <a:srgbClr val="FFFFFF"/>
                </a:solidFill>
              </a14:hiddenFill>
            </a:ext>
          </a:extLst>
        </p:spPr>
        <p:txBody>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b="0" i="0">
              <a:latin typeface="Arial" panose="020b0604020202020204" pitchFamily="34" charset="0"/>
              <a:cs typeface="Arial" panose="020b0604020202020204" pitchFamily="34" charset="0"/>
            </a:endParaRPr>
          </a:p>
        </p:txBody>
      </p:sp>
      <p:sp>
        <p:nvSpPr>
          <p:cNvPr id="8" name="TextBox 11">
            <a:extLst>
              <a:ext uri="{FF2B5EF4-FFF2-40B4-BE49-F238E27FC236}">
                <a16:creationId xmlns:a16="http://schemas.microsoft.com/office/drawing/2014/main" id="{42C69B1D-DDF6-9943-B951-6FB23C366FC9}"/>
              </a:ext>
            </a:extLst>
          </p:cNvPr>
          <p:cNvSpPr txBox="1">
            <a:spLocks noSelect="1" noMove="1" noResize="1" noChangeArrowheads="1" noTextEdit="1"/>
          </p:cNvSpPr>
          <p:nvPr/>
        </p:nvSpPr>
        <p:spPr bwMode="auto">
          <a:xfrm>
            <a:off x="2521690" y="5562600"/>
            <a:ext cx="5257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r>
              <a:rPr lang="en-US" altLang="en-US" b="0" i="0">
                <a:solidFill>
                  <a:schemeClr val="tx1">
                    <a:lumMod val="65000"/>
                    <a:lumOff val="35000"/>
                  </a:schemeClr>
                </a:solidFill>
                <a:latin typeface="Arial" panose="020b0604020202020204" pitchFamily="34" charset="0"/>
                <a:cs typeface="Arial" panose="020b0604020202020204" pitchFamily="34" charset="0"/>
              </a:rPr>
              <a:t>Treatment Time</a:t>
            </a:r>
          </a:p>
        </p:txBody>
      </p:sp>
      <p:sp>
        <p:nvSpPr>
          <p:cNvPr id="9" name="TextBox 12">
            <a:extLst>
              <a:ext uri="{FF2B5EF4-FFF2-40B4-BE49-F238E27FC236}">
                <a16:creationId xmlns:a16="http://schemas.microsoft.com/office/drawing/2014/main" id="{3B71AAC3-314B-5748-9578-B7CFEAB94D3C}"/>
              </a:ext>
            </a:extLst>
          </p:cNvPr>
          <p:cNvSpPr txBox="1">
            <a:spLocks noSelect="1" noMove="1" noResize="1" noChangeArrowheads="1" noTextEdit="1"/>
          </p:cNvSpPr>
          <p:nvPr/>
        </p:nvSpPr>
        <p:spPr bwMode="auto">
          <a:xfrm>
            <a:off x="616690" y="3559313"/>
            <a:ext cx="144621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r>
              <a:rPr lang="en-US" altLang="en-US" sz="2800" b="0" i="0" err="1">
                <a:solidFill>
                  <a:schemeClr val="tx1">
                    <a:lumMod val="65000"/>
                    <a:lumOff val="35000"/>
                  </a:schemeClr>
                </a:solidFill>
                <a:latin typeface="Arial" panose="020b0604020202020204" pitchFamily="34" charset="0"/>
                <a:cs typeface="Arial" panose="020b0604020202020204" pitchFamily="34" charset="0"/>
              </a:rPr>
              <a:t>Kt/V</a:t>
            </a:r>
            <a:r>
              <a:rPr lang="en-US" altLang="en-US" sz="2800" b="0" i="0" baseline="-25000" err="1">
                <a:solidFill>
                  <a:schemeClr val="tx1">
                    <a:lumMod val="65000"/>
                    <a:lumOff val="35000"/>
                  </a:schemeClr>
                </a:solidFill>
                <a:latin typeface="Arial" panose="020b0604020202020204" pitchFamily="34" charset="0"/>
                <a:cs typeface="Arial" panose="020b0604020202020204" pitchFamily="34" charset="0"/>
              </a:rPr>
              <a:t>urea</a:t>
            </a:r>
            <a:endParaRPr lang="en-US" altLang="en-US" sz="2800" b="0" i="0">
              <a:solidFill>
                <a:schemeClr val="tx1">
                  <a:lumMod val="65000"/>
                  <a:lumOff val="35000"/>
                </a:schemeClr>
              </a:solidFill>
              <a:latin typeface="Arial" panose="020b0604020202020204" pitchFamily="34" charset="0"/>
              <a:cs typeface="Arial" panose="020b0604020202020204" pitchFamily="34" charset="0"/>
            </a:endParaRPr>
          </a:p>
        </p:txBody>
      </p:sp>
      <p:sp>
        <p:nvSpPr>
          <p:cNvPr id="10" name="TextBox 13">
            <a:extLst>
              <a:ext uri="{FF2B5EF4-FFF2-40B4-BE49-F238E27FC236}">
                <a16:creationId xmlns:a16="http://schemas.microsoft.com/office/drawing/2014/main" id="{529406D9-9C7A-0940-BFCA-BF350FF307B4}"/>
              </a:ext>
            </a:extLst>
          </p:cNvPr>
          <p:cNvSpPr txBox="1">
            <a:spLocks noSelect="1" noMove="1" noResize="1" noChangeArrowheads="1" noTextEdit="1"/>
          </p:cNvSpPr>
          <p:nvPr/>
        </p:nvSpPr>
        <p:spPr bwMode="auto">
          <a:xfrm>
            <a:off x="3872913" y="1378441"/>
            <a:ext cx="22098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r>
              <a:rPr lang="en-US" altLang="en-US" sz="3000" b="0" i="0" err="1">
                <a:solidFill>
                  <a:schemeClr val="tx1">
                    <a:lumMod val="65000"/>
                    <a:lumOff val="35000"/>
                  </a:schemeClr>
                </a:solidFill>
                <a:latin typeface="Arial" panose="020b0604020202020204" pitchFamily="34" charset="0"/>
                <a:cs typeface="Arial" panose="020b0604020202020204" pitchFamily="34" charset="0"/>
              </a:rPr>
              <a:t>spKt/V</a:t>
            </a:r>
          </a:p>
        </p:txBody>
      </p:sp>
      <p:sp>
        <p:nvSpPr>
          <p:cNvPr id="11" name="TextBox 14">
            <a:extLst>
              <a:ext uri="{FF2B5EF4-FFF2-40B4-BE49-F238E27FC236}">
                <a16:creationId xmlns:a16="http://schemas.microsoft.com/office/drawing/2014/main" id="{B8B4BDD4-B957-6641-A854-DF7C35194E90}"/>
              </a:ext>
            </a:extLst>
          </p:cNvPr>
          <p:cNvSpPr txBox="1">
            <a:spLocks noSelect="1" noMove="1" noResize="1" noChangeArrowheads="1" noTextEdit="1"/>
          </p:cNvSpPr>
          <p:nvPr/>
        </p:nvSpPr>
        <p:spPr bwMode="auto">
          <a:xfrm>
            <a:off x="4977813" y="2495103"/>
            <a:ext cx="19812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r>
              <a:rPr lang="en-US" altLang="en-US" sz="3000" b="0" i="0" err="1">
                <a:solidFill>
                  <a:schemeClr val="tx1">
                    <a:lumMod val="65000"/>
                    <a:lumOff val="35000"/>
                  </a:schemeClr>
                </a:solidFill>
                <a:latin typeface="Arial" panose="020b0604020202020204" pitchFamily="34" charset="0"/>
                <a:cs typeface="Arial" panose="020b0604020202020204" pitchFamily="34" charset="0"/>
              </a:rPr>
              <a:t>eKt/V</a:t>
            </a:r>
          </a:p>
        </p:txBody>
      </p:sp>
      <p:sp>
        <p:nvSpPr>
          <p:cNvPr id="12" name="TextBox 15">
            <a:extLst>
              <a:ext uri="{FF2B5EF4-FFF2-40B4-BE49-F238E27FC236}">
                <a16:creationId xmlns:a16="http://schemas.microsoft.com/office/drawing/2014/main" id="{795637AD-DA00-1C41-9597-2225CEAF9402}"/>
              </a:ext>
            </a:extLst>
          </p:cNvPr>
          <p:cNvSpPr txBox="1">
            <a:spLocks noSelect="1" noMove="1" noResize="1" noChangeArrowheads="1" noTextEdit="1"/>
          </p:cNvSpPr>
          <p:nvPr/>
        </p:nvSpPr>
        <p:spPr bwMode="auto">
          <a:xfrm>
            <a:off x="4350490" y="3962400"/>
            <a:ext cx="36576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r>
              <a:rPr lang="en-US" altLang="en-US" sz="2400" b="0" i="0">
                <a:solidFill>
                  <a:schemeClr val="tx1">
                    <a:lumMod val="65000"/>
                    <a:lumOff val="35000"/>
                  </a:schemeClr>
                </a:solidFill>
                <a:latin typeface="Arial" panose="020b0604020202020204" pitchFamily="34" charset="0"/>
                <a:cs typeface="Arial" panose="020b0604020202020204" pitchFamily="34" charset="0"/>
              </a:rPr>
              <a:t>Post BUN measured after hemodialysis to account for rebound</a:t>
            </a:r>
          </a:p>
        </p:txBody>
      </p:sp>
      <p:sp>
        <p:nvSpPr>
          <p:cNvPr id="13" name="Right Arrow 12">
            <a:extLst>
              <a:ext uri="{FF2B5EF4-FFF2-40B4-BE49-F238E27FC236}">
                <a16:creationId xmlns:a16="http://schemas.microsoft.com/office/drawing/2014/main" id="{072BA298-5F9F-654C-AC8A-6D191C7E070C}"/>
              </a:ext>
            </a:extLst>
          </p:cNvPr>
          <p:cNvSpPr>
            <a:spLocks noSelect="1" noMove="1" noResize="1" noTextEdit="1"/>
          </p:cNvSpPr>
          <p:nvPr/>
        </p:nvSpPr>
        <p:spPr>
          <a:xfrm>
            <a:off x="6109667" y="5747884"/>
            <a:ext cx="885371" cy="3338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7CF58FA1-D8DD-4142-9C2E-8CD22357051C}"/>
              </a:ext>
            </a:extLst>
          </p:cNvPr>
          <p:cNvSpPr txBox="1">
            <a:spLocks noSelect="1" noMove="1" noResize="1" noTextEdit="1"/>
          </p:cNvSpPr>
          <p:nvPr/>
        </p:nvSpPr>
        <p:spPr>
          <a:xfrm>
            <a:off x="7935858" y="2069104"/>
            <a:ext cx="3657600" cy="1015663"/>
          </a:xfrm>
          <a:prstGeom prst="rect">
            <a:avLst/>
          </a:prstGeom>
          <a:noFill/>
        </p:spPr>
        <p:txBody>
          <a:bodyPr wrap="square" rtlCol="0">
            <a:spAutoFit/>
          </a:bodyPr>
          <a:lstStyle/>
          <a:p>
            <a:r>
              <a:rPr lang="en-US" sz="2000">
                <a:solidFill>
                  <a:schemeClr val="tx1">
                    <a:lumMod val="65000"/>
                    <a:lumOff val="35000"/>
                  </a:schemeClr>
                </a:solidFill>
                <a:latin typeface="Arial" panose="020b0604020202020204" pitchFamily="34" charset="0"/>
                <a:cs typeface="Arial" panose="020b0604020202020204" pitchFamily="34" charset="0"/>
              </a:rPr>
              <a:t>Hence, eKt/V will generally be lower than spKt/V at typical hemodialysis treatment times.</a:t>
            </a:r>
          </a:p>
        </p:txBody>
      </p:sp>
      <p:sp>
        <p:nvSpPr>
          <p:cNvPr id="15" name="Up Arrow 14">
            <a:extLst>
              <a:ext uri="{FF2B5EF4-FFF2-40B4-BE49-F238E27FC236}">
                <a16:creationId xmlns:a16="http://schemas.microsoft.com/office/drawing/2014/main" id="{CACB63DB-BECD-0F4E-903E-A308B0A24CE7}"/>
              </a:ext>
            </a:extLst>
          </p:cNvPr>
          <p:cNvSpPr>
            <a:spLocks noSelect="1" noMove="1" noResize="1" noTextEdit="1"/>
          </p:cNvSpPr>
          <p:nvPr/>
        </p:nvSpPr>
        <p:spPr>
          <a:xfrm>
            <a:off x="1073890" y="2496117"/>
            <a:ext cx="341086" cy="917801"/>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9" name="Title 18">
            <a:extLst>
              <a:ext uri="{FF2B5EF4-FFF2-40B4-BE49-F238E27FC236}">
                <a16:creationId xmlns:a16="http://schemas.microsoft.com/office/drawing/2014/main" id="{8C3C96B4-6584-4F86-930F-C6BA4F7A3111}"/>
              </a:ext>
            </a:extLst>
          </p:cNvPr>
          <p:cNvSpPr>
            <a:spLocks noGrp="1" noSelect="1" noMove="1" noResize="1" noTextEdit="1"/>
          </p:cNvSpPr>
          <p:nvPr>
            <p:ph type="title"/>
          </p:nvPr>
        </p:nvSpPr>
        <p:spPr>
          <a:xfrm>
            <a:off x="614919" y="699742"/>
            <a:ext cx="10515600" cy="1078992"/>
          </a:xfrm>
        </p:spPr>
        <p:txBody>
          <a:bodyPr>
            <a:noAutofit/>
          </a:bodyPr>
          <a:lstStyle/>
          <a:p>
            <a:br>
              <a:rPr lang="en-US"/>
            </a:br>
            <a:r>
              <a:rPr lang="en-US"/>
              <a:t>What Is Equilibrated Kt/V (eKt/V)?</a:t>
            </a:r>
            <a:br>
              <a:rPr lang="en-US"/>
            </a:br>
            <a:endParaRPr lang="en-US"/>
          </a:p>
        </p:txBody>
      </p:sp>
      <p:sp>
        <p:nvSpPr>
          <p:cNvPr id="22" name="TextBox 21">
            <a:extLst>
              <a:ext uri="{FF2B5EF4-FFF2-40B4-BE49-F238E27FC236}">
                <a16:creationId xmlns:a16="http://schemas.microsoft.com/office/drawing/2014/main" id="{5AD48D7A-4B5A-43B9-942D-396269FF9F20}"/>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278341477"/>
      </p:ext>
    </p:extLst>
  </p:cSld>
  <p:clrMapOvr>
    <a:masterClrMapping/>
  </p:clrMapOvr>
  <p:transition/>
  <p:timing/>
</p:sld>
</file>

<file path=ppt/slides/slide5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a:extLst>
              <a:ext uri="{FF2B5EF4-FFF2-40B4-BE49-F238E27FC236}">
                <a16:creationId xmlns:a16="http://schemas.microsoft.com/office/drawing/2014/main" id="{AA9545BD-92BC-6247-A436-91159F1B7325}"/>
              </a:ext>
            </a:extLst>
          </p:cNvPr>
          <p:cNvSpPr txBox="1">
            <a:spLocks noSelect="1" noMove="1" noResize="1" noTextEdit="1"/>
          </p:cNvSpPr>
          <p:nvPr/>
        </p:nvSpPr>
        <p:spPr>
          <a:xfrm>
            <a:off x="615341" y="702739"/>
            <a:ext cx="11025116" cy="1169551"/>
          </a:xfrm>
          <a:prstGeom prst="rect">
            <a:avLst/>
          </a:prstGeom>
          <a:noFill/>
        </p:spPr>
        <p:txBody>
          <a:bodyPr wrap="square" rtlCol="0">
            <a:spAutoFit/>
          </a:bodyPr>
          <a:lstStyle/>
          <a:p>
            <a:r>
              <a:rPr kumimoji="0" lang="en-US" sz="3500" b="1" i="0" u="none" strike="noStrike" kern="1200" cap="none" spc="0" normalizeH="0" baseline="0" noProof="0">
                <a:ln>
                  <a:noFill/>
                </a:ln>
                <a:solidFill>
                  <a:srgbClr val="008EAA"/>
                </a:solidFill>
                <a:effectLst/>
                <a:uLnTx/>
                <a:uFillTx/>
                <a:latin typeface="Segoe"/>
                <a:ea typeface="+mj-ea"/>
              </a:rPr>
              <a:t>Comparing Different Dialysis Prescriptions: “Standardizing” the Kt/</a:t>
            </a:r>
            <a:r>
              <a:rPr kumimoji="0" lang="en-US" sz="3500" b="1" i="0" u="none" strike="noStrike" kern="1200" cap="none" spc="0" normalizeH="0" noProof="0" err="1">
                <a:ln>
                  <a:noFill/>
                </a:ln>
                <a:solidFill>
                  <a:srgbClr val="008EAA"/>
                </a:solidFill>
                <a:effectLst/>
                <a:uLnTx/>
                <a:uFillTx/>
                <a:latin typeface="Segoe"/>
                <a:ea typeface="+mj-ea"/>
              </a:rPr>
              <a:t>V</a:t>
            </a:r>
            <a:r>
              <a:rPr kumimoji="0" lang="en-US" sz="3500" b="1" i="0" u="none" strike="noStrike" kern="1200" cap="none" spc="0" normalizeH="0" baseline="-25000" noProof="0" err="1">
                <a:ln>
                  <a:noFill/>
                </a:ln>
                <a:solidFill>
                  <a:srgbClr val="008EAA"/>
                </a:solidFill>
                <a:effectLst/>
                <a:uLnTx/>
                <a:uFillTx/>
                <a:latin typeface="Segoe"/>
                <a:ea typeface="+mj-ea"/>
              </a:rPr>
              <a:t>urea</a:t>
            </a:r>
            <a:endParaRPr lang="en-US" sz="3500" baseline="-25000"/>
          </a:p>
        </p:txBody>
      </p:sp>
      <p:sp>
        <p:nvSpPr>
          <p:cNvPr id="6" name="Content Placeholder 5">
            <a:extLst>
              <a:ext uri="{FF2B5EF4-FFF2-40B4-BE49-F238E27FC236}">
                <a16:creationId xmlns:a16="http://schemas.microsoft.com/office/drawing/2014/main" id="{56D1EFCC-2984-1E46-AD09-5BF00A4C122F}"/>
              </a:ext>
            </a:extLst>
          </p:cNvPr>
          <p:cNvSpPr>
            <a:spLocks noGrp="1" noSelect="1" noMove="1" noResize="1" noTextEdit="1"/>
          </p:cNvSpPr>
          <p:nvPr>
            <p:ph idx="1"/>
          </p:nvPr>
        </p:nvSpPr>
        <p:spPr>
          <a:xfrm>
            <a:off x="615341" y="1850762"/>
            <a:ext cx="10961318" cy="4399367"/>
          </a:xfrm>
        </p:spPr>
        <p:txBody>
          <a:bodyPr>
            <a:noAutofit/>
          </a:bodyPr>
          <a:lstStyle/>
          <a:p>
            <a:r>
              <a:rPr lang="en-US">
                <a:latin typeface="Arial" panose="020b0604020202020204" pitchFamily="34" charset="0"/>
                <a:cs typeface="Arial" panose="020b0604020202020204" pitchFamily="34" charset="0"/>
              </a:rPr>
              <a:t>Developed by Frank Gotch to give an equivalent clearance based on a on a steady state concentration of urea. </a:t>
            </a:r>
            <a:r>
              <a:rPr lang="en-US" sz="1500" i="1">
                <a:solidFill>
                  <a:schemeClr val="tx1"/>
                </a:solidFill>
                <a:latin typeface="Arial" panose="020b0604020202020204" pitchFamily="34" charset="0"/>
                <a:cs typeface="Arial" panose="020b0604020202020204" pitchFamily="34" charset="0"/>
              </a:rPr>
              <a:t>Nephrol Dial Transplant 13 suppl 6:10-14, 1998</a:t>
            </a:r>
          </a:p>
          <a:p>
            <a:r>
              <a:rPr lang="en-US">
                <a:latin typeface="Arial" panose="020b0604020202020204" pitchFamily="34" charset="0"/>
                <a:cs typeface="Arial" panose="020b0604020202020204" pitchFamily="34" charset="0"/>
              </a:rPr>
              <a:t>This allows a comparison of any hemodialysis prescription schedule.</a:t>
            </a:r>
          </a:p>
          <a:p>
            <a:r>
              <a:rPr lang="en-US">
                <a:latin typeface="Arial" panose="020b0604020202020204" pitchFamily="34" charset="0"/>
                <a:cs typeface="Arial" panose="020b0604020202020204" pitchFamily="34" charset="0"/>
              </a:rPr>
              <a:t>The typical 3 times-a-week hemodialysis schedule with a single-pool Kt/V of 1.2 yields a weekly standardized Kt/V of approximately 2.0-2.1.</a:t>
            </a:r>
          </a:p>
        </p:txBody>
      </p:sp>
      <p:sp>
        <p:nvSpPr>
          <p:cNvPr id="2" name="TextBox 1">
            <a:extLst>
              <a:ext uri="{FF2B5EF4-FFF2-40B4-BE49-F238E27FC236}">
                <a16:creationId xmlns:a16="http://schemas.microsoft.com/office/drawing/2014/main" id="{6F3469BA-C044-479D-8E18-F7B6CBDC07B8}"/>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145236410"/>
      </p:ext>
    </p:extLst>
  </p:cSld>
  <p:clrMapOvr>
    <a:masterClrMapping/>
  </p:clrMapOvr>
  <p:transition/>
  <p:timing/>
</p:sld>
</file>

<file path=ppt/slides/slide5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667DCAE5-2DC1-6A4B-9AC2-033F193C824B}"/>
              </a:ext>
            </a:extLst>
          </p:cNvPr>
          <p:cNvSpPr>
            <a:spLocks noGrp="1" noSelect="1" noMove="1" noResize="1" noTextEdit="1"/>
          </p:cNvSpPr>
          <p:nvPr>
            <p:ph type="title"/>
          </p:nvPr>
        </p:nvSpPr>
        <p:spPr>
          <a:xfrm>
            <a:off x="617107" y="704743"/>
            <a:ext cx="10515600" cy="1082404"/>
          </a:xfrm>
        </p:spPr>
        <p:txBody>
          <a:bodyPr/>
          <a:lstStyle/>
          <a:p>
            <a:r>
              <a:rPr lang="en-US"/>
              <a:t>Standardized Kt/V</a:t>
            </a:r>
            <a:r>
              <a:rPr lang="en-US" baseline="-25000" err="1"/>
              <a:t>urea</a:t>
            </a:r>
            <a:r>
              <a:rPr lang="en-US"/>
              <a:t> (std Kt/V)</a:t>
            </a:r>
          </a:p>
        </p:txBody>
      </p:sp>
      <p:sp>
        <p:nvSpPr>
          <p:cNvPr id="4" name="Subtitle 3">
            <a:extLst>
              <a:ext uri="{FF2B5EF4-FFF2-40B4-BE49-F238E27FC236}">
                <a16:creationId xmlns:a16="http://schemas.microsoft.com/office/drawing/2014/main" id="{1AD8954C-E092-E744-B2F3-F730E7ABA1E3}"/>
              </a:ext>
            </a:extLst>
          </p:cNvPr>
          <p:cNvSpPr>
            <a:spLocks noGrp="1" noSelect="1" noMove="1" noResize="1" noTextEdit="1"/>
          </p:cNvSpPr>
          <p:nvPr>
            <p:ph type="subTitle" idx="10"/>
          </p:nvPr>
        </p:nvSpPr>
        <p:spPr/>
        <p:txBody>
          <a:bodyPr/>
          <a:lstStyle/>
          <a:p>
            <a:r>
              <a:rPr lang="en-US"/>
              <a:t>Scientific Background</a:t>
            </a:r>
          </a:p>
          <a:p>
            <a:endParaRPr lang="en-US"/>
          </a:p>
        </p:txBody>
      </p:sp>
      <p:sp>
        <p:nvSpPr>
          <p:cNvPr id="5" name="Rectangle 3">
            <a:extLst>
              <a:ext uri="{FF2B5EF4-FFF2-40B4-BE49-F238E27FC236}">
                <a16:creationId xmlns:a16="http://schemas.microsoft.com/office/drawing/2014/main" id="{4D746A66-82A7-B641-8365-41951DF75899}"/>
              </a:ext>
            </a:extLst>
          </p:cNvPr>
          <p:cNvSpPr>
            <a:spLocks noSelect="1" noMove="1" noResize="1" noChangeArrowheads="1" noTextEdit="1"/>
          </p:cNvSpPr>
          <p:nvPr/>
        </p:nvSpPr>
        <p:spPr bwMode="auto">
          <a:xfrm>
            <a:off x="6106154" y="2529296"/>
            <a:ext cx="28956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eaLnBrk="1" hangingPunct="1"/>
            <a:r>
              <a:rPr lang="en-US" altLang="en-US" sz="2800" b="0" i="0">
                <a:solidFill>
                  <a:schemeClr val="tx1">
                    <a:lumMod val="65000"/>
                    <a:lumOff val="35000"/>
                  </a:schemeClr>
                </a:solidFill>
                <a:latin typeface="Arial" panose="020b0604020202020204" pitchFamily="34" charset="0"/>
                <a:cs typeface="Arial" panose="020b0604020202020204" pitchFamily="34" charset="0"/>
              </a:rPr>
              <a:t>10080 (1-e</a:t>
            </a:r>
            <a:r>
              <a:rPr lang="en-US" altLang="en-US" sz="2800" b="0" i="0" baseline="30000">
                <a:solidFill>
                  <a:schemeClr val="tx1">
                    <a:lumMod val="65000"/>
                    <a:lumOff val="35000"/>
                  </a:schemeClr>
                </a:solidFill>
                <a:latin typeface="Arial" panose="020b0604020202020204" pitchFamily="34" charset="0"/>
                <a:cs typeface="Arial" panose="020b0604020202020204" pitchFamily="34" charset="0"/>
              </a:rPr>
              <a:t>-eKt/V</a:t>
            </a:r>
            <a:r>
              <a:rPr lang="en-US" altLang="en-US" sz="2800" b="0" i="0">
                <a:solidFill>
                  <a:schemeClr val="tx1">
                    <a:lumMod val="65000"/>
                    <a:lumOff val="35000"/>
                  </a:schemeClr>
                </a:solidFill>
                <a:latin typeface="Arial" panose="020b0604020202020204" pitchFamily="34" charset="0"/>
                <a:cs typeface="Arial" panose="020b0604020202020204" pitchFamily="34" charset="0"/>
              </a:rPr>
              <a:t>)</a:t>
            </a:r>
          </a:p>
          <a:p>
            <a:pPr eaLnBrk="1" hangingPunct="1"/>
            <a:endParaRPr lang="en-US" altLang="en-US" sz="2800" b="0" i="0">
              <a:latin typeface="Arial" panose="020b0604020202020204" pitchFamily="34" charset="0"/>
              <a:cs typeface="Arial" panose="020b0604020202020204" pitchFamily="34" charset="0"/>
            </a:endParaRPr>
          </a:p>
        </p:txBody>
      </p:sp>
      <p:sp>
        <p:nvSpPr>
          <p:cNvPr id="6" name="Line 10">
            <a:extLst>
              <a:ext uri="{FF2B5EF4-FFF2-40B4-BE49-F238E27FC236}">
                <a16:creationId xmlns:a16="http://schemas.microsoft.com/office/drawing/2014/main" id="{99FD02BE-BC93-044D-ABFB-F18F59882CAA}"/>
              </a:ext>
            </a:extLst>
          </p:cNvPr>
          <p:cNvSpPr>
            <a:spLocks noSelect="1" noMove="1" noResize="1" noChangeShapeType="1" noTextEdit="1"/>
          </p:cNvSpPr>
          <p:nvPr/>
        </p:nvSpPr>
        <p:spPr bwMode="auto">
          <a:xfrm>
            <a:off x="4036739" y="3568168"/>
            <a:ext cx="6237516" cy="43721"/>
          </a:xfrm>
          <a:prstGeom prst="line">
            <a:avLst/>
          </a:prstGeom>
          <a:noFill/>
          <a:ln w="25400">
            <a:solidFill>
              <a:schemeClr val="tx1">
                <a:lumMod val="65000"/>
                <a:lumOff val="35000"/>
              </a:schemeClr>
            </a:solidFill>
            <a:round/>
          </a:ln>
          <a:extLst>
            <a:ext uri="{909E8E84-426E-40DD-AFC4-6F175D3DCCD1}">
              <a14:hiddenFill xmlns:a14="http://schemas.microsoft.com/office/drawing/2010/main">
                <a:noFill/>
              </a14:hiddenFill>
            </a:ext>
          </a:extLst>
        </p:spPr>
        <p:txBody>
          <a:bodyPr/>
          <a:lstStyle/>
          <a:p>
            <a:endParaRPr lang="en-US"/>
          </a:p>
        </p:txBody>
      </p:sp>
      <p:sp>
        <p:nvSpPr>
          <p:cNvPr id="7" name="Line 11">
            <a:extLst>
              <a:ext uri="{FF2B5EF4-FFF2-40B4-BE49-F238E27FC236}">
                <a16:creationId xmlns:a16="http://schemas.microsoft.com/office/drawing/2014/main" id="{FA1F4C01-41DE-844F-BE1D-34992F229BBB}"/>
              </a:ext>
            </a:extLst>
          </p:cNvPr>
          <p:cNvSpPr>
            <a:spLocks noSelect="1" noMove="1" noResize="1" noChangeShapeType="1" noTextEdit="1"/>
          </p:cNvSpPr>
          <p:nvPr/>
        </p:nvSpPr>
        <p:spPr bwMode="auto">
          <a:xfrm flipV="1">
            <a:off x="4738868" y="3345189"/>
            <a:ext cx="5867400" cy="0"/>
          </a:xfrm>
          <a:prstGeom prst="line">
            <a:avLst/>
          </a:prstGeom>
          <a:noFill/>
          <a:ln w="50800">
            <a:solidFill>
              <a:schemeClr val="bg1"/>
            </a:solidFill>
            <a:round/>
          </a:ln>
          <a:extLst>
            <a:ext uri="{909E8E84-426E-40DD-AFC4-6F175D3DCCD1}">
              <a14:hiddenFill xmlns:a14="http://schemas.microsoft.com/office/drawing/2010/main">
                <a:noFill/>
              </a14:hiddenFill>
            </a:ext>
          </a:extLst>
        </p:spPr>
        <p:txBody>
          <a:bodyPr/>
          <a:lstStyle/>
          <a:p>
            <a:endParaRPr lang="en-US"/>
          </a:p>
        </p:txBody>
      </p:sp>
      <p:sp>
        <p:nvSpPr>
          <p:cNvPr id="8" name="Text Box 12">
            <a:extLst>
              <a:ext uri="{FF2B5EF4-FFF2-40B4-BE49-F238E27FC236}">
                <a16:creationId xmlns:a16="http://schemas.microsoft.com/office/drawing/2014/main" id="{C5FE061E-F6E3-DB47-8394-713A37BA0303}"/>
              </a:ext>
            </a:extLst>
          </p:cNvPr>
          <p:cNvSpPr txBox="1">
            <a:spLocks noSelect="1" noMove="1" noResize="1" noChangeArrowheads="1" noTextEdit="1"/>
          </p:cNvSpPr>
          <p:nvPr/>
        </p:nvSpPr>
        <p:spPr bwMode="auto">
          <a:xfrm>
            <a:off x="7182709" y="3116252"/>
            <a:ext cx="457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eaLnBrk="1" hangingPunct="1">
              <a:spcBef>
                <a:spcPct val="50000"/>
              </a:spcBef>
            </a:pPr>
            <a:r>
              <a:rPr lang="en-US" altLang="en-US" sz="2800" b="0" i="0">
                <a:solidFill>
                  <a:schemeClr val="tx1">
                    <a:lumMod val="65000"/>
                    <a:lumOff val="35000"/>
                  </a:schemeClr>
                </a:solidFill>
                <a:latin typeface="Arial" panose="020b0604020202020204" pitchFamily="34" charset="0"/>
                <a:cs typeface="Arial" panose="020b0604020202020204" pitchFamily="34" charset="0"/>
              </a:rPr>
              <a:t>t</a:t>
            </a:r>
          </a:p>
        </p:txBody>
      </p:sp>
      <p:sp>
        <p:nvSpPr>
          <p:cNvPr id="9" name="Rectangle 13">
            <a:extLst>
              <a:ext uri="{FF2B5EF4-FFF2-40B4-BE49-F238E27FC236}">
                <a16:creationId xmlns:a16="http://schemas.microsoft.com/office/drawing/2014/main" id="{57ADB94D-D340-664B-B61B-0E52DB09C246}"/>
              </a:ext>
            </a:extLst>
          </p:cNvPr>
          <p:cNvSpPr>
            <a:spLocks noSelect="1" noMove="1" noResize="1" noChangeArrowheads="1" noTextEdit="1"/>
          </p:cNvSpPr>
          <p:nvPr/>
        </p:nvSpPr>
        <p:spPr bwMode="auto">
          <a:xfrm>
            <a:off x="4544739" y="3666207"/>
            <a:ext cx="160813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eaLnBrk="1" hangingPunct="1"/>
            <a:r>
              <a:rPr lang="en-US" altLang="en-US" sz="2800" b="0" i="0">
                <a:solidFill>
                  <a:schemeClr val="tx1">
                    <a:lumMod val="65000"/>
                    <a:lumOff val="35000"/>
                  </a:schemeClr>
                </a:solidFill>
                <a:latin typeface="Arial" panose="020b0604020202020204" pitchFamily="34" charset="0"/>
                <a:cs typeface="Arial" panose="020b0604020202020204" pitchFamily="34" charset="0"/>
              </a:rPr>
              <a:t>(1-e</a:t>
            </a:r>
            <a:r>
              <a:rPr lang="en-US" altLang="en-US" sz="2800" b="0" i="0" baseline="30000">
                <a:solidFill>
                  <a:schemeClr val="tx1">
                    <a:lumMod val="65000"/>
                    <a:lumOff val="35000"/>
                  </a:schemeClr>
                </a:solidFill>
                <a:latin typeface="Arial" panose="020b0604020202020204" pitchFamily="34" charset="0"/>
                <a:cs typeface="Arial" panose="020b0604020202020204" pitchFamily="34" charset="0"/>
              </a:rPr>
              <a:t>-eKt/V</a:t>
            </a:r>
            <a:r>
              <a:rPr lang="en-US" altLang="en-US" sz="2800" b="0" i="0">
                <a:solidFill>
                  <a:schemeClr val="tx1">
                    <a:lumMod val="65000"/>
                    <a:lumOff val="35000"/>
                  </a:schemeClr>
                </a:solidFill>
                <a:latin typeface="Arial" panose="020b0604020202020204" pitchFamily="34" charset="0"/>
                <a:cs typeface="Arial" panose="020b0604020202020204" pitchFamily="34" charset="0"/>
              </a:rPr>
              <a:t>)</a:t>
            </a:r>
          </a:p>
        </p:txBody>
      </p:sp>
      <p:sp>
        <p:nvSpPr>
          <p:cNvPr id="10" name="Line 14">
            <a:extLst>
              <a:ext uri="{FF2B5EF4-FFF2-40B4-BE49-F238E27FC236}">
                <a16:creationId xmlns:a16="http://schemas.microsoft.com/office/drawing/2014/main" id="{EAED41AC-2C8C-344B-98FE-E33349B4710D}"/>
              </a:ext>
            </a:extLst>
          </p:cNvPr>
          <p:cNvSpPr>
            <a:spLocks noSelect="1" noMove="1" noResize="1" noChangeShapeType="1" noTextEdit="1"/>
          </p:cNvSpPr>
          <p:nvPr/>
        </p:nvSpPr>
        <p:spPr bwMode="auto">
          <a:xfrm rot="5400000" flipH="1">
            <a:off x="5459139" y="3488407"/>
            <a:ext cx="0" cy="1676400"/>
          </a:xfrm>
          <a:prstGeom prst="line">
            <a:avLst/>
          </a:prstGeom>
          <a:noFill/>
          <a:ln w="25400">
            <a:solidFill>
              <a:schemeClr val="tx1">
                <a:lumMod val="65000"/>
                <a:lumOff val="35000"/>
              </a:schemeClr>
            </a:solidFill>
            <a:round/>
          </a:ln>
          <a:extLst>
            <a:ext uri="{909E8E84-426E-40DD-AFC4-6F175D3DCCD1}">
              <a14:hiddenFill xmlns:a14="http://schemas.microsoft.com/office/drawing/2010/main">
                <a:noFill/>
              </a14:hiddenFill>
            </a:ext>
          </a:extLst>
        </p:spPr>
        <p:txBody>
          <a:bodyPr/>
          <a:lstStyle/>
          <a:p>
            <a:endParaRPr lang="en-US"/>
          </a:p>
        </p:txBody>
      </p:sp>
      <p:sp>
        <p:nvSpPr>
          <p:cNvPr id="11" name="Text Box 16">
            <a:extLst>
              <a:ext uri="{FF2B5EF4-FFF2-40B4-BE49-F238E27FC236}">
                <a16:creationId xmlns:a16="http://schemas.microsoft.com/office/drawing/2014/main" id="{C2659A38-E862-7F4A-B2A5-4EC99E22CA03}"/>
              </a:ext>
            </a:extLst>
          </p:cNvPr>
          <p:cNvSpPr txBox="1">
            <a:spLocks noSelect="1" noMove="1" noResize="1" noChangeArrowheads="1" noTextEdit="1"/>
          </p:cNvSpPr>
          <p:nvPr/>
        </p:nvSpPr>
        <p:spPr bwMode="auto">
          <a:xfrm>
            <a:off x="4849539" y="4479007"/>
            <a:ext cx="14366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eaLnBrk="1" hangingPunct="1">
              <a:spcBef>
                <a:spcPct val="50000"/>
              </a:spcBef>
            </a:pPr>
            <a:r>
              <a:rPr lang="en-US" altLang="en-US" sz="2800" b="0" i="0" err="1">
                <a:solidFill>
                  <a:schemeClr val="tx1">
                    <a:lumMod val="65000"/>
                    <a:lumOff val="35000"/>
                  </a:schemeClr>
                </a:solidFill>
                <a:latin typeface="Arial" panose="020b0604020202020204" pitchFamily="34" charset="0"/>
                <a:cs typeface="Arial" panose="020b0604020202020204" pitchFamily="34" charset="0"/>
              </a:rPr>
              <a:t>spKt/V</a:t>
            </a:r>
          </a:p>
        </p:txBody>
      </p:sp>
      <p:sp>
        <p:nvSpPr>
          <p:cNvPr id="12" name="Text Box 17">
            <a:extLst>
              <a:ext uri="{FF2B5EF4-FFF2-40B4-BE49-F238E27FC236}">
                <a16:creationId xmlns:a16="http://schemas.microsoft.com/office/drawing/2014/main" id="{43DB55DC-8925-3948-B779-6B0C469DB91B}"/>
              </a:ext>
            </a:extLst>
          </p:cNvPr>
          <p:cNvSpPr txBox="1">
            <a:spLocks noSelect="1" noMove="1" noResize="1" noChangeArrowheads="1" noTextEdit="1"/>
          </p:cNvSpPr>
          <p:nvPr/>
        </p:nvSpPr>
        <p:spPr bwMode="auto">
          <a:xfrm>
            <a:off x="6449739" y="3902065"/>
            <a:ext cx="990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eaLnBrk="1" hangingPunct="1">
              <a:spcBef>
                <a:spcPct val="50000"/>
              </a:spcBef>
            </a:pPr>
            <a:r>
              <a:rPr lang="en-US" altLang="en-US" b="0" i="0">
                <a:solidFill>
                  <a:schemeClr val="tx1">
                    <a:lumMod val="65000"/>
                    <a:lumOff val="35000"/>
                  </a:schemeClr>
                </a:solidFill>
                <a:latin typeface="Arial" panose="020b0604020202020204" pitchFamily="34" charset="0"/>
                <a:cs typeface="Arial" panose="020b0604020202020204" pitchFamily="34" charset="0"/>
              </a:rPr>
              <a:t>+</a:t>
            </a:r>
          </a:p>
        </p:txBody>
      </p:sp>
      <p:sp>
        <p:nvSpPr>
          <p:cNvPr id="13" name="Text Box 18">
            <a:extLst>
              <a:ext uri="{FF2B5EF4-FFF2-40B4-BE49-F238E27FC236}">
                <a16:creationId xmlns:a16="http://schemas.microsoft.com/office/drawing/2014/main" id="{18571876-BB69-8442-A9DF-A62B65702FE2}"/>
              </a:ext>
            </a:extLst>
          </p:cNvPr>
          <p:cNvSpPr txBox="1">
            <a:spLocks noSelect="1" noMove="1" noResize="1" noChangeArrowheads="1" noTextEdit="1"/>
          </p:cNvSpPr>
          <p:nvPr/>
        </p:nvSpPr>
        <p:spPr bwMode="auto">
          <a:xfrm>
            <a:off x="7211739" y="3749665"/>
            <a:ext cx="2362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eaLnBrk="1" hangingPunct="1">
              <a:spcBef>
                <a:spcPct val="50000"/>
              </a:spcBef>
            </a:pPr>
            <a:r>
              <a:rPr lang="en-US" altLang="en-US" sz="2800" b="0" i="0">
                <a:solidFill>
                  <a:schemeClr val="tx1">
                    <a:lumMod val="65000"/>
                    <a:lumOff val="35000"/>
                  </a:schemeClr>
                </a:solidFill>
                <a:latin typeface="Arial" panose="020b0604020202020204" pitchFamily="34" charset="0"/>
                <a:cs typeface="Arial" panose="020b0604020202020204" pitchFamily="34" charset="0"/>
              </a:rPr>
              <a:t>10080</a:t>
            </a:r>
          </a:p>
        </p:txBody>
      </p:sp>
      <p:sp>
        <p:nvSpPr>
          <p:cNvPr id="14" name="Line 19">
            <a:extLst>
              <a:ext uri="{FF2B5EF4-FFF2-40B4-BE49-F238E27FC236}">
                <a16:creationId xmlns:a16="http://schemas.microsoft.com/office/drawing/2014/main" id="{3611F939-8630-3547-81A3-E1C2187D190F}"/>
              </a:ext>
            </a:extLst>
          </p:cNvPr>
          <p:cNvSpPr>
            <a:spLocks noSelect="1" noMove="1" noResize="1" noChangeShapeType="1" noTextEdit="1"/>
          </p:cNvSpPr>
          <p:nvPr/>
        </p:nvSpPr>
        <p:spPr bwMode="auto">
          <a:xfrm rot="5400000" flipH="1">
            <a:off x="7897539" y="3444865"/>
            <a:ext cx="0" cy="1676400"/>
          </a:xfrm>
          <a:prstGeom prst="line">
            <a:avLst/>
          </a:prstGeom>
          <a:noFill/>
          <a:ln w="25400">
            <a:solidFill>
              <a:schemeClr val="tx1">
                <a:lumMod val="65000"/>
                <a:lumOff val="35000"/>
              </a:schemeClr>
            </a:solidFill>
            <a:round/>
          </a:ln>
          <a:extLst>
            <a:ext uri="{909E8E84-426E-40DD-AFC4-6F175D3DCCD1}">
              <a14:hiddenFill xmlns:a14="http://schemas.microsoft.com/office/drawing/2010/main">
                <a:noFill/>
              </a14:hiddenFill>
            </a:ext>
          </a:extLst>
        </p:spPr>
        <p:txBody>
          <a:bodyPr/>
          <a:lstStyle/>
          <a:p>
            <a:endParaRPr lang="en-US"/>
          </a:p>
        </p:txBody>
      </p:sp>
      <p:sp>
        <p:nvSpPr>
          <p:cNvPr id="15" name="Text Box 20">
            <a:extLst>
              <a:ext uri="{FF2B5EF4-FFF2-40B4-BE49-F238E27FC236}">
                <a16:creationId xmlns:a16="http://schemas.microsoft.com/office/drawing/2014/main" id="{E4C15730-F1A0-574F-AFDE-B3C8BD609CFC}"/>
              </a:ext>
            </a:extLst>
          </p:cNvPr>
          <p:cNvSpPr txBox="1">
            <a:spLocks noSelect="1" noMove="1" noResize="1" noChangeArrowheads="1" noTextEdit="1"/>
          </p:cNvSpPr>
          <p:nvPr/>
        </p:nvSpPr>
        <p:spPr bwMode="auto">
          <a:xfrm>
            <a:off x="7135539" y="4511665"/>
            <a:ext cx="1676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eaLnBrk="1" hangingPunct="1">
              <a:spcBef>
                <a:spcPct val="50000"/>
              </a:spcBef>
            </a:pPr>
            <a:r>
              <a:rPr lang="en-US" altLang="en-US" sz="2800" b="0" i="0">
                <a:solidFill>
                  <a:schemeClr val="tx1">
                    <a:lumMod val="65000"/>
                    <a:lumOff val="35000"/>
                  </a:schemeClr>
                </a:solidFill>
                <a:latin typeface="Arial" panose="020b0604020202020204" pitchFamily="34" charset="0"/>
                <a:cs typeface="Arial" panose="020b0604020202020204" pitchFamily="34" charset="0"/>
              </a:rPr>
              <a:t>N x t</a:t>
            </a:r>
          </a:p>
        </p:txBody>
      </p:sp>
      <p:sp>
        <p:nvSpPr>
          <p:cNvPr id="16" name="Text Box 21">
            <a:extLst>
              <a:ext uri="{FF2B5EF4-FFF2-40B4-BE49-F238E27FC236}">
                <a16:creationId xmlns:a16="http://schemas.microsoft.com/office/drawing/2014/main" id="{0F5DC95B-C224-764C-A6B7-0D884B781319}"/>
              </a:ext>
            </a:extLst>
          </p:cNvPr>
          <p:cNvSpPr txBox="1">
            <a:spLocks noSelect="1" noMove="1" noResize="1" noChangeArrowheads="1" noTextEdit="1"/>
          </p:cNvSpPr>
          <p:nvPr/>
        </p:nvSpPr>
        <p:spPr bwMode="auto">
          <a:xfrm>
            <a:off x="8888139" y="3978265"/>
            <a:ext cx="990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eaLnBrk="1" hangingPunct="1">
              <a:spcBef>
                <a:spcPct val="50000"/>
              </a:spcBef>
            </a:pPr>
            <a:r>
              <a:rPr lang="en-US" altLang="en-US" b="0" i="0">
                <a:solidFill>
                  <a:schemeClr val="tx1">
                    <a:lumMod val="65000"/>
                    <a:lumOff val="35000"/>
                  </a:schemeClr>
                </a:solidFill>
                <a:latin typeface="Arial" panose="020b0604020202020204" pitchFamily="34" charset="0"/>
                <a:cs typeface="Arial" panose="020b0604020202020204" pitchFamily="34" charset="0"/>
              </a:rPr>
              <a:t>- 1</a:t>
            </a:r>
          </a:p>
        </p:txBody>
      </p:sp>
      <p:sp>
        <p:nvSpPr>
          <p:cNvPr id="17" name="Rectangle 28">
            <a:extLst>
              <a:ext uri="{FF2B5EF4-FFF2-40B4-BE49-F238E27FC236}">
                <a16:creationId xmlns:a16="http://schemas.microsoft.com/office/drawing/2014/main" id="{A7DA1AF3-693D-904D-85D0-0D24A0922C8B}"/>
              </a:ext>
            </a:extLst>
          </p:cNvPr>
          <p:cNvSpPr>
            <a:spLocks noSelect="1" noMove="1" noResize="1" noChangeArrowheads="1" noTextEdit="1"/>
          </p:cNvSpPr>
          <p:nvPr/>
        </p:nvSpPr>
        <p:spPr bwMode="auto">
          <a:xfrm>
            <a:off x="2249220" y="3270808"/>
            <a:ext cx="16351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eaLnBrk="1" hangingPunct="1">
              <a:spcBef>
                <a:spcPct val="50000"/>
              </a:spcBef>
            </a:pPr>
            <a:r>
              <a:rPr lang="en-US" altLang="en-US" sz="2800" b="0" i="0" err="1">
                <a:solidFill>
                  <a:schemeClr val="tx1">
                    <a:lumMod val="65000"/>
                    <a:lumOff val="35000"/>
                  </a:schemeClr>
                </a:solidFill>
                <a:latin typeface="Arial" panose="020b0604020202020204" pitchFamily="34" charset="0"/>
                <a:cs typeface="Arial" panose="020b0604020202020204" pitchFamily="34" charset="0"/>
              </a:rPr>
              <a:t>stdKt/V =</a:t>
            </a:r>
          </a:p>
        </p:txBody>
      </p:sp>
      <p:cxnSp>
        <p:nvCxnSpPr>
          <p:cNvPr id="19" name="Straight Connector 18">
            <a:extLst>
              <a:ext uri="{FF2B5EF4-FFF2-40B4-BE49-F238E27FC236}">
                <a16:creationId xmlns:a16="http://schemas.microsoft.com/office/drawing/2014/main" id="{5B248FCF-56AD-C748-A553-DB04256C3AED}"/>
              </a:ext>
            </a:extLst>
          </p:cNvPr>
          <p:cNvCxnSpPr>
            <a:cxnSpLocks noSelect="1" noMove="1" noResize="1"/>
          </p:cNvCxnSpPr>
          <p:nvPr/>
        </p:nvCxnSpPr>
        <p:spPr>
          <a:xfrm>
            <a:off x="6212754" y="3143689"/>
            <a:ext cx="2397111" cy="0"/>
          </a:xfrm>
          <a:prstGeom prst="line">
            <a:avLst/>
          </a:prstGeom>
          <a:ln w="381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7A5CCF4A-E5F9-FB49-9BDC-AFF342EA0FDD}"/>
              </a:ext>
            </a:extLst>
          </p:cNvPr>
          <p:cNvSpPr txBox="1">
            <a:spLocks noSelect="1" noMove="1" noResize="1" noTextEdit="1"/>
          </p:cNvSpPr>
          <p:nvPr/>
        </p:nvSpPr>
        <p:spPr>
          <a:xfrm>
            <a:off x="8592205" y="5815784"/>
            <a:ext cx="3603804" cy="323165"/>
          </a:xfrm>
          <a:prstGeom prst="rect">
            <a:avLst/>
          </a:prstGeom>
          <a:noFill/>
        </p:spPr>
        <p:txBody>
          <a:bodyPr wrap="square" rtlCol="0">
            <a:spAutoFit/>
          </a:bodyPr>
          <a:lstStyle/>
          <a:p>
            <a:pPr algn="r"/>
            <a:r>
              <a:rPr lang="en-US" sz="1500" i="1">
                <a:latin typeface="Arial" panose="020b0604020202020204" pitchFamily="34" charset="0"/>
                <a:cs typeface="Arial" panose="020b0604020202020204" pitchFamily="34" charset="0"/>
              </a:rPr>
              <a:t>Daugirdas J. J Am Soc Nephrol 1993</a:t>
            </a:r>
          </a:p>
        </p:txBody>
      </p:sp>
      <p:sp>
        <p:nvSpPr>
          <p:cNvPr id="3" name="TextBox 2">
            <a:extLst>
              <a:ext uri="{FF2B5EF4-FFF2-40B4-BE49-F238E27FC236}">
                <a16:creationId xmlns:a16="http://schemas.microsoft.com/office/drawing/2014/main" id="{3372D42A-EAE5-4836-B177-CFD29CA0944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772593840"/>
      </p:ext>
    </p:extLst>
  </p:cSld>
  <p:clrMapOvr>
    <a:masterClrMapping/>
  </p:clrMapOvr>
  <p:transition/>
  <p:timing/>
</p:sld>
</file>

<file path=ppt/slides/slide5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ext Placeholder 1">
            <a:extLst>
              <a:ext uri="{FF2B5EF4-FFF2-40B4-BE49-F238E27FC236}">
                <a16:creationId xmlns:a16="http://schemas.microsoft.com/office/drawing/2014/main" id="{2EB9BC3C-1EF5-1840-84CB-F242533CE995}"/>
              </a:ext>
            </a:extLst>
          </p:cNvPr>
          <p:cNvSpPr>
            <a:spLocks noGrp="1" noSelect="1" noMove="1" noResize="1" noTextEdit="1"/>
          </p:cNvSpPr>
          <p:nvPr>
            <p:ph type="body" idx="1"/>
          </p:nvPr>
        </p:nvSpPr>
        <p:spPr>
          <a:xfrm>
            <a:off x="4730305" y="3446729"/>
            <a:ext cx="6542590" cy="1007584"/>
          </a:xfrm>
        </p:spPr>
        <p:txBody>
          <a:bodyPr>
            <a:normAutofit/>
          </a:bodyPr>
          <a:lstStyle/>
          <a:p>
            <a:r>
              <a:rPr lang="en-US" sz="3000">
                <a:latin typeface="Arial" panose="020b0604020202020204" pitchFamily="34" charset="0"/>
                <a:cs typeface="Arial" panose="020b0604020202020204" pitchFamily="34" charset="0"/>
              </a:rPr>
              <a:t>Clinical Definitions</a:t>
            </a:r>
          </a:p>
        </p:txBody>
      </p:sp>
      <p:sp>
        <p:nvSpPr>
          <p:cNvPr id="3" name="Subtitle 2">
            <a:extLst>
              <a:ext uri="{FF2B5EF4-FFF2-40B4-BE49-F238E27FC236}">
                <a16:creationId xmlns:a16="http://schemas.microsoft.com/office/drawing/2014/main" id="{382ACF01-54FF-1641-B7B8-0E5436DF86E4}"/>
              </a:ext>
            </a:extLst>
          </p:cNvPr>
          <p:cNvSpPr>
            <a:spLocks noGrp="1" noSelect="1" noMove="1" noResize="1" noTextEdit="1"/>
          </p:cNvSpPr>
          <p:nvPr>
            <p:ph type="subTitle" idx="10"/>
          </p:nvPr>
        </p:nvSpPr>
        <p:spPr/>
        <p:txBody>
          <a:bodyPr/>
          <a:lstStyle/>
          <a:p>
            <a:r>
              <a:rPr lang="en-US"/>
              <a:t>Assessing Adequacy</a:t>
            </a:r>
          </a:p>
        </p:txBody>
      </p:sp>
      <p:sp>
        <p:nvSpPr>
          <p:cNvPr id="5" name="TextBox 4">
            <a:extLst>
              <a:ext uri="{FF2B5EF4-FFF2-40B4-BE49-F238E27FC236}">
                <a16:creationId xmlns:a16="http://schemas.microsoft.com/office/drawing/2014/main" id="{069726A1-0919-4B4C-8D1F-E92A224B6A83}"/>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013944022"/>
      </p:ext>
    </p:extLst>
  </p:cSld>
  <p:clrMapOvr>
    <a:masterClrMapping/>
  </p:clrMapOvr>
  <p:transition/>
  <p:timing/>
</p:sld>
</file>

<file path=ppt/slides/slide5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CA7560BF-5DD9-644C-AF8F-82B5B88DBBAC}"/>
              </a:ext>
            </a:extLst>
          </p:cNvPr>
          <p:cNvSpPr>
            <a:spLocks noGrp="1" noSelect="1" noMove="1" noResize="1" noTextEdit="1"/>
          </p:cNvSpPr>
          <p:nvPr>
            <p:ph type="title"/>
          </p:nvPr>
        </p:nvSpPr>
        <p:spPr>
          <a:xfrm>
            <a:off x="613278" y="698058"/>
            <a:ext cx="10515600" cy="1082404"/>
          </a:xfrm>
        </p:spPr>
        <p:txBody>
          <a:bodyPr/>
          <a:lstStyle/>
          <a:p>
            <a:r>
              <a:rPr lang="en-US"/>
              <a:t>Adequate Hemodialysis</a:t>
            </a:r>
          </a:p>
        </p:txBody>
      </p:sp>
      <p:sp>
        <p:nvSpPr>
          <p:cNvPr id="3" name="Content Placeholder 2">
            <a:extLst>
              <a:ext uri="{FF2B5EF4-FFF2-40B4-BE49-F238E27FC236}">
                <a16:creationId xmlns:a16="http://schemas.microsoft.com/office/drawing/2014/main" id="{0B6A92CC-58F1-1B4C-A80E-37B3FD90C192}"/>
              </a:ext>
            </a:extLst>
          </p:cNvPr>
          <p:cNvSpPr>
            <a:spLocks noGrp="1" noSelect="1" noMove="1" noResize="1" noTextEdit="1"/>
          </p:cNvSpPr>
          <p:nvPr>
            <p:ph idx="1"/>
          </p:nvPr>
        </p:nvSpPr>
        <p:spPr>
          <a:xfrm>
            <a:off x="613278" y="1611565"/>
            <a:ext cx="10965444" cy="4799868"/>
          </a:xfrm>
        </p:spPr>
        <p:txBody>
          <a:bodyPr>
            <a:normAutofit/>
          </a:bodyPr>
          <a:lstStyle/>
          <a:p>
            <a:r>
              <a:rPr lang="en-US">
                <a:latin typeface="Arial" panose="020b0604020202020204" pitchFamily="34" charset="0"/>
                <a:cs typeface="Arial" panose="020b0604020202020204" pitchFamily="34" charset="0"/>
              </a:rPr>
              <a:t>Control of Uremic Symptoms</a:t>
            </a:r>
          </a:p>
          <a:p>
            <a:r>
              <a:rPr lang="en-US">
                <a:latin typeface="Arial" panose="020b0604020202020204" pitchFamily="34" charset="0"/>
                <a:cs typeface="Arial" panose="020b0604020202020204" pitchFamily="34" charset="0"/>
              </a:rPr>
              <a:t>Good Nutritional Status</a:t>
            </a:r>
          </a:p>
          <a:p>
            <a:r>
              <a:rPr lang="en-US">
                <a:latin typeface="Arial" panose="020b0604020202020204" pitchFamily="34" charset="0"/>
                <a:cs typeface="Arial" panose="020b0604020202020204" pitchFamily="34" charset="0"/>
              </a:rPr>
              <a:t>Control of Electrolytes and Acid-Base Status</a:t>
            </a:r>
          </a:p>
          <a:p>
            <a:r>
              <a:rPr lang="en-US">
                <a:latin typeface="Arial" panose="020b0604020202020204" pitchFamily="34" charset="0"/>
                <a:cs typeface="Arial" panose="020b0604020202020204" pitchFamily="34" charset="0"/>
              </a:rPr>
              <a:t>Blood Pressure Control</a:t>
            </a:r>
          </a:p>
          <a:p>
            <a:r>
              <a:rPr lang="en-US">
                <a:latin typeface="Arial" panose="020b0604020202020204" pitchFamily="34" charset="0"/>
                <a:cs typeface="Arial" panose="020b0604020202020204" pitchFamily="34" charset="0"/>
              </a:rPr>
              <a:t>Physical Activity</a:t>
            </a:r>
          </a:p>
          <a:p>
            <a:r>
              <a:rPr lang="en-US">
                <a:latin typeface="Arial" panose="020b0604020202020204" pitchFamily="34" charset="0"/>
                <a:cs typeface="Arial" panose="020b0604020202020204" pitchFamily="34" charset="0"/>
              </a:rPr>
              <a:t>Residual Renal Function – remains the strongest marker for mortality in all forms of dialysis therapy</a:t>
            </a:r>
          </a:p>
        </p:txBody>
      </p:sp>
      <p:sp>
        <p:nvSpPr>
          <p:cNvPr id="4" name="Subtitle 3">
            <a:extLst>
              <a:ext uri="{FF2B5EF4-FFF2-40B4-BE49-F238E27FC236}">
                <a16:creationId xmlns:a16="http://schemas.microsoft.com/office/drawing/2014/main" id="{2AAE4C85-5BE0-C449-89B9-1D089BBC8593}"/>
              </a:ext>
            </a:extLst>
          </p:cNvPr>
          <p:cNvSpPr>
            <a:spLocks noGrp="1" noSelect="1" noMove="1" noResize="1" noTextEdit="1"/>
          </p:cNvSpPr>
          <p:nvPr>
            <p:ph type="subTitle" idx="10"/>
          </p:nvPr>
        </p:nvSpPr>
        <p:spPr/>
        <p:txBody>
          <a:bodyPr/>
          <a:lstStyle/>
          <a:p>
            <a:r>
              <a:rPr lang="en-US"/>
              <a:t>Clinical Definitions</a:t>
            </a:r>
          </a:p>
        </p:txBody>
      </p:sp>
      <p:sp>
        <p:nvSpPr>
          <p:cNvPr id="6" name="TextBox 5">
            <a:extLst>
              <a:ext uri="{FF2B5EF4-FFF2-40B4-BE49-F238E27FC236}">
                <a16:creationId xmlns:a16="http://schemas.microsoft.com/office/drawing/2014/main" id="{FA48FADE-7F02-416E-B6CA-27A4973BD688}"/>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989635738"/>
      </p:ext>
    </p:extLst>
  </p:cSld>
  <p:clrMapOvr>
    <a:masterClrMapping/>
  </p:clrMapOvr>
  <p:transition/>
  <p:timing/>
</p:sld>
</file>

<file path=ppt/slides/slide5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ext Placeholder 1">
            <a:extLst>
              <a:ext uri="{FF2B5EF4-FFF2-40B4-BE49-F238E27FC236}">
                <a16:creationId xmlns:a16="http://schemas.microsoft.com/office/drawing/2014/main" id="{2EB9BC3C-1EF5-1840-84CB-F242533CE995}"/>
              </a:ext>
            </a:extLst>
          </p:cNvPr>
          <p:cNvSpPr>
            <a:spLocks noGrp="1" noSelect="1" noMove="1" noResize="1" noTextEdit="1"/>
          </p:cNvSpPr>
          <p:nvPr>
            <p:ph type="body" idx="1"/>
          </p:nvPr>
        </p:nvSpPr>
        <p:spPr>
          <a:xfrm>
            <a:off x="4730305" y="3446731"/>
            <a:ext cx="6542590" cy="1007584"/>
          </a:xfrm>
        </p:spPr>
        <p:txBody>
          <a:bodyPr>
            <a:normAutofit/>
          </a:bodyPr>
          <a:lstStyle/>
          <a:p>
            <a:r>
              <a:rPr lang="en-US" sz="3000">
                <a:latin typeface="Arial" panose="020b0604020202020204" pitchFamily="34" charset="0"/>
                <a:cs typeface="Arial" panose="020b0604020202020204" pitchFamily="34" charset="0"/>
              </a:rPr>
              <a:t>Regulatory Definitions</a:t>
            </a:r>
          </a:p>
        </p:txBody>
      </p:sp>
      <p:sp>
        <p:nvSpPr>
          <p:cNvPr id="3" name="Subtitle 2">
            <a:extLst>
              <a:ext uri="{FF2B5EF4-FFF2-40B4-BE49-F238E27FC236}">
                <a16:creationId xmlns:a16="http://schemas.microsoft.com/office/drawing/2014/main" id="{382ACF01-54FF-1641-B7B8-0E5436DF86E4}"/>
              </a:ext>
            </a:extLst>
          </p:cNvPr>
          <p:cNvSpPr>
            <a:spLocks noGrp="1" noSelect="1" noMove="1" noResize="1" noTextEdit="1"/>
          </p:cNvSpPr>
          <p:nvPr>
            <p:ph type="subTitle" idx="10"/>
          </p:nvPr>
        </p:nvSpPr>
        <p:spPr/>
        <p:txBody>
          <a:bodyPr/>
          <a:lstStyle/>
          <a:p>
            <a:r>
              <a:rPr lang="en-US"/>
              <a:t>Assessing Adequacy</a:t>
            </a:r>
          </a:p>
        </p:txBody>
      </p:sp>
      <p:sp>
        <p:nvSpPr>
          <p:cNvPr id="5" name="TextBox 4">
            <a:extLst>
              <a:ext uri="{FF2B5EF4-FFF2-40B4-BE49-F238E27FC236}">
                <a16:creationId xmlns:a16="http://schemas.microsoft.com/office/drawing/2014/main" id="{D58DC250-BF2A-4142-ACA1-545016A2D993}"/>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322390203"/>
      </p:ext>
    </p:extLst>
  </p:cSld>
  <p:clrMapOvr>
    <a:masterClrMapping/>
  </p:clrMapOvr>
  <p:transition/>
  <p:timing/>
</p:sld>
</file>

<file path=ppt/slides/slide5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48EE4A39-92F6-4049-9163-A2A58A51A131}"/>
              </a:ext>
            </a:extLst>
          </p:cNvPr>
          <p:cNvSpPr>
            <a:spLocks noGrp="1" noSelect="1" noMove="1" noResize="1" noTextEdit="1"/>
          </p:cNvSpPr>
          <p:nvPr>
            <p:ph type="title"/>
          </p:nvPr>
        </p:nvSpPr>
        <p:spPr>
          <a:xfrm>
            <a:off x="618981" y="698058"/>
            <a:ext cx="10515600" cy="1082404"/>
          </a:xfrm>
        </p:spPr>
        <p:txBody>
          <a:bodyPr/>
          <a:lstStyle/>
          <a:p>
            <a:r>
              <a:rPr lang="en-US"/>
              <a:t>Target Kt/V</a:t>
            </a:r>
            <a:r>
              <a:rPr lang="en-US" baseline="-25000" err="1"/>
              <a:t>urea</a:t>
            </a:r>
            <a:r>
              <a:rPr lang="en-US"/>
              <a:t> Metrics</a:t>
            </a:r>
          </a:p>
        </p:txBody>
      </p:sp>
      <p:sp>
        <p:nvSpPr>
          <p:cNvPr id="3" name="Content Placeholder 2">
            <a:extLst>
              <a:ext uri="{FF2B5EF4-FFF2-40B4-BE49-F238E27FC236}">
                <a16:creationId xmlns:a16="http://schemas.microsoft.com/office/drawing/2014/main" id="{EC44CEAF-5422-C44B-89A4-29BA098F2C8E}"/>
              </a:ext>
            </a:extLst>
          </p:cNvPr>
          <p:cNvSpPr>
            <a:spLocks noGrp="1" noSelect="1" noMove="1" noResize="1" noTextEdit="1"/>
          </p:cNvSpPr>
          <p:nvPr>
            <p:ph idx="1"/>
          </p:nvPr>
        </p:nvSpPr>
        <p:spPr>
          <a:xfrm>
            <a:off x="617865" y="1614807"/>
            <a:ext cx="10955154" cy="3388471"/>
          </a:xfrm>
        </p:spPr>
        <p:txBody>
          <a:bodyPr>
            <a:noAutofit/>
          </a:bodyPr>
          <a:lstStyle/>
          <a:p>
            <a:r>
              <a:rPr lang="en-US">
                <a:latin typeface="Arial" panose="020b0604020202020204" pitchFamily="34" charset="0"/>
                <a:cs typeface="Arial" panose="020b0604020202020204" pitchFamily="34" charset="0"/>
              </a:rPr>
              <a:t>Beginning in approximately 2000 with the Kidney Dialysis Outcomes Quality Initiative, multiple professional societies have published guidelines on hemodialysis urea kinetic goals. These are largely based on observational studies and expert opinion.</a:t>
            </a:r>
          </a:p>
          <a:p>
            <a:r>
              <a:rPr lang="en-US">
                <a:latin typeface="Arial" panose="020b0604020202020204" pitchFamily="34" charset="0"/>
                <a:cs typeface="Arial" panose="020b0604020202020204" pitchFamily="34" charset="0"/>
              </a:rPr>
              <a:t>Starting in 2012, the Center for Medicare and Medicaid Services (CMS) tied achieving urea removal goals to reimbursement to dialysis in the ESRD Quality Incentive Program (QIP).</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2012-2014: the measurement was URR</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2015-Current: the measurement is Kt/V</a:t>
            </a:r>
          </a:p>
        </p:txBody>
      </p:sp>
      <p:sp>
        <p:nvSpPr>
          <p:cNvPr id="4" name="Subtitle 3">
            <a:extLst>
              <a:ext uri="{FF2B5EF4-FFF2-40B4-BE49-F238E27FC236}">
                <a16:creationId xmlns:a16="http://schemas.microsoft.com/office/drawing/2014/main" id="{9DE4BA71-3B6A-2A40-A1D0-6A8F0024FE3E}"/>
              </a:ext>
            </a:extLst>
          </p:cNvPr>
          <p:cNvSpPr>
            <a:spLocks noGrp="1" noSelect="1" noMove="1" noResize="1" noTextEdit="1"/>
          </p:cNvSpPr>
          <p:nvPr>
            <p:ph type="subTitle" idx="10"/>
          </p:nvPr>
        </p:nvSpPr>
        <p:spPr/>
        <p:txBody>
          <a:bodyPr/>
          <a:lstStyle/>
          <a:p>
            <a:r>
              <a:rPr lang="en-US"/>
              <a:t>Regulatory Definitions</a:t>
            </a:r>
          </a:p>
        </p:txBody>
      </p:sp>
      <p:sp>
        <p:nvSpPr>
          <p:cNvPr id="6" name="TextBox 5">
            <a:extLst>
              <a:ext uri="{FF2B5EF4-FFF2-40B4-BE49-F238E27FC236}">
                <a16:creationId xmlns:a16="http://schemas.microsoft.com/office/drawing/2014/main" id="{1242854A-76CB-402A-A012-3FF5AE384721}"/>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638963329"/>
      </p:ext>
    </p:extLst>
  </p:cSld>
  <p:clrMapOvr>
    <a:masterClrMapping/>
  </p:clrMapOvr>
  <p:transition/>
  <p:timing/>
</p:sld>
</file>

<file path=ppt/slides/slide5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E8706946-5B4E-AC4D-A3FA-CB60CD96876F}"/>
              </a:ext>
            </a:extLst>
          </p:cNvPr>
          <p:cNvSpPr>
            <a:spLocks noGrp="1" noSelect="1" noMove="1" noResize="1" noTextEdit="1"/>
          </p:cNvSpPr>
          <p:nvPr>
            <p:ph type="title"/>
          </p:nvPr>
        </p:nvSpPr>
        <p:spPr>
          <a:xfrm>
            <a:off x="616666" y="698701"/>
            <a:ext cx="10515600" cy="1082404"/>
          </a:xfrm>
        </p:spPr>
        <p:txBody>
          <a:bodyPr/>
          <a:lstStyle/>
          <a:p>
            <a:r>
              <a:rPr lang="en-US"/>
              <a:t>Regulatory Targets for Urea Removal</a:t>
            </a:r>
          </a:p>
        </p:txBody>
      </p:sp>
      <p:sp>
        <p:nvSpPr>
          <p:cNvPr id="3" name="Content Placeholder 2">
            <a:extLst>
              <a:ext uri="{FF2B5EF4-FFF2-40B4-BE49-F238E27FC236}">
                <a16:creationId xmlns:a16="http://schemas.microsoft.com/office/drawing/2014/main" id="{641922A2-41C0-BD42-9B1F-081907A69B9F}"/>
              </a:ext>
            </a:extLst>
          </p:cNvPr>
          <p:cNvSpPr>
            <a:spLocks noGrp="1" noSelect="1" noMove="1" noResize="1" noTextEdit="1"/>
          </p:cNvSpPr>
          <p:nvPr>
            <p:ph idx="1"/>
          </p:nvPr>
        </p:nvSpPr>
        <p:spPr>
          <a:xfrm>
            <a:off x="616666" y="1618910"/>
            <a:ext cx="10958668" cy="3644206"/>
          </a:xfrm>
        </p:spPr>
        <p:txBody>
          <a:bodyPr/>
          <a:lstStyle/>
          <a:p>
            <a:r>
              <a:rPr lang="en-US">
                <a:latin typeface="Arial" panose="020b0604020202020204" pitchFamily="34" charset="0"/>
                <a:cs typeface="Arial" panose="020b0604020202020204" pitchFamily="34" charset="0"/>
              </a:rPr>
              <a:t>ESRD Quality Incentive Program</a:t>
            </a:r>
          </a:p>
          <a:p>
            <a:r>
              <a:rPr lang="en-US">
                <a:latin typeface="Arial" panose="020b0604020202020204" pitchFamily="34" charset="0"/>
                <a:cs typeface="Arial" panose="020b0604020202020204" pitchFamily="34" charset="0"/>
              </a:rPr>
              <a:t>Monthly single-pool Kt/V</a:t>
            </a:r>
            <a:r>
              <a:rPr lang="en-US" baseline="-25000" err="1">
                <a:latin typeface="Arial" panose="020b0604020202020204" pitchFamily="34" charset="0"/>
                <a:cs typeface="Arial" panose="020b0604020202020204" pitchFamily="34" charset="0"/>
              </a:rPr>
              <a:t>urea</a:t>
            </a:r>
            <a:r>
              <a:rPr lang="en-US">
                <a:latin typeface="Arial" panose="020b0604020202020204" pitchFamily="34" charset="0"/>
                <a:cs typeface="Arial" panose="020b0604020202020204" pitchFamily="34" charset="0"/>
              </a:rPr>
              <a:t> measurement in adult patients</a:t>
            </a:r>
          </a:p>
          <a:p>
            <a:r>
              <a:rPr lang="en-US">
                <a:latin typeface="Arial" panose="020b0604020202020204" pitchFamily="34" charset="0"/>
                <a:cs typeface="Arial" panose="020b0604020202020204" pitchFamily="34" charset="0"/>
              </a:rPr>
              <a:t>Includes all patients receiving hemodialysis more than twice a week and less than 4 times a week</a:t>
            </a:r>
          </a:p>
          <a:p>
            <a:r>
              <a:rPr lang="en-US">
                <a:latin typeface="Arial" panose="020b0604020202020204" pitchFamily="34" charset="0"/>
                <a:cs typeface="Arial" panose="020b0604020202020204" pitchFamily="34" charset="0"/>
              </a:rPr>
              <a:t>Denominator is patient treatment-months</a:t>
            </a:r>
          </a:p>
          <a:p>
            <a:endParaRPr lang="en-US">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947BFF3F-2F48-AD42-9FA4-2AD7A046A591}"/>
              </a:ext>
            </a:extLst>
          </p:cNvPr>
          <p:cNvSpPr>
            <a:spLocks noGrp="1" noSelect="1" noMove="1" noResize="1" noTextEdit="1"/>
          </p:cNvSpPr>
          <p:nvPr>
            <p:ph type="subTitle" idx="10"/>
          </p:nvPr>
        </p:nvSpPr>
        <p:spPr/>
        <p:txBody>
          <a:bodyPr/>
          <a:lstStyle/>
          <a:p>
            <a:r>
              <a:rPr lang="en-US"/>
              <a:t>Regulatory Definitions</a:t>
            </a:r>
          </a:p>
        </p:txBody>
      </p:sp>
      <p:sp>
        <p:nvSpPr>
          <p:cNvPr id="5" name="TextBox 4">
            <a:extLst>
              <a:ext uri="{FF2B5EF4-FFF2-40B4-BE49-F238E27FC236}">
                <a16:creationId xmlns:a16="http://schemas.microsoft.com/office/drawing/2014/main" id="{4C5D156E-7C3C-2349-826F-C73F2EBB9BFF}"/>
              </a:ext>
            </a:extLst>
          </p:cNvPr>
          <p:cNvSpPr txBox="1">
            <a:spLocks noSelect="1" noMove="1" noResize="1" noTextEdit="1"/>
          </p:cNvSpPr>
          <p:nvPr/>
        </p:nvSpPr>
        <p:spPr>
          <a:xfrm>
            <a:off x="-404040" y="5829135"/>
            <a:ext cx="12599504" cy="307777"/>
          </a:xfrm>
          <a:prstGeom prst="rect">
            <a:avLst/>
          </a:prstGeom>
          <a:noFill/>
        </p:spPr>
        <p:txBody>
          <a:bodyPr wrap="square" rtlCol="0">
            <a:spAutoFit/>
          </a:bodyPr>
          <a:lstStyle/>
          <a:p>
            <a:pPr algn="r"/>
            <a:r>
              <a:rPr lang="en-US" sz="1400" i="1">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https://www.cms.gov/Medicare/Quality-Initiatives-Patient-Assessment-Instruments/ESRDQIP/06_MeasuringQuality</a:t>
            </a:r>
            <a:r>
              <a:rPr lang="en-US" sz="1400" i="1">
                <a:latin typeface="Arial" panose="020b0604020202020204" pitchFamily="34" charset="0"/>
                <a:cs typeface="Arial" panose="020b0604020202020204" pitchFamily="34" charset="0"/>
              </a:rPr>
              <a:t>. Accessed October 22, 2020</a:t>
            </a:r>
          </a:p>
        </p:txBody>
      </p:sp>
      <p:sp>
        <p:nvSpPr>
          <p:cNvPr id="7" name="TextBox 6">
            <a:extLst>
              <a:ext uri="{FF2B5EF4-FFF2-40B4-BE49-F238E27FC236}">
                <a16:creationId xmlns:a16="http://schemas.microsoft.com/office/drawing/2014/main" id="{B6D1DC61-D1B8-4EB9-8954-7A9063D8775C}"/>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141503895"/>
      </p:ext>
    </p:extLst>
  </p:cSld>
  <p:clrMapOvr>
    <a:masterClrMapping/>
  </p:clrMapOvr>
  <p:transition/>
  <p:timing/>
</p:sld>
</file>

<file path=ppt/slides/slide5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3" name="Content Placeholder 2">
            <a:extLst>
              <a:ext uri="{FF2B5EF4-FFF2-40B4-BE49-F238E27FC236}">
                <a16:creationId xmlns:a16="http://schemas.microsoft.com/office/drawing/2014/main" id="{5439DBF7-343A-400E-80E1-7EDA30159C52}"/>
              </a:ext>
            </a:extLst>
          </p:cNvPr>
          <p:cNvSpPr>
            <a:spLocks noGrp="1" noSelect="1" noMove="1" noResize="1" noTextEdit="1"/>
          </p:cNvSpPr>
          <p:nvPr>
            <p:ph idx="1"/>
          </p:nvPr>
        </p:nvSpPr>
        <p:spPr>
          <a:xfrm>
            <a:off x="621792" y="768096"/>
            <a:ext cx="10972800" cy="5217068"/>
          </a:xfrm>
        </p:spPr>
        <p:txBody>
          <a:bodyPr>
            <a:normAutofit/>
          </a:bodyPr>
          <a:lstStyle/>
          <a:p>
            <a:pPr marL="342900" marR="0" lvl="0" indent="-342900">
              <a:spcBef>
                <a:spcPct val="0"/>
              </a:spcBef>
              <a:spcAft>
                <a:spcPct val="0"/>
              </a:spcAft>
              <a:buFont typeface="+mj-lt"/>
              <a:buAutoNum type="arabicPeriod"/>
            </a:pPr>
            <a:r>
              <a:rPr lang="en-US" sz="1500" kern="1200">
                <a:effectLst/>
                <a:latin typeface="Arial" panose="020b0604020202020204" pitchFamily="34" charset="0"/>
                <a:ea typeface="Times New Roman" panose="02020603050405020304" pitchFamily="18" charset="0"/>
                <a:cs typeface="Arial" panose="020b0604020202020204" pitchFamily="34" charset="0"/>
              </a:rPr>
              <a:t>McCausland FR, Waikar SS, Brunelli SM: Increased dietary sodium is independently associated with greater mortality among prevalent hemodialysis patients. </a:t>
            </a:r>
            <a:r>
              <a:rPr lang="en-US" sz="1500" i="1" kern="1200">
                <a:effectLst/>
                <a:latin typeface="Arial" panose="020b0604020202020204" pitchFamily="34" charset="0"/>
                <a:ea typeface="Times New Roman" panose="02020603050405020304" pitchFamily="18" charset="0"/>
                <a:cs typeface="Arial" panose="020b0604020202020204" pitchFamily="34" charset="0"/>
              </a:rPr>
              <a:t>Kidney Int</a:t>
            </a:r>
            <a:r>
              <a:rPr lang="en-US" sz="1500" kern="1200">
                <a:effectLst/>
                <a:latin typeface="Arial" panose="020b0604020202020204" pitchFamily="34" charset="0"/>
                <a:ea typeface="Times New Roman" panose="02020603050405020304" pitchFamily="18" charset="0"/>
                <a:cs typeface="Arial" panose="020b0604020202020204" pitchFamily="34" charset="0"/>
              </a:rPr>
              <a:t> 82(2):204-211, 2012</a:t>
            </a:r>
            <a:endParaRPr lang="en-US" sz="1500">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spcBef>
                <a:spcPct val="0"/>
              </a:spcBef>
              <a:spcAft>
                <a:spcPct val="0"/>
              </a:spcAft>
              <a:buFont typeface="+mj-lt"/>
              <a:buAutoNum type="arabicPeriod"/>
            </a:pPr>
            <a:r>
              <a:rPr lang="en-US" sz="1500" kern="1200" err="1">
                <a:effectLst/>
                <a:latin typeface="Arial" panose="020b0604020202020204" pitchFamily="34" charset="0"/>
                <a:ea typeface="MS PGothic" panose="020b0600070205080204" pitchFamily="34" charset="-128"/>
                <a:cs typeface="Arial" panose="020b0604020202020204" pitchFamily="34" charset="0"/>
              </a:rPr>
              <a:t>Kovesdy CP, Regidor DL, Mehrotra R: Serum and dialysate potassium concentrations and survival in hemodialysis patients. </a:t>
            </a:r>
            <a:r>
              <a:rPr lang="en-US" sz="1500" i="1" kern="1200">
                <a:effectLst/>
                <a:latin typeface="Arial" panose="020b0604020202020204" pitchFamily="34" charset="0"/>
                <a:ea typeface="MS PGothic" panose="020b0600070205080204" pitchFamily="34" charset="-128"/>
                <a:cs typeface="Arial" panose="020b0604020202020204" pitchFamily="34" charset="0"/>
              </a:rPr>
              <a:t>Clin J Am Soc Nephrol</a:t>
            </a:r>
            <a:r>
              <a:rPr lang="en-US" sz="1500" kern="1200">
                <a:effectLst/>
                <a:latin typeface="Arial" panose="020b0604020202020204" pitchFamily="34" charset="0"/>
                <a:ea typeface="MS PGothic" panose="020b0600070205080204" pitchFamily="34" charset="-128"/>
                <a:cs typeface="Arial" panose="020b0604020202020204" pitchFamily="34" charset="0"/>
              </a:rPr>
              <a:t> 2(5):999-1007, 2007</a:t>
            </a:r>
            <a:endParaRPr lang="en-US" sz="1500">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spcBef>
                <a:spcPct val="0"/>
              </a:spcBef>
              <a:spcAft>
                <a:spcPct val="0"/>
              </a:spcAft>
              <a:buFont typeface="+mj-lt"/>
              <a:buAutoNum type="arabicPeriod"/>
            </a:pPr>
            <a:r>
              <a:rPr lang="en-US" sz="1500" kern="1200" err="1">
                <a:effectLst/>
                <a:latin typeface="Arial" panose="020b0604020202020204" pitchFamily="34" charset="0"/>
                <a:ea typeface="Times New Roman" panose="02020603050405020304" pitchFamily="18" charset="0"/>
                <a:cs typeface="Arial" panose="020b0604020202020204" pitchFamily="34" charset="0"/>
              </a:rPr>
              <a:t>Rachoin JS, Weisberg LS: How </a:t>
            </a:r>
            <a:r>
              <a:rPr lang="en-US" sz="1800" kern="1200">
                <a:effectLst/>
                <a:latin typeface="Arial" panose="020b0604020202020204" pitchFamily="34" charset="0"/>
                <a:ea typeface="Times New Roman" panose="02020603050405020304" pitchFamily="18" charset="0"/>
                <a:cs typeface="Arial" panose="020b0604020202020204" pitchFamily="34" charset="0"/>
              </a:rPr>
              <a:t>should</a:t>
            </a:r>
            <a:r>
              <a:rPr lang="en-US" sz="1500" kern="1200">
                <a:effectLst/>
                <a:latin typeface="Arial" panose="020b0604020202020204" pitchFamily="34" charset="0"/>
                <a:ea typeface="Times New Roman" panose="02020603050405020304" pitchFamily="18" charset="0"/>
                <a:cs typeface="Arial" panose="020b0604020202020204" pitchFamily="34" charset="0"/>
              </a:rPr>
              <a:t> dialysis fluid be individualized for the chronic hemodialysis patient? Potassium. </a:t>
            </a:r>
            <a:r>
              <a:rPr lang="en-US" sz="1500" i="1" kern="1200">
                <a:effectLst/>
                <a:latin typeface="Arial" panose="020b0604020202020204" pitchFamily="34" charset="0"/>
                <a:ea typeface="Times New Roman" panose="02020603050405020304" pitchFamily="18" charset="0"/>
                <a:cs typeface="Arial" panose="020b0604020202020204" pitchFamily="34" charset="0"/>
              </a:rPr>
              <a:t>Sem Dial </a:t>
            </a:r>
            <a:r>
              <a:rPr lang="en-US" sz="1500" kern="1200">
                <a:effectLst/>
                <a:latin typeface="Arial" panose="020b0604020202020204" pitchFamily="34" charset="0"/>
                <a:ea typeface="Times New Roman" panose="02020603050405020304" pitchFamily="18" charset="0"/>
                <a:cs typeface="Arial" panose="020b0604020202020204" pitchFamily="34" charset="0"/>
              </a:rPr>
              <a:t>21(3):223-225, 2008</a:t>
            </a:r>
            <a:endParaRPr lang="en-US" sz="1500">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spcBef>
                <a:spcPct val="0"/>
              </a:spcBef>
              <a:spcAft>
                <a:spcPct val="0"/>
              </a:spcAft>
              <a:buFont typeface="+mj-lt"/>
              <a:buAutoNum type="arabicPeriod"/>
            </a:pPr>
            <a:r>
              <a:rPr lang="en-US" sz="1500" kern="1200">
                <a:effectLst/>
                <a:latin typeface="Arial" panose="020b0604020202020204" pitchFamily="34" charset="0"/>
                <a:ea typeface="Times New Roman" panose="02020603050405020304" pitchFamily="18" charset="0"/>
                <a:cs typeface="Arial" panose="020b0604020202020204" pitchFamily="34" charset="0"/>
              </a:rPr>
              <a:t>De Nicola L, Bellizzi V, Minutolo R, et al: Effect of dialysate sodium concentration on interdialytic increase of potassium. </a:t>
            </a:r>
            <a:r>
              <a:rPr lang="en-US" sz="1500" i="1" kern="1200">
                <a:effectLst/>
                <a:latin typeface="Arial" panose="020b0604020202020204" pitchFamily="34" charset="0"/>
                <a:ea typeface="Times New Roman" panose="02020603050405020304" pitchFamily="18" charset="0"/>
                <a:cs typeface="Arial" panose="020b0604020202020204" pitchFamily="34" charset="0"/>
              </a:rPr>
              <a:t>J Am Soc Nephrol </a:t>
            </a:r>
            <a:r>
              <a:rPr lang="en-US" sz="1500" kern="1200">
                <a:effectLst/>
                <a:latin typeface="Arial" panose="020b0604020202020204" pitchFamily="34" charset="0"/>
                <a:ea typeface="Times New Roman" panose="02020603050405020304" pitchFamily="18" charset="0"/>
                <a:cs typeface="Arial" panose="020b0604020202020204" pitchFamily="34" charset="0"/>
              </a:rPr>
              <a:t>11(12):2337-2343, 2000</a:t>
            </a:r>
            <a:endParaRPr lang="en-US" sz="1500">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spcBef>
                <a:spcPct val="0"/>
              </a:spcBef>
              <a:spcAft>
                <a:spcPct val="0"/>
              </a:spcAft>
              <a:buFont typeface="+mj-lt"/>
              <a:buAutoNum type="arabicPeriod"/>
            </a:pPr>
            <a:r>
              <a:rPr lang="en-US" sz="1500" kern="1200">
                <a:effectLst/>
                <a:latin typeface="Arial" panose="020b0604020202020204" pitchFamily="34" charset="0"/>
                <a:ea typeface="Times New Roman" panose="02020603050405020304" pitchFamily="18" charset="0"/>
                <a:cs typeface="Arial" panose="020b0604020202020204" pitchFamily="34" charset="0"/>
              </a:rPr>
              <a:t>Zehnder C, Gutzwiller JP, Huber A, et al: Low-potassium and glucose-free dialysis maintains urea but enhances potassium removal. </a:t>
            </a:r>
            <a:r>
              <a:rPr lang="en-US" sz="1500" i="1" kern="1200">
                <a:effectLst/>
                <a:latin typeface="Arial" panose="020b0604020202020204" pitchFamily="34" charset="0"/>
                <a:ea typeface="Times New Roman" panose="02020603050405020304" pitchFamily="18" charset="0"/>
                <a:cs typeface="Arial" panose="020b0604020202020204" pitchFamily="34" charset="0"/>
              </a:rPr>
              <a:t>Nephrol Dial Transplant </a:t>
            </a:r>
            <a:r>
              <a:rPr lang="en-US" sz="1500" kern="1200">
                <a:effectLst/>
                <a:latin typeface="Arial" panose="020b0604020202020204" pitchFamily="34" charset="0"/>
                <a:ea typeface="Times New Roman" panose="02020603050405020304" pitchFamily="18" charset="0"/>
                <a:cs typeface="Arial" panose="020b0604020202020204" pitchFamily="34" charset="0"/>
              </a:rPr>
              <a:t>16: 78-84, 2001</a:t>
            </a:r>
            <a:endParaRPr lang="en-US" sz="1500">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spcBef>
                <a:spcPct val="0"/>
              </a:spcBef>
              <a:spcAft>
                <a:spcPct val="0"/>
              </a:spcAft>
              <a:buFont typeface="+mj-lt"/>
              <a:buAutoNum type="arabicPeriod"/>
            </a:pPr>
            <a:r>
              <a:rPr lang="en-US" sz="1500" kern="1200">
                <a:effectLst/>
                <a:latin typeface="Arial" panose="020b0604020202020204" pitchFamily="34" charset="0"/>
                <a:ea typeface="Times New Roman" panose="02020603050405020304" pitchFamily="18" charset="0"/>
                <a:cs typeface="Arial" panose="020b0604020202020204" pitchFamily="34" charset="0"/>
              </a:rPr>
              <a:t>Martin RS, Panese S, Virginillo M, et al: Increased secretion of potassium in the rectum of humans with chronic renal failure. </a:t>
            </a:r>
            <a:r>
              <a:rPr lang="en-US" sz="1500" i="1" kern="1200">
                <a:effectLst/>
                <a:latin typeface="Arial" panose="020b0604020202020204" pitchFamily="34" charset="0"/>
                <a:ea typeface="Times New Roman" panose="02020603050405020304" pitchFamily="18" charset="0"/>
                <a:cs typeface="Arial" panose="020b0604020202020204" pitchFamily="34" charset="0"/>
              </a:rPr>
              <a:t>Am J Kidney </a:t>
            </a:r>
            <a:r>
              <a:rPr lang="en-US" sz="1500" kern="1200">
                <a:effectLst/>
                <a:latin typeface="Arial" panose="020b0604020202020204" pitchFamily="34" charset="0"/>
                <a:ea typeface="Times New Roman" panose="02020603050405020304" pitchFamily="18" charset="0"/>
                <a:cs typeface="Arial" panose="020b0604020202020204" pitchFamily="34" charset="0"/>
              </a:rPr>
              <a:t>Dis 8(2):105-110, 1986</a:t>
            </a:r>
            <a:endParaRPr lang="en-US" sz="1500">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spcBef>
                <a:spcPct val="0"/>
              </a:spcBef>
              <a:spcAft>
                <a:spcPct val="0"/>
              </a:spcAft>
              <a:buFont typeface="+mj-lt"/>
              <a:buAutoNum type="arabicPeriod"/>
            </a:pPr>
            <a:r>
              <a:rPr lang="en-US" sz="1500" kern="1200" err="1">
                <a:effectLst/>
                <a:latin typeface="Arial" panose="020b0604020202020204" pitchFamily="34" charset="0"/>
                <a:ea typeface="Times New Roman" panose="02020603050405020304" pitchFamily="18" charset="0"/>
                <a:cs typeface="Arial" panose="020b0604020202020204" pitchFamily="34" charset="0"/>
              </a:rPr>
              <a:t>Sandle GI, Gaiger E, Tapster S, et al: Evidence for large intestinal control of potassium homoeostasis in uraemic patients undergoing long-term dialysis. </a:t>
            </a:r>
            <a:r>
              <a:rPr lang="en-US" sz="1500" i="1" kern="1200">
                <a:effectLst/>
                <a:latin typeface="Arial" panose="020b0604020202020204" pitchFamily="34" charset="0"/>
                <a:ea typeface="Times New Roman" panose="02020603050405020304" pitchFamily="18" charset="0"/>
                <a:cs typeface="Arial" panose="020b0604020202020204" pitchFamily="34" charset="0"/>
              </a:rPr>
              <a:t>Clin Sci Lon </a:t>
            </a:r>
            <a:r>
              <a:rPr lang="en-US" sz="1500" kern="1200">
                <a:effectLst/>
                <a:latin typeface="Arial" panose="020b0604020202020204" pitchFamily="34" charset="0"/>
                <a:ea typeface="Times New Roman" panose="02020603050405020304" pitchFamily="18" charset="0"/>
                <a:cs typeface="Arial" panose="020b0604020202020204" pitchFamily="34" charset="0"/>
              </a:rPr>
              <a:t>73(3):247-252, 1987</a:t>
            </a:r>
            <a:endParaRPr lang="en-US" sz="1500">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spcBef>
                <a:spcPct val="0"/>
              </a:spcBef>
              <a:spcAft>
                <a:spcPct val="0"/>
              </a:spcAft>
              <a:buFont typeface="+mj-lt"/>
              <a:buAutoNum type="arabicPeriod"/>
            </a:pPr>
            <a:r>
              <a:rPr lang="en-US" sz="1500" kern="1200">
                <a:effectLst/>
                <a:latin typeface="Arial" panose="020b0604020202020204" pitchFamily="34" charset="0"/>
                <a:ea typeface="Times New Roman" panose="02020603050405020304" pitchFamily="18" charset="0"/>
                <a:cs typeface="Arial" panose="020b0604020202020204" pitchFamily="34" charset="0"/>
              </a:rPr>
              <a:t>Choi HY, Ha SK: Potassium balances in maintenance hemodialysis. </a:t>
            </a:r>
            <a:r>
              <a:rPr lang="en-US" sz="1500" i="1" kern="1200">
                <a:effectLst/>
                <a:latin typeface="Arial" panose="020b0604020202020204" pitchFamily="34" charset="0"/>
                <a:ea typeface="Times New Roman" panose="02020603050405020304" pitchFamily="18" charset="0"/>
                <a:cs typeface="Arial" panose="020b0604020202020204" pitchFamily="34" charset="0"/>
              </a:rPr>
              <a:t>Electrolyte Blood Press </a:t>
            </a:r>
            <a:r>
              <a:rPr lang="en-US" sz="1500" kern="1200">
                <a:effectLst/>
                <a:latin typeface="Arial" panose="020b0604020202020204" pitchFamily="34" charset="0"/>
                <a:ea typeface="Times New Roman" panose="02020603050405020304" pitchFamily="18" charset="0"/>
                <a:cs typeface="Arial" panose="020b0604020202020204" pitchFamily="34" charset="0"/>
              </a:rPr>
              <a:t>11:9-16, 2013</a:t>
            </a:r>
            <a:endParaRPr lang="en-US" sz="1500">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spcBef>
                <a:spcPct val="0"/>
              </a:spcBef>
              <a:spcAft>
                <a:spcPct val="0"/>
              </a:spcAft>
              <a:buFont typeface="+mj-lt"/>
              <a:buAutoNum type="arabicPeriod"/>
            </a:pPr>
            <a:r>
              <a:rPr lang="en-US" sz="1500" kern="1200" err="1">
                <a:effectLst/>
                <a:latin typeface="Arial" panose="020b0604020202020204" pitchFamily="34" charset="0"/>
                <a:ea typeface="Times New Roman" panose="02020603050405020304" pitchFamily="18" charset="0"/>
                <a:cs typeface="Arial" panose="020b0604020202020204" pitchFamily="34" charset="0"/>
              </a:rPr>
              <a:t>Oreopoulos DG, Khanna R, Williams P, et al: Continuous ambulatory peritoneal dialysis – 1981. </a:t>
            </a:r>
            <a:r>
              <a:rPr lang="en-US" sz="1500" i="1" kern="1200">
                <a:effectLst/>
                <a:latin typeface="Arial" panose="020b0604020202020204" pitchFamily="34" charset="0"/>
                <a:ea typeface="Times New Roman" panose="02020603050405020304" pitchFamily="18" charset="0"/>
                <a:cs typeface="Arial" panose="020b0604020202020204" pitchFamily="34" charset="0"/>
              </a:rPr>
              <a:t>Nephron</a:t>
            </a:r>
            <a:r>
              <a:rPr lang="en-US" sz="1500" kern="1200">
                <a:effectLst/>
                <a:latin typeface="Arial" panose="020b0604020202020204" pitchFamily="34" charset="0"/>
                <a:ea typeface="Times New Roman" panose="02020603050405020304" pitchFamily="18" charset="0"/>
                <a:cs typeface="Arial" panose="020b0604020202020204" pitchFamily="34" charset="0"/>
              </a:rPr>
              <a:t> 30(4): 293-303, 1982</a:t>
            </a:r>
          </a:p>
          <a:p>
            <a:pPr marL="342900" marR="0" lvl="0" indent="-342900">
              <a:spcBef>
                <a:spcPct val="0"/>
              </a:spcBef>
              <a:spcAft>
                <a:spcPct val="0"/>
              </a:spcAft>
              <a:buFont typeface="+mj-lt"/>
              <a:buAutoNum type="arabicPeriod"/>
            </a:pPr>
            <a:r>
              <a:rPr lang="en-US" sz="1500" kern="1200">
                <a:effectLst/>
                <a:latin typeface="Arial" panose="020b0604020202020204" pitchFamily="34" charset="0"/>
                <a:ea typeface="Times New Roman" panose="02020603050405020304" pitchFamily="18" charset="0"/>
                <a:cs typeface="Arial" panose="020b0604020202020204" pitchFamily="34" charset="0"/>
              </a:rPr>
              <a:t>Blumberg A, Roser HW, Zehnder C, et al: Plasma potassium in patients with terminal renal failure during and after haemodialysis; relationship with dialytic potassium removal and total body potassium. </a:t>
            </a:r>
            <a:r>
              <a:rPr lang="en-US" sz="1500" i="1" kern="1200">
                <a:effectLst/>
                <a:latin typeface="Arial" panose="020b0604020202020204" pitchFamily="34" charset="0"/>
                <a:ea typeface="Times New Roman" panose="02020603050405020304" pitchFamily="18" charset="0"/>
                <a:cs typeface="Arial" panose="020b0604020202020204" pitchFamily="34" charset="0"/>
              </a:rPr>
              <a:t>Nephrol Dial Transplant </a:t>
            </a:r>
            <a:r>
              <a:rPr lang="en-US" sz="1500" kern="1200">
                <a:effectLst/>
                <a:latin typeface="Arial" panose="020b0604020202020204" pitchFamily="34" charset="0"/>
                <a:ea typeface="Times New Roman" panose="02020603050405020304" pitchFamily="18" charset="0"/>
                <a:cs typeface="Arial" panose="020b0604020202020204" pitchFamily="34" charset="0"/>
              </a:rPr>
              <a:t>12(8):1629-1634, 1997 </a:t>
            </a:r>
            <a:endParaRPr lang="en-US" sz="1500">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F26B55FD-3383-42CC-8AAB-F533E7B6D1B7}"/>
              </a:ext>
            </a:extLst>
          </p:cNvPr>
          <p:cNvSpPr>
            <a:spLocks noGrp="1" noSelect="1" noMove="1" noResize="1" noTextEdit="1"/>
          </p:cNvSpPr>
          <p:nvPr>
            <p:ph type="subTitle" idx="10"/>
          </p:nvPr>
        </p:nvSpPr>
        <p:spPr/>
        <p:txBody>
          <a:bodyPr/>
          <a:lstStyle/>
          <a:p>
            <a:r>
              <a:rPr lang="en-US"/>
              <a:t>REFERENCES</a:t>
            </a:r>
          </a:p>
        </p:txBody>
      </p:sp>
      <p:sp>
        <p:nvSpPr>
          <p:cNvPr id="5" name="TextBox 4">
            <a:extLst>
              <a:ext uri="{FF2B5EF4-FFF2-40B4-BE49-F238E27FC236}">
                <a16:creationId xmlns:a16="http://schemas.microsoft.com/office/drawing/2014/main" id="{820B5505-5F6D-4340-8070-B2A4163B9498}"/>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681613409"/>
      </p:ext>
    </p:extLst>
  </p:cSld>
  <p:clrMapOvr>
    <a:masterClrMapping/>
  </p:clrMapOvr>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E2DAE055-2C20-ED44-BFC8-A838EA38B6FA}"/>
              </a:ext>
            </a:extLst>
          </p:cNvPr>
          <p:cNvSpPr>
            <a:spLocks noGrp="1" noSelect="1" noMove="1" noResize="1" noTextEdit="1"/>
          </p:cNvSpPr>
          <p:nvPr>
            <p:ph type="title"/>
          </p:nvPr>
        </p:nvSpPr>
        <p:spPr>
          <a:xfrm>
            <a:off x="616291" y="363647"/>
            <a:ext cx="10515600" cy="1082404"/>
          </a:xfrm>
        </p:spPr>
        <p:txBody>
          <a:bodyPr/>
          <a:lstStyle/>
          <a:p>
            <a:pPr>
              <a:defRPr/>
            </a:pPr>
            <a:r>
              <a:rPr lang="en-US" altLang="en-US"/>
              <a:t>Principles of Dialysis</a:t>
            </a:r>
          </a:p>
        </p:txBody>
      </p:sp>
      <p:sp>
        <p:nvSpPr>
          <p:cNvPr id="4" name="Subtitle 3">
            <a:extLst>
              <a:ext uri="{FF2B5EF4-FFF2-40B4-BE49-F238E27FC236}">
                <a16:creationId xmlns:a16="http://schemas.microsoft.com/office/drawing/2014/main" id="{0AAD9B4B-077B-2543-9393-44C9FFED6B9E}"/>
              </a:ext>
            </a:extLst>
          </p:cNvPr>
          <p:cNvSpPr>
            <a:spLocks noGrp="1" noSelect="1" noMove="1" noResize="1" noTextEdit="1"/>
          </p:cNvSpPr>
          <p:nvPr>
            <p:ph type="subTitle" idx="10"/>
          </p:nvPr>
        </p:nvSpPr>
        <p:spPr/>
        <p:txBody>
          <a:bodyPr/>
          <a:lstStyle/>
          <a:p>
            <a:r>
              <a:rPr lang="en-US"/>
              <a:t>General Principles</a:t>
            </a:r>
          </a:p>
        </p:txBody>
      </p:sp>
      <p:sp>
        <p:nvSpPr>
          <p:cNvPr id="8" name="Rectangle 2">
            <a:extLst>
              <a:ext uri="{FF2B5EF4-FFF2-40B4-BE49-F238E27FC236}">
                <a16:creationId xmlns:a16="http://schemas.microsoft.com/office/drawing/2014/main" id="{DEBD54A7-3A19-BD43-8AEC-B51887B4663C}"/>
              </a:ext>
            </a:extLst>
          </p:cNvPr>
          <p:cNvSpPr txBox="1">
            <a:spLocks noSelect="1" noRot="1" noMove="1" noResize="1" noChangeArrowheads="1" noTextEdit="1"/>
          </p:cNvSpPr>
          <p:nvPr/>
        </p:nvSpPr>
        <p:spPr>
          <a:xfrm>
            <a:off x="2298032" y="1125702"/>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b="1" i="0" kern="1200">
                <a:solidFill>
                  <a:schemeClr val="accent3"/>
                </a:solidFill>
                <a:latin typeface="Segoe"/>
                <a:ea typeface="+mj-ea"/>
                <a:cs typeface="Segoe"/>
              </a:defRPr>
            </a:lvl1pPr>
          </a:lstStyle>
          <a:p>
            <a:pPr>
              <a:defRPr/>
            </a:pPr>
            <a:endParaRPr lang="en-US" altLang="en-US"/>
          </a:p>
        </p:txBody>
      </p:sp>
      <p:sp>
        <p:nvSpPr>
          <p:cNvPr id="9" name="Rectangle 3">
            <a:extLst>
              <a:ext uri="{FF2B5EF4-FFF2-40B4-BE49-F238E27FC236}">
                <a16:creationId xmlns:a16="http://schemas.microsoft.com/office/drawing/2014/main" id="{D08CA1F7-7DD5-F94F-A957-5BB06686DF0E}"/>
              </a:ext>
            </a:extLst>
          </p:cNvPr>
          <p:cNvSpPr>
            <a:spLocks noSelect="1" noMove="1" noResize="1" noChangeArrowheads="1" noTextEdit="1"/>
          </p:cNvSpPr>
          <p:nvPr/>
        </p:nvSpPr>
        <p:spPr bwMode="auto">
          <a:xfrm>
            <a:off x="4038230" y="2080878"/>
            <a:ext cx="2286000" cy="3581400"/>
          </a:xfrm>
          <a:prstGeom prst="rect">
            <a:avLst/>
          </a:prstGeom>
          <a:solidFill>
            <a:schemeClr val="bg1"/>
          </a:solidFill>
          <a:ln w="9525">
            <a:solidFill>
              <a:schemeClr val="bg2"/>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lgn="ctr"/>
            <a:endParaRPr lang="en-US" altLang="en-US" sz="2400" b="0" i="0">
              <a:latin typeface="Arial" panose="020b0604020202020204" pitchFamily="34" charset="0"/>
              <a:cs typeface="Arial" panose="020b0604020202020204" pitchFamily="34" charset="0"/>
            </a:endParaRPr>
          </a:p>
        </p:txBody>
      </p:sp>
      <p:sp>
        <p:nvSpPr>
          <p:cNvPr id="10" name="Line 4">
            <a:extLst>
              <a:ext uri="{FF2B5EF4-FFF2-40B4-BE49-F238E27FC236}">
                <a16:creationId xmlns:a16="http://schemas.microsoft.com/office/drawing/2014/main" id="{36F693F5-32FD-D94F-8982-CAA5425E38E9}"/>
              </a:ext>
            </a:extLst>
          </p:cNvPr>
          <p:cNvSpPr>
            <a:spLocks noSelect="1" noMove="1" noResize="1" noChangeShapeType="1" noTextEdit="1"/>
          </p:cNvSpPr>
          <p:nvPr/>
        </p:nvSpPr>
        <p:spPr bwMode="auto">
          <a:xfrm flipH="1">
            <a:off x="5181230" y="2080878"/>
            <a:ext cx="0" cy="3581400"/>
          </a:xfrm>
          <a:prstGeom prst="line">
            <a:avLst/>
          </a:prstGeom>
          <a:noFill/>
          <a:ln w="25400">
            <a:solidFill>
              <a:schemeClr val="tx1"/>
            </a:solidFill>
            <a:prstDash val="dash"/>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1" name="Rectangle 5">
            <a:extLst>
              <a:ext uri="{FF2B5EF4-FFF2-40B4-BE49-F238E27FC236}">
                <a16:creationId xmlns:a16="http://schemas.microsoft.com/office/drawing/2014/main" id="{BD506065-C77E-DE47-88A4-5CC6EFF4DAA5}"/>
              </a:ext>
            </a:extLst>
          </p:cNvPr>
          <p:cNvSpPr>
            <a:spLocks noSelect="1" noMove="1" noResize="1" noChangeArrowheads="1" noTextEdit="1"/>
          </p:cNvSpPr>
          <p:nvPr/>
        </p:nvSpPr>
        <p:spPr bwMode="auto">
          <a:xfrm>
            <a:off x="5486030" y="3528678"/>
            <a:ext cx="381000" cy="228600"/>
          </a:xfrm>
          <a:prstGeom prst="rect">
            <a:avLst/>
          </a:prstGeom>
          <a:noFill/>
          <a:ln w="9525">
            <a:solidFill>
              <a:schemeClr val="accent1"/>
            </a:solidFill>
            <a:miter lim="800000"/>
          </a:ln>
          <a:extLst>
            <a:ext uri="{909E8E84-426E-40DD-AFC4-6F175D3DCCD1}">
              <a14:hiddenFill xmlns:a14="http://schemas.microsoft.com/office/drawing/2010/main">
                <a:solidFill>
                  <a:srgbClr val="FFFFFF"/>
                </a:solidFill>
              </a14:hiddenFill>
            </a:ext>
          </a:extLst>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12" name="Rectangle 6">
            <a:extLst>
              <a:ext uri="{FF2B5EF4-FFF2-40B4-BE49-F238E27FC236}">
                <a16:creationId xmlns:a16="http://schemas.microsoft.com/office/drawing/2014/main" id="{067FACB8-A8E5-5642-B424-402473DD503C}"/>
              </a:ext>
            </a:extLst>
          </p:cNvPr>
          <p:cNvSpPr>
            <a:spLocks noSelect="1" noMove="1" noResize="1" noChangeArrowheads="1" noTextEdit="1"/>
          </p:cNvSpPr>
          <p:nvPr/>
        </p:nvSpPr>
        <p:spPr bwMode="auto">
          <a:xfrm>
            <a:off x="4419230" y="3528678"/>
            <a:ext cx="381000" cy="228600"/>
          </a:xfrm>
          <a:prstGeom prst="rect">
            <a:avLst/>
          </a:prstGeom>
          <a:noFill/>
          <a:ln w="9525">
            <a:solidFill>
              <a:schemeClr val="accent1"/>
            </a:solidFill>
            <a:miter lim="800000"/>
          </a:ln>
          <a:extLst>
            <a:ext uri="{909E8E84-426E-40DD-AFC4-6F175D3DCCD1}">
              <a14:hiddenFill xmlns:a14="http://schemas.microsoft.com/office/drawing/2010/main">
                <a:solidFill>
                  <a:srgbClr val="FFFFFF"/>
                </a:solidFill>
              </a14:hiddenFill>
            </a:ext>
          </a:extLst>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13" name="Line 7">
            <a:extLst>
              <a:ext uri="{FF2B5EF4-FFF2-40B4-BE49-F238E27FC236}">
                <a16:creationId xmlns:a16="http://schemas.microsoft.com/office/drawing/2014/main" id="{C655D6FD-ED45-A043-879A-CD0C2494169B}"/>
              </a:ext>
            </a:extLst>
          </p:cNvPr>
          <p:cNvSpPr>
            <a:spLocks noSelect="1" noMove="1" noResize="1" noChangeShapeType="1" noTextEdit="1"/>
          </p:cNvSpPr>
          <p:nvPr/>
        </p:nvSpPr>
        <p:spPr bwMode="auto">
          <a:xfrm flipH="1">
            <a:off x="4876430" y="3681078"/>
            <a:ext cx="609600" cy="0"/>
          </a:xfrm>
          <a:prstGeom prst="line">
            <a:avLst/>
          </a:prstGeom>
          <a:noFill/>
          <a:ln w="25400">
            <a:solidFill>
              <a:schemeClr val="accent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4" name="AutoShape 8">
            <a:extLst>
              <a:ext uri="{FF2B5EF4-FFF2-40B4-BE49-F238E27FC236}">
                <a16:creationId xmlns:a16="http://schemas.microsoft.com/office/drawing/2014/main" id="{403B6F06-E49D-304E-BF09-3CBB4D7C839E}"/>
              </a:ext>
            </a:extLst>
          </p:cNvPr>
          <p:cNvSpPr>
            <a:spLocks noSelect="1" noMove="1" noResize="1" noChangeArrowheads="1" noTextEdit="1"/>
          </p:cNvSpPr>
          <p:nvPr/>
        </p:nvSpPr>
        <p:spPr bwMode="auto">
          <a:xfrm>
            <a:off x="4266830" y="2538078"/>
            <a:ext cx="609600" cy="609600"/>
          </a:xfrm>
          <a:prstGeom prst="diamond">
            <a:avLst/>
          </a:prstGeom>
          <a:noFill/>
          <a:ln w="25400">
            <a:solidFill>
              <a:schemeClr val="hlink"/>
            </a:solidFill>
            <a:miter lim="800000"/>
          </a:ln>
          <a:extLst>
            <a:ext uri="{909E8E84-426E-40DD-AFC4-6F175D3DCCD1}">
              <a14:hiddenFill xmlns:a14="http://schemas.microsoft.com/office/drawing/2010/main">
                <a:solidFill>
                  <a:srgbClr val="FFFFFF"/>
                </a:solidFill>
              </a14:hiddenFill>
            </a:ext>
          </a:extLst>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15" name="Line 9">
            <a:extLst>
              <a:ext uri="{FF2B5EF4-FFF2-40B4-BE49-F238E27FC236}">
                <a16:creationId xmlns:a16="http://schemas.microsoft.com/office/drawing/2014/main" id="{12E45126-2F06-924A-8675-B3204B057292}"/>
              </a:ext>
            </a:extLst>
          </p:cNvPr>
          <p:cNvSpPr>
            <a:spLocks noSelect="1" noMove="1" noResize="1" noChangeShapeType="1" noTextEdit="1"/>
          </p:cNvSpPr>
          <p:nvPr/>
        </p:nvSpPr>
        <p:spPr bwMode="auto">
          <a:xfrm>
            <a:off x="4876430" y="2842878"/>
            <a:ext cx="685800" cy="0"/>
          </a:xfrm>
          <a:prstGeom prst="line">
            <a:avLst/>
          </a:prstGeom>
          <a:noFill/>
          <a:ln w="25400">
            <a:solidFill>
              <a:schemeClr val="hlink"/>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16" name="AutoShape 10">
            <a:extLst>
              <a:ext uri="{FF2B5EF4-FFF2-40B4-BE49-F238E27FC236}">
                <a16:creationId xmlns:a16="http://schemas.microsoft.com/office/drawing/2014/main" id="{54BF5A60-8F4B-6049-9239-C5474A0161F4}"/>
              </a:ext>
            </a:extLst>
          </p:cNvPr>
          <p:cNvSpPr>
            <a:spLocks noSelect="1" noMove="1" noResize="1" noChangeArrowheads="1" noTextEdit="1"/>
          </p:cNvSpPr>
          <p:nvPr/>
        </p:nvSpPr>
        <p:spPr bwMode="auto">
          <a:xfrm>
            <a:off x="5562230" y="2538078"/>
            <a:ext cx="609600" cy="609600"/>
          </a:xfrm>
          <a:prstGeom prst="diamond">
            <a:avLst/>
          </a:prstGeom>
          <a:noFill/>
          <a:ln w="25400">
            <a:solidFill>
              <a:schemeClr val="hlink"/>
            </a:solidFill>
            <a:miter lim="800000"/>
          </a:ln>
          <a:extLst>
            <a:ext uri="{909E8E84-426E-40DD-AFC4-6F175D3DCCD1}">
              <a14:hiddenFill xmlns:a14="http://schemas.microsoft.com/office/drawing/2010/main">
                <a:solidFill>
                  <a:srgbClr val="FFFFFF"/>
                </a:solidFill>
              </a14:hiddenFill>
            </a:ext>
          </a:extLst>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17" name="AutoShape 11">
            <a:extLst>
              <a:ext uri="{FF2B5EF4-FFF2-40B4-BE49-F238E27FC236}">
                <a16:creationId xmlns:a16="http://schemas.microsoft.com/office/drawing/2014/main" id="{C5C3DA19-F965-784C-B42C-0A6FB8EC7245}"/>
              </a:ext>
            </a:extLst>
          </p:cNvPr>
          <p:cNvSpPr>
            <a:spLocks noSelect="1" noMove="1" noResize="1" noChangeArrowheads="1" noTextEdit="1"/>
          </p:cNvSpPr>
          <p:nvPr/>
        </p:nvSpPr>
        <p:spPr bwMode="auto">
          <a:xfrm>
            <a:off x="4495430" y="26904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18" name="AutoShape 12">
            <a:extLst>
              <a:ext uri="{FF2B5EF4-FFF2-40B4-BE49-F238E27FC236}">
                <a16:creationId xmlns:a16="http://schemas.microsoft.com/office/drawing/2014/main" id="{6CDECEE7-F76F-8845-ACE2-F18D68F5C53D}"/>
              </a:ext>
            </a:extLst>
          </p:cNvPr>
          <p:cNvSpPr>
            <a:spLocks noSelect="1" noMove="1" noResize="1" noChangeArrowheads="1" noTextEdit="1"/>
          </p:cNvSpPr>
          <p:nvPr/>
        </p:nvSpPr>
        <p:spPr bwMode="auto">
          <a:xfrm>
            <a:off x="4647830" y="27666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19" name="AutoShape 13">
            <a:extLst>
              <a:ext uri="{FF2B5EF4-FFF2-40B4-BE49-F238E27FC236}">
                <a16:creationId xmlns:a16="http://schemas.microsoft.com/office/drawing/2014/main" id="{16559E74-610E-6942-8365-0B320A1D77CD}"/>
              </a:ext>
            </a:extLst>
          </p:cNvPr>
          <p:cNvSpPr>
            <a:spLocks noSelect="1" noMove="1" noResize="1" noChangeArrowheads="1" noTextEdit="1"/>
          </p:cNvSpPr>
          <p:nvPr/>
        </p:nvSpPr>
        <p:spPr bwMode="auto">
          <a:xfrm>
            <a:off x="4495430" y="28428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20" name="AutoShape 14">
            <a:extLst>
              <a:ext uri="{FF2B5EF4-FFF2-40B4-BE49-F238E27FC236}">
                <a16:creationId xmlns:a16="http://schemas.microsoft.com/office/drawing/2014/main" id="{1764900A-6AB2-CE44-A442-13248A91B30C}"/>
              </a:ext>
            </a:extLst>
          </p:cNvPr>
          <p:cNvSpPr>
            <a:spLocks noSelect="1" noMove="1" noResize="1" noChangeArrowheads="1" noTextEdit="1"/>
          </p:cNvSpPr>
          <p:nvPr/>
        </p:nvSpPr>
        <p:spPr bwMode="auto">
          <a:xfrm>
            <a:off x="5714630" y="26904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21" name="AutoShape 15">
            <a:extLst>
              <a:ext uri="{FF2B5EF4-FFF2-40B4-BE49-F238E27FC236}">
                <a16:creationId xmlns:a16="http://schemas.microsoft.com/office/drawing/2014/main" id="{2636AA18-4E97-0342-9F34-3B13826E204E}"/>
              </a:ext>
            </a:extLst>
          </p:cNvPr>
          <p:cNvSpPr>
            <a:spLocks noSelect="1" noMove="1" noResize="1" noChangeArrowheads="1" noTextEdit="1"/>
          </p:cNvSpPr>
          <p:nvPr/>
        </p:nvSpPr>
        <p:spPr bwMode="auto">
          <a:xfrm>
            <a:off x="5790830" y="28428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22" name="AutoShape 16">
            <a:extLst>
              <a:ext uri="{FF2B5EF4-FFF2-40B4-BE49-F238E27FC236}">
                <a16:creationId xmlns:a16="http://schemas.microsoft.com/office/drawing/2014/main" id="{399951EB-7F66-2D40-9187-F3E1856C65A2}"/>
              </a:ext>
            </a:extLst>
          </p:cNvPr>
          <p:cNvSpPr>
            <a:spLocks noSelect="1" noMove="1" noResize="1" noChangeArrowheads="1" noTextEdit="1"/>
          </p:cNvSpPr>
          <p:nvPr/>
        </p:nvSpPr>
        <p:spPr bwMode="auto">
          <a:xfrm>
            <a:off x="5867030" y="26904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23" name="Text Box 17">
            <a:extLst>
              <a:ext uri="{FF2B5EF4-FFF2-40B4-BE49-F238E27FC236}">
                <a16:creationId xmlns:a16="http://schemas.microsoft.com/office/drawing/2014/main" id="{A1EEBAA5-0D3C-AC4F-AEEE-562C506614A7}"/>
              </a:ext>
            </a:extLst>
          </p:cNvPr>
          <p:cNvSpPr txBox="1">
            <a:spLocks noSelect="1" noMove="1" noResize="1" noChangeArrowheads="1" noTextEdit="1"/>
          </p:cNvSpPr>
          <p:nvPr/>
        </p:nvSpPr>
        <p:spPr bwMode="auto">
          <a:xfrm>
            <a:off x="6476630" y="2385678"/>
            <a:ext cx="2322896" cy="400110"/>
          </a:xfrm>
          <a:prstGeom prst="rect">
            <a:avLst/>
          </a:prstGeom>
          <a:noFill/>
          <a:ln w="9525">
            <a:solidFill>
              <a:schemeClr val="hlink"/>
            </a:solid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spcBef>
                <a:spcPct val="50000"/>
              </a:spcBef>
            </a:pPr>
            <a:r>
              <a:rPr lang="en-US" altLang="en-US" sz="2000" b="0" i="0">
                <a:solidFill>
                  <a:schemeClr val="tx1">
                    <a:lumMod val="65000"/>
                    <a:lumOff val="35000"/>
                  </a:schemeClr>
                </a:solidFill>
                <a:latin typeface="Arial" panose="020b0604020202020204" pitchFamily="34" charset="0"/>
                <a:cs typeface="Arial" panose="020b0604020202020204" pitchFamily="34" charset="0"/>
              </a:rPr>
              <a:t>Diffusion</a:t>
            </a:r>
          </a:p>
        </p:txBody>
      </p:sp>
      <p:sp>
        <p:nvSpPr>
          <p:cNvPr id="24" name="Text Box 18">
            <a:extLst>
              <a:ext uri="{FF2B5EF4-FFF2-40B4-BE49-F238E27FC236}">
                <a16:creationId xmlns:a16="http://schemas.microsoft.com/office/drawing/2014/main" id="{1744917A-980B-864D-AFBD-096D1889DAC1}"/>
              </a:ext>
            </a:extLst>
          </p:cNvPr>
          <p:cNvSpPr txBox="1">
            <a:spLocks noSelect="1" noMove="1" noResize="1" noChangeArrowheads="1" noTextEdit="1"/>
          </p:cNvSpPr>
          <p:nvPr/>
        </p:nvSpPr>
        <p:spPr bwMode="auto">
          <a:xfrm>
            <a:off x="6476630" y="3147678"/>
            <a:ext cx="1720664" cy="400110"/>
          </a:xfrm>
          <a:prstGeom prst="rect">
            <a:avLst/>
          </a:prstGeom>
          <a:noFill/>
          <a:ln w="9525">
            <a:solidFill>
              <a:schemeClr val="accent1"/>
            </a:solid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spcBef>
                <a:spcPct val="50000"/>
              </a:spcBef>
            </a:pPr>
            <a:r>
              <a:rPr lang="en-US" altLang="en-US" sz="2000" b="0" i="0">
                <a:solidFill>
                  <a:schemeClr val="tx1">
                    <a:lumMod val="65000"/>
                    <a:lumOff val="35000"/>
                  </a:schemeClr>
                </a:solidFill>
                <a:latin typeface="Arial" panose="020b0604020202020204" pitchFamily="34" charset="0"/>
                <a:cs typeface="Arial" panose="020b0604020202020204" pitchFamily="34" charset="0"/>
              </a:rPr>
              <a:t>Osmosis</a:t>
            </a:r>
          </a:p>
        </p:txBody>
      </p:sp>
      <p:sp>
        <p:nvSpPr>
          <p:cNvPr id="25" name="Oval 19">
            <a:extLst>
              <a:ext uri="{FF2B5EF4-FFF2-40B4-BE49-F238E27FC236}">
                <a16:creationId xmlns:a16="http://schemas.microsoft.com/office/drawing/2014/main" id="{1EEA24D2-FD02-4A44-8523-47E7809EBD25}"/>
              </a:ext>
            </a:extLst>
          </p:cNvPr>
          <p:cNvSpPr>
            <a:spLocks noSelect="1" noMove="1" noResize="1" noChangeArrowheads="1" noTextEdit="1"/>
          </p:cNvSpPr>
          <p:nvPr/>
        </p:nvSpPr>
        <p:spPr bwMode="auto">
          <a:xfrm>
            <a:off x="4266830" y="4595478"/>
            <a:ext cx="685800" cy="533400"/>
          </a:xfrm>
          <a:prstGeom prst="ellipse">
            <a:avLst/>
          </a:prstGeom>
          <a:noFill/>
          <a:ln w="25400">
            <a:solidFill>
              <a:srgbClr val="00FF00"/>
            </a:solidFill>
            <a:round/>
          </a:ln>
          <a:extLst>
            <a:ext uri="{909E8E84-426E-40DD-AFC4-6F175D3DCCD1}">
              <a14:hiddenFill xmlns:a14="http://schemas.microsoft.com/office/drawing/2010/main">
                <a:solidFill>
                  <a:srgbClr val="FFFFFF"/>
                </a:solidFill>
              </a14:hiddenFill>
            </a:ext>
          </a:extLst>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26" name="Oval 20">
            <a:extLst>
              <a:ext uri="{FF2B5EF4-FFF2-40B4-BE49-F238E27FC236}">
                <a16:creationId xmlns:a16="http://schemas.microsoft.com/office/drawing/2014/main" id="{3E41B21D-9064-C34E-A617-A41FFCE5A73F}"/>
              </a:ext>
            </a:extLst>
          </p:cNvPr>
          <p:cNvSpPr>
            <a:spLocks noSelect="1" noMove="1" noResize="1" noChangeArrowheads="1" noTextEdit="1"/>
          </p:cNvSpPr>
          <p:nvPr/>
        </p:nvSpPr>
        <p:spPr bwMode="auto">
          <a:xfrm>
            <a:off x="5562230" y="4595478"/>
            <a:ext cx="685800" cy="533400"/>
          </a:xfrm>
          <a:prstGeom prst="ellipse">
            <a:avLst/>
          </a:prstGeom>
          <a:noFill/>
          <a:ln w="25400">
            <a:solidFill>
              <a:srgbClr val="00FF00"/>
            </a:solidFill>
            <a:round/>
          </a:ln>
          <a:extLst>
            <a:ext uri="{909E8E84-426E-40DD-AFC4-6F175D3DCCD1}">
              <a14:hiddenFill xmlns:a14="http://schemas.microsoft.com/office/drawing/2010/main">
                <a:solidFill>
                  <a:srgbClr val="FFFFFF"/>
                </a:solidFill>
              </a14:hiddenFill>
            </a:ext>
          </a:extLst>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27" name="Line 21">
            <a:extLst>
              <a:ext uri="{FF2B5EF4-FFF2-40B4-BE49-F238E27FC236}">
                <a16:creationId xmlns:a16="http://schemas.microsoft.com/office/drawing/2014/main" id="{6767C59F-A3BB-1E42-8D25-42ADDC63DA2B}"/>
              </a:ext>
            </a:extLst>
          </p:cNvPr>
          <p:cNvSpPr>
            <a:spLocks noSelect="1" noMove="1" noResize="1" noChangeShapeType="1" noTextEdit="1"/>
          </p:cNvSpPr>
          <p:nvPr/>
        </p:nvSpPr>
        <p:spPr bwMode="auto">
          <a:xfrm flipH="1">
            <a:off x="4990730" y="4900278"/>
            <a:ext cx="571500" cy="0"/>
          </a:xfrm>
          <a:prstGeom prst="line">
            <a:avLst/>
          </a:prstGeom>
          <a:noFill/>
          <a:ln w="25400">
            <a:solidFill>
              <a:srgbClr val="00FF00"/>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28" name="Text Box 22">
            <a:extLst>
              <a:ext uri="{FF2B5EF4-FFF2-40B4-BE49-F238E27FC236}">
                <a16:creationId xmlns:a16="http://schemas.microsoft.com/office/drawing/2014/main" id="{906290F2-D831-8F4F-8B64-B06EF56612B4}"/>
              </a:ext>
            </a:extLst>
          </p:cNvPr>
          <p:cNvSpPr txBox="1">
            <a:spLocks noSelect="1" noMove="1" noResize="1" noChangeArrowheads="1" noTextEdit="1"/>
          </p:cNvSpPr>
          <p:nvPr/>
        </p:nvSpPr>
        <p:spPr bwMode="auto">
          <a:xfrm>
            <a:off x="6476629" y="4824078"/>
            <a:ext cx="2064797" cy="400110"/>
          </a:xfrm>
          <a:prstGeom prst="rect">
            <a:avLst/>
          </a:prstGeom>
          <a:noFill/>
          <a:ln w="9525">
            <a:solidFill>
              <a:srgbClr val="00FF00"/>
            </a:solid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spcBef>
                <a:spcPct val="50000"/>
              </a:spcBef>
            </a:pPr>
            <a:r>
              <a:rPr lang="en-US" altLang="en-US" sz="2000" b="0" i="0">
                <a:solidFill>
                  <a:schemeClr val="tx1">
                    <a:lumMod val="65000"/>
                    <a:lumOff val="35000"/>
                  </a:schemeClr>
                </a:solidFill>
                <a:latin typeface="Arial" panose="020b0604020202020204" pitchFamily="34" charset="0"/>
                <a:cs typeface="Arial" panose="020b0604020202020204" pitchFamily="34" charset="0"/>
              </a:rPr>
              <a:t>Solvent drag</a:t>
            </a:r>
          </a:p>
        </p:txBody>
      </p:sp>
      <p:sp>
        <p:nvSpPr>
          <p:cNvPr id="29" name="AutoShape 23">
            <a:extLst>
              <a:ext uri="{FF2B5EF4-FFF2-40B4-BE49-F238E27FC236}">
                <a16:creationId xmlns:a16="http://schemas.microsoft.com/office/drawing/2014/main" id="{98C27875-F4C5-9F43-A8E9-7B3E267F48CB}"/>
              </a:ext>
            </a:extLst>
          </p:cNvPr>
          <p:cNvSpPr>
            <a:spLocks noSelect="1" noMove="1" noResize="1" noChangeArrowheads="1" noTextEdit="1"/>
          </p:cNvSpPr>
          <p:nvPr/>
        </p:nvSpPr>
        <p:spPr bwMode="auto">
          <a:xfrm>
            <a:off x="5790830" y="46716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30" name="AutoShape 24">
            <a:extLst>
              <a:ext uri="{FF2B5EF4-FFF2-40B4-BE49-F238E27FC236}">
                <a16:creationId xmlns:a16="http://schemas.microsoft.com/office/drawing/2014/main" id="{4E49A6BC-27DA-494A-9F26-D3829CD6A585}"/>
              </a:ext>
            </a:extLst>
          </p:cNvPr>
          <p:cNvSpPr>
            <a:spLocks noSelect="1" noMove="1" noResize="1" noChangeArrowheads="1" noTextEdit="1"/>
          </p:cNvSpPr>
          <p:nvPr/>
        </p:nvSpPr>
        <p:spPr bwMode="auto">
          <a:xfrm>
            <a:off x="5790830" y="48240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31" name="AutoShape 25">
            <a:extLst>
              <a:ext uri="{FF2B5EF4-FFF2-40B4-BE49-F238E27FC236}">
                <a16:creationId xmlns:a16="http://schemas.microsoft.com/office/drawing/2014/main" id="{4D9FF2A2-C519-8D4E-BDCC-F53E2C75E204}"/>
              </a:ext>
            </a:extLst>
          </p:cNvPr>
          <p:cNvSpPr>
            <a:spLocks noSelect="1" noMove="1" noResize="1" noChangeArrowheads="1" noTextEdit="1"/>
          </p:cNvSpPr>
          <p:nvPr/>
        </p:nvSpPr>
        <p:spPr bwMode="auto">
          <a:xfrm>
            <a:off x="4495430" y="47478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32" name="AutoShape 26">
            <a:extLst>
              <a:ext uri="{FF2B5EF4-FFF2-40B4-BE49-F238E27FC236}">
                <a16:creationId xmlns:a16="http://schemas.microsoft.com/office/drawing/2014/main" id="{54D9A588-FA13-E844-B94E-A85682F6F6B3}"/>
              </a:ext>
            </a:extLst>
          </p:cNvPr>
          <p:cNvSpPr>
            <a:spLocks noSelect="1" noMove="1" noResize="1" noChangeArrowheads="1" noTextEdit="1"/>
          </p:cNvSpPr>
          <p:nvPr/>
        </p:nvSpPr>
        <p:spPr bwMode="auto">
          <a:xfrm>
            <a:off x="4495430" y="49002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33" name="AutoShape 27">
            <a:extLst>
              <a:ext uri="{FF2B5EF4-FFF2-40B4-BE49-F238E27FC236}">
                <a16:creationId xmlns:a16="http://schemas.microsoft.com/office/drawing/2014/main" id="{3B1BBDFF-F66B-E441-83C4-4829E777C593}"/>
              </a:ext>
            </a:extLst>
          </p:cNvPr>
          <p:cNvSpPr>
            <a:spLocks noSelect="1" noMove="1" noResize="1" noChangeArrowheads="1" noTextEdit="1"/>
          </p:cNvSpPr>
          <p:nvPr/>
        </p:nvSpPr>
        <p:spPr bwMode="auto">
          <a:xfrm>
            <a:off x="4724030" y="32238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34" name="AutoShape 28">
            <a:extLst>
              <a:ext uri="{FF2B5EF4-FFF2-40B4-BE49-F238E27FC236}">
                <a16:creationId xmlns:a16="http://schemas.microsoft.com/office/drawing/2014/main" id="{9BC2EB70-CC25-F043-BE87-970747604774}"/>
              </a:ext>
            </a:extLst>
          </p:cNvPr>
          <p:cNvSpPr>
            <a:spLocks noSelect="1" noMove="1" noResize="1" noChangeArrowheads="1" noTextEdit="1"/>
          </p:cNvSpPr>
          <p:nvPr/>
        </p:nvSpPr>
        <p:spPr bwMode="auto">
          <a:xfrm>
            <a:off x="4343030" y="32238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35" name="AutoShape 29">
            <a:extLst>
              <a:ext uri="{FF2B5EF4-FFF2-40B4-BE49-F238E27FC236}">
                <a16:creationId xmlns:a16="http://schemas.microsoft.com/office/drawing/2014/main" id="{8F56DEF1-FF10-D74D-B2DC-16DEC30634FA}"/>
              </a:ext>
            </a:extLst>
          </p:cNvPr>
          <p:cNvSpPr>
            <a:spLocks noSelect="1" noMove="1" noResize="1" noChangeArrowheads="1" noTextEdit="1"/>
          </p:cNvSpPr>
          <p:nvPr/>
        </p:nvSpPr>
        <p:spPr bwMode="auto">
          <a:xfrm>
            <a:off x="4495430" y="22332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36" name="AutoShape 30">
            <a:extLst>
              <a:ext uri="{FF2B5EF4-FFF2-40B4-BE49-F238E27FC236}">
                <a16:creationId xmlns:a16="http://schemas.microsoft.com/office/drawing/2014/main" id="{DDDFEE74-3128-DB41-B76A-3101D8553648}"/>
              </a:ext>
            </a:extLst>
          </p:cNvPr>
          <p:cNvSpPr>
            <a:spLocks noSelect="1" noMove="1" noResize="1" noChangeArrowheads="1" noTextEdit="1"/>
          </p:cNvSpPr>
          <p:nvPr/>
        </p:nvSpPr>
        <p:spPr bwMode="auto">
          <a:xfrm>
            <a:off x="4952630" y="30714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37" name="AutoShape 31">
            <a:extLst>
              <a:ext uri="{FF2B5EF4-FFF2-40B4-BE49-F238E27FC236}">
                <a16:creationId xmlns:a16="http://schemas.microsoft.com/office/drawing/2014/main" id="{C26AB5A2-E4CA-4C42-892D-D101BF0A5FC3}"/>
              </a:ext>
            </a:extLst>
          </p:cNvPr>
          <p:cNvSpPr>
            <a:spLocks noSelect="1" noMove="1" noResize="1" noChangeArrowheads="1" noTextEdit="1"/>
          </p:cNvSpPr>
          <p:nvPr/>
        </p:nvSpPr>
        <p:spPr bwMode="auto">
          <a:xfrm>
            <a:off x="4876430" y="23856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38" name="AutoShape 32">
            <a:extLst>
              <a:ext uri="{FF2B5EF4-FFF2-40B4-BE49-F238E27FC236}">
                <a16:creationId xmlns:a16="http://schemas.microsoft.com/office/drawing/2014/main" id="{99C75C9E-2799-E041-80EF-EB985CC85925}"/>
              </a:ext>
            </a:extLst>
          </p:cNvPr>
          <p:cNvSpPr>
            <a:spLocks noSelect="1" noMove="1" noResize="1" noChangeArrowheads="1" noTextEdit="1"/>
          </p:cNvSpPr>
          <p:nvPr/>
        </p:nvSpPr>
        <p:spPr bwMode="auto">
          <a:xfrm>
            <a:off x="4190630" y="23094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39" name="AutoShape 33">
            <a:extLst>
              <a:ext uri="{FF2B5EF4-FFF2-40B4-BE49-F238E27FC236}">
                <a16:creationId xmlns:a16="http://schemas.microsoft.com/office/drawing/2014/main" id="{25E3F8EB-8689-AF47-970D-E1B80D5A7778}"/>
              </a:ext>
            </a:extLst>
          </p:cNvPr>
          <p:cNvSpPr>
            <a:spLocks noSelect="1" noMove="1" noResize="1" noChangeArrowheads="1" noTextEdit="1"/>
          </p:cNvSpPr>
          <p:nvPr/>
        </p:nvSpPr>
        <p:spPr bwMode="auto">
          <a:xfrm>
            <a:off x="4266830" y="29952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40" name="AutoShape 34">
            <a:extLst>
              <a:ext uri="{FF2B5EF4-FFF2-40B4-BE49-F238E27FC236}">
                <a16:creationId xmlns:a16="http://schemas.microsoft.com/office/drawing/2014/main" id="{38B4A00B-C1AF-DB4B-BAC0-5EE63217EA62}"/>
              </a:ext>
            </a:extLst>
          </p:cNvPr>
          <p:cNvSpPr>
            <a:spLocks noSelect="1" noMove="1" noResize="1" noChangeArrowheads="1" noTextEdit="1"/>
          </p:cNvSpPr>
          <p:nvPr/>
        </p:nvSpPr>
        <p:spPr bwMode="auto">
          <a:xfrm>
            <a:off x="4190630" y="36048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41" name="AutoShape 35">
            <a:extLst>
              <a:ext uri="{FF2B5EF4-FFF2-40B4-BE49-F238E27FC236}">
                <a16:creationId xmlns:a16="http://schemas.microsoft.com/office/drawing/2014/main" id="{CEF35D13-4F47-5E4C-8064-586B5EDAE541}"/>
              </a:ext>
            </a:extLst>
          </p:cNvPr>
          <p:cNvSpPr>
            <a:spLocks noSelect="1" noMove="1" noResize="1" noChangeArrowheads="1" noTextEdit="1"/>
          </p:cNvSpPr>
          <p:nvPr/>
        </p:nvSpPr>
        <p:spPr bwMode="auto">
          <a:xfrm>
            <a:off x="4647830" y="39858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42" name="AutoShape 36">
            <a:extLst>
              <a:ext uri="{FF2B5EF4-FFF2-40B4-BE49-F238E27FC236}">
                <a16:creationId xmlns:a16="http://schemas.microsoft.com/office/drawing/2014/main" id="{84882E97-9737-0E4C-A18A-3C9C6738E082}"/>
              </a:ext>
            </a:extLst>
          </p:cNvPr>
          <p:cNvSpPr>
            <a:spLocks noSelect="1" noMove="1" noResize="1" noChangeArrowheads="1" noTextEdit="1"/>
          </p:cNvSpPr>
          <p:nvPr/>
        </p:nvSpPr>
        <p:spPr bwMode="auto">
          <a:xfrm>
            <a:off x="4266830" y="38334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43" name="AutoShape 37">
            <a:extLst>
              <a:ext uri="{FF2B5EF4-FFF2-40B4-BE49-F238E27FC236}">
                <a16:creationId xmlns:a16="http://schemas.microsoft.com/office/drawing/2014/main" id="{9C648A36-A834-D74A-9185-8F9E6D0E4BD2}"/>
              </a:ext>
            </a:extLst>
          </p:cNvPr>
          <p:cNvSpPr>
            <a:spLocks noSelect="1" noMove="1" noResize="1" noChangeArrowheads="1" noTextEdit="1"/>
          </p:cNvSpPr>
          <p:nvPr/>
        </p:nvSpPr>
        <p:spPr bwMode="auto">
          <a:xfrm>
            <a:off x="4876430" y="42144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44" name="AutoShape 38">
            <a:extLst>
              <a:ext uri="{FF2B5EF4-FFF2-40B4-BE49-F238E27FC236}">
                <a16:creationId xmlns:a16="http://schemas.microsoft.com/office/drawing/2014/main" id="{C7B14B1D-5117-E341-9BDE-6AA20B9C3909}"/>
              </a:ext>
            </a:extLst>
          </p:cNvPr>
          <p:cNvSpPr>
            <a:spLocks noSelect="1" noMove="1" noResize="1" noChangeArrowheads="1" noTextEdit="1"/>
          </p:cNvSpPr>
          <p:nvPr/>
        </p:nvSpPr>
        <p:spPr bwMode="auto">
          <a:xfrm>
            <a:off x="4419230" y="42906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45" name="AutoShape 39">
            <a:extLst>
              <a:ext uri="{FF2B5EF4-FFF2-40B4-BE49-F238E27FC236}">
                <a16:creationId xmlns:a16="http://schemas.microsoft.com/office/drawing/2014/main" id="{20CA9F68-0E80-4144-835D-42B450EED951}"/>
              </a:ext>
            </a:extLst>
          </p:cNvPr>
          <p:cNvSpPr>
            <a:spLocks noSelect="1" noMove="1" noResize="1" noChangeArrowheads="1" noTextEdit="1"/>
          </p:cNvSpPr>
          <p:nvPr/>
        </p:nvSpPr>
        <p:spPr bwMode="auto">
          <a:xfrm>
            <a:off x="4571630" y="42906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46" name="AutoShape 40">
            <a:extLst>
              <a:ext uri="{FF2B5EF4-FFF2-40B4-BE49-F238E27FC236}">
                <a16:creationId xmlns:a16="http://schemas.microsoft.com/office/drawing/2014/main" id="{46C3DC84-6FD0-974E-9683-01B8755121D5}"/>
              </a:ext>
            </a:extLst>
          </p:cNvPr>
          <p:cNvSpPr>
            <a:spLocks noSelect="1" noMove="1" noResize="1" noChangeArrowheads="1" noTextEdit="1"/>
          </p:cNvSpPr>
          <p:nvPr/>
        </p:nvSpPr>
        <p:spPr bwMode="auto">
          <a:xfrm>
            <a:off x="4952630" y="39096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47" name="AutoShape 41">
            <a:extLst>
              <a:ext uri="{FF2B5EF4-FFF2-40B4-BE49-F238E27FC236}">
                <a16:creationId xmlns:a16="http://schemas.microsoft.com/office/drawing/2014/main" id="{A8543898-3296-0148-BB00-814DBA26CD50}"/>
              </a:ext>
            </a:extLst>
          </p:cNvPr>
          <p:cNvSpPr>
            <a:spLocks noSelect="1" noMove="1" noResize="1" noChangeArrowheads="1" noTextEdit="1"/>
          </p:cNvSpPr>
          <p:nvPr/>
        </p:nvSpPr>
        <p:spPr bwMode="auto">
          <a:xfrm>
            <a:off x="4190630" y="41382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48" name="AutoShape 42">
            <a:extLst>
              <a:ext uri="{FF2B5EF4-FFF2-40B4-BE49-F238E27FC236}">
                <a16:creationId xmlns:a16="http://schemas.microsoft.com/office/drawing/2014/main" id="{DD74D428-C69D-AA41-BD2B-0181DB7E14E9}"/>
              </a:ext>
            </a:extLst>
          </p:cNvPr>
          <p:cNvSpPr>
            <a:spLocks noSelect="1" noMove="1" noResize="1" noChangeArrowheads="1" noTextEdit="1"/>
          </p:cNvSpPr>
          <p:nvPr/>
        </p:nvSpPr>
        <p:spPr bwMode="auto">
          <a:xfrm>
            <a:off x="5409830" y="24618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49" name="AutoShape 43">
            <a:extLst>
              <a:ext uri="{FF2B5EF4-FFF2-40B4-BE49-F238E27FC236}">
                <a16:creationId xmlns:a16="http://schemas.microsoft.com/office/drawing/2014/main" id="{A02F7DA8-4D77-1441-92D8-5A31CC492D03}"/>
              </a:ext>
            </a:extLst>
          </p:cNvPr>
          <p:cNvSpPr>
            <a:spLocks noSelect="1" noMove="1" noResize="1" noChangeArrowheads="1" noTextEdit="1"/>
          </p:cNvSpPr>
          <p:nvPr/>
        </p:nvSpPr>
        <p:spPr bwMode="auto">
          <a:xfrm>
            <a:off x="5562230" y="30714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50" name="AutoShape 44">
            <a:extLst>
              <a:ext uri="{FF2B5EF4-FFF2-40B4-BE49-F238E27FC236}">
                <a16:creationId xmlns:a16="http://schemas.microsoft.com/office/drawing/2014/main" id="{EB011FE1-56F5-804A-97CF-611AC46D830B}"/>
              </a:ext>
            </a:extLst>
          </p:cNvPr>
          <p:cNvSpPr>
            <a:spLocks noSelect="1" noMove="1" noResize="1" noChangeArrowheads="1" noTextEdit="1"/>
          </p:cNvSpPr>
          <p:nvPr/>
        </p:nvSpPr>
        <p:spPr bwMode="auto">
          <a:xfrm>
            <a:off x="5638430" y="42144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51" name="AutoShape 45">
            <a:extLst>
              <a:ext uri="{FF2B5EF4-FFF2-40B4-BE49-F238E27FC236}">
                <a16:creationId xmlns:a16="http://schemas.microsoft.com/office/drawing/2014/main" id="{A77292CF-1222-724E-98BD-10532C4A7092}"/>
              </a:ext>
            </a:extLst>
          </p:cNvPr>
          <p:cNvSpPr>
            <a:spLocks noSelect="1" noMove="1" noResize="1" noChangeArrowheads="1" noTextEdit="1"/>
          </p:cNvSpPr>
          <p:nvPr/>
        </p:nvSpPr>
        <p:spPr bwMode="auto">
          <a:xfrm>
            <a:off x="5409830" y="39858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52" name="AutoShape 46">
            <a:extLst>
              <a:ext uri="{FF2B5EF4-FFF2-40B4-BE49-F238E27FC236}">
                <a16:creationId xmlns:a16="http://schemas.microsoft.com/office/drawing/2014/main" id="{17E85D1B-0238-F24D-817D-E577429EBE57}"/>
              </a:ext>
            </a:extLst>
          </p:cNvPr>
          <p:cNvSpPr>
            <a:spLocks noSelect="1" noMove="1" noResize="1" noChangeArrowheads="1" noTextEdit="1"/>
          </p:cNvSpPr>
          <p:nvPr/>
        </p:nvSpPr>
        <p:spPr bwMode="auto">
          <a:xfrm>
            <a:off x="5638430" y="52812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lgn="ctr"/>
            <a:endParaRPr lang="en-US" altLang="en-US" sz="2400" b="0" i="0">
              <a:latin typeface="Arial" panose="020b0604020202020204" pitchFamily="34" charset="0"/>
              <a:cs typeface="Arial" panose="020b0604020202020204" pitchFamily="34" charset="0"/>
            </a:endParaRPr>
          </a:p>
        </p:txBody>
      </p:sp>
      <p:sp>
        <p:nvSpPr>
          <p:cNvPr id="53" name="AutoShape 47">
            <a:extLst>
              <a:ext uri="{FF2B5EF4-FFF2-40B4-BE49-F238E27FC236}">
                <a16:creationId xmlns:a16="http://schemas.microsoft.com/office/drawing/2014/main" id="{42966C82-FE40-4A4E-9A50-A8634D8D19F2}"/>
              </a:ext>
            </a:extLst>
          </p:cNvPr>
          <p:cNvSpPr>
            <a:spLocks noSelect="1" noMove="1" noResize="1" noChangeArrowheads="1" noTextEdit="1"/>
          </p:cNvSpPr>
          <p:nvPr/>
        </p:nvSpPr>
        <p:spPr bwMode="auto">
          <a:xfrm>
            <a:off x="4266830" y="51288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54" name="AutoShape 48">
            <a:extLst>
              <a:ext uri="{FF2B5EF4-FFF2-40B4-BE49-F238E27FC236}">
                <a16:creationId xmlns:a16="http://schemas.microsoft.com/office/drawing/2014/main" id="{0ADBB5A4-B014-DB46-A7FA-E7001640555B}"/>
              </a:ext>
            </a:extLst>
          </p:cNvPr>
          <p:cNvSpPr>
            <a:spLocks noSelect="1" noMove="1" noResize="1" noChangeArrowheads="1" noTextEdit="1"/>
          </p:cNvSpPr>
          <p:nvPr/>
        </p:nvSpPr>
        <p:spPr bwMode="auto">
          <a:xfrm>
            <a:off x="4724030" y="44430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55" name="AutoShape 49">
            <a:extLst>
              <a:ext uri="{FF2B5EF4-FFF2-40B4-BE49-F238E27FC236}">
                <a16:creationId xmlns:a16="http://schemas.microsoft.com/office/drawing/2014/main" id="{9F4ECC28-938C-1B46-800A-1A4646FDB1A5}"/>
              </a:ext>
            </a:extLst>
          </p:cNvPr>
          <p:cNvSpPr>
            <a:spLocks noSelect="1" noMove="1" noResize="1" noChangeArrowheads="1" noTextEdit="1"/>
          </p:cNvSpPr>
          <p:nvPr/>
        </p:nvSpPr>
        <p:spPr bwMode="auto">
          <a:xfrm>
            <a:off x="4647830" y="53574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56" name="AutoShape 50">
            <a:extLst>
              <a:ext uri="{FF2B5EF4-FFF2-40B4-BE49-F238E27FC236}">
                <a16:creationId xmlns:a16="http://schemas.microsoft.com/office/drawing/2014/main" id="{B3591A5F-CE6C-184C-89EA-4966F2A0F57C}"/>
              </a:ext>
            </a:extLst>
          </p:cNvPr>
          <p:cNvSpPr>
            <a:spLocks noSelect="1" noMove="1" noResize="1" noChangeArrowheads="1" noTextEdit="1"/>
          </p:cNvSpPr>
          <p:nvPr/>
        </p:nvSpPr>
        <p:spPr bwMode="auto">
          <a:xfrm>
            <a:off x="4876430" y="52050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57" name="AutoShape 51">
            <a:extLst>
              <a:ext uri="{FF2B5EF4-FFF2-40B4-BE49-F238E27FC236}">
                <a16:creationId xmlns:a16="http://schemas.microsoft.com/office/drawing/2014/main" id="{FF965D41-CCB6-9145-A189-C1B4599DA657}"/>
              </a:ext>
            </a:extLst>
          </p:cNvPr>
          <p:cNvSpPr>
            <a:spLocks noSelect="1" noMove="1" noResize="1" noChangeArrowheads="1" noTextEdit="1"/>
          </p:cNvSpPr>
          <p:nvPr/>
        </p:nvSpPr>
        <p:spPr bwMode="auto">
          <a:xfrm>
            <a:off x="4343030" y="53574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58" name="AutoShape 52">
            <a:extLst>
              <a:ext uri="{FF2B5EF4-FFF2-40B4-BE49-F238E27FC236}">
                <a16:creationId xmlns:a16="http://schemas.microsoft.com/office/drawing/2014/main" id="{502B5670-18A3-E64C-9364-DFB83F5180B3}"/>
              </a:ext>
            </a:extLst>
          </p:cNvPr>
          <p:cNvSpPr>
            <a:spLocks noSelect="1" noMove="1" noResize="1" noChangeArrowheads="1" noTextEdit="1"/>
          </p:cNvSpPr>
          <p:nvPr/>
        </p:nvSpPr>
        <p:spPr bwMode="auto">
          <a:xfrm>
            <a:off x="6019430" y="3833478"/>
            <a:ext cx="76200" cy="152400"/>
          </a:xfrm>
          <a:prstGeom prst="octagon">
            <a:avLst>
              <a:gd name="adj" fmla="val 29287"/>
            </a:avLst>
          </a:prstGeom>
          <a:solidFill>
            <a:schemeClr val="folHlink"/>
          </a:solidFill>
          <a:ln w="9525">
            <a:solidFill>
              <a:schemeClr val="tx1"/>
            </a:solidFill>
            <a:miter lim="800000"/>
          </a:ln>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59" name="Line 53">
            <a:extLst>
              <a:ext uri="{FF2B5EF4-FFF2-40B4-BE49-F238E27FC236}">
                <a16:creationId xmlns:a16="http://schemas.microsoft.com/office/drawing/2014/main" id="{01760D5B-EF9E-6A43-A031-3701D65C0DB7}"/>
              </a:ext>
            </a:extLst>
          </p:cNvPr>
          <p:cNvSpPr>
            <a:spLocks noSelect="1" noMove="1" noResize="1" noChangeShapeType="1" noTextEdit="1"/>
          </p:cNvSpPr>
          <p:nvPr/>
        </p:nvSpPr>
        <p:spPr bwMode="auto">
          <a:xfrm flipH="1">
            <a:off x="5919167" y="4214478"/>
            <a:ext cx="2462463" cy="30162"/>
          </a:xfrm>
          <a:prstGeom prst="line">
            <a:avLst/>
          </a:prstGeom>
          <a:noFill/>
          <a:ln w="38100">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60" name="Text Box 54">
            <a:extLst>
              <a:ext uri="{FF2B5EF4-FFF2-40B4-BE49-F238E27FC236}">
                <a16:creationId xmlns:a16="http://schemas.microsoft.com/office/drawing/2014/main" id="{601A651F-E2B2-B148-BA4B-F25C7A6FE210}"/>
              </a:ext>
            </a:extLst>
          </p:cNvPr>
          <p:cNvSpPr txBox="1">
            <a:spLocks noSelect="1" noMove="1" noResize="1" noChangeArrowheads="1" noTextEdit="1"/>
          </p:cNvSpPr>
          <p:nvPr/>
        </p:nvSpPr>
        <p:spPr bwMode="auto">
          <a:xfrm>
            <a:off x="9504578" y="3614403"/>
            <a:ext cx="189273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spcBef>
                <a:spcPct val="50000"/>
              </a:spcBef>
            </a:pPr>
            <a:r>
              <a:rPr lang="en-US" altLang="en-US" sz="2000" b="0" i="0">
                <a:solidFill>
                  <a:schemeClr val="tx1">
                    <a:lumMod val="65000"/>
                    <a:lumOff val="35000"/>
                  </a:schemeClr>
                </a:solidFill>
                <a:latin typeface="Arial" panose="020b0604020202020204" pitchFamily="34" charset="0"/>
                <a:cs typeface="Arial" panose="020b0604020202020204" pitchFamily="34" charset="0"/>
              </a:rPr>
              <a:t>Hydrostatic Pressure</a:t>
            </a:r>
          </a:p>
        </p:txBody>
      </p:sp>
      <p:sp>
        <p:nvSpPr>
          <p:cNvPr id="61" name="AutoShape 55">
            <a:extLst>
              <a:ext uri="{FF2B5EF4-FFF2-40B4-BE49-F238E27FC236}">
                <a16:creationId xmlns:a16="http://schemas.microsoft.com/office/drawing/2014/main" id="{02129226-1756-084B-B582-8C8500CFDEC3}"/>
              </a:ext>
            </a:extLst>
          </p:cNvPr>
          <p:cNvSpPr>
            <a:spLocks noSelect="1" noMove="1" noResize="1" noChangeArrowheads="1" noTextEdit="1"/>
          </p:cNvSpPr>
          <p:nvPr/>
        </p:nvSpPr>
        <p:spPr bwMode="auto">
          <a:xfrm>
            <a:off x="4724030" y="4062078"/>
            <a:ext cx="457200" cy="381000"/>
          </a:xfrm>
          <a:prstGeom prst="triangle">
            <a:avLst>
              <a:gd name="adj" fmla="val 50000"/>
            </a:avLst>
          </a:prstGeom>
          <a:noFill/>
          <a:ln w="25400">
            <a:solidFill>
              <a:schemeClr val="bg2"/>
            </a:solidFill>
            <a:miter lim="800000"/>
          </a:ln>
          <a:extLst>
            <a:ext uri="{909E8E84-426E-40DD-AFC4-6F175D3DCCD1}">
              <a14:hiddenFill xmlns:a14="http://schemas.microsoft.com/office/drawing/2010/main">
                <a:solidFill>
                  <a:srgbClr val="FFFFFF"/>
                </a:solidFill>
              </a14:hiddenFill>
            </a:ext>
          </a:extLst>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62" name="AutoShape 56">
            <a:extLst>
              <a:ext uri="{FF2B5EF4-FFF2-40B4-BE49-F238E27FC236}">
                <a16:creationId xmlns:a16="http://schemas.microsoft.com/office/drawing/2014/main" id="{40406456-64E4-F841-BBD2-EDBBDBD1F69E}"/>
              </a:ext>
            </a:extLst>
          </p:cNvPr>
          <p:cNvSpPr>
            <a:spLocks noSelect="1" noMove="1" noResize="1" noChangeArrowheads="1" noTextEdit="1"/>
          </p:cNvSpPr>
          <p:nvPr/>
        </p:nvSpPr>
        <p:spPr bwMode="auto">
          <a:xfrm>
            <a:off x="5486030" y="4062078"/>
            <a:ext cx="457200" cy="381000"/>
          </a:xfrm>
          <a:prstGeom prst="triangle">
            <a:avLst>
              <a:gd name="adj" fmla="val 50000"/>
            </a:avLst>
          </a:prstGeom>
          <a:noFill/>
          <a:ln w="25400">
            <a:solidFill>
              <a:schemeClr val="bg2"/>
            </a:solidFill>
            <a:miter lim="800000"/>
          </a:ln>
          <a:extLst>
            <a:ext uri="{909E8E84-426E-40DD-AFC4-6F175D3DCCD1}">
              <a14:hiddenFill xmlns:a14="http://schemas.microsoft.com/office/drawing/2010/main">
                <a:solidFill>
                  <a:srgbClr val="FFFFFF"/>
                </a:solidFill>
              </a14:hiddenFill>
            </a:ext>
          </a:extLst>
        </p:spPr>
        <p:txBody>
          <a:bodyPr wrap="none" anchor="ct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endParaRPr lang="en-US" altLang="en-US">
              <a:latin typeface="Arial" panose="020b0604020202020204" pitchFamily="34" charset="0"/>
              <a:cs typeface="Arial" panose="020b0604020202020204" pitchFamily="34" charset="0"/>
            </a:endParaRPr>
          </a:p>
        </p:txBody>
      </p:sp>
      <p:sp>
        <p:nvSpPr>
          <p:cNvPr id="63" name="Text Box 57">
            <a:extLst>
              <a:ext uri="{FF2B5EF4-FFF2-40B4-BE49-F238E27FC236}">
                <a16:creationId xmlns:a16="http://schemas.microsoft.com/office/drawing/2014/main" id="{25E1E85A-EAFC-6245-A454-7374C3E861A4}"/>
              </a:ext>
            </a:extLst>
          </p:cNvPr>
          <p:cNvSpPr txBox="1">
            <a:spLocks noSelect="1" noMove="1" noResize="1" noChangeArrowheads="1" noTextEdit="1"/>
          </p:cNvSpPr>
          <p:nvPr/>
        </p:nvSpPr>
        <p:spPr bwMode="auto">
          <a:xfrm>
            <a:off x="6400429" y="3757278"/>
            <a:ext cx="2236863" cy="400110"/>
          </a:xfrm>
          <a:prstGeom prst="rect">
            <a:avLst/>
          </a:prstGeom>
          <a:noFill/>
          <a:ln w="9525">
            <a:solidFill>
              <a:schemeClr val="bg2"/>
            </a:solid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spcBef>
                <a:spcPct val="50000"/>
              </a:spcBef>
            </a:pPr>
            <a:r>
              <a:rPr lang="en-US" altLang="en-US" sz="2000" b="0" i="0">
                <a:solidFill>
                  <a:schemeClr val="tx1">
                    <a:lumMod val="65000"/>
                    <a:lumOff val="35000"/>
                  </a:schemeClr>
                </a:solidFill>
                <a:latin typeface="Arial" panose="020b0604020202020204" pitchFamily="34" charset="0"/>
                <a:cs typeface="Arial" panose="020b0604020202020204" pitchFamily="34" charset="0"/>
              </a:rPr>
              <a:t>Ultrafiltration</a:t>
            </a:r>
          </a:p>
        </p:txBody>
      </p:sp>
      <p:sp>
        <p:nvSpPr>
          <p:cNvPr id="64" name="Line 58">
            <a:extLst>
              <a:ext uri="{FF2B5EF4-FFF2-40B4-BE49-F238E27FC236}">
                <a16:creationId xmlns:a16="http://schemas.microsoft.com/office/drawing/2014/main" id="{4DF57E28-A54B-A34D-BD97-556D48C0DDAB}"/>
              </a:ext>
            </a:extLst>
          </p:cNvPr>
          <p:cNvSpPr>
            <a:spLocks noSelect="1" noMove="1" noResize="1" noChangeShapeType="1" noTextEdit="1"/>
          </p:cNvSpPr>
          <p:nvPr/>
        </p:nvSpPr>
        <p:spPr bwMode="auto">
          <a:xfrm flipH="1">
            <a:off x="5105030" y="4214478"/>
            <a:ext cx="457200" cy="0"/>
          </a:xfrm>
          <a:prstGeom prst="line">
            <a:avLst/>
          </a:prstGeom>
          <a:noFill/>
          <a:ln w="25400">
            <a:solidFill>
              <a:srgbClr val="800080"/>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65" name="Line 59">
            <a:extLst>
              <a:ext uri="{FF2B5EF4-FFF2-40B4-BE49-F238E27FC236}">
                <a16:creationId xmlns:a16="http://schemas.microsoft.com/office/drawing/2014/main" id="{A92B44CB-629F-564F-B36A-06D6B8699F49}"/>
              </a:ext>
            </a:extLst>
          </p:cNvPr>
          <p:cNvSpPr>
            <a:spLocks noSelect="1" noMove="1" noResize="1" noChangeShapeType="1" noTextEdit="1"/>
          </p:cNvSpPr>
          <p:nvPr/>
        </p:nvSpPr>
        <p:spPr bwMode="auto">
          <a:xfrm flipV="1">
            <a:off x="2590455" y="2220413"/>
            <a:ext cx="2514519" cy="429125"/>
          </a:xfrm>
          <a:prstGeom prst="line">
            <a:avLst/>
          </a:prstGeom>
          <a:noFill/>
          <a:ln w="25400">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66" name="Text Box 60">
            <a:extLst>
              <a:ext uri="{FF2B5EF4-FFF2-40B4-BE49-F238E27FC236}">
                <a16:creationId xmlns:a16="http://schemas.microsoft.com/office/drawing/2014/main" id="{9657DE81-DDC9-3944-B431-179B7620ED6B}"/>
              </a:ext>
            </a:extLst>
          </p:cNvPr>
          <p:cNvSpPr txBox="1">
            <a:spLocks noSelect="1" noMove="1" noResize="1" noChangeArrowheads="1" noTextEdit="1"/>
          </p:cNvSpPr>
          <p:nvPr/>
        </p:nvSpPr>
        <p:spPr bwMode="auto">
          <a:xfrm>
            <a:off x="456801" y="2401553"/>
            <a:ext cx="2667029"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spcBef>
                <a:spcPct val="50000"/>
              </a:spcBef>
            </a:pPr>
            <a:r>
              <a:rPr lang="en-US" altLang="en-US" sz="2000" b="0" i="0">
                <a:solidFill>
                  <a:schemeClr val="tx1">
                    <a:lumMod val="65000"/>
                    <a:lumOff val="35000"/>
                  </a:schemeClr>
                </a:solidFill>
                <a:latin typeface="Arial" panose="020b0604020202020204" pitchFamily="34" charset="0"/>
                <a:cs typeface="Arial" panose="020b0604020202020204" pitchFamily="34" charset="0"/>
              </a:rPr>
              <a:t>Semi-permeable membrane</a:t>
            </a:r>
          </a:p>
        </p:txBody>
      </p:sp>
      <p:sp>
        <p:nvSpPr>
          <p:cNvPr id="67" name="Text Box 61">
            <a:extLst>
              <a:ext uri="{FF2B5EF4-FFF2-40B4-BE49-F238E27FC236}">
                <a16:creationId xmlns:a16="http://schemas.microsoft.com/office/drawing/2014/main" id="{8BA305D5-DD78-914E-9116-BF934891A3E7}"/>
              </a:ext>
            </a:extLst>
          </p:cNvPr>
          <p:cNvSpPr txBox="1">
            <a:spLocks noSelect="1" noMove="1" noResize="1" noChangeArrowheads="1" noTextEdit="1"/>
          </p:cNvSpPr>
          <p:nvPr/>
        </p:nvSpPr>
        <p:spPr bwMode="auto">
          <a:xfrm>
            <a:off x="3962030" y="1719265"/>
            <a:ext cx="146256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spcBef>
                <a:spcPct val="50000"/>
              </a:spcBef>
            </a:pPr>
            <a:r>
              <a:rPr lang="en-US" altLang="en-US" sz="2000" b="0" i="0">
                <a:solidFill>
                  <a:schemeClr val="tx1">
                    <a:lumMod val="65000"/>
                    <a:lumOff val="35000"/>
                  </a:schemeClr>
                </a:solidFill>
                <a:latin typeface="Arial" panose="020b0604020202020204" pitchFamily="34" charset="0"/>
                <a:cs typeface="Arial" panose="020b0604020202020204" pitchFamily="34" charset="0"/>
              </a:rPr>
              <a:t>Solution A</a:t>
            </a:r>
          </a:p>
        </p:txBody>
      </p:sp>
      <p:sp>
        <p:nvSpPr>
          <p:cNvPr id="68" name="Text Box 62">
            <a:extLst>
              <a:ext uri="{FF2B5EF4-FFF2-40B4-BE49-F238E27FC236}">
                <a16:creationId xmlns:a16="http://schemas.microsoft.com/office/drawing/2014/main" id="{FE599C28-8271-1743-A704-4E99615D36D7}"/>
              </a:ext>
            </a:extLst>
          </p:cNvPr>
          <p:cNvSpPr txBox="1">
            <a:spLocks noSelect="1" noMove="1" noResize="1" noChangeArrowheads="1" noTextEdit="1"/>
          </p:cNvSpPr>
          <p:nvPr/>
        </p:nvSpPr>
        <p:spPr bwMode="auto">
          <a:xfrm>
            <a:off x="5257430" y="1746939"/>
            <a:ext cx="146256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b="1" i="1">
                <a:solidFill>
                  <a:schemeClr val="tx1"/>
                </a:solidFill>
                <a:latin typeface="Garamond" panose="02020404030301010803" pitchFamily="18" charset="0"/>
              </a:defRPr>
            </a:lvl1pPr>
            <a:lvl2pPr marL="742950" indent="-285750">
              <a:defRPr sz="3600" b="1" i="1">
                <a:solidFill>
                  <a:schemeClr val="tx1"/>
                </a:solidFill>
                <a:latin typeface="Garamond" panose="02020404030301010803" pitchFamily="18" charset="0"/>
              </a:defRPr>
            </a:lvl2pPr>
            <a:lvl3pPr marL="1143000" indent="-228600">
              <a:defRPr sz="3600" b="1" i="1">
                <a:solidFill>
                  <a:schemeClr val="tx1"/>
                </a:solidFill>
                <a:latin typeface="Garamond" panose="02020404030301010803" pitchFamily="18" charset="0"/>
              </a:defRPr>
            </a:lvl3pPr>
            <a:lvl4pPr marL="1600200" indent="-228600">
              <a:defRPr sz="3600" b="1" i="1">
                <a:solidFill>
                  <a:schemeClr val="tx1"/>
                </a:solidFill>
                <a:latin typeface="Garamond" panose="02020404030301010803" pitchFamily="18" charset="0"/>
              </a:defRPr>
            </a:lvl4pPr>
            <a:lvl5pPr marL="2057400" indent="-228600">
              <a:defRPr sz="3600" b="1" i="1">
                <a:solidFill>
                  <a:schemeClr val="tx1"/>
                </a:solidFill>
                <a:latin typeface="Garamond" panose="02020404030301010803" pitchFamily="18" charset="0"/>
              </a:defRPr>
            </a:lvl5pPr>
            <a:lvl6pPr marL="2514600" indent="-228600" eaLnBrk="0" fontAlgn="base" hangingPunct="0">
              <a:spcBef>
                <a:spcPct val="0"/>
              </a:spcBef>
              <a:spcAft>
                <a:spcPct val="0"/>
              </a:spcAft>
              <a:defRPr sz="3600" b="1" i="1">
                <a:solidFill>
                  <a:schemeClr val="tx1"/>
                </a:solidFill>
                <a:latin typeface="Garamond" panose="02020404030301010803" pitchFamily="18" charset="0"/>
              </a:defRPr>
            </a:lvl6pPr>
            <a:lvl7pPr marL="2971800" indent="-228600" eaLnBrk="0" fontAlgn="base" hangingPunct="0">
              <a:spcBef>
                <a:spcPct val="0"/>
              </a:spcBef>
              <a:spcAft>
                <a:spcPct val="0"/>
              </a:spcAft>
              <a:defRPr sz="3600" b="1" i="1">
                <a:solidFill>
                  <a:schemeClr val="tx1"/>
                </a:solidFill>
                <a:latin typeface="Garamond" panose="02020404030301010803" pitchFamily="18" charset="0"/>
              </a:defRPr>
            </a:lvl7pPr>
            <a:lvl8pPr marL="3429000" indent="-228600" eaLnBrk="0" fontAlgn="base" hangingPunct="0">
              <a:spcBef>
                <a:spcPct val="0"/>
              </a:spcBef>
              <a:spcAft>
                <a:spcPct val="0"/>
              </a:spcAft>
              <a:defRPr sz="3600" b="1" i="1">
                <a:solidFill>
                  <a:schemeClr val="tx1"/>
                </a:solidFill>
                <a:latin typeface="Garamond" panose="02020404030301010803" pitchFamily="18" charset="0"/>
              </a:defRPr>
            </a:lvl8pPr>
            <a:lvl9pPr marL="3886200" indent="-228600" eaLnBrk="0" fontAlgn="base" hangingPunct="0">
              <a:spcBef>
                <a:spcPct val="0"/>
              </a:spcBef>
              <a:spcAft>
                <a:spcPct val="0"/>
              </a:spcAft>
              <a:defRPr sz="3600" b="1" i="1">
                <a:solidFill>
                  <a:schemeClr val="tx1"/>
                </a:solidFill>
                <a:latin typeface="Garamond" panose="02020404030301010803" pitchFamily="18" charset="0"/>
              </a:defRPr>
            </a:lvl9pPr>
          </a:lstStyle>
          <a:p>
            <a:pPr>
              <a:spcBef>
                <a:spcPct val="50000"/>
              </a:spcBef>
            </a:pPr>
            <a:r>
              <a:rPr lang="en-US" altLang="en-US" sz="2000" b="0" i="0">
                <a:solidFill>
                  <a:schemeClr val="tx1">
                    <a:lumMod val="65000"/>
                    <a:lumOff val="35000"/>
                  </a:schemeClr>
                </a:solidFill>
                <a:latin typeface="Arial" panose="020b0604020202020204" pitchFamily="34" charset="0"/>
                <a:cs typeface="Arial" panose="020b0604020202020204" pitchFamily="34" charset="0"/>
              </a:rPr>
              <a:t>Solution B</a:t>
            </a:r>
          </a:p>
        </p:txBody>
      </p:sp>
      <p:sp>
        <p:nvSpPr>
          <p:cNvPr id="69" name="Line 63">
            <a:extLst>
              <a:ext uri="{FF2B5EF4-FFF2-40B4-BE49-F238E27FC236}">
                <a16:creationId xmlns:a16="http://schemas.microsoft.com/office/drawing/2014/main" id="{6F62434B-0919-A649-9A89-6B39F417D272}"/>
              </a:ext>
            </a:extLst>
          </p:cNvPr>
          <p:cNvSpPr>
            <a:spLocks noSelect="1" noMove="1" noResize="1" noChangeShapeType="1" noTextEdit="1"/>
          </p:cNvSpPr>
          <p:nvPr/>
        </p:nvSpPr>
        <p:spPr bwMode="auto">
          <a:xfrm flipH="1">
            <a:off x="8457830" y="3757278"/>
            <a:ext cx="0" cy="838200"/>
          </a:xfrm>
          <a:prstGeom prst="line">
            <a:avLst/>
          </a:prstGeom>
          <a:noFill/>
          <a:ln w="25400">
            <a:solidFill>
              <a:schemeClr val="tx1"/>
            </a:solidFill>
            <a:roun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70" name="TextBox 66">
            <a:extLst>
              <a:ext uri="{FF2B5EF4-FFF2-40B4-BE49-F238E27FC236}">
                <a16:creationId xmlns:a16="http://schemas.microsoft.com/office/drawing/2014/main" id="{5199F548-3304-CE43-801F-DC7BA4CAFE8A}"/>
              </a:ext>
            </a:extLst>
          </p:cNvPr>
          <p:cNvSpPr txBox="1">
            <a:spLocks noSelect="1" noMove="1" noResize="1" noChangeArrowheads="1" noTextEdit="1"/>
          </p:cNvSpPr>
          <p:nvPr/>
        </p:nvSpPr>
        <p:spPr bwMode="auto">
          <a:xfrm>
            <a:off x="621821" y="5675308"/>
            <a:ext cx="9402351" cy="461665"/>
          </a:xfrm>
          <a:prstGeom prst="rect">
            <a:avLst/>
          </a:prstGeom>
          <a:noFill/>
        </p:spPr>
        <p:txBody>
          <a:bodyPr wrap="square" rtlCol="0">
            <a:spAutoFit/>
          </a:bodyPr>
          <a:lstStyle>
            <a:defPPr>
              <a:defRPr lang="en-US"/>
            </a:defPPr>
            <a:lvl1pPr>
              <a:defRPr sz="2400">
                <a:solidFill>
                  <a:srgbClr val="008EAA"/>
                </a:solidFill>
                <a:latin typeface="Arial" panose="020b0604020202020204" pitchFamily="34" charset="0"/>
                <a:cs typeface="Arial" panose="020b0604020202020204" pitchFamily="34" charset="0"/>
              </a:defRPr>
            </a:lvl1pPr>
          </a:lstStyle>
          <a:p>
            <a:r>
              <a:rPr lang="en-US" altLang="en-US"/>
              <a:t>Solute Removal = Diffusion + Convection + Absorption</a:t>
            </a:r>
          </a:p>
        </p:txBody>
      </p:sp>
      <p:sp>
        <p:nvSpPr>
          <p:cNvPr id="72" name="Left Arrow 71">
            <a:extLst>
              <a:ext uri="{FF2B5EF4-FFF2-40B4-BE49-F238E27FC236}">
                <a16:creationId xmlns:a16="http://schemas.microsoft.com/office/drawing/2014/main" id="{11774DE2-9DC7-CC44-82A8-6359B3E97114}"/>
              </a:ext>
            </a:extLst>
          </p:cNvPr>
          <p:cNvSpPr>
            <a:spLocks noSelect="1" noMove="1" noResize="1" noTextEdit="1"/>
          </p:cNvSpPr>
          <p:nvPr/>
        </p:nvSpPr>
        <p:spPr>
          <a:xfrm>
            <a:off x="8534029" y="3985878"/>
            <a:ext cx="970547" cy="25049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3" name="TextBox 72">
            <a:extLst>
              <a:ext uri="{FF2B5EF4-FFF2-40B4-BE49-F238E27FC236}">
                <a16:creationId xmlns:a16="http://schemas.microsoft.com/office/drawing/2014/main" id="{3E150038-B6F5-D64E-9AC7-E7C5AD2F5BA6}"/>
              </a:ext>
            </a:extLst>
          </p:cNvPr>
          <p:cNvSpPr txBox="1">
            <a:spLocks noSelect="1" noMove="1" noResize="1" noTextEdit="1"/>
          </p:cNvSpPr>
          <p:nvPr/>
        </p:nvSpPr>
        <p:spPr>
          <a:xfrm>
            <a:off x="619863" y="1268409"/>
            <a:ext cx="10955846" cy="461665"/>
          </a:xfrm>
          <a:prstGeom prst="rect">
            <a:avLst/>
          </a:prstGeom>
          <a:noFill/>
        </p:spPr>
        <p:txBody>
          <a:bodyPr wrap="square" rtlCol="0">
            <a:spAutoFit/>
          </a:bodyPr>
          <a:lstStyle/>
          <a:p>
            <a:r>
              <a:rPr lang="en-US" sz="2400">
                <a:solidFill>
                  <a:srgbClr val="008EAA"/>
                </a:solidFill>
                <a:latin typeface="Arial" panose="020b0604020202020204" pitchFamily="34" charset="0"/>
                <a:cs typeface="Arial" panose="020b0604020202020204" pitchFamily="34" charset="0"/>
              </a:rPr>
              <a:t>Clinically relevant removal of uremic solute = Diffusion + Convection</a:t>
            </a:r>
          </a:p>
        </p:txBody>
      </p:sp>
      <p:sp>
        <p:nvSpPr>
          <p:cNvPr id="3" name="TextBox 2">
            <a:extLst>
              <a:ext uri="{FF2B5EF4-FFF2-40B4-BE49-F238E27FC236}">
                <a16:creationId xmlns:a16="http://schemas.microsoft.com/office/drawing/2014/main" id="{6F1D34BC-C96F-4ADD-9F29-FEE5A021C3BE}"/>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02367325"/>
      </p:ext>
    </p:extLst>
  </p:cSld>
  <p:clrMapOvr>
    <a:masterClrMapping/>
  </p:clrMapOvr>
  <p:transition/>
  <p:timing/>
</p:sld>
</file>

<file path=ppt/slides/slide6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3" name="Content Placeholder 2">
            <a:extLst>
              <a:ext uri="{FF2B5EF4-FFF2-40B4-BE49-F238E27FC236}">
                <a16:creationId xmlns:a16="http://schemas.microsoft.com/office/drawing/2014/main" id="{5439DBF7-343A-400E-80E1-7EDA30159C52}"/>
              </a:ext>
            </a:extLst>
          </p:cNvPr>
          <p:cNvSpPr>
            <a:spLocks noGrp="1" noSelect="1" noMove="1" noResize="1" noTextEdit="1"/>
          </p:cNvSpPr>
          <p:nvPr>
            <p:ph idx="1"/>
          </p:nvPr>
        </p:nvSpPr>
        <p:spPr>
          <a:xfrm>
            <a:off x="621792" y="768096"/>
            <a:ext cx="10972800" cy="5362540"/>
          </a:xfrm>
        </p:spPr>
        <p:txBody>
          <a:bodyPr>
            <a:noAutofit/>
          </a:bodyPr>
          <a:lstStyle/>
          <a:p>
            <a:pPr marL="342900" marR="0" lvl="0" indent="-342900">
              <a:lnSpc>
                <a:spcPct val="95000"/>
              </a:lnSpc>
              <a:spcBef>
                <a:spcPct val="0"/>
              </a:spcBef>
              <a:buFont typeface="+mj-lt"/>
              <a:buAutoNum type="arabicPeriod" startAt="11"/>
            </a:pPr>
            <a:r>
              <a:rPr lang="en-US" sz="1500" kern="1200" err="1">
                <a:effectLst/>
                <a:latin typeface="Arial" panose="020b0604020202020204" pitchFamily="34" charset="0"/>
                <a:ea typeface="Times New Roman" panose="02020603050405020304" pitchFamily="18" charset="0"/>
                <a:cs typeface="Arial" panose="020b0604020202020204" pitchFamily="34" charset="0"/>
              </a:rPr>
              <a:t>Skrabal F, Dittrich P, Gabl F: Calcium uptake and phosphate removal during hemodialysis with variing dialysate calcium. </a:t>
            </a:r>
            <a:r>
              <a:rPr lang="en-US" sz="1500" i="1" kern="1200" err="1">
                <a:effectLst/>
                <a:latin typeface="Arial" panose="020b0604020202020204" pitchFamily="34" charset="0"/>
                <a:ea typeface="Times New Roman" panose="02020603050405020304" pitchFamily="18" charset="0"/>
                <a:cs typeface="Arial" panose="020b0604020202020204" pitchFamily="34" charset="0"/>
              </a:rPr>
              <a:t>Klin Wochenschr</a:t>
            </a:r>
            <a:r>
              <a:rPr lang="en-US" sz="1500" kern="1200">
                <a:effectLst/>
                <a:latin typeface="Arial" panose="020b0604020202020204" pitchFamily="34" charset="0"/>
                <a:ea typeface="Times New Roman" panose="02020603050405020304" pitchFamily="18" charset="0"/>
                <a:cs typeface="Arial" panose="020b0604020202020204" pitchFamily="34" charset="0"/>
              </a:rPr>
              <a:t> 52(6):266-271, 1974</a:t>
            </a:r>
            <a:endParaRPr lang="en-US" sz="1500">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lnSpc>
                <a:spcPct val="95000"/>
              </a:lnSpc>
              <a:spcBef>
                <a:spcPct val="0"/>
              </a:spcBef>
              <a:buFont typeface="+mj-lt"/>
              <a:buAutoNum type="arabicPeriod" startAt="11"/>
            </a:pPr>
            <a:r>
              <a:rPr lang="en-US" sz="1500" kern="1200" err="1">
                <a:effectLst/>
                <a:latin typeface="Arial" panose="020b0604020202020204" pitchFamily="34" charset="0"/>
                <a:ea typeface="Times New Roman" panose="02020603050405020304" pitchFamily="18" charset="0"/>
                <a:cs typeface="Arial" panose="020b0604020202020204" pitchFamily="34" charset="0"/>
              </a:rPr>
              <a:t>Musci I, Hercz G, Uldall R, et al: Control of serum phosphate without any phosphate binders in patients treated with nocturnal hemodialysis. </a:t>
            </a:r>
            <a:r>
              <a:rPr lang="en-US" sz="1500" i="1" kern="1200">
                <a:effectLst/>
                <a:latin typeface="Arial" panose="020b0604020202020204" pitchFamily="34" charset="0"/>
                <a:ea typeface="Times New Roman" panose="02020603050405020304" pitchFamily="18" charset="0"/>
                <a:cs typeface="Arial" panose="020b0604020202020204" pitchFamily="34" charset="0"/>
              </a:rPr>
              <a:t>Kidney Int</a:t>
            </a:r>
            <a:r>
              <a:rPr lang="en-US" sz="1500" kern="1200">
                <a:effectLst/>
                <a:latin typeface="Arial" panose="020b0604020202020204" pitchFamily="34" charset="0"/>
                <a:ea typeface="Times New Roman" panose="02020603050405020304" pitchFamily="18" charset="0"/>
                <a:cs typeface="Arial" panose="020b0604020202020204" pitchFamily="34" charset="0"/>
              </a:rPr>
              <a:t> 53(5):1399-1404, 1998</a:t>
            </a:r>
            <a:endParaRPr lang="en-US" sz="1500">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lnSpc>
                <a:spcPct val="95000"/>
              </a:lnSpc>
              <a:spcBef>
                <a:spcPct val="0"/>
              </a:spcBef>
              <a:buFont typeface="+mj-lt"/>
              <a:buAutoNum type="arabicPeriod" startAt="11"/>
            </a:pPr>
            <a:r>
              <a:rPr lang="en-US" sz="1500" kern="1200">
                <a:effectLst/>
                <a:latin typeface="Arial" panose="020b0604020202020204" pitchFamily="34" charset="0"/>
                <a:ea typeface="MS PGothic" panose="020b0600070205080204" pitchFamily="34" charset="-128"/>
                <a:cs typeface="Arial" panose="020b0604020202020204" pitchFamily="34" charset="0"/>
              </a:rPr>
              <a:t>Hou SH, Zhao J, Ellman CF, et al: Calcium and phosphorus fluxes during hemodialysis with low calcium dialysate. </a:t>
            </a:r>
            <a:r>
              <a:rPr lang="en-US" sz="1500" i="1" kern="1200">
                <a:effectLst/>
                <a:latin typeface="Arial" panose="020b0604020202020204" pitchFamily="34" charset="0"/>
                <a:ea typeface="MS PGothic" panose="020b0600070205080204" pitchFamily="34" charset="-128"/>
                <a:cs typeface="Arial" panose="020b0604020202020204" pitchFamily="34" charset="0"/>
              </a:rPr>
              <a:t>Am J Kidney Dis</a:t>
            </a:r>
            <a:r>
              <a:rPr lang="en-US" sz="1500" kern="1200">
                <a:effectLst/>
                <a:latin typeface="Arial" panose="020b0604020202020204" pitchFamily="34" charset="0"/>
                <a:ea typeface="MS PGothic" panose="020b0600070205080204" pitchFamily="34" charset="-128"/>
                <a:cs typeface="Arial" panose="020b0604020202020204" pitchFamily="34" charset="0"/>
              </a:rPr>
              <a:t> 18(2):217-224, 1991</a:t>
            </a:r>
            <a:endParaRPr lang="en-US" sz="1500">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lnSpc>
                <a:spcPct val="95000"/>
              </a:lnSpc>
              <a:spcBef>
                <a:spcPct val="0"/>
              </a:spcBef>
              <a:buFont typeface="+mj-lt"/>
              <a:buAutoNum type="arabicPeriod" startAt="11"/>
            </a:pPr>
            <a:r>
              <a:rPr lang="en-US" sz="1500" kern="1200" err="1">
                <a:effectLst/>
                <a:latin typeface="Arial" panose="020b0604020202020204" pitchFamily="34" charset="0"/>
                <a:ea typeface="Times New Roman" panose="02020603050405020304" pitchFamily="18" charset="0"/>
                <a:cs typeface="Arial" panose="020b0604020202020204" pitchFamily="34" charset="0"/>
              </a:rPr>
              <a:t>Karohl C, de Paiva Paschoal J, de Castro MC, et al: Effects of bone remodelling on calcium mass transfer during haemodialysis. Nephrol Dial Transplant 25(4):1244-1251, 2010</a:t>
            </a:r>
            <a:endParaRPr lang="en-US" sz="1500">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lnSpc>
                <a:spcPct val="95000"/>
              </a:lnSpc>
              <a:spcBef>
                <a:spcPct val="0"/>
              </a:spcBef>
              <a:buFont typeface="+mj-lt"/>
              <a:buAutoNum type="arabicPeriod" startAt="11"/>
            </a:pPr>
            <a:r>
              <a:rPr lang="en-US" sz="1500" err="1">
                <a:effectLst/>
                <a:latin typeface="Arial" panose="020b0604020202020204" pitchFamily="34" charset="0"/>
                <a:ea typeface="Calibri" panose="020f0502020204030204" pitchFamily="34" charset="0"/>
                <a:cs typeface="Arial" panose="020b0604020202020204" pitchFamily="34" charset="0"/>
              </a:rPr>
              <a:t>Eknoyan G, Beck GJ, Cheung AK, Daugirdas JT, et al: Effect of dialysis dose and membrane flux in maintenance hemodialysis. </a:t>
            </a:r>
            <a:r>
              <a:rPr lang="en-US" sz="1500" i="1">
                <a:effectLst/>
                <a:latin typeface="Arial" panose="020b0604020202020204" pitchFamily="34" charset="0"/>
                <a:ea typeface="Calibri" panose="020f0502020204030204" pitchFamily="34" charset="0"/>
                <a:cs typeface="Arial" panose="020b0604020202020204" pitchFamily="34" charset="0"/>
              </a:rPr>
              <a:t>N Engl J Med</a:t>
            </a:r>
            <a:r>
              <a:rPr lang="en-US" sz="1500">
                <a:effectLst/>
                <a:latin typeface="Arial" panose="020b0604020202020204" pitchFamily="34" charset="0"/>
                <a:ea typeface="Calibri" panose="020f0502020204030204" pitchFamily="34" charset="0"/>
                <a:cs typeface="Arial" panose="020b0604020202020204" pitchFamily="34" charset="0"/>
              </a:rPr>
              <a:t> 347(25) :2010-2019, 2002</a:t>
            </a:r>
          </a:p>
          <a:p>
            <a:pPr marL="342900" marR="0" lvl="0" indent="-342900">
              <a:lnSpc>
                <a:spcPct val="95000"/>
              </a:lnSpc>
              <a:spcBef>
                <a:spcPct val="0"/>
              </a:spcBef>
              <a:buFont typeface="+mj-lt"/>
              <a:buAutoNum type="arabicPeriod" startAt="11"/>
            </a:pPr>
            <a:r>
              <a:rPr lang="en-US" sz="1500" kern="1200">
                <a:effectLst/>
                <a:latin typeface="Arial" panose="020b0604020202020204" pitchFamily="34" charset="0"/>
                <a:ea typeface="Times New Roman" panose="02020603050405020304" pitchFamily="18" charset="0"/>
                <a:cs typeface="Arial" panose="020b0604020202020204" pitchFamily="34" charset="0"/>
              </a:rPr>
              <a:t>FHN Trial Group, Chertow GM, Levin NW, et al: In-center hemodialysis six times per week versus three times per week. </a:t>
            </a:r>
            <a:r>
              <a:rPr lang="en-US" sz="1500" i="1" kern="1200">
                <a:effectLst/>
                <a:latin typeface="Arial" panose="020b0604020202020204" pitchFamily="34" charset="0"/>
                <a:ea typeface="Times New Roman" panose="02020603050405020304" pitchFamily="18" charset="0"/>
                <a:cs typeface="Arial" panose="020b0604020202020204" pitchFamily="34" charset="0"/>
              </a:rPr>
              <a:t>N Engl J Med </a:t>
            </a:r>
            <a:r>
              <a:rPr lang="en-US" sz="1500" kern="1200">
                <a:effectLst/>
                <a:latin typeface="Arial" panose="020b0604020202020204" pitchFamily="34" charset="0"/>
                <a:ea typeface="Times New Roman" panose="02020603050405020304" pitchFamily="18" charset="0"/>
                <a:cs typeface="Arial" panose="020b0604020202020204" pitchFamily="34" charset="0"/>
              </a:rPr>
              <a:t>363(24) :2287-2300, 2010</a:t>
            </a:r>
            <a:endParaRPr lang="en-US" sz="150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95000"/>
              </a:lnSpc>
              <a:spcBef>
                <a:spcPct val="0"/>
              </a:spcBef>
              <a:buFont typeface="+mj-lt"/>
              <a:buAutoNum type="arabicPeriod" startAt="11"/>
            </a:pPr>
            <a:r>
              <a:rPr lang="en-US" sz="1500" kern="1200">
                <a:effectLst/>
                <a:latin typeface="Arial" panose="020b0604020202020204" pitchFamily="34" charset="0"/>
                <a:ea typeface="Times New Roman" panose="02020603050405020304" pitchFamily="18" charset="0"/>
                <a:cs typeface="Arial" panose="020b0604020202020204" pitchFamily="34" charset="0"/>
              </a:rPr>
              <a:t>FHN Nocturnal Trial Group,</a:t>
            </a:r>
            <a:r>
              <a:rPr lang="en-US" sz="1500">
                <a:effectLst/>
                <a:latin typeface="Arial" panose="020b0604020202020204" pitchFamily="34" charset="0"/>
                <a:ea typeface="Calibri" panose="020f0502020204030204" pitchFamily="34" charset="0"/>
                <a:cs typeface="Arial" panose="020b0604020202020204" pitchFamily="34" charset="0"/>
              </a:rPr>
              <a:t> </a:t>
            </a:r>
            <a:r>
              <a:rPr lang="en-US" sz="1500" kern="1200">
                <a:effectLst/>
                <a:latin typeface="Arial" panose="020b0604020202020204" pitchFamily="34" charset="0"/>
                <a:ea typeface="Times New Roman" panose="02020603050405020304" pitchFamily="18" charset="0"/>
                <a:cs typeface="Arial" panose="020b0604020202020204" pitchFamily="34" charset="0"/>
              </a:rPr>
              <a:t>Michael V Rocco, Robert S Lockridge Jr, et al: The effects of frequent nocturnal home hemodialysis: the Frequent Hemodialysis Network Nocturnal Trial. </a:t>
            </a:r>
            <a:r>
              <a:rPr lang="en-US" sz="1500" i="1" kern="1200">
                <a:effectLst/>
                <a:latin typeface="Arial" panose="020b0604020202020204" pitchFamily="34" charset="0"/>
                <a:ea typeface="Times New Roman" panose="02020603050405020304" pitchFamily="18" charset="0"/>
                <a:cs typeface="Arial" panose="020b0604020202020204" pitchFamily="34" charset="0"/>
              </a:rPr>
              <a:t>Kidney Int </a:t>
            </a:r>
            <a:r>
              <a:rPr lang="en-US" sz="1500" kern="1200">
                <a:effectLst/>
                <a:latin typeface="Arial" panose="020b0604020202020204" pitchFamily="34" charset="0"/>
                <a:ea typeface="Times New Roman" panose="02020603050405020304" pitchFamily="18" charset="0"/>
                <a:cs typeface="Arial" panose="020b0604020202020204" pitchFamily="34" charset="0"/>
              </a:rPr>
              <a:t>80(10): 1080-1091, 2011</a:t>
            </a:r>
            <a:endParaRPr lang="en-US" sz="1500">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lnSpc>
                <a:spcPct val="95000"/>
              </a:lnSpc>
              <a:spcBef>
                <a:spcPct val="0"/>
              </a:spcBef>
              <a:buFont typeface="+mj-lt"/>
              <a:buAutoNum type="arabicPeriod" startAt="11"/>
            </a:pPr>
            <a:r>
              <a:rPr lang="en-US" sz="1500" kern="1200">
                <a:effectLst/>
                <a:latin typeface="Arial" panose="020b0604020202020204" pitchFamily="34" charset="0"/>
                <a:ea typeface="Times New Roman" panose="02020603050405020304" pitchFamily="18" charset="0"/>
                <a:cs typeface="Arial" panose="020b0604020202020204" pitchFamily="34" charset="0"/>
              </a:rPr>
              <a:t>Paniagua R, Amato D, Vonesh E, et al:</a:t>
            </a:r>
            <a:r>
              <a:rPr lang="en-US" sz="1500">
                <a:effectLst/>
                <a:latin typeface="Arial" panose="020b0604020202020204" pitchFamily="34" charset="0"/>
                <a:ea typeface="Times New Roman" panose="02020603050405020304" pitchFamily="18" charset="0"/>
                <a:cs typeface="Arial" panose="020b0604020202020204" pitchFamily="34" charset="0"/>
              </a:rPr>
              <a:t> </a:t>
            </a:r>
            <a:r>
              <a:rPr lang="en-US" sz="1500" kern="1200">
                <a:effectLst/>
                <a:latin typeface="Arial" panose="020b0604020202020204" pitchFamily="34" charset="0"/>
                <a:ea typeface="Times New Roman" panose="02020603050405020304" pitchFamily="18" charset="0"/>
                <a:cs typeface="Arial" panose="020b0604020202020204" pitchFamily="34" charset="0"/>
              </a:rPr>
              <a:t>Effects of increased peritoneal clearances on mortality rates in peritoneal dialysis: ADEMEX, a prospective, randomized, controlled trial. </a:t>
            </a:r>
            <a:r>
              <a:rPr lang="en-US" sz="1500" i="1" kern="1200">
                <a:effectLst/>
                <a:latin typeface="Arial" panose="020b0604020202020204" pitchFamily="34" charset="0"/>
                <a:ea typeface="Times New Roman" panose="02020603050405020304" pitchFamily="18" charset="0"/>
                <a:cs typeface="Arial" panose="020b0604020202020204" pitchFamily="34" charset="0"/>
              </a:rPr>
              <a:t>J Am Soc Nephrol </a:t>
            </a:r>
            <a:r>
              <a:rPr lang="en-US" sz="1500" kern="1200">
                <a:effectLst/>
                <a:latin typeface="Arial" panose="020b0604020202020204" pitchFamily="34" charset="0"/>
                <a:ea typeface="Times New Roman" panose="02020603050405020304" pitchFamily="18" charset="0"/>
                <a:cs typeface="Arial" panose="020b0604020202020204" pitchFamily="34" charset="0"/>
              </a:rPr>
              <a:t>13(5): 1307-1320, 2002</a:t>
            </a:r>
            <a:endParaRPr lang="en-US" sz="1500">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lnSpc>
                <a:spcPct val="95000"/>
              </a:lnSpc>
              <a:spcBef>
                <a:spcPct val="0"/>
              </a:spcBef>
              <a:buFont typeface="+mj-lt"/>
              <a:buAutoNum type="arabicPeriod" startAt="11"/>
            </a:pPr>
            <a:r>
              <a:rPr lang="en-US" sz="1500" kern="1200" err="1">
                <a:effectLst/>
                <a:latin typeface="Arial" panose="020b0604020202020204" pitchFamily="34" charset="0"/>
                <a:ea typeface="Times New Roman" panose="02020603050405020304" pitchFamily="18" charset="0"/>
                <a:cs typeface="Arial" panose="020b0604020202020204" pitchFamily="34" charset="0"/>
              </a:rPr>
              <a:t>Dember LM, Lacson E Jr, Brunelli SM, et al. The TiME Trial: A Fully Embedded, Cluster-Randomized, Pragmatic Trial of Hemodialysis Session Duration. </a:t>
            </a:r>
            <a:r>
              <a:rPr lang="en-US" sz="1500" i="1" kern="1200">
                <a:effectLst/>
                <a:latin typeface="Arial" panose="020b0604020202020204" pitchFamily="34" charset="0"/>
                <a:ea typeface="Times New Roman" panose="02020603050405020304" pitchFamily="18" charset="0"/>
                <a:cs typeface="Arial" panose="020b0604020202020204" pitchFamily="34" charset="0"/>
              </a:rPr>
              <a:t>J Am Soc Nephrol </a:t>
            </a:r>
            <a:r>
              <a:rPr lang="en-US" sz="1500" kern="1200">
                <a:effectLst/>
                <a:latin typeface="Arial" panose="020b0604020202020204" pitchFamily="34" charset="0"/>
                <a:ea typeface="Times New Roman" panose="02020603050405020304" pitchFamily="18" charset="0"/>
                <a:cs typeface="Arial" panose="020b0604020202020204" pitchFamily="34" charset="0"/>
              </a:rPr>
              <a:t>30(5):890-903, 2019</a:t>
            </a:r>
            <a:endParaRPr lang="en-US" sz="1500" kern="1200">
              <a:latin typeface="Arial" panose="020b0604020202020204" pitchFamily="34" charset="0"/>
              <a:ea typeface="Times New Roman" panose="02020603050405020304" pitchFamily="18" charset="0"/>
              <a:cs typeface="Arial" panose="020b0604020202020204" pitchFamily="34" charset="0"/>
            </a:endParaRPr>
          </a:p>
          <a:p>
            <a:pPr marL="342900" marR="0" lvl="0" indent="-342900">
              <a:lnSpc>
                <a:spcPct val="95000"/>
              </a:lnSpc>
              <a:spcBef>
                <a:spcPct val="0"/>
              </a:spcBef>
              <a:buFont typeface="+mj-lt"/>
              <a:buAutoNum type="arabicPeriod" startAt="11"/>
            </a:pPr>
            <a:r>
              <a:rPr lang="en-US" sz="1500" u="sng">
                <a:effectLst/>
                <a:latin typeface="Arial" panose="020b0604020202020204" pitchFamily="34" charset="0"/>
                <a:ea typeface="Calibri" panose="020f050202020403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https://www.cms.gov/Medicare/Quality-Initiatives-Patient-Assessment-Instruments/ESRDQIP/06_MeasuringQuality</a:t>
            </a:r>
            <a:r>
              <a:rPr lang="en-US" sz="1500">
                <a:effectLst/>
                <a:latin typeface="Arial" panose="020b0604020202020204" pitchFamily="34" charset="0"/>
                <a:ea typeface="Calibri" panose="020f0502020204030204" pitchFamily="34" charset="0"/>
                <a:cs typeface="Arial" panose="020b0604020202020204" pitchFamily="34" charset="0"/>
              </a:rPr>
              <a:t>.</a:t>
            </a:r>
            <a:r>
              <a:rPr lang="en-US" sz="1500" kern="1200">
                <a:effectLst/>
                <a:latin typeface="Arial" panose="020b0604020202020204" pitchFamily="34" charset="0"/>
                <a:ea typeface="Times New Roman" panose="02020603050405020304" pitchFamily="18" charset="0"/>
                <a:cs typeface="Arial" panose="020b0604020202020204" pitchFamily="34" charset="0"/>
              </a:rPr>
              <a:t> Accessed October 22, 2020</a:t>
            </a:r>
            <a:endParaRPr lang="en-US" sz="150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95000"/>
              </a:lnSpc>
              <a:spcBef>
                <a:spcPct val="0"/>
              </a:spcBef>
              <a:buFont typeface="Symbol" panose="05050102010706020507" pitchFamily="18" charset="2"/>
              <a:buChar char=""/>
            </a:pPr>
            <a:endParaRPr lang="en-US" sz="1500">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04EDFB51-12C3-4736-8D10-8C6054875E17}"/>
              </a:ext>
            </a:extLst>
          </p:cNvPr>
          <p:cNvSpPr>
            <a:spLocks noGrp="1" noSelect="1" noMove="1" noResize="1" noTextEdit="1"/>
          </p:cNvSpPr>
          <p:nvPr>
            <p:ph type="subTitle" idx="10"/>
          </p:nvPr>
        </p:nvSpPr>
        <p:spPr/>
        <p:txBody>
          <a:bodyPr/>
          <a:lstStyle/>
          <a:p>
            <a:r>
              <a:rPr lang="en-US"/>
              <a:t>REFERENCES</a:t>
            </a:r>
          </a:p>
        </p:txBody>
      </p:sp>
      <p:sp>
        <p:nvSpPr>
          <p:cNvPr id="5" name="TextBox 4">
            <a:extLst>
              <a:ext uri="{FF2B5EF4-FFF2-40B4-BE49-F238E27FC236}">
                <a16:creationId xmlns:a16="http://schemas.microsoft.com/office/drawing/2014/main" id="{178BA463-7EBC-426B-8597-0D94A040A3E3}"/>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822252841"/>
      </p:ext>
    </p:extLst>
  </p:cSld>
  <p:clrMapOvr>
    <a:masterClrMapping/>
  </p:clrMapOvr>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E2DAE055-2C20-ED44-BFC8-A838EA38B6FA}"/>
              </a:ext>
            </a:extLst>
          </p:cNvPr>
          <p:cNvSpPr>
            <a:spLocks noGrp="1" noSelect="1" noMove="1" noResize="1" noTextEdit="1"/>
          </p:cNvSpPr>
          <p:nvPr>
            <p:ph type="title"/>
          </p:nvPr>
        </p:nvSpPr>
        <p:spPr>
          <a:xfrm>
            <a:off x="614916" y="701831"/>
            <a:ext cx="10515600" cy="1078992"/>
          </a:xfrm>
        </p:spPr>
        <p:txBody>
          <a:bodyPr/>
          <a:lstStyle/>
          <a:p>
            <a:r>
              <a:rPr lang="en-US"/>
              <a:t>The Hemodialysis Circuit</a:t>
            </a:r>
          </a:p>
        </p:txBody>
      </p:sp>
      <p:sp>
        <p:nvSpPr>
          <p:cNvPr id="3" name="Content Placeholder 2">
            <a:extLst>
              <a:ext uri="{FF2B5EF4-FFF2-40B4-BE49-F238E27FC236}">
                <a16:creationId xmlns:a16="http://schemas.microsoft.com/office/drawing/2014/main" id="{5275F7F3-D173-5B49-9473-589F61CEF12D}"/>
              </a:ext>
            </a:extLst>
          </p:cNvPr>
          <p:cNvSpPr>
            <a:spLocks noGrp="1" noSelect="1" noMove="1" noResize="1" noTextEdit="1"/>
          </p:cNvSpPr>
          <p:nvPr>
            <p:ph sz="half" idx="2"/>
          </p:nvPr>
        </p:nvSpPr>
        <p:spPr>
          <a:xfrm>
            <a:off x="3360779" y="1620099"/>
            <a:ext cx="5474885" cy="4791334"/>
          </a:xfrm>
        </p:spPr>
        <p:txBody>
          <a:bodyPr>
            <a:noAutofit/>
          </a:bodyPr>
          <a:lstStyle/>
          <a:p>
            <a:r>
              <a:rPr lang="en-US">
                <a:latin typeface="Arial" panose="020b0604020202020204" pitchFamily="34" charset="0"/>
                <a:cs typeface="Arial" panose="020b0604020202020204" pitchFamily="34" charset="0"/>
              </a:rPr>
              <a:t>Water Circuit</a:t>
            </a:r>
          </a:p>
          <a:p>
            <a:r>
              <a:rPr lang="en-US">
                <a:latin typeface="Arial" panose="020b0604020202020204" pitchFamily="34" charset="0"/>
                <a:cs typeface="Arial" panose="020b0604020202020204" pitchFamily="34" charset="0"/>
              </a:rPr>
              <a:t>Dialysate Components</a:t>
            </a:r>
          </a:p>
          <a:p>
            <a:r>
              <a:rPr lang="en-US">
                <a:latin typeface="Arial" panose="020b0604020202020204" pitchFamily="34" charset="0"/>
                <a:cs typeface="Arial" panose="020b0604020202020204" pitchFamily="34" charset="0"/>
              </a:rPr>
              <a:t>Dialysate Heater</a:t>
            </a:r>
          </a:p>
          <a:p>
            <a:r>
              <a:rPr lang="en-US">
                <a:latin typeface="Arial" panose="020b0604020202020204" pitchFamily="34" charset="0"/>
                <a:cs typeface="Arial" panose="020b0604020202020204" pitchFamily="34" charset="0"/>
              </a:rPr>
              <a:t>Semipermeable Membrane</a:t>
            </a:r>
          </a:p>
          <a:p>
            <a:r>
              <a:rPr lang="en-US">
                <a:latin typeface="Arial" panose="020b0604020202020204" pitchFamily="34" charset="0"/>
                <a:cs typeface="Arial" panose="020b0604020202020204" pitchFamily="34" charset="0"/>
              </a:rPr>
              <a:t>Balancing Chamber</a:t>
            </a:r>
          </a:p>
          <a:p>
            <a:r>
              <a:rPr lang="en-US">
                <a:latin typeface="Arial" panose="020b0604020202020204" pitchFamily="34" charset="0"/>
                <a:cs typeface="Arial" panose="020b0604020202020204" pitchFamily="34" charset="0"/>
              </a:rPr>
              <a:t>Blood Pump </a:t>
            </a:r>
          </a:p>
          <a:p>
            <a:r>
              <a:rPr lang="en-US">
                <a:latin typeface="Arial" panose="020b0604020202020204" pitchFamily="34" charset="0"/>
                <a:cs typeface="Arial" panose="020b0604020202020204" pitchFamily="34" charset="0"/>
              </a:rPr>
              <a:t>Anticoagulation</a:t>
            </a:r>
          </a:p>
          <a:p>
            <a:r>
              <a:rPr lang="en-US">
                <a:latin typeface="Arial" panose="020b0604020202020204" pitchFamily="34" charset="0"/>
                <a:cs typeface="Arial" panose="020b0604020202020204" pitchFamily="34" charset="0"/>
              </a:rPr>
              <a:t>Air Chamber</a:t>
            </a:r>
          </a:p>
        </p:txBody>
      </p:sp>
      <p:sp>
        <p:nvSpPr>
          <p:cNvPr id="4" name="Subtitle 3">
            <a:extLst>
              <a:ext uri="{FF2B5EF4-FFF2-40B4-BE49-F238E27FC236}">
                <a16:creationId xmlns:a16="http://schemas.microsoft.com/office/drawing/2014/main" id="{0AAD9B4B-077B-2543-9393-44C9FFED6B9E}"/>
              </a:ext>
            </a:extLst>
          </p:cNvPr>
          <p:cNvSpPr>
            <a:spLocks noGrp="1" noSelect="1" noMove="1" noResize="1" noTextEdit="1"/>
          </p:cNvSpPr>
          <p:nvPr>
            <p:ph type="subTitle" idx="10"/>
          </p:nvPr>
        </p:nvSpPr>
        <p:spPr/>
        <p:txBody>
          <a:bodyPr/>
          <a:lstStyle/>
          <a:p>
            <a:r>
              <a:rPr lang="en-US"/>
              <a:t>General Principles</a:t>
            </a:r>
          </a:p>
        </p:txBody>
      </p:sp>
      <p:sp>
        <p:nvSpPr>
          <p:cNvPr id="6" name="TextBox 5">
            <a:extLst>
              <a:ext uri="{FF2B5EF4-FFF2-40B4-BE49-F238E27FC236}">
                <a16:creationId xmlns:a16="http://schemas.microsoft.com/office/drawing/2014/main" id="{7970C37F-7D47-48F6-8915-5ECF0A9AD935}"/>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450159157"/>
      </p:ext>
    </p:extLst>
  </p:cSld>
  <p:clrMapOvr>
    <a:masterClrMapping/>
  </p:clrMapOvr>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8F7C7913-1AF9-6A49-9AA6-5B9C01959FB6}"/>
              </a:ext>
            </a:extLst>
          </p:cNvPr>
          <p:cNvSpPr>
            <a:spLocks noGrp="1" noSelect="1" noMove="1" noResize="1" noTextEdit="1"/>
          </p:cNvSpPr>
          <p:nvPr>
            <p:ph type="title"/>
          </p:nvPr>
        </p:nvSpPr>
        <p:spPr>
          <a:xfrm>
            <a:off x="611718" y="698058"/>
            <a:ext cx="10515600" cy="1082404"/>
          </a:xfrm>
        </p:spPr>
        <p:txBody>
          <a:bodyPr/>
          <a:lstStyle/>
          <a:p>
            <a:r>
              <a:rPr lang="en-US"/>
              <a:t>Dialyzer Clearance (K)</a:t>
            </a:r>
          </a:p>
        </p:txBody>
      </p:sp>
      <p:sp>
        <p:nvSpPr>
          <p:cNvPr id="3" name="Content Placeholder 2">
            <a:extLst>
              <a:ext uri="{FF2B5EF4-FFF2-40B4-BE49-F238E27FC236}">
                <a16:creationId xmlns:a16="http://schemas.microsoft.com/office/drawing/2014/main" id="{3F07943B-8F00-8049-95EF-ABC3EF36DB27}"/>
              </a:ext>
            </a:extLst>
          </p:cNvPr>
          <p:cNvSpPr>
            <a:spLocks noGrp="1" noSelect="1" noMove="1" noResize="1" noTextEdit="1"/>
          </p:cNvSpPr>
          <p:nvPr>
            <p:ph idx="1"/>
          </p:nvPr>
        </p:nvSpPr>
        <p:spPr>
          <a:xfrm>
            <a:off x="611718" y="1618314"/>
            <a:ext cx="10968564" cy="4631815"/>
          </a:xfrm>
        </p:spPr>
        <p:txBody>
          <a:bodyPr>
            <a:noAutofit/>
          </a:bodyPr>
          <a:lstStyle/>
          <a:p>
            <a:pPr>
              <a:defRPr/>
            </a:pPr>
            <a:r>
              <a:rPr lang="en-US" sz="2400">
                <a:latin typeface="Arial" panose="020b0604020202020204" pitchFamily="34" charset="0"/>
                <a:cs typeface="Arial" panose="020b0604020202020204" pitchFamily="34" charset="0"/>
              </a:rPr>
              <a:t>Depends upon the blood flow rate (Qb)</a:t>
            </a:r>
          </a:p>
          <a:p>
            <a:pPr>
              <a:defRPr/>
            </a:pPr>
            <a:r>
              <a:rPr lang="en-US" sz="2400">
                <a:latin typeface="Arial" panose="020b0604020202020204" pitchFamily="34" charset="0"/>
                <a:cs typeface="Arial" panose="020b0604020202020204" pitchFamily="34" charset="0"/>
              </a:rPr>
              <a:t>Depends upon the dialysate flow rate (Qd)</a:t>
            </a:r>
          </a:p>
          <a:p>
            <a:pPr>
              <a:defRPr/>
            </a:pPr>
            <a:r>
              <a:rPr lang="en-US" sz="2400">
                <a:latin typeface="Arial" panose="020b0604020202020204" pitchFamily="34" charset="0"/>
                <a:cs typeface="Arial" panose="020b0604020202020204" pitchFamily="34" charset="0"/>
              </a:rPr>
              <a:t>Note that dialysis clearance can never exceed Qb or Qd. (This becomes particularly relevant with lower dialysate flow systems. For example, if 20L of dialysate is utilized, then the maximum clearance of a solute is 20L.)</a:t>
            </a:r>
          </a:p>
          <a:p>
            <a:pPr>
              <a:defRPr/>
            </a:pPr>
            <a:r>
              <a:rPr lang="en-US" sz="2400">
                <a:latin typeface="Arial" panose="020b0604020202020204" pitchFamily="34" charset="0"/>
                <a:cs typeface="Arial" panose="020b0604020202020204" pitchFamily="34" charset="0"/>
              </a:rPr>
              <a:t>The practical maximum </a:t>
            </a:r>
            <a:r>
              <a:rPr lang="en-US" sz="2400" i="1">
                <a:latin typeface="Arial" panose="020b0604020202020204" pitchFamily="34" charset="0"/>
                <a:cs typeface="Arial" panose="020b0604020202020204" pitchFamily="34" charset="0"/>
              </a:rPr>
              <a:t>in vivo </a:t>
            </a:r>
            <a:r>
              <a:rPr lang="en-US" sz="2400">
                <a:latin typeface="Arial" panose="020b0604020202020204" pitchFamily="34" charset="0"/>
                <a:cs typeface="Arial" panose="020b0604020202020204" pitchFamily="34" charset="0"/>
              </a:rPr>
              <a:t>clearance </a:t>
            </a:r>
            <a:r>
              <a:rPr lang="en-US" sz="2400" i="1">
                <a:latin typeface="Arial" panose="020b0604020202020204" pitchFamily="34" charset="0"/>
                <a:cs typeface="Arial" panose="020b0604020202020204" pitchFamily="34" charset="0"/>
              </a:rPr>
              <a:t>rate</a:t>
            </a:r>
            <a:r>
              <a:rPr lang="en-US" sz="2400">
                <a:latin typeface="Arial" panose="020b0604020202020204" pitchFamily="34" charset="0"/>
                <a:cs typeface="Arial" panose="020b0604020202020204" pitchFamily="34" charset="0"/>
              </a:rPr>
              <a:t> of small solutes occurs at a Qd/Qb of 1.5-2.0.</a:t>
            </a:r>
          </a:p>
          <a:p>
            <a:pPr>
              <a:defRPr/>
            </a:pPr>
            <a:r>
              <a:rPr lang="en-US" sz="2400">
                <a:latin typeface="Arial" panose="020b0604020202020204" pitchFamily="34" charset="0"/>
                <a:cs typeface="Arial" panose="020b0604020202020204" pitchFamily="34" charset="0"/>
              </a:rPr>
              <a:t>Practical considerations</a:t>
            </a:r>
          </a:p>
          <a:p>
            <a:pPr marL="796925" lvl="1" indent="-339725">
              <a:buFont typeface="Courier New" panose="02070309020205020404" pitchFamily="49" charset="0"/>
              <a:buChar char="o"/>
              <a:defRPr/>
            </a:pPr>
            <a:r>
              <a:rPr lang="en-US" sz="2000">
                <a:latin typeface="Arial" panose="020b0604020202020204" pitchFamily="34" charset="0"/>
                <a:cs typeface="Arial" panose="020b0604020202020204" pitchFamily="34" charset="0"/>
              </a:rPr>
              <a:t>The impact of non-plasma or cellular portions of blood is not accounted for.</a:t>
            </a:r>
          </a:p>
          <a:p>
            <a:pPr marL="796925" lvl="1" indent="-339725">
              <a:buFont typeface="Courier New" panose="02070309020205020404" pitchFamily="49" charset="0"/>
              <a:buChar char="o"/>
              <a:defRPr/>
            </a:pPr>
            <a:r>
              <a:rPr lang="en-US" sz="2000">
                <a:latin typeface="Arial" panose="020b0604020202020204" pitchFamily="34" charset="0"/>
                <a:cs typeface="Arial" panose="020b0604020202020204" pitchFamily="34" charset="0"/>
              </a:rPr>
              <a:t>Most reported dialyzer clearances are done </a:t>
            </a:r>
            <a:r>
              <a:rPr lang="en-US" sz="2000" i="1">
                <a:latin typeface="Arial" panose="020b0604020202020204" pitchFamily="34" charset="0"/>
                <a:cs typeface="Arial" panose="020b0604020202020204" pitchFamily="34" charset="0"/>
              </a:rPr>
              <a:t>in vitro </a:t>
            </a:r>
            <a:r>
              <a:rPr lang="en-US" sz="2000">
                <a:latin typeface="Arial" panose="020b0604020202020204" pitchFamily="34" charset="0"/>
                <a:cs typeface="Arial" panose="020b0604020202020204" pitchFamily="34" charset="0"/>
              </a:rPr>
              <a:t>with cell-free solute.</a:t>
            </a:r>
          </a:p>
          <a:p>
            <a:pPr marL="796925" lvl="1" indent="-339725">
              <a:buFont typeface="Courier New" panose="02070309020205020404" pitchFamily="49" charset="0"/>
              <a:buChar char="o"/>
              <a:defRPr/>
            </a:pPr>
            <a:r>
              <a:rPr lang="en-US" sz="2000">
                <a:latin typeface="Arial" panose="020b0604020202020204" pitchFamily="34" charset="0"/>
                <a:cs typeface="Arial" panose="020b0604020202020204" pitchFamily="34" charset="0"/>
              </a:rPr>
              <a:t>The blood pump speed may not accurately reflect blood delivery to the dialyzer.</a:t>
            </a:r>
          </a:p>
          <a:p>
            <a:endParaRPr lang="en-US" sz="2400">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1DB63973-4AD2-9F4A-BCD7-8B5BBE318BF6}"/>
              </a:ext>
            </a:extLst>
          </p:cNvPr>
          <p:cNvSpPr>
            <a:spLocks noGrp="1" noSelect="1" noMove="1" noResize="1" noTextEdit="1"/>
          </p:cNvSpPr>
          <p:nvPr>
            <p:ph type="subTitle" idx="10"/>
          </p:nvPr>
        </p:nvSpPr>
        <p:spPr/>
        <p:txBody>
          <a:bodyPr/>
          <a:lstStyle/>
          <a:p>
            <a:r>
              <a:rPr lang="en-US"/>
              <a:t>General Principles</a:t>
            </a:r>
          </a:p>
        </p:txBody>
      </p:sp>
      <p:sp>
        <p:nvSpPr>
          <p:cNvPr id="6" name="TextBox 5">
            <a:extLst>
              <a:ext uri="{FF2B5EF4-FFF2-40B4-BE49-F238E27FC236}">
                <a16:creationId xmlns:a16="http://schemas.microsoft.com/office/drawing/2014/main" id="{37F3C097-CD5F-4385-AA67-0F9FC206666A}"/>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4244970202"/>
      </p:ext>
    </p:extLst>
  </p:cSld>
  <p:clrMapOvr>
    <a:masterClrMapping/>
  </p:clrMapOvr>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A067EA80-D683-F043-941D-B69BACA4EC83}"/>
              </a:ext>
            </a:extLst>
          </p:cNvPr>
          <p:cNvSpPr>
            <a:spLocks noGrp="1" noSelect="1" noMove="1" noResize="1" noTextEdit="1"/>
          </p:cNvSpPr>
          <p:nvPr>
            <p:ph type="title"/>
          </p:nvPr>
        </p:nvSpPr>
        <p:spPr>
          <a:xfrm>
            <a:off x="616667" y="702304"/>
            <a:ext cx="10515600" cy="1082404"/>
          </a:xfrm>
        </p:spPr>
        <p:txBody>
          <a:bodyPr/>
          <a:lstStyle/>
          <a:p>
            <a:r>
              <a:rPr lang="en-US"/>
              <a:t>Mass Transfer Coefficient (K</a:t>
            </a:r>
            <a:r>
              <a:rPr lang="en-US" baseline="-25000"/>
              <a:t>o</a:t>
            </a:r>
            <a:r>
              <a:rPr lang="en-US"/>
              <a:t>)</a:t>
            </a:r>
          </a:p>
        </p:txBody>
      </p:sp>
      <p:sp>
        <p:nvSpPr>
          <p:cNvPr id="3" name="Content Placeholder 2">
            <a:extLst>
              <a:ext uri="{FF2B5EF4-FFF2-40B4-BE49-F238E27FC236}">
                <a16:creationId xmlns:a16="http://schemas.microsoft.com/office/drawing/2014/main" id="{AB3F861A-7AB4-2B45-B028-B3AF73C2A21D}"/>
              </a:ext>
            </a:extLst>
          </p:cNvPr>
          <p:cNvSpPr>
            <a:spLocks noGrp="1" noSelect="1" noMove="1" noResize="1" noTextEdit="1"/>
          </p:cNvSpPr>
          <p:nvPr>
            <p:ph idx="1"/>
          </p:nvPr>
        </p:nvSpPr>
        <p:spPr>
          <a:xfrm>
            <a:off x="616667" y="1618910"/>
            <a:ext cx="10958666" cy="3388471"/>
          </a:xfrm>
        </p:spPr>
        <p:txBody>
          <a:bodyPr/>
          <a:lstStyle/>
          <a:p>
            <a:pPr>
              <a:defRPr/>
            </a:pPr>
            <a:r>
              <a:rPr lang="en-US">
                <a:latin typeface="Arial" panose="020b0604020202020204" pitchFamily="34" charset="0"/>
                <a:cs typeface="Arial" panose="020b0604020202020204" pitchFamily="34" charset="0"/>
              </a:rPr>
              <a:t>Different for each solute</a:t>
            </a:r>
          </a:p>
          <a:p>
            <a:pPr>
              <a:defRPr/>
            </a:pPr>
            <a:r>
              <a:rPr lang="en-US">
                <a:latin typeface="Arial" panose="020b0604020202020204" pitchFamily="34" charset="0"/>
                <a:cs typeface="Arial" panose="020b0604020202020204" pitchFamily="34" charset="0"/>
              </a:rPr>
              <a:t>When multiplied with surface area of a membrane (KoA), it is an alternative to measured clearance.</a:t>
            </a:r>
          </a:p>
          <a:p>
            <a:endParaRPr lang="en-US">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176AA44C-E7A8-4847-8871-0EB274D988FD}"/>
              </a:ext>
            </a:extLst>
          </p:cNvPr>
          <p:cNvSpPr>
            <a:spLocks noGrp="1" noSelect="1" noMove="1" noResize="1" noTextEdit="1"/>
          </p:cNvSpPr>
          <p:nvPr>
            <p:ph type="subTitle" idx="10"/>
          </p:nvPr>
        </p:nvSpPr>
        <p:spPr/>
        <p:txBody>
          <a:bodyPr/>
          <a:lstStyle/>
          <a:p>
            <a:r>
              <a:rPr lang="en-US"/>
              <a:t>General Principles</a:t>
            </a:r>
          </a:p>
        </p:txBody>
      </p:sp>
      <p:sp>
        <p:nvSpPr>
          <p:cNvPr id="6" name="TextBox 5">
            <a:extLst>
              <a:ext uri="{FF2B5EF4-FFF2-40B4-BE49-F238E27FC236}">
                <a16:creationId xmlns:a16="http://schemas.microsoft.com/office/drawing/2014/main" id="{A8149C65-C86A-4CC8-91EF-63FEAA3BE32F}"/>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2748874"/>
      </p:ext>
    </p:extLst>
  </p:cSld>
  <p:clrMapOvr>
    <a:masterClrMapping/>
  </p:clrMapOvr>
  <p:transition/>
  <p:timing/>
</p:sld>
</file>

<file path=ppt/tags/tag1.xml><?xml version="1.0" encoding="utf-8"?>
<p:tagLst xmlns:p="http://schemas.openxmlformats.org/presentationml/2006/main">
  <p:tag name="AS_NET" val="4.0.30319.42000"/>
  <p:tag name="AS_OS" val="Microsoft Windows NT 10.0.17763.0"/>
  <p:tag name="AS_RELEASE_DATE" val="2024.06.14"/>
  <p:tag name="AS_TITLE" val="Aspose.Slides for .NET 4.0 Client Profile"/>
  <p:tag name="AS_VERSION" val="24.6"/>
</p:tagLst>
</file>

<file path=ppt/theme/theme1.xml><?xml version="1.0" encoding="utf-8"?>
<a:theme xmlns:r="http://schemas.openxmlformats.org/officeDocument/2006/relationships" xmlns:a="http://schemas.openxmlformats.org/drawingml/2006/main" name="Office Theme">
  <a:themeElements>
    <a:clrScheme name="ASN THEME COLORS">
      <a:dk1>
        <a:sysClr val="windowText" lastClr="000000"/>
      </a:dk1>
      <a:lt1>
        <a:sysClr val="window" lastClr="FFFFFF"/>
      </a:lt1>
      <a:dk2>
        <a:srgbClr val="3F2A7D"/>
      </a:dk2>
      <a:lt2>
        <a:srgbClr val="96C4D4"/>
      </a:lt2>
      <a:accent1>
        <a:srgbClr val="00468B"/>
      </a:accent1>
      <a:accent2>
        <a:srgbClr val="FF8200"/>
      </a:accent2>
      <a:accent3>
        <a:srgbClr val="008EAA"/>
      </a:accent3>
      <a:accent4>
        <a:srgbClr val="319B42"/>
      </a:accent4>
      <a:accent5>
        <a:srgbClr val="3F2A56"/>
      </a:accent5>
      <a:accent6>
        <a:srgbClr val="FFB500"/>
      </a:accent6>
      <a:hlink>
        <a:srgbClr val="0000FF"/>
      </a:hlink>
      <a:folHlink>
        <a:srgbClr val="800080"/>
      </a:folHlink>
    </a:clrScheme>
    <a:fontScheme name="Office">
      <a:majorFont>
        <a:latin typeface="Calibri Light"/>
        <a:ea typeface="Calibri Light"/>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Calibri"/>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docProps/app.xml><?xml version="1.0" encoding="utf-8"?>
<Properties xmlns:vt="http://schemas.openxmlformats.org/officeDocument/2006/docPropsVTypes" xmlns="http://schemas.openxmlformats.org/officeDocument/2006/extended-properties">
  <Company/>
  <PresentationFormat>Widescreen</PresentationFormat>
  <Paragraphs>492</Paragraphs>
  <Slides>60</Slides>
  <Notes>4</Notes>
  <TotalTime>8635</TotalTime>
  <HiddenSlides>0</HiddenSlides>
  <MMClips>0</MMClips>
  <ScaleCrop>0</ScaleCrop>
  <HeadingPairs>
    <vt:vector baseType="variant" size="6">
      <vt:variant>
        <vt:lpstr>Fonts used</vt:lpstr>
      </vt:variant>
      <vt:variant>
        <vt:i4>12</vt:i4>
      </vt:variant>
      <vt:variant>
        <vt:lpstr>Theme</vt:lpstr>
      </vt:variant>
      <vt:variant>
        <vt:i4>1</vt:i4>
      </vt:variant>
      <vt:variant>
        <vt:lpstr>Slide Titles</vt:lpstr>
      </vt:variant>
      <vt:variant>
        <vt:i4>60</vt:i4>
      </vt:variant>
    </vt:vector>
  </HeadingPairs>
  <TitlesOfParts>
    <vt:vector baseType="lpstr" size="73">
      <vt:lpstr>Arial</vt:lpstr>
      <vt:lpstr>Calibri Light</vt:lpstr>
      <vt:lpstr>Calibri</vt:lpstr>
      <vt:lpstr>Segoe</vt:lpstr>
      <vt:lpstr>Gotham Black</vt:lpstr>
      <vt:lpstr>Gotham</vt:lpstr>
      <vt:lpstr>Courier New</vt:lpstr>
      <vt:lpstr>Garamond</vt:lpstr>
      <vt:lpstr>ＭＳ Ｐゴシック</vt:lpstr>
      <vt:lpstr>Times New Roman</vt:lpstr>
      <vt:lpstr>MS PGothic</vt:lpstr>
      <vt:lpstr>Symbol</vt:lpstr>
      <vt:lpstr>Office Theme</vt:lpstr>
      <vt:lpstr>Basic Principles of DialysisHemodialysis Solute Transport and Assessment of Adequacy</vt:lpstr>
      <vt:lpstr>Brent W. Miller</vt:lpstr>
      <vt:lpstr>Learning Objectives</vt:lpstr>
      <vt:lpstr>Outline</vt:lpstr>
      <vt:lpstr>PowerPoint Presentation</vt:lpstr>
      <vt:lpstr>Principles of Dialysis</vt:lpstr>
      <vt:lpstr>The Hemodialysis Circuit</vt:lpstr>
      <vt:lpstr>Dialyzer Clearance (K)</vt:lpstr>
      <vt:lpstr>Mass Transfer Coefficient (Ko)</vt:lpstr>
      <vt:lpstr>Ultrafiltration Coefficient (Kuf)</vt:lpstr>
      <vt:lpstr>High Efficiency vs. High Flux* </vt:lpstr>
      <vt:lpstr>PowerPoint Presentation</vt:lpstr>
      <vt:lpstr>The Negative Impact of Too Much Dietary Sodium Intake Cannot Be Overemphasized and Overwhelms the Best Hemodialysis Prescription and Treatment</vt:lpstr>
      <vt:lpstr>Sodium Removal in HD vs. PD</vt:lpstr>
      <vt:lpstr>Choice of Sodium Dialysate Bath*(Most patients tolerate dialysate [Na+] &gt;135 mmol/L well)</vt:lpstr>
      <vt:lpstr>PowerPoint Presentation</vt:lpstr>
      <vt:lpstr>How Potassium Is Handled During Hemodialysis Has Dramatic Consequences</vt:lpstr>
      <vt:lpstr>Serious Consequences of Potassium Disorders</vt:lpstr>
      <vt:lpstr>Potassium Homeostasis in ESRD</vt:lpstr>
      <vt:lpstr>Potassium Homeostasis in ESRD</vt:lpstr>
      <vt:lpstr>Potassium Removal During Hemodialysis</vt:lpstr>
      <vt:lpstr>Typical Potassium Removal with HD</vt:lpstr>
      <vt:lpstr>What Is the Role of Dietary Restriction and Gastrointestinal Potassium Binders?</vt:lpstr>
      <vt:lpstr>PowerPoint Presentation</vt:lpstr>
      <vt:lpstr>Overview of Phosphorus Removal with Hemodialysis</vt:lpstr>
      <vt:lpstr>Phosphorus Removal with Time on Hemodialysis</vt:lpstr>
      <vt:lpstr>Phosphorus Removal and Dialysis Time </vt:lpstr>
      <vt:lpstr>Phosphorus Removal and Dialysis Time </vt:lpstr>
      <vt:lpstr>PowerPoint Presentation</vt:lpstr>
      <vt:lpstr>Calcium Mass Balance During Hemodialysis</vt:lpstr>
      <vt:lpstr>Factors Affecting Calcium Mass Balance During HD</vt:lpstr>
      <vt:lpstr>Historic Calcium Mass Balance During Hemodialysis</vt:lpstr>
      <vt:lpstr>Calcium Mass Balance During Hemodialysis</vt:lpstr>
      <vt:lpstr>PowerPoint Presentation</vt:lpstr>
      <vt:lpstr>Acid Base</vt:lpstr>
      <vt:lpstr>PowerPoint Presentation</vt:lpstr>
      <vt:lpstr>Medium and Large Molecules</vt:lpstr>
      <vt:lpstr>PowerPoint Presentation</vt:lpstr>
      <vt:lpstr>Safety</vt:lpstr>
      <vt:lpstr>PowerPoint Presentation</vt:lpstr>
      <vt:lpstr>Overview of Assessing Dialysis Adequacy</vt:lpstr>
      <vt:lpstr>Measures of Dialysis Adequacy Are Tools</vt:lpstr>
      <vt:lpstr>NCDS Study 1981: Beginning of a “Dialysis Dose”</vt:lpstr>
      <vt:lpstr>Further Observational Studies Add Complexity</vt:lpstr>
      <vt:lpstr>2002 HEMO Study: “High” vs. “Low” Kt/Vurea</vt:lpstr>
      <vt:lpstr>HEMO Trial Problem: Lack of Separationonly 30% increase in Kt/Vurea and 15% increase in treatment time</vt:lpstr>
      <vt:lpstr>Further Studies Have Not Clarified This Issue</vt:lpstr>
      <vt:lpstr>PowerPoint Presentation</vt:lpstr>
      <vt:lpstr>PowerPoint Presentation</vt:lpstr>
      <vt:lpstr>What Is the Normalized Protein Catabolic Rate (nPCR)?</vt:lpstr>
      <vt:lpstr>What Is Equilibrated Kt/V (eKt/V)?</vt:lpstr>
      <vt:lpstr>PowerPoint Presentation</vt:lpstr>
      <vt:lpstr>Standardized Kt/Vurea (std Kt/V)</vt:lpstr>
      <vt:lpstr>PowerPoint Presentation</vt:lpstr>
      <vt:lpstr>Adequate Hemodialysis</vt:lpstr>
      <vt:lpstr>PowerPoint Presentation</vt:lpstr>
      <vt:lpstr>Target Kt/Vurea Metrics</vt:lpstr>
      <vt:lpstr>Regulatory Targets for Urea Removal</vt:lpstr>
      <vt:lpstr>PowerPoint Presentation</vt:lpstr>
      <vt:lpstr>PowerPoint Presentation</vt:lpstr>
    </vt:vector>
  </TitlesOfParts>
  <LinksUpToDate>0</LinksUpToDate>
  <SharedDoc>0</SharedDoc>
  <HyperlinksChanged>0</HyperlinksChanged>
  <Application>Aspose.Slides for .NET</Application>
  <AppVersion>24.0600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 Presentation</dc:title>
  <dc:creator>Crystal Anderson</dc:creator>
  <cp:lastModifiedBy>Jin Soo Kim</cp:lastModifiedBy>
  <cp:revision>182</cp:revision>
  <cp:lastPrinted>2020-10-22T14:30:54.000</cp:lastPrinted>
  <dcterms:created xsi:type="dcterms:W3CDTF">2017-04-24T15:47:09Z</dcterms:created>
  <dcterms:modified xsi:type="dcterms:W3CDTF">2024-07-17T23:52:44Z</dcterms:modified>
</cp:coreProperties>
</file>