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png" ContentType="image/png"/>
  <Default Extension="svg" ContentType="image/svg"/>
  <Default Extension="emf" ContentType="image/x-emf"/>
  <Override PartName="/docProps/app.xml" ContentType="application/vnd.openxmlformats-officedocument.extended-properties+xml"/>
  <Override PartName="/docProps/core.xml" ContentType="application/vnd.openxmlformats-package.core-properties+xml"/>
  <Override PartName="/ppt/commentAuthors.xml" ContentType="application/vnd.openxmlformats-officedocument.presentationml.commentAuthors+xml"/>
  <Override PartName="/ppt/diagrams/colors1.xml" ContentType="application/vnd.openxmlformats-officedocument.drawingml.diagramColors+xml"/>
  <Override PartName="/ppt/diagrams/data1.xml" ContentType="application/vnd.openxmlformats-officedocument.drawingml.diagramData+xml"/>
  <Override PartName="/ppt/diagrams/drawing1.xml" ContentType="application/vnd.ms-office.drawingml.diagramDrawing+xml"/>
  <Override PartName="/ppt/diagrams/layout1.xml" ContentType="application/vnd.openxmlformats-officedocument.drawingml.diagramLayout+xml"/>
  <Override PartName="/ppt/diagrams/quickStyle1.xml" ContentType="application/vnd.openxmlformats-officedocument.drawingml.diagramStyle+xml"/>
  <Override PartName="/ppt/ink/ink1.xml" ContentType="application/inkml+xml"/>
  <Override PartName="/ppt/ink/ink2.xml" ContentType="application/inkml+xml"/>
  <Override PartName="/ppt/ink/ink3.xml" ContentType="application/inkml+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s>
</file>

<file path=ppt/presentation.xml><?xml version="1.0" encoding="utf-8"?>
<!--Generated by Aspose.Slides for .NET 24.6-->
<p:presentation xmlns:r="http://schemas.openxmlformats.org/officeDocument/2006/relationships" xmlns:a="http://schemas.openxmlformats.org/drawingml/2006/main" xmlns:p="http://schemas.openxmlformats.org/presentationml/2006/main" saveSubsetFonts="1">
  <p:sldMasterIdLst>
    <p:sldMasterId id="2147483648" r:id="rId2"/>
  </p:sldMasterIdLst>
  <p:notesMasterIdLst>
    <p:notesMasterId r:id="rId3"/>
  </p:notesMasterIdLst>
  <p:sldIdLst>
    <p:sldId id="256" r:id="rId4"/>
    <p:sldId id="324" r:id="rId5"/>
    <p:sldId id="264" r:id="rId6"/>
    <p:sldId id="258" r:id="rId7"/>
    <p:sldId id="303" r:id="rId8"/>
    <p:sldId id="304" r:id="rId9"/>
    <p:sldId id="272" r:id="rId10"/>
    <p:sldId id="276" r:id="rId11"/>
    <p:sldId id="311" r:id="rId12"/>
    <p:sldId id="320" r:id="rId13"/>
    <p:sldId id="321" r:id="rId14"/>
    <p:sldId id="277" r:id="rId15"/>
    <p:sldId id="259" r:id="rId16"/>
    <p:sldId id="267" r:id="rId17"/>
    <p:sldId id="271" r:id="rId18"/>
    <p:sldId id="275" r:id="rId19"/>
    <p:sldId id="279" r:id="rId20"/>
    <p:sldId id="280" r:id="rId21"/>
    <p:sldId id="281" r:id="rId22"/>
    <p:sldId id="282" r:id="rId23"/>
    <p:sldId id="315" r:id="rId24"/>
    <p:sldId id="285" r:id="rId25"/>
    <p:sldId id="305" r:id="rId26"/>
    <p:sldId id="286" r:id="rId27"/>
    <p:sldId id="289" r:id="rId28"/>
    <p:sldId id="290" r:id="rId29"/>
    <p:sldId id="291" r:id="rId30"/>
    <p:sldId id="322" r:id="rId31"/>
    <p:sldId id="296" r:id="rId32"/>
    <p:sldId id="312" r:id="rId33"/>
    <p:sldId id="297" r:id="rId34"/>
    <p:sldId id="298" r:id="rId35"/>
    <p:sldId id="299" r:id="rId36"/>
    <p:sldId id="313" r:id="rId37"/>
    <p:sldId id="316" r:id="rId38"/>
    <p:sldId id="314" r:id="rId39"/>
    <p:sldId id="300" r:id="rId40"/>
    <p:sldId id="323" r:id="rId41"/>
    <p:sldId id="306" r:id="rId42"/>
  </p:sldIdLst>
  <p:sldSz cx="12192000" cy="6858000"/>
  <p:notesSz cx="7315200" cy="9601200"/>
  <p:custDataLst>
    <p:tags r:id="rId4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Full" cryptAlgorithmClass="hash" cryptAlgorithmType="typeAny" cryptAlgorithmSid="4" spinCount="100000" saltData="xJQH5Nw5B0nx/PAJmXykcg==" hashData="cE8okS1rNlQD0jZSnchga9GDPDw="/>
  <p:extLst>
    <p:ext uri="{521415D9-36F7-43E2-AB2F-B90AF26B5E84}">
      <p14:sectionLst xmlns:p14="http://schemas.microsoft.com/office/powerpoint/2010/main">
        <p14:section name="Default Section" id="{9C3D5B8C-2B30-4BAB-9D4C-D2A7B2D5F223}">
          <p14:sldIdLst>
            <p14:sldId id="256"/>
            <p14:sldId id="324"/>
            <p14:sldId id="264"/>
            <p14:sldId id="258"/>
            <p14:sldId id="303"/>
            <p14:sldId id="304"/>
            <p14:sldId id="272"/>
            <p14:sldId id="276"/>
            <p14:sldId id="311"/>
            <p14:sldId id="320"/>
            <p14:sldId id="321"/>
            <p14:sldId id="277"/>
            <p14:sldId id="259"/>
            <p14:sldId id="267"/>
            <p14:sldId id="271"/>
            <p14:sldId id="275"/>
            <p14:sldId id="279"/>
            <p14:sldId id="280"/>
            <p14:sldId id="281"/>
            <p14:sldId id="282"/>
            <p14:sldId id="315"/>
            <p14:sldId id="285"/>
            <p14:sldId id="305"/>
            <p14:sldId id="286"/>
            <p14:sldId id="289"/>
            <p14:sldId id="290"/>
            <p14:sldId id="291"/>
            <p14:sldId id="322"/>
            <p14:sldId id="296"/>
            <p14:sldId id="312"/>
            <p14:sldId id="297"/>
            <p14:sldId id="298"/>
            <p14:sldId id="299"/>
            <p14:sldId id="313"/>
            <p14:sldId id="316"/>
            <p14:sldId id="314"/>
            <p14:sldId id="300"/>
            <p14:sldId id="323"/>
            <p14:sldId id="306"/>
          </p14:sldIdLst>
        </p14:section>
        <p14:section name="Untitled Section" id="{1E32AF86-A6E1-422F-8936-171779A32B77}">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commentAuthors.xml><?xml version="1.0" encoding="utf-8"?>
<p:cmAuthorLst xmlns:p="http://schemas.openxmlformats.org/presentationml/2006/main">
  <p:cmAuthor id="1" name="Lisa Netha Xayavong" initials="LNX" lastIdx="0" clrIdx="0"/>
  <p:cmAuthor id="2" name="Liz Larabell" initials="LL" lastIdx="0" clrIdx="1">
    <p:extLst>
      <p:ext uri="{19B8F6BF-5375-455C-9EA6-DF929625EA0E}">
        <p15:presenceInfo xmlns:p15="http://schemas.microsoft.com/office/powerpoint/2012/main" userId="S::llarabell@asn-online.org::39804378-6794-465b-97b0-23bf43aedd5e" providerId="AD"/>
      </p:ext>
    </p:extLst>
  </p:cmAuthor>
</p:cmAuthorLst>
</file>

<file path=ppt/presProps.xml><?xml version="1.0" encoding="utf-8"?>
<p:presentationPr xmlns:r="http://schemas.openxmlformats.org/officeDocument/2006/relationships" xmlns:a="http://schemas.openxmlformats.org/drawingml/2006/main"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fill>
          <a:solidFill>
            <a:schemeClr val="accent1">
              <a:tint val="40000"/>
            </a:schemeClr>
          </a:solidFill>
        </a:fill>
      </a:tcStyle>
    </a:band1H>
    <a:band1V>
      <a:tcStyle>
        <a:fill>
          <a:solidFill>
            <a:schemeClr val="accent1">
              <a:tint val="40000"/>
            </a:schemeClr>
          </a:solidFill>
        </a:fill>
      </a:tcStyle>
    </a:band1V>
    <a:lastCol>
      <a:tcTxStyle b="on">
        <a:fontRef idx="minor">
          <a:prstClr val="black"/>
        </a:fontRef>
        <a:schemeClr val="lt1"/>
      </a:tcTxStyle>
      <a:tcStyle>
        <a:fill>
          <a:solidFill>
            <a:schemeClr val="accent1"/>
          </a:solidFill>
        </a:fill>
      </a:tcStyle>
    </a:lastCol>
    <a:firstCol>
      <a:tcTxStyle b="on">
        <a:fontRef idx="minor">
          <a:prstClr val="black"/>
        </a:fontRef>
        <a:schemeClr val="lt1"/>
      </a:tcTxStyle>
      <a:tcStyle>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94" autoAdjust="0"/>
    <p:restoredTop sz="87309" autoAdjust="0"/>
  </p:normalViewPr>
  <p:slideViewPr>
    <p:cSldViewPr snapToGrid="0">
      <p:cViewPr varScale="1">
        <p:scale>
          <a:sx n="96" d="100"/>
          <a:sy n="96" d="100"/>
        </p:scale>
        <p:origin x="954" y="72"/>
      </p:cViewPr>
      <p:guideLst>
        <p:guide orient="horz" pos="2160"/>
        <p:guide pos="3840"/>
      </p:guideLst>
    </p:cSldViewPr>
  </p:slideViewPr>
  <p:notesTextViewPr>
    <p:cViewPr>
      <p:scale>
        <a:sx n="1" d="1"/>
        <a:sy n="1" d="1"/>
      </p:scale>
      <p:origin x="0" y="0"/>
    </p:cViewPr>
  </p:notesTextViewPr>
  <p:notesViewPr>
    <p:cSldViewPr snapToGrid="0" snapToObjects="1">
      <p:cViewPr varScale="1">
        <p:scale>
          <a:sx n="76" d="100"/>
          <a:sy n="76" d="100"/>
        </p:scale>
        <p:origin x="-3416" y="-120"/>
      </p:cViewPr>
      <p:guideLst>
        <p:guide orient="horz" pos="3024"/>
        <p:guide pos="2304"/>
      </p:guideLst>
    </p:cSldViewPr>
  </p:notesViewPr>
  <p:gridSpacing cx="76200" cy="76200"/>
</p:viewPr>
</file>

<file path=ppt/_rels/presentation.xml.rels>&#65279;<?xml version="1.0" encoding="utf-8" standalone="yes"?><Relationships xmlns="http://schemas.openxmlformats.org/package/2006/relationships"><Relationship Id="rId1" Type="http://schemas.openxmlformats.org/officeDocument/2006/relationships/commentAuthors" Target="commentAuthors.xml" /><Relationship Id="rId10" Type="http://schemas.openxmlformats.org/officeDocument/2006/relationships/slide" Target="slides/slide7.xml" /><Relationship Id="rId11" Type="http://schemas.openxmlformats.org/officeDocument/2006/relationships/slide" Target="slides/slide8.xml" /><Relationship Id="rId12" Type="http://schemas.openxmlformats.org/officeDocument/2006/relationships/slide" Target="slides/slide9.xml" /><Relationship Id="rId13" Type="http://schemas.openxmlformats.org/officeDocument/2006/relationships/slide" Target="slides/slide10.xml" /><Relationship Id="rId14" Type="http://schemas.openxmlformats.org/officeDocument/2006/relationships/slide" Target="slides/slide11.xml" /><Relationship Id="rId15" Type="http://schemas.openxmlformats.org/officeDocument/2006/relationships/slide" Target="slides/slide12.xml" /><Relationship Id="rId16" Type="http://schemas.openxmlformats.org/officeDocument/2006/relationships/slide" Target="slides/slide13.xml" /><Relationship Id="rId17" Type="http://schemas.openxmlformats.org/officeDocument/2006/relationships/slide" Target="slides/slide14.xml" /><Relationship Id="rId18" Type="http://schemas.openxmlformats.org/officeDocument/2006/relationships/slide" Target="slides/slide15.xml" /><Relationship Id="rId19" Type="http://schemas.openxmlformats.org/officeDocument/2006/relationships/slide" Target="slides/slide16.xml" /><Relationship Id="rId2" Type="http://schemas.openxmlformats.org/officeDocument/2006/relationships/slideMaster" Target="slideMasters/slideMaster1.xml" /><Relationship Id="rId20" Type="http://schemas.openxmlformats.org/officeDocument/2006/relationships/slide" Target="slides/slide17.xml" /><Relationship Id="rId21" Type="http://schemas.openxmlformats.org/officeDocument/2006/relationships/slide" Target="slides/slide18.xml" /><Relationship Id="rId22" Type="http://schemas.openxmlformats.org/officeDocument/2006/relationships/slide" Target="slides/slide19.xml" /><Relationship Id="rId23" Type="http://schemas.openxmlformats.org/officeDocument/2006/relationships/slide" Target="slides/slide20.xml" /><Relationship Id="rId24" Type="http://schemas.openxmlformats.org/officeDocument/2006/relationships/slide" Target="slides/slide21.xml" /><Relationship Id="rId25" Type="http://schemas.openxmlformats.org/officeDocument/2006/relationships/slide" Target="slides/slide22.xml" /><Relationship Id="rId26" Type="http://schemas.openxmlformats.org/officeDocument/2006/relationships/slide" Target="slides/slide23.xml" /><Relationship Id="rId27" Type="http://schemas.openxmlformats.org/officeDocument/2006/relationships/slide" Target="slides/slide24.xml" /><Relationship Id="rId28" Type="http://schemas.openxmlformats.org/officeDocument/2006/relationships/slide" Target="slides/slide25.xml" /><Relationship Id="rId29" Type="http://schemas.openxmlformats.org/officeDocument/2006/relationships/slide" Target="slides/slide26.xml" /><Relationship Id="rId3" Type="http://schemas.openxmlformats.org/officeDocument/2006/relationships/notesMaster" Target="notesMasters/notesMaster1.xml" /><Relationship Id="rId30" Type="http://schemas.openxmlformats.org/officeDocument/2006/relationships/slide" Target="slides/slide27.xml" /><Relationship Id="rId31" Type="http://schemas.openxmlformats.org/officeDocument/2006/relationships/slide" Target="slides/slide28.xml" /><Relationship Id="rId32" Type="http://schemas.openxmlformats.org/officeDocument/2006/relationships/slide" Target="slides/slide29.xml" /><Relationship Id="rId33" Type="http://schemas.openxmlformats.org/officeDocument/2006/relationships/slide" Target="slides/slide30.xml" /><Relationship Id="rId34" Type="http://schemas.openxmlformats.org/officeDocument/2006/relationships/slide" Target="slides/slide31.xml" /><Relationship Id="rId35" Type="http://schemas.openxmlformats.org/officeDocument/2006/relationships/slide" Target="slides/slide32.xml" /><Relationship Id="rId36" Type="http://schemas.openxmlformats.org/officeDocument/2006/relationships/slide" Target="slides/slide33.xml" /><Relationship Id="rId37" Type="http://schemas.openxmlformats.org/officeDocument/2006/relationships/slide" Target="slides/slide34.xml" /><Relationship Id="rId38" Type="http://schemas.openxmlformats.org/officeDocument/2006/relationships/slide" Target="slides/slide35.xml" /><Relationship Id="rId39" Type="http://schemas.openxmlformats.org/officeDocument/2006/relationships/slide" Target="slides/slide36.xml" /><Relationship Id="rId4" Type="http://schemas.openxmlformats.org/officeDocument/2006/relationships/slide" Target="slides/slide1.xml" /><Relationship Id="rId40" Type="http://schemas.openxmlformats.org/officeDocument/2006/relationships/slide" Target="slides/slide37.xml" /><Relationship Id="rId41" Type="http://schemas.openxmlformats.org/officeDocument/2006/relationships/slide" Target="slides/slide38.xml" /><Relationship Id="rId42" Type="http://schemas.openxmlformats.org/officeDocument/2006/relationships/slide" Target="slides/slide39.xml" /><Relationship Id="rId43" Type="http://schemas.openxmlformats.org/officeDocument/2006/relationships/tags" Target="tags/tag1.xml" /><Relationship Id="rId44" Type="http://schemas.openxmlformats.org/officeDocument/2006/relationships/presProps" Target="presProps.xml" /><Relationship Id="rId45" Type="http://schemas.openxmlformats.org/officeDocument/2006/relationships/viewProps" Target="viewProps.xml" /><Relationship Id="rId46" Type="http://schemas.openxmlformats.org/officeDocument/2006/relationships/theme" Target="theme/theme1.xml" /><Relationship Id="rId47" Type="http://schemas.openxmlformats.org/officeDocument/2006/relationships/tableStyles" Target="tableStyles.xml" /><Relationship Id="rId5" Type="http://schemas.openxmlformats.org/officeDocument/2006/relationships/slide" Target="slides/slide2.xml" /><Relationship Id="rId6" Type="http://schemas.openxmlformats.org/officeDocument/2006/relationships/slide" Target="slides/slide3.xml" /><Relationship Id="rId7" Type="http://schemas.openxmlformats.org/officeDocument/2006/relationships/slide" Target="slides/slide4.xml" /><Relationship Id="rId8" Type="http://schemas.openxmlformats.org/officeDocument/2006/relationships/slide" Target="slides/slide5.xml" /><Relationship Id="rId9" Type="http://schemas.openxmlformats.org/officeDocument/2006/relationships/slide" Target="slides/slide6.xml" /></Relationships>
</file>

<file path=ppt/diagrams/_rels/data1.xml.rels>&#65279;<?xml version="1.0" encoding="utf-8" standalone="yes"?><Relationships xmlns="http://schemas.openxmlformats.org/package/2006/relationships"><Relationship Id="rId1" Type="http://schemas.openxmlformats.org/officeDocument/2006/relationships/image" Target="../media/image27.png" /><Relationship Id="rId2" Type="http://schemas.openxmlformats.org/officeDocument/2006/relationships/image" Target="../media/image28.svg" /><Relationship Id="rId3" Type="http://schemas.openxmlformats.org/officeDocument/2006/relationships/image" Target="../media/image29.png" /><Relationship Id="rId4" Type="http://schemas.openxmlformats.org/officeDocument/2006/relationships/image" Target="../media/image30.svg" /><Relationship Id="rId5" Type="http://schemas.openxmlformats.org/officeDocument/2006/relationships/image" Target="../media/image31.png" /><Relationship Id="rId6" Type="http://schemas.openxmlformats.org/officeDocument/2006/relationships/image" Target="../media/image32.svg" /></Relationships>
</file>

<file path=ppt/diagrams/_rels/drawing1.xml.rels>&#65279;<?xml version="1.0" encoding="utf-8" standalone="yes"?><Relationships xmlns="http://schemas.openxmlformats.org/package/2006/relationships"><Relationship Id="rId1" Type="http://schemas.openxmlformats.org/officeDocument/2006/relationships/image" Target="../media/image27.png" /><Relationship Id="rId2" Type="http://schemas.openxmlformats.org/officeDocument/2006/relationships/image" Target="../media/image28.svg" /><Relationship Id="rId3" Type="http://schemas.openxmlformats.org/officeDocument/2006/relationships/image" Target="../media/image29.png" /><Relationship Id="rId4" Type="http://schemas.openxmlformats.org/officeDocument/2006/relationships/image" Target="../media/image30.svg" /><Relationship Id="rId5" Type="http://schemas.openxmlformats.org/officeDocument/2006/relationships/image" Target="../media/image31.png" /><Relationship Id="rId6" Type="http://schemas.openxmlformats.org/officeDocument/2006/relationships/image" Target="../media/image32.svg" /></Relationships>
</file>

<file path=ppt/diagrams/colors1.xml><?xml version="1.0" encoding="utf-8"?>
<dgm:colorsDef xmlns:a="http://schemas.openxmlformats.org/drawingml/2006/main" xmlns:dgm="http://schemas.openxmlformats.org/drawingml/2006/diagram"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dgm="http://schemas.openxmlformats.org/drawingml/2006/diagram">
  <dgm:ptLst>
    <dgm:pt modelId="{053DF835-CADA-490B-B73F-94B7BFC975AE}"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A1C88A15-1156-4F0A-85DC-0AC40ED1558E}" type="parTrans" cxnId="{8D1DBFD4-CB69-478D-B89D-2B50C3CD4513}">
      <dgm:prSet/>
      <dgm:spPr/>
      <dgm:t>
        <a:bodyPr/>
        <a:lstStyle/>
        <a:p>
          <a:endParaRPr lang="en-US">
            <a:latin typeface="Arial" panose="020b0604020202020204" pitchFamily="34" charset="0"/>
            <a:cs typeface="Arial" panose="020b0604020202020204" pitchFamily="34" charset="0"/>
          </a:endParaRPr>
        </a:p>
      </dgm:t>
    </dgm:pt>
    <dgm:pt modelId="{4D2D15C5-60BF-4A5E-B747-E82F2F98CFD2}">
      <dgm:prSet/>
      <dgm:spPr>
        <a:noFill/>
        <a:ln>
          <a:noFill/>
        </a:ln>
      </dgm:spPr>
      <dgm:t>
        <a:bodyPr/>
        <a:lstStyle/>
        <a:p>
          <a:pPr>
            <a:lnSpc>
              <a:spcPct val="100000"/>
            </a:lnSpc>
          </a:pPr>
          <a:r>
            <a:rPr lang="en-US">
              <a:latin typeface="Arial" panose="020b0604020202020204" pitchFamily="34" charset="0"/>
              <a:cs typeface="Arial" panose="020b0604020202020204" pitchFamily="34" charset="0"/>
            </a:rPr>
            <a:t>Dialysis circuitry requires monitoring to assure patient safety. </a:t>
          </a:r>
        </a:p>
      </dgm:t>
    </dgm:pt>
    <dgm:pt modelId="{7E260BFD-2DC2-4ED8-AFE0-51D10E54E883}" type="sibTrans" cxnId="{8D1DBFD4-CB69-478D-B89D-2B50C3CD4513}">
      <dgm:prSet/>
      <dgm:spPr/>
      <dgm:t>
        <a:bodyPr/>
        <a:lstStyle/>
        <a:p>
          <a:endParaRPr lang="en-US">
            <a:latin typeface="Arial" panose="020b0604020202020204" pitchFamily="34" charset="0"/>
            <a:cs typeface="Arial" panose="020b0604020202020204" pitchFamily="34" charset="0"/>
          </a:endParaRPr>
        </a:p>
      </dgm:t>
    </dgm:pt>
    <dgm:pt modelId="{DBF825C9-A689-42F1-BEF9-5B23F424B547}" type="parTrans" cxnId="{3ED6CE1C-35CD-4096-8018-5DC828ECFE7A}">
      <dgm:prSet/>
      <dgm:spPr/>
      <dgm:t>
        <a:bodyPr/>
        <a:lstStyle/>
        <a:p>
          <a:endParaRPr lang="en-US">
            <a:latin typeface="Arial" panose="020b0604020202020204" pitchFamily="34" charset="0"/>
            <a:cs typeface="Arial" panose="020b0604020202020204" pitchFamily="34" charset="0"/>
          </a:endParaRPr>
        </a:p>
      </dgm:t>
    </dgm:pt>
    <dgm:pt modelId="{43FE0DB8-5876-4B0C-A5FB-92BA72D190D2}">
      <dgm:prSet/>
      <dgm:spPr>
        <a:noFill/>
        <a:ln>
          <a:noFill/>
        </a:ln>
      </dgm:spPr>
      <dgm:t>
        <a:bodyPr/>
        <a:lstStyle/>
        <a:p>
          <a:pPr>
            <a:lnSpc>
              <a:spcPct val="100000"/>
            </a:lnSpc>
          </a:pPr>
          <a:r>
            <a:rPr lang="en-US">
              <a:latin typeface="Arial" panose="020b0604020202020204" pitchFamily="34" charset="0"/>
              <a:cs typeface="Arial" panose="020b0604020202020204" pitchFamily="34" charset="0"/>
            </a:rPr>
            <a:t>Knowledge of dialysate circuitry is important for all nephrologists caring for dialysis patients.</a:t>
          </a:r>
        </a:p>
      </dgm:t>
    </dgm:pt>
    <dgm:pt modelId="{F2544AE0-1731-47E9-BD17-BBFFC314B2E8}" type="sibTrans" cxnId="{3ED6CE1C-35CD-4096-8018-5DC828ECFE7A}">
      <dgm:prSet/>
      <dgm:spPr/>
      <dgm:t>
        <a:bodyPr/>
        <a:lstStyle/>
        <a:p>
          <a:endParaRPr lang="en-US">
            <a:latin typeface="Arial" panose="020b0604020202020204" pitchFamily="34" charset="0"/>
            <a:cs typeface="Arial" panose="020b0604020202020204" pitchFamily="34" charset="0"/>
          </a:endParaRPr>
        </a:p>
      </dgm:t>
    </dgm:pt>
    <dgm:pt modelId="{234C4FC5-7BA3-4051-8FA1-2E4B7C3D6C76}" type="parTrans" cxnId="{3A5B17D3-5720-4692-BC39-5CFD1DB14DB8}">
      <dgm:prSet/>
      <dgm:spPr/>
      <dgm:t>
        <a:bodyPr/>
        <a:lstStyle/>
        <a:p>
          <a:endParaRPr lang="en-US">
            <a:latin typeface="Arial" panose="020b0604020202020204" pitchFamily="34" charset="0"/>
            <a:cs typeface="Arial" panose="020b0604020202020204" pitchFamily="34" charset="0"/>
          </a:endParaRPr>
        </a:p>
      </dgm:t>
    </dgm:pt>
    <dgm:pt modelId="{8A948E21-A0A7-41C6-8EA6-6D07364AFFC4}">
      <dgm:prSet/>
      <dgm:spPr>
        <a:noFill/>
        <a:ln>
          <a:noFill/>
        </a:ln>
      </dgm:spPr>
      <dgm:t>
        <a:bodyPr/>
        <a:lstStyle/>
        <a:p>
          <a:pPr>
            <a:lnSpc>
              <a:spcPct val="100000"/>
            </a:lnSpc>
          </a:pPr>
          <a:r>
            <a:rPr lang="en-US">
              <a:latin typeface="Arial" panose="020b0604020202020204" pitchFamily="34" charset="0"/>
              <a:cs typeface="Arial" panose="020b0604020202020204" pitchFamily="34" charset="0"/>
            </a:rPr>
            <a:t>Every nephrologist should “know their machine” in order to safely troubleshoot problems. </a:t>
          </a:r>
        </a:p>
      </dgm:t>
    </dgm:pt>
    <dgm:pt modelId="{4E3976A2-5517-42ED-96EA-845A762D914F}" type="sibTrans" cxnId="{3A5B17D3-5720-4692-BC39-5CFD1DB14DB8}">
      <dgm:prSet/>
      <dgm:spPr/>
      <dgm:t>
        <a:bodyPr/>
        <a:lstStyle/>
        <a:p>
          <a:endParaRPr lang="en-US">
            <a:latin typeface="Arial" panose="020b0604020202020204" pitchFamily="34" charset="0"/>
            <a:cs typeface="Arial" panose="020b0604020202020204" pitchFamily="34" charset="0"/>
          </a:endParaRPr>
        </a:p>
      </dgm:t>
    </dgm:pt>
    <dgm:pt modelId="{CC71CC8F-C5AC-426B-AA91-92BA261FEBF4}" type="pres">
      <dgm:prSet presAssocID="{053DF835-CADA-490B-B73F-94B7BFC975AE}" presName="root">
        <dgm:presLayoutVars>
          <dgm:dir/>
          <dgm:resizeHandles val="exact"/>
        </dgm:presLayoutVars>
      </dgm:prSet>
      <dgm:spPr/>
      <dgm:t>
        <a:bodyPr/>
        <a:lstStyle/>
        <a:p/>
      </dgm:t>
    </dgm:pt>
    <dgm:pt modelId="{2A0D99C3-2BB3-4CC0-BB79-4C5A37DE908F}" type="pres">
      <dgm:prSet presAssocID="{4D2D15C5-60BF-4A5E-B747-E82F2F98CFD2}" presName="compNode"/>
      <dgm:spPr/>
      <dgm:t>
        <a:bodyPr/>
        <a:lstStyle/>
        <a:p/>
      </dgm:t>
    </dgm:pt>
    <dgm:pt modelId="{B5878952-63E0-4F3B-A2EB-D5FBA7EA9A1C}" type="pres">
      <dgm:prSet presAssocID="{4D2D15C5-60BF-4A5E-B747-E82F2F98CFD2}" presName="bgRect" presStyleLbl="bgShp" presStyleCnt="3"/>
      <dgm:spPr>
        <a:solidFill>
          <a:schemeClr val="accent1">
            <a:tint val="40000"/>
            <a:hueOff val="0"/>
            <a:satOff val="0"/>
            <a:lumOff val="0"/>
            <a:alphaOff val="0"/>
          </a:schemeClr>
        </a:solidFill>
        <a:ln>
          <a:noFill/>
        </a:ln>
      </dgm:spPr>
      <dgm:t>
        <a:bodyPr/>
        <a:lstStyle/>
        <a:p/>
      </dgm:t>
    </dgm:pt>
    <dgm:pt modelId="{A5476894-1B51-415D-B166-61F54BA44880}" type="pres">
      <dgm:prSet presAssocID="{4D2D15C5-60BF-4A5E-B747-E82F2F98CFD2}" presName="iconRect" presStyleLbl="node1" presStyleCnt="3"/>
      <dgm:spPr>
        <a:blipFill>
          <a:blip r:embed="rId1">
            <a:extLst>
              <a:ext uri="{96DAC541-7B7A-43D3-8B79-37D633B846F1}">
                <asvg:svgBlip xmlns:asvg="http://schemas.microsoft.com/office/drawing/2016/SVG/main" r:embed="rId2"/>
              </a:ext>
              <a:ext uri="{28A0092B-C50C-407E-A947-70E740481C1C}">
                <a14:useLocalDpi xmlns:a14="http://schemas.microsoft.com/office/drawing/2010/main" val="0"/>
              </a:ext>
            </a:extLst>
          </a:blip>
          <a:stretch>
            <a:fillRect/>
          </a:stretch>
        </a:blipFill>
        <a:ln w="12700" cap="flat" cmpd="sng" algn="ctr">
          <a:solidFill>
            <a:schemeClr val="lt1">
              <a:hueOff val="0"/>
              <a:satOff val="0"/>
              <a:lumOff val="0"/>
              <a:alphaOff val="0"/>
            </a:schemeClr>
          </a:solidFill>
          <a:prstDash val="solid"/>
          <a:miter lim="800000"/>
        </a:ln>
      </dgm:spPr>
      <dgm:t>
        <a:bodyPr/>
        <a:lstStyle/>
        <a:p/>
      </dgm:t>
      <dgm:extLst>
        <a:ext uri="{E40237B7-FDA0-4F09-8148-C483321AD2D9}">
          <dgm14:cNvPr xmlns:dgm14="http://schemas.microsoft.com/office/drawing/2010/diagram" id="0" name="" descr="Kidney"/>
        </a:ext>
      </dgm:extLst>
    </dgm:pt>
    <dgm:pt modelId="{43D5868E-5117-4510-873D-5DB681FD7749}" type="pres">
      <dgm:prSet presAssocID="{4D2D15C5-60BF-4A5E-B747-E82F2F98CFD2}" presName="spaceRect"/>
      <dgm:spPr/>
      <dgm:t>
        <a:bodyPr/>
        <a:lstStyle/>
        <a:p/>
      </dgm:t>
    </dgm:pt>
    <dgm:pt modelId="{BD51E130-CE2C-43B9-B431-CA509B0055DF}" type="pres">
      <dgm:prSet presAssocID="{4D2D15C5-60BF-4A5E-B747-E82F2F98CFD2}" presName="parTx" presStyleLbl="revTx" presStyleCnt="3">
        <dgm:presLayoutVars>
          <dgm:chMax val="0"/>
          <dgm:chPref val="0"/>
        </dgm:presLayoutVars>
      </dgm:prSet>
      <dgm:spPr/>
      <dgm:t>
        <a:bodyPr/>
        <a:lstStyle/>
        <a:p/>
      </dgm:t>
    </dgm:pt>
    <dgm:pt modelId="{AE69A3DE-6C64-4C0C-8DE9-C6C764D6C928}" type="pres">
      <dgm:prSet presAssocID="{7E260BFD-2DC2-4ED8-AFE0-51D10E54E883}" presName="sibTrans"/>
      <dgm:spPr/>
      <dgm:t>
        <a:bodyPr/>
        <a:lstStyle/>
        <a:p/>
      </dgm:t>
    </dgm:pt>
    <dgm:pt modelId="{E5EE6DA2-80DD-4C13-835C-A157022F4288}" type="pres">
      <dgm:prSet presAssocID="{43FE0DB8-5876-4B0C-A5FB-92BA72D190D2}" presName="compNode"/>
      <dgm:spPr/>
      <dgm:t>
        <a:bodyPr/>
        <a:lstStyle/>
        <a:p/>
      </dgm:t>
    </dgm:pt>
    <dgm:pt modelId="{057EA799-E3D7-41CD-999B-A29E389FB250}" type="pres">
      <dgm:prSet presAssocID="{43FE0DB8-5876-4B0C-A5FB-92BA72D190D2}" presName="bgRect" presStyleLbl="bgShp" presStyleIdx="1" presStyleCnt="3"/>
      <dgm:spPr>
        <a:solidFill>
          <a:schemeClr val="accent1">
            <a:tint val="40000"/>
            <a:hueOff val="0"/>
            <a:satOff val="0"/>
            <a:lumOff val="0"/>
            <a:alphaOff val="0"/>
          </a:schemeClr>
        </a:solidFill>
        <a:ln>
          <a:noFill/>
        </a:ln>
      </dgm:spPr>
      <dgm:t>
        <a:bodyPr/>
        <a:lstStyle/>
        <a:p/>
      </dgm:t>
    </dgm:pt>
    <dgm:pt modelId="{9DB08570-27C2-4BBE-ABE0-F7DCC27DA524}" type="pres">
      <dgm:prSet presAssocID="{43FE0DB8-5876-4B0C-A5FB-92BA72D190D2}" presName="iconRect" presStyleLbl="node1" presStyleIdx="1" presStyleCnt="3"/>
      <dgm:spPr>
        <a:blipFill>
          <a:blip r:embed="rId3">
            <a:extLst>
              <a:ext uri="{96DAC541-7B7A-43D3-8B79-37D633B846F1}">
                <asvg:svgBlip xmlns:asvg="http://schemas.microsoft.com/office/drawing/2016/SVG/main" r:embed="rId4"/>
              </a:ext>
              <a:ext uri="{28A0092B-C50C-407E-A947-70E740481C1C}">
                <a14:useLocalDpi xmlns:a14="http://schemas.microsoft.com/office/drawing/2010/main" val="0"/>
              </a:ext>
            </a:extLst>
          </a:blip>
          <a:stretch>
            <a:fillRect/>
          </a:stretch>
        </a:blipFill>
        <a:ln w="12700" cap="flat" cmpd="sng" algn="ctr">
          <a:solidFill>
            <a:schemeClr val="lt1">
              <a:hueOff val="0"/>
              <a:satOff val="0"/>
              <a:lumOff val="0"/>
              <a:alphaOff val="0"/>
            </a:schemeClr>
          </a:solidFill>
          <a:prstDash val="solid"/>
          <a:miter lim="800000"/>
        </a:ln>
      </dgm:spPr>
      <dgm:t>
        <a:bodyPr/>
        <a:lstStyle/>
        <a:p/>
      </dgm:t>
      <dgm:extLst>
        <a:ext uri="{E40237B7-FDA0-4F09-8148-C483321AD2D9}">
          <dgm14:cNvPr xmlns:dgm14="http://schemas.microsoft.com/office/drawing/2010/diagram" id="0" name="" descr="IV"/>
        </a:ext>
      </dgm:extLst>
    </dgm:pt>
    <dgm:pt modelId="{1BF306EB-F919-42B9-9B0A-CB45CAE53BE1}" type="pres">
      <dgm:prSet presAssocID="{43FE0DB8-5876-4B0C-A5FB-92BA72D190D2}" presName="spaceRect"/>
      <dgm:spPr/>
      <dgm:t>
        <a:bodyPr/>
        <a:lstStyle/>
        <a:p/>
      </dgm:t>
    </dgm:pt>
    <dgm:pt modelId="{5E4A08A8-BD4F-4AED-B0AC-A388273A57AE}" type="pres">
      <dgm:prSet presAssocID="{43FE0DB8-5876-4B0C-A5FB-92BA72D190D2}" presName="parTx" presStyleLbl="revTx" presStyleIdx="1" presStyleCnt="3">
        <dgm:presLayoutVars>
          <dgm:chMax val="0"/>
          <dgm:chPref val="0"/>
        </dgm:presLayoutVars>
      </dgm:prSet>
      <dgm:spPr/>
      <dgm:t>
        <a:bodyPr/>
        <a:lstStyle/>
        <a:p/>
      </dgm:t>
    </dgm:pt>
    <dgm:pt modelId="{2E678422-BD83-4A33-B02D-E0A3A42CC412}" type="pres">
      <dgm:prSet presAssocID="{F2544AE0-1731-47E9-BD17-BBFFC314B2E8}" presName="sibTrans"/>
      <dgm:spPr/>
      <dgm:t>
        <a:bodyPr/>
        <a:lstStyle/>
        <a:p/>
      </dgm:t>
    </dgm:pt>
    <dgm:pt modelId="{6EFC77FC-F0C6-429A-9423-FD76C0FEA5FE}" type="pres">
      <dgm:prSet presAssocID="{8A948E21-A0A7-41C6-8EA6-6D07364AFFC4}" presName="compNode"/>
      <dgm:spPr/>
      <dgm:t>
        <a:bodyPr/>
        <a:lstStyle/>
        <a:p/>
      </dgm:t>
    </dgm:pt>
    <dgm:pt modelId="{132AA4F9-3912-4734-B18D-8B1EDF455654}" type="pres">
      <dgm:prSet presAssocID="{8A948E21-A0A7-41C6-8EA6-6D07364AFFC4}" presName="bgRect" presStyleLbl="bgShp" presStyleIdx="2" presStyleCnt="3"/>
      <dgm:spPr>
        <a:solidFill>
          <a:schemeClr val="accent1">
            <a:tint val="40000"/>
            <a:hueOff val="0"/>
            <a:satOff val="0"/>
            <a:lumOff val="0"/>
            <a:alphaOff val="0"/>
          </a:schemeClr>
        </a:solidFill>
        <a:ln>
          <a:noFill/>
        </a:ln>
      </dgm:spPr>
      <dgm:t>
        <a:bodyPr/>
        <a:lstStyle/>
        <a:p/>
      </dgm:t>
    </dgm:pt>
    <dgm:pt modelId="{33F331CD-FD52-4579-8531-6897972EE324}" type="pres">
      <dgm:prSet presAssocID="{8A948E21-A0A7-41C6-8EA6-6D07364AFFC4}" presName="iconRect" presStyleLbl="node1" presStyleIdx="2" presStyleCnt="3"/>
      <dgm:spPr>
        <a:blipFill>
          <a:blip r:embed="rId5">
            <a:extLst>
              <a:ext uri="{96DAC541-7B7A-43D3-8B79-37D633B846F1}">
                <asvg:svgBlip xmlns:asvg="http://schemas.microsoft.com/office/drawing/2016/SVG/main" r:embed="rId6"/>
              </a:ext>
              <a:ext uri="{28A0092B-C50C-407E-A947-70E740481C1C}">
                <a14:useLocalDpi xmlns:a14="http://schemas.microsoft.com/office/drawing/2010/main" val="0"/>
              </a:ext>
            </a:extLst>
          </a:blip>
          <a:stretch>
            <a:fillRect/>
          </a:stretch>
        </a:blipFill>
        <a:ln w="12700" cap="flat" cmpd="sng" algn="ctr">
          <a:solidFill>
            <a:schemeClr val="lt1">
              <a:hueOff val="0"/>
              <a:satOff val="0"/>
              <a:lumOff val="0"/>
              <a:alphaOff val="0"/>
            </a:schemeClr>
          </a:solidFill>
          <a:prstDash val="solid"/>
          <a:miter lim="800000"/>
        </a:ln>
      </dgm:spPr>
      <dgm:t>
        <a:bodyPr/>
        <a:lstStyle/>
        <a:p/>
      </dgm:t>
      <dgm:extLst>
        <a:ext uri="{E40237B7-FDA0-4F09-8148-C483321AD2D9}">
          <dgm14:cNvPr xmlns:dgm14="http://schemas.microsoft.com/office/drawing/2010/diagram" id="0" name="" descr="Wrench"/>
        </a:ext>
      </dgm:extLst>
    </dgm:pt>
    <dgm:pt modelId="{FB7B108A-A531-4282-9CD6-06CBCDC1F55F}" type="pres">
      <dgm:prSet presAssocID="{8A948E21-A0A7-41C6-8EA6-6D07364AFFC4}" presName="spaceRect"/>
      <dgm:spPr/>
      <dgm:t>
        <a:bodyPr/>
        <a:lstStyle/>
        <a:p/>
      </dgm:t>
    </dgm:pt>
    <dgm:pt modelId="{C76EA01D-4029-45DA-B008-76BA53279DEF}" type="pres">
      <dgm:prSet presAssocID="{8A948E21-A0A7-41C6-8EA6-6D07364AFFC4}" presName="parTx" presStyleLbl="revTx" presStyleIdx="2" presStyleCnt="3">
        <dgm:presLayoutVars>
          <dgm:chMax val="0"/>
          <dgm:chPref val="0"/>
        </dgm:presLayoutVars>
      </dgm:prSet>
      <dgm:spPr/>
      <dgm:t>
        <a:bodyPr/>
        <a:lstStyle/>
        <a:p/>
      </dgm:t>
    </dgm:pt>
  </dgm:ptLst>
  <dgm:cxnLst>
    <dgm:cxn modelId="{8D1DBFD4-CB69-478D-B89D-2B50C3CD4513}" srcId="{053DF835-CADA-490B-B73F-94B7BFC975AE}" destId="{4D2D15C5-60BF-4A5E-B747-E82F2F98CFD2}" srcOrd="0" destOrd="0" parTransId="{A1C88A15-1156-4F0A-85DC-0AC40ED1558E}" sibTransId="{7E260BFD-2DC2-4ED8-AFE0-51D10E54E883}"/>
    <dgm:cxn modelId="{3ED6CE1C-35CD-4096-8018-5DC828ECFE7A}" srcId="{053DF835-CADA-490B-B73F-94B7BFC975AE}" destId="{43FE0DB8-5876-4B0C-A5FB-92BA72D190D2}" srcOrd="1" destOrd="0" parTransId="{DBF825C9-A689-42F1-BEF9-5B23F424B547}" sibTransId="{F2544AE0-1731-47E9-BD17-BBFFC314B2E8}"/>
    <dgm:cxn modelId="{3A5B17D3-5720-4692-BC39-5CFD1DB14DB8}" srcId="{053DF835-CADA-490B-B73F-94B7BFC975AE}" destId="{8A948E21-A0A7-41C6-8EA6-6D07364AFFC4}" srcOrd="2" destOrd="0" parTransId="{234C4FC5-7BA3-4051-8FA1-2E4B7C3D6C76}" sibTransId="{4E3976A2-5517-42ED-96EA-845A762D914F}"/>
    <dgm:cxn modelId="{76571973-59C1-4603-B980-E462BA76E45F}" type="presOf" srcId="{053DF835-CADA-490B-B73F-94B7BFC975AE}" destId="{CC71CC8F-C5AC-426B-AA91-92BA261FEBF4}" srcOrd="0" destOrd="0" presId="urn:microsoft.com/office/officeart/2018/2/layout/IconVerticalSolidList"/>
    <dgm:cxn modelId="{E885F076-448A-4023-BE80-EABB18230E2E}" type="presParOf" srcId="{CC71CC8F-C5AC-426B-AA91-92BA261FEBF4}" destId="{2A0D99C3-2BB3-4CC0-BB79-4C5A37DE908F}" srcOrd="0" destOrd="0" presId="urn:microsoft.com/office/officeart/2018/2/layout/IconVerticalSolidList"/>
    <dgm:cxn modelId="{CA15FE04-369A-4E22-9CB8-F976D8F48BD6}" type="presParOf" srcId="{2A0D99C3-2BB3-4CC0-BB79-4C5A37DE908F}" destId="{B5878952-63E0-4F3B-A2EB-D5FBA7EA9A1C}" srcOrd="0" destOrd="0" presId="urn:microsoft.com/office/officeart/2018/2/layout/IconVerticalSolidList"/>
    <dgm:cxn modelId="{7BD9AA85-6A61-4EA6-80DC-2EE694241949}" type="presParOf" srcId="{2A0D99C3-2BB3-4CC0-BB79-4C5A37DE908F}" destId="{A5476894-1B51-415D-B166-61F54BA44880}" srcOrd="1" destOrd="0" presId="urn:microsoft.com/office/officeart/2018/2/layout/IconVerticalSolidList"/>
    <dgm:cxn modelId="{1B02E66A-0033-4F6B-9AF1-8DC47F1820FC}" type="presParOf" srcId="{2A0D99C3-2BB3-4CC0-BB79-4C5A37DE908F}" destId="{43D5868E-5117-4510-873D-5DB681FD7749}" srcOrd="2" destOrd="0" presId="urn:microsoft.com/office/officeart/2018/2/layout/IconVerticalSolidList"/>
    <dgm:cxn modelId="{37BA3CD1-1B53-4B68-A2A1-C26D24800EE0}" type="presParOf" srcId="{2A0D99C3-2BB3-4CC0-BB79-4C5A37DE908F}" destId="{BD51E130-CE2C-43B9-B431-CA509B0055DF}" srcOrd="3" destOrd="0" presId="urn:microsoft.com/office/officeart/2018/2/layout/IconVerticalSolidList"/>
    <dgm:cxn modelId="{49CB2624-2F04-44DD-97A4-63BE305245CC}" type="presOf" srcId="{4D2D15C5-60BF-4A5E-B747-E82F2F98CFD2}" destId="{BD51E130-CE2C-43B9-B431-CA509B0055DF}" srcOrd="0" destOrd="0" presId="urn:microsoft.com/office/officeart/2018/2/layout/IconVerticalSolidList"/>
    <dgm:cxn modelId="{3FA6ECBB-63E8-4E70-8F6F-7B2121BA531D}" type="presParOf" srcId="{CC71CC8F-C5AC-426B-AA91-92BA261FEBF4}" destId="{AE69A3DE-6C64-4C0C-8DE9-C6C764D6C928}" srcOrd="1" destOrd="0" presId="urn:microsoft.com/office/officeart/2018/2/layout/IconVerticalSolidList"/>
    <dgm:cxn modelId="{A2811D7B-C532-4CE3-9895-C4541B05C33A}" type="presParOf" srcId="{CC71CC8F-C5AC-426B-AA91-92BA261FEBF4}" destId="{E5EE6DA2-80DD-4C13-835C-A157022F4288}" srcOrd="2" destOrd="0" presId="urn:microsoft.com/office/officeart/2018/2/layout/IconVerticalSolidList"/>
    <dgm:cxn modelId="{84B67FA3-4DD3-4261-A938-AEAA091FD009}" type="presParOf" srcId="{E5EE6DA2-80DD-4C13-835C-A157022F4288}" destId="{057EA799-E3D7-41CD-999B-A29E389FB250}" srcOrd="0" destOrd="0" presId="urn:microsoft.com/office/officeart/2018/2/layout/IconVerticalSolidList"/>
    <dgm:cxn modelId="{149FC599-BE9C-4995-8504-66E802D15722}" type="presParOf" srcId="{E5EE6DA2-80DD-4C13-835C-A157022F4288}" destId="{9DB08570-27C2-4BBE-ABE0-F7DCC27DA524}" srcOrd="1" destOrd="0" presId="urn:microsoft.com/office/officeart/2018/2/layout/IconVerticalSolidList"/>
    <dgm:cxn modelId="{A7F0EE09-7CC9-463C-A1DC-A30D3AA87F30}" type="presParOf" srcId="{E5EE6DA2-80DD-4C13-835C-A157022F4288}" destId="{1BF306EB-F919-42B9-9B0A-CB45CAE53BE1}" srcOrd="2" destOrd="0" presId="urn:microsoft.com/office/officeart/2018/2/layout/IconVerticalSolidList"/>
    <dgm:cxn modelId="{9F3D175D-7995-4E87-8578-8003F8B36867}" type="presParOf" srcId="{E5EE6DA2-80DD-4C13-835C-A157022F4288}" destId="{5E4A08A8-BD4F-4AED-B0AC-A388273A57AE}" srcOrd="3" destOrd="0" presId="urn:microsoft.com/office/officeart/2018/2/layout/IconVerticalSolidList"/>
    <dgm:cxn modelId="{6136D59F-E9C4-486D-9357-C15E51554180}" type="presOf" srcId="{43FE0DB8-5876-4B0C-A5FB-92BA72D190D2}" destId="{5E4A08A8-BD4F-4AED-B0AC-A388273A57AE}" srcOrd="0" destOrd="0" presId="urn:microsoft.com/office/officeart/2018/2/layout/IconVerticalSolidList"/>
    <dgm:cxn modelId="{31484C96-6F8E-467A-BA12-7A15627B0EE5}" type="presParOf" srcId="{CC71CC8F-C5AC-426B-AA91-92BA261FEBF4}" destId="{2E678422-BD83-4A33-B02D-E0A3A42CC412}" srcOrd="3" destOrd="0" presId="urn:microsoft.com/office/officeart/2018/2/layout/IconVerticalSolidList"/>
    <dgm:cxn modelId="{CCD14274-A41F-45E6-94D9-B0521BE3AE6C}" type="presParOf" srcId="{CC71CC8F-C5AC-426B-AA91-92BA261FEBF4}" destId="{6EFC77FC-F0C6-429A-9423-FD76C0FEA5FE}" srcOrd="4" destOrd="0" presId="urn:microsoft.com/office/officeart/2018/2/layout/IconVerticalSolidList"/>
    <dgm:cxn modelId="{089C63E0-063A-4EBE-BD10-886A87B83B81}" type="presParOf" srcId="{6EFC77FC-F0C6-429A-9423-FD76C0FEA5FE}" destId="{132AA4F9-3912-4734-B18D-8B1EDF455654}" srcOrd="0" destOrd="0" presId="urn:microsoft.com/office/officeart/2018/2/layout/IconVerticalSolidList"/>
    <dgm:cxn modelId="{4BD9F7CF-F2C8-437B-84E9-4D329CBD9C33}" type="presParOf" srcId="{6EFC77FC-F0C6-429A-9423-FD76C0FEA5FE}" destId="{33F331CD-FD52-4579-8531-6897972EE324}" srcOrd="1" destOrd="0" presId="urn:microsoft.com/office/officeart/2018/2/layout/IconVerticalSolidList"/>
    <dgm:cxn modelId="{5F237C14-2859-4C8A-BC1D-8E0E8A4BFD5E}" type="presParOf" srcId="{6EFC77FC-F0C6-429A-9423-FD76C0FEA5FE}" destId="{FB7B108A-A531-4282-9CD6-06CBCDC1F55F}" srcOrd="2" destOrd="0" presId="urn:microsoft.com/office/officeart/2018/2/layout/IconVerticalSolidList"/>
    <dgm:cxn modelId="{F67EB56F-1C68-4B1C-A629-25974B5BF016}" type="presParOf" srcId="{6EFC77FC-F0C6-429A-9423-FD76C0FEA5FE}" destId="{C76EA01D-4029-45DA-B008-76BA53279DEF}" srcOrd="3" destOrd="0" presId="urn:microsoft.com/office/officeart/2018/2/layout/IconVerticalSolidList"/>
    <dgm:cxn modelId="{CB745702-F9A6-48BC-9395-6EC2DABF4F47}" type="presOf" srcId="{8A948E21-A0A7-41C6-8EA6-6D07364AFFC4}" destId="{C76EA01D-4029-45DA-B008-76BA53279DEF}" srcOrd="0" destOrd="0" presId="urn:microsoft.com/office/officeart/2018/2/layout/IconVerticalSolidList"/>
  </dgm:cxnLst>
  <dgm:bg/>
  <dgm:whole/>
  <dgm:extLst>
    <a:ext uri="http://schemas.microsoft.com/office/drawing/2008/diagram">
      <dsp:dataModelExt xmlns:dsp="http://schemas.microsoft.com/office/drawing/2008/diagram" relId="rId2" minVer="http://schemas.openxmlformats.org/drawingml/2006/main"/>
    </a:ext>
  </dgm:extLst>
</dgm:dataModel>
</file>

<file path=ppt/diagrams/drawing1.xml><?xml version="1.0" encoding="utf-8"?>
<dsp:drawing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http://schemas.openxmlformats.org/presentationml/2006/main" xmlns:p14="http://schemas.microsoft.com/office/powerpoint/2010/main" xmlns:dsp="http://schemas.microsoft.com/office/drawing/2008/diagram">
  <dsp:spTree>
    <dsp:nvGrpSpPr>
      <dsp:cNvPr id="8" name=""/>
      <dsp:cNvGrpSpPr/>
    </dsp:nvGrpSpPr>
    <dsp:grpSpPr/>
    <dsp:sp modelId="{B5878952-63E0-4F3B-A2EB-D5FBA7EA9A1C}">
      <dsp:nvSpPr>
        <dsp:cNvPr id="9" name=""/>
        <dsp:cNvSpPr/>
      </dsp:nvSpPr>
      <dsp:spPr>
        <a:xfrm>
          <a:off x="0" y="413"/>
          <a:ext cx="10515600" cy="96768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a:lstStyle/>
        <a:p/>
      </dsp:txBody>
    </dsp:sp>
    <dsp:sp modelId="{A5476894-1B51-415D-B166-61F54BA44880}">
      <dsp:nvSpPr>
        <dsp:cNvPr id="10" name=""/>
        <dsp:cNvSpPr/>
      </dsp:nvSpPr>
      <dsp:spPr>
        <a:xfrm>
          <a:off x="292724" y="218142"/>
          <a:ext cx="532226" cy="532226"/>
        </a:xfrm>
        <a:prstGeom prst="rect">
          <a:avLst/>
        </a:prstGeom>
        <a:blipFill>
          <a:blip r:embed="rId1">
            <a:extLst>
              <a:ext uri="{96DAC541-7B7A-43D3-8B79-37D633B846F1}">
                <asvg:svgBlip xmlns:asvg="http://schemas.microsoft.com/office/drawing/2016/SVG/main" r:embed="rId2"/>
              </a:ext>
              <a:ext uri="{28A0092B-C50C-407E-A947-70E740481C1C}">
                <a14:useLocalDpi xmlns:a14="http://schemas.microsoft.com/office/drawing/2010/main" val="0"/>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a:lstStyle/>
        <a:p/>
      </dsp:txBody>
    </dsp:sp>
    <dsp:sp modelId="{BD51E130-CE2C-43B9-B431-CA509B0055DF}">
      <dsp:nvSpPr>
        <dsp:cNvPr id="11" name=""/>
        <dsp:cNvSpPr/>
      </dsp:nvSpPr>
      <dsp:spPr>
        <a:xfrm>
          <a:off x="1117676" y="413"/>
          <a:ext cx="9397923" cy="9676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413" tIns="102413" rIns="102413" bIns="102413" numCol="1" spcCol="1270" anchor="ctr" anchorCtr="0">
          <a:noAutofit/>
        </a:bodyPr>
        <a:lstStyle/>
        <a:p>
          <a:pPr marL="0" lvl="0" indent="0" algn="l" defTabSz="1111250">
            <a:lnSpc>
              <a:spcPct val="100000"/>
            </a:lnSpc>
            <a:spcBef>
              <a:spcPct val="0"/>
            </a:spcBef>
            <a:spcAft>
              <a:spcPct val="35000"/>
            </a:spcAft>
            <a:buNone/>
          </a:pPr>
          <a:r>
            <a:rPr lang="en-US" sz="2500" kern="1200">
              <a:latin typeface="Arial" panose="020b0604020202020204" pitchFamily="34" charset="0"/>
              <a:cs typeface="Arial" panose="020b0604020202020204" pitchFamily="34" charset="0"/>
            </a:rPr>
            <a:t>Dialysis circuitry requires monitoring to assure patient safety. </a:t>
          </a:r>
        </a:p>
      </dsp:txBody>
      <dsp:txXfrm>
        <a:off x="1117676" y="413"/>
        <a:ext cx="9397923" cy="967685"/>
      </dsp:txXfrm>
    </dsp:sp>
    <dsp:sp modelId="{057EA799-E3D7-41CD-999B-A29E389FB250}">
      <dsp:nvSpPr>
        <dsp:cNvPr id="12" name=""/>
        <dsp:cNvSpPr/>
      </dsp:nvSpPr>
      <dsp:spPr>
        <a:xfrm>
          <a:off x="0" y="1210019"/>
          <a:ext cx="10515600" cy="96768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a:lstStyle/>
        <a:p/>
      </dsp:txBody>
    </dsp:sp>
    <dsp:sp modelId="{9DB08570-27C2-4BBE-ABE0-F7DCC27DA524}">
      <dsp:nvSpPr>
        <dsp:cNvPr id="13" name=""/>
        <dsp:cNvSpPr/>
      </dsp:nvSpPr>
      <dsp:spPr>
        <a:xfrm>
          <a:off x="292724" y="1427749"/>
          <a:ext cx="532226" cy="532226"/>
        </a:xfrm>
        <a:prstGeom prst="rect">
          <a:avLst/>
        </a:prstGeom>
        <a:blipFill>
          <a:blip r:embed="rId3">
            <a:extLst>
              <a:ext uri="{96DAC541-7B7A-43D3-8B79-37D633B846F1}">
                <asvg:svgBlip xmlns:asvg="http://schemas.microsoft.com/office/drawing/2016/SVG/main" r:embed="rId4"/>
              </a:ext>
              <a:ext uri="{28A0092B-C50C-407E-A947-70E740481C1C}">
                <a14:useLocalDpi xmlns:a14="http://schemas.microsoft.com/office/drawing/2010/main" val="0"/>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a:lstStyle/>
        <a:p/>
      </dsp:txBody>
    </dsp:sp>
    <dsp:sp modelId="{5E4A08A8-BD4F-4AED-B0AC-A388273A57AE}">
      <dsp:nvSpPr>
        <dsp:cNvPr id="14" name=""/>
        <dsp:cNvSpPr/>
      </dsp:nvSpPr>
      <dsp:spPr>
        <a:xfrm>
          <a:off x="1117676" y="1210019"/>
          <a:ext cx="9397923" cy="9676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413" tIns="102413" rIns="102413" bIns="102413" numCol="1" spcCol="1270" anchor="ctr" anchorCtr="0">
          <a:noAutofit/>
        </a:bodyPr>
        <a:lstStyle/>
        <a:p>
          <a:pPr marL="0" lvl="0" indent="0" algn="l" defTabSz="1111250">
            <a:lnSpc>
              <a:spcPct val="100000"/>
            </a:lnSpc>
            <a:spcBef>
              <a:spcPct val="0"/>
            </a:spcBef>
            <a:spcAft>
              <a:spcPct val="35000"/>
            </a:spcAft>
            <a:buNone/>
          </a:pPr>
          <a:r>
            <a:rPr lang="en-US" sz="2500" kern="1200">
              <a:latin typeface="Arial" panose="020b0604020202020204" pitchFamily="34" charset="0"/>
              <a:cs typeface="Arial" panose="020b0604020202020204" pitchFamily="34" charset="0"/>
            </a:rPr>
            <a:t>Knowledge of dialysate circuitry is important for all nephrologists caring for dialysis patients.</a:t>
          </a:r>
        </a:p>
      </dsp:txBody>
      <dsp:txXfrm>
        <a:off x="1117676" y="1210019"/>
        <a:ext cx="9397923" cy="967685"/>
      </dsp:txXfrm>
    </dsp:sp>
    <dsp:sp modelId="{132AA4F9-3912-4734-B18D-8B1EDF455654}">
      <dsp:nvSpPr>
        <dsp:cNvPr id="15" name=""/>
        <dsp:cNvSpPr/>
      </dsp:nvSpPr>
      <dsp:spPr>
        <a:xfrm>
          <a:off x="0" y="2419626"/>
          <a:ext cx="10515600" cy="96768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a:lstStyle/>
        <a:p/>
      </dsp:txBody>
    </dsp:sp>
    <dsp:sp modelId="{33F331CD-FD52-4579-8531-6897972EE324}">
      <dsp:nvSpPr>
        <dsp:cNvPr id="16" name=""/>
        <dsp:cNvSpPr/>
      </dsp:nvSpPr>
      <dsp:spPr>
        <a:xfrm>
          <a:off x="292724" y="2637355"/>
          <a:ext cx="532226" cy="532226"/>
        </a:xfrm>
        <a:prstGeom prst="rect">
          <a:avLst/>
        </a:prstGeom>
        <a:blipFill>
          <a:blip r:embed="rId5">
            <a:extLst>
              <a:ext uri="{96DAC541-7B7A-43D3-8B79-37D633B846F1}">
                <asvg:svgBlip xmlns:asvg="http://schemas.microsoft.com/office/drawing/2016/SVG/main" r:embed="rId6"/>
              </a:ext>
              <a:ext uri="{28A0092B-C50C-407E-A947-70E740481C1C}">
                <a14:useLocalDpi xmlns:a14="http://schemas.microsoft.com/office/drawing/2010/main" val="0"/>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a:lstStyle/>
        <a:p/>
      </dsp:txBody>
    </dsp:sp>
    <dsp:sp modelId="{C76EA01D-4029-45DA-B008-76BA53279DEF}">
      <dsp:nvSpPr>
        <dsp:cNvPr id="17" name=""/>
        <dsp:cNvSpPr/>
      </dsp:nvSpPr>
      <dsp:spPr>
        <a:xfrm>
          <a:off x="1117676" y="2419626"/>
          <a:ext cx="9397923" cy="9676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413" tIns="102413" rIns="102413" bIns="102413" numCol="1" spcCol="1270" anchor="ctr" anchorCtr="0">
          <a:noAutofit/>
        </a:bodyPr>
        <a:lstStyle/>
        <a:p>
          <a:pPr marL="0" lvl="0" indent="0" algn="l" defTabSz="1111250">
            <a:lnSpc>
              <a:spcPct val="100000"/>
            </a:lnSpc>
            <a:spcBef>
              <a:spcPct val="0"/>
            </a:spcBef>
            <a:spcAft>
              <a:spcPct val="35000"/>
            </a:spcAft>
            <a:buNone/>
          </a:pPr>
          <a:r>
            <a:rPr lang="en-US" sz="2500" kern="1200">
              <a:latin typeface="Arial" panose="020b0604020202020204" pitchFamily="34" charset="0"/>
              <a:cs typeface="Arial" panose="020b0604020202020204" pitchFamily="34" charset="0"/>
            </a:rPr>
            <a:t>Every nephrologist should “know their machine” in order to safely troubleshoot problems. </a:t>
          </a:r>
        </a:p>
      </dsp:txBody>
      <dsp:txXfrm>
        <a:off x="1117676" y="2419626"/>
        <a:ext cx="9397923" cy="967685"/>
      </dsp:txXfrm>
    </dsp:sp>
  </dsp:spTree>
</dsp:drawing>
</file>

<file path=ppt/diagrams/layout1.xml><?xml version="1.0" encoding="utf-8"?>
<dgm:layoutDef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dgm="http://schemas.openxmlformats.org/drawingml/2006/diagram"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dgm:ruleLst>
    <dgm:forEach name="Name8" axis="ch" ptType="node">
      <dgm:layoutNode name="compNode">
        <dgm:alg type="composite"/>
        <dgm:shape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dgm:ruleLst>
        <dgm:layoutNode name="bgRect" styleLbl="bgShp">
          <dgm:alg type="sp"/>
          <dgm:shape type="roundRect" r:blip="">
            <dgm:adjLst>
              <dgm:adj idx="1" val="0.1"/>
            </dgm:adjLst>
          </dgm:shape>
          <dgm:presOf/>
          <dgm:constrLst/>
          <dgm:ruleLst/>
        </dgm:layoutNode>
        <dgm:layoutNode name="iconRect" styleLbl="node1">
          <dgm:alg type="sp"/>
          <dgm:shape type="rect" r:blip="" blipPhldr="1">
            <dgm:adjLst/>
          </dgm:shape>
          <dgm:presOf/>
          <dgm:constrLst/>
          <dgm:ruleLst/>
        </dgm:layoutNode>
        <dgm:layoutNode name="spaceRect">
          <dgm:alg type="sp"/>
          <dgm:shape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type="rect" r:blip="">
            <dgm:adjLst/>
          </dgm:shape>
          <dgm:presOf axis="self" ptType="node"/>
          <dgm:constrLst>
            <dgm:constr type="lMarg" refType="h" fact="0.3"/>
            <dgm:constr type="rMarg" refType="h" fact="0.3"/>
            <dgm:constr type="tMarg" refType="h" fact="0.3"/>
            <dgm:constr type="bMarg" refType="h" fact="0.3"/>
          </dgm:constrLst>
          <dgm:ruleLst>
            <dgm:rule type="primFontSz" val="14"/>
            <dgm:rule type="h" val="INF"/>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dgm:ruleLst>
            </dgm:layoutNode>
          </dgm:if>
          <dgm:else name="Name14"/>
        </dgm:choose>
      </dgm:layoutNode>
      <dgm:forEach name="Name15" axis="followSib" ptType="sibTrans" cnt="1">
        <dgm:layoutNode name="sibTrans">
          <dgm:alg type="sp"/>
          <dgm:shape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a="http://schemas.openxmlformats.org/drawingml/2006/main" xmlns:dgm="http://schemas.openxmlformats.org/drawingml/2006/diagram"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ink/ink1.xml><?xml version="1.0" encoding="utf-8"?>
<inkml:ink xmlns:inkml="http://www.w3.org/2003/InkML">
  <inkml:definitions>
    <inkml:context xml:id="ctx0">
      <inkml:inkSource xml:id="inkSrc0">
        <inkml:traceFormat>
          <inkml:channel name="X" type="integer" min="-2.14748E+09" max="2.14748E+09" units="cm"/>
          <inkml:channel name="Y" type="integer" min="-2.14748E+09" max="2.14748E+09" units="cm"/>
        </inkml:traceFormat>
        <inkml:channelProperties>
          <inkml:channelProperty channel="X" name="resolution" value="1000" units="1/cm"/>
          <inkml:channelProperty channel="Y" name="resolution" value="1000" units="1/cm"/>
        </inkml:channelProperties>
      </inkml:inkSource>
      <inkml:timestamp xml:id="ts0" timeString="2020-11-26T17:23:01.4560000"/>
    </inkml:context>
    <inkml:brush xml:id="br0">
      <inkml:brushProperty name="width" value="0.3" units="cm"/>
      <inkml:brushProperty name="height" value="0.6" units="cm"/>
      <inkml:brushProperty name="color" value="#E6E6E6"/>
      <inkml:brushProperty name="tip" value="rectangle"/>
      <inkml:brushProperty name="rasterOp" value="maskPen"/>
    </inkml:brush>
  </inkml:definitions>
  <inkml:trace contextRef="#ctx0" brushRef="#br0">1 0,'0'0</inkml:trace>
</inkml:ink>
</file>

<file path=ppt/ink/ink2.xml><?xml version="1.0" encoding="utf-8"?>
<inkml:ink xmlns:inkml="http://www.w3.org/2003/InkML">
  <inkml:definitions>
    <inkml:context xml:id="ctx0">
      <inkml:inkSource xml:id="inkSrc0">
        <inkml:traceFormat>
          <inkml:channel name="X" type="integer" min="-2.14748E+09" max="2.14748E+09" units="cm"/>
          <inkml:channel name="Y" type="integer" min="-2.14748E+09" max="2.14748E+09" units="cm"/>
        </inkml:traceFormat>
        <inkml:channelProperties>
          <inkml:channelProperty channel="X" name="resolution" value="1000" units="1/cm"/>
          <inkml:channelProperty channel="Y" name="resolution" value="1000" units="1/cm"/>
        </inkml:channelProperties>
      </inkml:inkSource>
      <inkml:timestamp xml:id="ts0" timeString="2020-11-26T17:23:13.6750000"/>
    </inkml:context>
    <inkml:brush xml:id="br0">
      <inkml:brushProperty name="width" value="0.3" units="cm"/>
      <inkml:brushProperty name="height" value="0.6" units="cm"/>
      <inkml:brushProperty name="color" value="#E6E6E6"/>
      <inkml:brushProperty name="tip" value="rectangle"/>
      <inkml:brushProperty name="rasterOp" value="maskPen"/>
    </inkml:brush>
  </inkml:definitions>
  <inkml:trace contextRef="#ctx0" brushRef="#br0">1 1,'0'0</inkml:trace>
</inkml:ink>
</file>

<file path=ppt/ink/ink3.xml><?xml version="1.0" encoding="utf-8"?>
<inkml:ink xmlns:inkml="http://www.w3.org/2003/InkML">
  <inkml:definitions>
    <inkml:context xml:id="ctx0">
      <inkml:inkSource xml:id="inkSrc0">
        <inkml:traceFormat>
          <inkml:channel name="X" type="integer" min="-2.14748E+09" max="2.14748E+09" units="cm"/>
          <inkml:channel name="Y" type="integer" min="-2.14748E+09" max="2.14748E+09" units="cm"/>
        </inkml:traceFormat>
        <inkml:channelProperties>
          <inkml:channelProperty channel="X" name="resolution" value="1000" units="1/cm"/>
          <inkml:channelProperty channel="Y" name="resolution" value="1000" units="1/cm"/>
        </inkml:channelProperties>
      </inkml:inkSource>
      <inkml:timestamp xml:id="ts0" timeString="2020-11-26T17:23:18.5090000"/>
    </inkml:context>
    <inkml:brush xml:id="br0">
      <inkml:brushProperty name="width" value="0.3" units="cm"/>
      <inkml:brushProperty name="height" value="0.6" units="cm"/>
      <inkml:brushProperty name="color" value="#E6E6E6"/>
      <inkml:brushProperty name="tip" value="rectangle"/>
      <inkml:brushProperty name="rasterOp" value="maskPen"/>
    </inkml:brush>
  </inkml:definitions>
  <inkml:trace contextRef="#ctx0" brushRef="#br0">0 1,'0'0</inkml:trace>
</inkml:ink>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bg>
      <p:bgRef idx="1001">
        <a:schemeClr val="bg1"/>
      </p:bgRef>
    </p:bg>
    <p:spTree>
      <p:nvGrpSpPr>
        <p:cNvPr id="1" name=""/>
        <p:cNvGrpSpPr/>
        <p:nvPr/>
      </p:nvGrpSpPr>
      <p:grpSpPr>
        <a:xfrm>
          <a:off x="0" y="0"/>
          <a: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DDB9B321-329B-F34A-B590-D8742A472EDA}" type="datetimeFigureOut">
              <a:rPr lang="en-US" smtClean="0"/>
              <a:t>2/25/2021</a:t>
            </a:fld>
            <a:endParaRPr lang="en-US"/>
          </a:p>
        </p:txBody>
      </p:sp>
      <p:sp>
        <p:nvSpPr>
          <p:cNvPr id="4" name="Slide Image Placeholder 3"/>
          <p:cNvSpPr>
            <a:spLocks noGrp="1" noRot="1" noChangeAspect="1"/>
          </p:cNvSpPr>
          <p:nvPr>
            <p:ph type="sldImg" idx="2"/>
          </p:nvPr>
        </p:nvSpPr>
        <p:spPr>
          <a:xfrm>
            <a:off x="457200" y="720725"/>
            <a:ext cx="6400800" cy="3600450"/>
          </a:xfrm>
          <a:prstGeom prst="rect">
            <a:avLst/>
          </a:prstGeom>
          <a:noFill/>
          <a:ln w="12700">
            <a:solidFill>
              <a:prstClr val="black"/>
            </a:solidFill>
          </a:ln>
        </p:spPr>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55F2DACD-BB36-F445-A070-9F1BBA6F95DB}" type="slidenum">
              <a:rPr lang="en-US" smtClean="0"/>
              <a:t>‹#›</a:t>
            </a:fld>
            <a:endParaRPr lang="en-US"/>
          </a:p>
        </p:txBody>
      </p:sp>
    </p:spTree>
    <p:extLst>
      <p:ext uri="{BB962C8B-B14F-4D97-AF65-F5344CB8AC3E}">
        <p14:creationId val="246874001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&#65279;<?xml version="1.0" encoding="utf-8" standalone="yes"?><Relationships xmlns="http://schemas.openxmlformats.org/package/2006/relationships"><Relationship Id="rId1" Type="http://schemas.openxmlformats.org/officeDocument/2006/relationships/slide" Target="../slides/slide3.xml" /><Relationship Id="rId2" Type="http://schemas.openxmlformats.org/officeDocument/2006/relationships/notesMaster" Target="../notesMasters/notesMaster1.xml" /></Relationships>
</file>

<file path=ppt/notesSlides/_rels/notesSlide10.xml.rels>&#65279;<?xml version="1.0" encoding="utf-8" standalone="yes"?><Relationships xmlns="http://schemas.openxmlformats.org/package/2006/relationships"><Relationship Id="rId1" Type="http://schemas.openxmlformats.org/officeDocument/2006/relationships/slide" Target="../slides/slide15.xml" /><Relationship Id="rId2" Type="http://schemas.openxmlformats.org/officeDocument/2006/relationships/notesMaster" Target="../notesMasters/notesMaster1.xml" /></Relationships>
</file>

<file path=ppt/notesSlides/_rels/notesSlide11.xml.rels>&#65279;<?xml version="1.0" encoding="utf-8" standalone="yes"?><Relationships xmlns="http://schemas.openxmlformats.org/package/2006/relationships"><Relationship Id="rId1" Type="http://schemas.openxmlformats.org/officeDocument/2006/relationships/slide" Target="../slides/slide16.xml" /><Relationship Id="rId2" Type="http://schemas.openxmlformats.org/officeDocument/2006/relationships/notesMaster" Target="../notesMasters/notesMaster1.xml" /></Relationships>
</file>

<file path=ppt/notesSlides/_rels/notesSlide12.xml.rels>&#65279;<?xml version="1.0" encoding="utf-8" standalone="yes"?><Relationships xmlns="http://schemas.openxmlformats.org/package/2006/relationships"><Relationship Id="rId1" Type="http://schemas.openxmlformats.org/officeDocument/2006/relationships/slide" Target="../slides/slide17.xml" /><Relationship Id="rId2" Type="http://schemas.openxmlformats.org/officeDocument/2006/relationships/notesMaster" Target="../notesMasters/notesMaster1.xml" /></Relationships>
</file>

<file path=ppt/notesSlides/_rels/notesSlide13.xml.rels>&#65279;<?xml version="1.0" encoding="utf-8" standalone="yes"?><Relationships xmlns="http://schemas.openxmlformats.org/package/2006/relationships"><Relationship Id="rId1" Type="http://schemas.openxmlformats.org/officeDocument/2006/relationships/slide" Target="../slides/slide18.xml" /><Relationship Id="rId2" Type="http://schemas.openxmlformats.org/officeDocument/2006/relationships/notesMaster" Target="../notesMasters/notesMaster1.xml" /></Relationships>
</file>

<file path=ppt/notesSlides/_rels/notesSlide14.xml.rels>&#65279;<?xml version="1.0" encoding="utf-8" standalone="yes"?><Relationships xmlns="http://schemas.openxmlformats.org/package/2006/relationships"><Relationship Id="rId1" Type="http://schemas.openxmlformats.org/officeDocument/2006/relationships/slide" Target="../slides/slide22.xml" /><Relationship Id="rId2" Type="http://schemas.openxmlformats.org/officeDocument/2006/relationships/notesMaster" Target="../notesMasters/notesMaster1.xml" /></Relationships>
</file>

<file path=ppt/notesSlides/_rels/notesSlide15.xml.rels>&#65279;<?xml version="1.0" encoding="utf-8" standalone="yes"?><Relationships xmlns="http://schemas.openxmlformats.org/package/2006/relationships"><Relationship Id="rId1" Type="http://schemas.openxmlformats.org/officeDocument/2006/relationships/slide" Target="../slides/slide23.xml" /><Relationship Id="rId2" Type="http://schemas.openxmlformats.org/officeDocument/2006/relationships/notesMaster" Target="../notesMasters/notesMaster1.xml" /></Relationships>
</file>

<file path=ppt/notesSlides/_rels/notesSlide16.xml.rels>&#65279;<?xml version="1.0" encoding="utf-8" standalone="yes"?><Relationships xmlns="http://schemas.openxmlformats.org/package/2006/relationships"><Relationship Id="rId1" Type="http://schemas.openxmlformats.org/officeDocument/2006/relationships/slide" Target="../slides/slide24.xml" /><Relationship Id="rId2" Type="http://schemas.openxmlformats.org/officeDocument/2006/relationships/notesMaster" Target="../notesMasters/notesMaster1.xml" /></Relationships>
</file>

<file path=ppt/notesSlides/_rels/notesSlide17.xml.rels>&#65279;<?xml version="1.0" encoding="utf-8" standalone="yes"?><Relationships xmlns="http://schemas.openxmlformats.org/package/2006/relationships"><Relationship Id="rId1" Type="http://schemas.openxmlformats.org/officeDocument/2006/relationships/slide" Target="../slides/slide25.xml" /><Relationship Id="rId2" Type="http://schemas.openxmlformats.org/officeDocument/2006/relationships/notesMaster" Target="../notesMasters/notesMaster1.xml" /></Relationships>
</file>

<file path=ppt/notesSlides/_rels/notesSlide18.xml.rels>&#65279;<?xml version="1.0" encoding="utf-8" standalone="yes"?><Relationships xmlns="http://schemas.openxmlformats.org/package/2006/relationships"><Relationship Id="rId1" Type="http://schemas.openxmlformats.org/officeDocument/2006/relationships/slide" Target="../slides/slide27.xml" /><Relationship Id="rId2" Type="http://schemas.openxmlformats.org/officeDocument/2006/relationships/notesMaster" Target="../notesMasters/notesMaster1.xml" /></Relationships>
</file>

<file path=ppt/notesSlides/_rels/notesSlide19.xml.rels>&#65279;<?xml version="1.0" encoding="utf-8" standalone="yes"?><Relationships xmlns="http://schemas.openxmlformats.org/package/2006/relationships"><Relationship Id="rId1" Type="http://schemas.openxmlformats.org/officeDocument/2006/relationships/slide" Target="../slides/slide28.xml" /><Relationship Id="rId2" Type="http://schemas.openxmlformats.org/officeDocument/2006/relationships/notesMaster" Target="../notesMasters/notesMaster1.xml" /></Relationships>
</file>

<file path=ppt/notesSlides/_rels/notesSlide2.xml.rels>&#65279;<?xml version="1.0" encoding="utf-8" standalone="yes"?><Relationships xmlns="http://schemas.openxmlformats.org/package/2006/relationships"><Relationship Id="rId1" Type="http://schemas.openxmlformats.org/officeDocument/2006/relationships/slide" Target="../slides/slide6.xml" /><Relationship Id="rId2" Type="http://schemas.openxmlformats.org/officeDocument/2006/relationships/notesMaster" Target="../notesMasters/notesMaster1.xml" /></Relationships>
</file>

<file path=ppt/notesSlides/_rels/notesSlide20.xml.rels>&#65279;<?xml version="1.0" encoding="utf-8" standalone="yes"?><Relationships xmlns="http://schemas.openxmlformats.org/package/2006/relationships"><Relationship Id="rId1" Type="http://schemas.openxmlformats.org/officeDocument/2006/relationships/slide" Target="../slides/slide29.xml" /><Relationship Id="rId2" Type="http://schemas.openxmlformats.org/officeDocument/2006/relationships/notesMaster" Target="../notesMasters/notesMaster1.xml" /></Relationships>
</file>

<file path=ppt/notesSlides/_rels/notesSlide21.xml.rels>&#65279;<?xml version="1.0" encoding="utf-8" standalone="yes"?><Relationships xmlns="http://schemas.openxmlformats.org/package/2006/relationships"><Relationship Id="rId1" Type="http://schemas.openxmlformats.org/officeDocument/2006/relationships/slide" Target="../slides/slide31.xml" /><Relationship Id="rId2" Type="http://schemas.openxmlformats.org/officeDocument/2006/relationships/notesMaster" Target="../notesMasters/notesMaster1.xml" /></Relationships>
</file>

<file path=ppt/notesSlides/_rels/notesSlide22.xml.rels>&#65279;<?xml version="1.0" encoding="utf-8" standalone="yes"?><Relationships xmlns="http://schemas.openxmlformats.org/package/2006/relationships"><Relationship Id="rId1" Type="http://schemas.openxmlformats.org/officeDocument/2006/relationships/slide" Target="../slides/slide32.xml" /><Relationship Id="rId2" Type="http://schemas.openxmlformats.org/officeDocument/2006/relationships/notesMaster" Target="../notesMasters/notesMaster1.xml" /></Relationships>
</file>

<file path=ppt/notesSlides/_rels/notesSlide23.xml.rels>&#65279;<?xml version="1.0" encoding="utf-8" standalone="yes"?><Relationships xmlns="http://schemas.openxmlformats.org/package/2006/relationships"><Relationship Id="rId1" Type="http://schemas.openxmlformats.org/officeDocument/2006/relationships/slide" Target="../slides/slide33.xml" /><Relationship Id="rId2" Type="http://schemas.openxmlformats.org/officeDocument/2006/relationships/notesMaster" Target="../notesMasters/notesMaster1.xml" /></Relationships>
</file>

<file path=ppt/notesSlides/_rels/notesSlide3.xml.rels>&#65279;<?xml version="1.0" encoding="utf-8" standalone="yes"?><Relationships xmlns="http://schemas.openxmlformats.org/package/2006/relationships"><Relationship Id="rId1" Type="http://schemas.openxmlformats.org/officeDocument/2006/relationships/slide" Target="../slides/slide7.xml" /><Relationship Id="rId2" Type="http://schemas.openxmlformats.org/officeDocument/2006/relationships/notesMaster" Target="../notesMasters/notesMaster1.xml" /></Relationships>
</file>

<file path=ppt/notesSlides/_rels/notesSlide4.xml.rels>&#65279;<?xml version="1.0" encoding="utf-8" standalone="yes"?><Relationships xmlns="http://schemas.openxmlformats.org/package/2006/relationships"><Relationship Id="rId1" Type="http://schemas.openxmlformats.org/officeDocument/2006/relationships/slide" Target="../slides/slide8.xml" /><Relationship Id="rId2" Type="http://schemas.openxmlformats.org/officeDocument/2006/relationships/notesMaster" Target="../notesMasters/notesMaster1.xml" /></Relationships>
</file>

<file path=ppt/notesSlides/_rels/notesSlide5.xml.rels>&#65279;<?xml version="1.0" encoding="utf-8" standalone="yes"?><Relationships xmlns="http://schemas.openxmlformats.org/package/2006/relationships"><Relationship Id="rId1" Type="http://schemas.openxmlformats.org/officeDocument/2006/relationships/slide" Target="../slides/slide9.xml" /><Relationship Id="rId2" Type="http://schemas.openxmlformats.org/officeDocument/2006/relationships/notesMaster" Target="../notesMasters/notesMaster1.xml" /></Relationships>
</file>

<file path=ppt/notesSlides/_rels/notesSlide6.xml.rels>&#65279;<?xml version="1.0" encoding="utf-8" standalone="yes"?><Relationships xmlns="http://schemas.openxmlformats.org/package/2006/relationships"><Relationship Id="rId1" Type="http://schemas.openxmlformats.org/officeDocument/2006/relationships/slide" Target="../slides/slide10.xml" /><Relationship Id="rId2" Type="http://schemas.openxmlformats.org/officeDocument/2006/relationships/notesMaster" Target="../notesMasters/notesMaster1.xml" /></Relationships>
</file>

<file path=ppt/notesSlides/_rels/notesSlide7.xml.rels>&#65279;<?xml version="1.0" encoding="utf-8" standalone="yes"?><Relationships xmlns="http://schemas.openxmlformats.org/package/2006/relationships"><Relationship Id="rId1" Type="http://schemas.openxmlformats.org/officeDocument/2006/relationships/slide" Target="../slides/slide12.xml" /><Relationship Id="rId2" Type="http://schemas.openxmlformats.org/officeDocument/2006/relationships/notesMaster" Target="../notesMasters/notesMaster1.xml" /></Relationships>
</file>

<file path=ppt/notesSlides/_rels/notesSlide8.xml.rels>&#65279;<?xml version="1.0" encoding="utf-8" standalone="yes"?><Relationships xmlns="http://schemas.openxmlformats.org/package/2006/relationships"><Relationship Id="rId1" Type="http://schemas.openxmlformats.org/officeDocument/2006/relationships/slide" Target="../slides/slide13.xml" /><Relationship Id="rId2" Type="http://schemas.openxmlformats.org/officeDocument/2006/relationships/notesMaster" Target="../notesMasters/notesMaster1.xml" /></Relationships>
</file>

<file path=ppt/notesSlides/_rels/notesSlide9.xml.rels>&#65279;<?xml version="1.0" encoding="utf-8" standalone="yes"?><Relationships xmlns="http://schemas.openxmlformats.org/package/2006/relationships"><Relationship Id="rId1" Type="http://schemas.openxmlformats.org/officeDocument/2006/relationships/slide" Target="../slides/slide14.xml" /><Relationship Id="rId2"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5F2DACD-BB36-F445-A070-9F1BBA6F95DB}" type="slidenum">
              <a:rPr lang="en-US" smtClean="0"/>
              <a:t>3</a:t>
            </a:fld>
            <a:endParaRPr lang="en-US"/>
          </a:p>
        </p:txBody>
      </p:sp>
    </p:spTree>
    <p:extLst>
      <p:ext uri="{BB962C8B-B14F-4D97-AF65-F5344CB8AC3E}">
        <p14:creationId val="1032417899"/>
      </p:ext>
    </p:extLst>
  </p:cSld>
  <p:clrMapOvr>
    <a:masterClrMapping/>
  </p:clrMapOvr>
</p:notes>
</file>

<file path=ppt/notesSlides/notesSlide1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If water was</a:t>
            </a:r>
            <a:r>
              <a:rPr lang="en-US" baseline="0"/>
              <a:t> not degassed, air would be able to enter the dialysate and cause problems in the circuit.</a:t>
            </a:r>
            <a:endParaRPr lang="en-US"/>
          </a:p>
        </p:txBody>
      </p:sp>
      <p:sp>
        <p:nvSpPr>
          <p:cNvPr id="4" name="Slide Number Placeholder 3"/>
          <p:cNvSpPr>
            <a:spLocks noGrp="1"/>
          </p:cNvSpPr>
          <p:nvPr>
            <p:ph type="sldNum" sz="quarter" idx="10"/>
          </p:nvPr>
        </p:nvSpPr>
        <p:spPr/>
        <p:txBody>
          <a:bodyPr/>
          <a:lstStyle/>
          <a:p>
            <a:fld id="{55F2DACD-BB36-F445-A070-9F1BBA6F95DB}" type="slidenum">
              <a:rPr lang="en-US" smtClean="0"/>
              <a:t>15</a:t>
            </a:fld>
            <a:endParaRPr lang="en-US"/>
          </a:p>
        </p:txBody>
      </p:sp>
    </p:spTree>
    <p:extLst>
      <p:ext uri="{BB962C8B-B14F-4D97-AF65-F5344CB8AC3E}">
        <p14:creationId val="872750988"/>
      </p:ext>
    </p:extLst>
  </p:cSld>
  <p:clrMapOvr>
    <a:masterClrMapping/>
  </p:clrMapOvr>
</p:notes>
</file>

<file path=ppt/notesSlides/notesSlide1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Concentrated acid and base solutions</a:t>
            </a:r>
            <a:r>
              <a:rPr lang="en-US" baseline="0"/>
              <a:t> are mixed together in the dialysis machine by dialysate proportioning. Solutions are kept separate to prevent calcium bicarbonate precipitation. Potential issues associated with dialysate proportioning include wrong concentration, poor mixing, clogged filters, precipitation, and human error in disarming alarms. </a:t>
            </a:r>
            <a:endParaRPr lang="en-US"/>
          </a:p>
        </p:txBody>
      </p:sp>
      <p:sp>
        <p:nvSpPr>
          <p:cNvPr id="4" name="Slide Number Placeholder 3"/>
          <p:cNvSpPr>
            <a:spLocks noGrp="1"/>
          </p:cNvSpPr>
          <p:nvPr>
            <p:ph type="sldNum" sz="quarter" idx="10"/>
          </p:nvPr>
        </p:nvSpPr>
        <p:spPr/>
        <p:txBody>
          <a:bodyPr/>
          <a:lstStyle/>
          <a:p>
            <a:fld id="{55F2DACD-BB36-F445-A070-9F1BBA6F95DB}" type="slidenum">
              <a:rPr lang="en-US" smtClean="0"/>
              <a:t>16</a:t>
            </a:fld>
            <a:endParaRPr lang="en-US"/>
          </a:p>
        </p:txBody>
      </p:sp>
    </p:spTree>
    <p:extLst>
      <p:ext uri="{BB962C8B-B14F-4D97-AF65-F5344CB8AC3E}">
        <p14:creationId val="3579887062"/>
      </p:ext>
    </p:extLst>
  </p:cSld>
  <p:clrMapOvr>
    <a:masterClrMapping/>
  </p:clrMapOvr>
</p:notes>
</file>

<file path=ppt/notesSlides/notesSlide1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proportion of the dialysate fluid is set by the physician as part of the dialysis orders. Solutions that can be changed include sodium, potassium, and bicarbonate. Conductivity changes monitor the electrolytes</a:t>
            </a:r>
            <a:r>
              <a:rPr lang="en-US" baseline="0"/>
              <a:t> in the dialysate. </a:t>
            </a:r>
            <a:endParaRPr lang="en-US"/>
          </a:p>
        </p:txBody>
      </p:sp>
      <p:sp>
        <p:nvSpPr>
          <p:cNvPr id="4" name="Slide Number Placeholder 3"/>
          <p:cNvSpPr>
            <a:spLocks noGrp="1"/>
          </p:cNvSpPr>
          <p:nvPr>
            <p:ph type="sldNum" sz="quarter" idx="10"/>
          </p:nvPr>
        </p:nvSpPr>
        <p:spPr/>
        <p:txBody>
          <a:bodyPr/>
          <a:lstStyle/>
          <a:p>
            <a:fld id="{55F2DACD-BB36-F445-A070-9F1BBA6F95DB}" type="slidenum">
              <a:rPr lang="en-US" smtClean="0"/>
              <a:t>17</a:t>
            </a:fld>
            <a:endParaRPr lang="en-US"/>
          </a:p>
        </p:txBody>
      </p:sp>
    </p:spTree>
    <p:extLst>
      <p:ext uri="{BB962C8B-B14F-4D97-AF65-F5344CB8AC3E}">
        <p14:creationId val="577505217"/>
      </p:ext>
    </p:extLst>
  </p:cSld>
  <p:clrMapOvr>
    <a:masterClrMapping/>
  </p:clrMapOvr>
</p:notes>
</file>

<file path=ppt/notesSlides/notesSlide1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5F2DACD-BB36-F445-A070-9F1BBA6F95DB}" type="slidenum">
              <a:rPr lang="en-US" smtClean="0"/>
              <a:t>18</a:t>
            </a:fld>
            <a:endParaRPr lang="en-US"/>
          </a:p>
        </p:txBody>
      </p:sp>
    </p:spTree>
    <p:extLst>
      <p:ext uri="{BB962C8B-B14F-4D97-AF65-F5344CB8AC3E}">
        <p14:creationId val="2499935505"/>
      </p:ext>
    </p:extLst>
  </p:cSld>
  <p:clrMapOvr>
    <a:masterClrMapping/>
  </p:clrMapOvr>
</p:notes>
</file>

<file path=ppt/notesSlides/notesSlide1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Dialysate temperature should not be turned up above 42°C or below 35°C.</a:t>
            </a:r>
          </a:p>
        </p:txBody>
      </p:sp>
      <p:sp>
        <p:nvSpPr>
          <p:cNvPr id="4" name="Slide Number Placeholder 3"/>
          <p:cNvSpPr>
            <a:spLocks noGrp="1"/>
          </p:cNvSpPr>
          <p:nvPr>
            <p:ph type="sldNum" sz="quarter" idx="10"/>
          </p:nvPr>
        </p:nvSpPr>
        <p:spPr/>
        <p:txBody>
          <a:bodyPr/>
          <a:lstStyle/>
          <a:p>
            <a:fld id="{55F2DACD-BB36-F445-A070-9F1BBA6F95DB}" type="slidenum">
              <a:rPr lang="en-US" smtClean="0"/>
              <a:t>22</a:t>
            </a:fld>
            <a:endParaRPr lang="en-US"/>
          </a:p>
        </p:txBody>
      </p:sp>
    </p:spTree>
    <p:extLst>
      <p:ext uri="{BB962C8B-B14F-4D97-AF65-F5344CB8AC3E}">
        <p14:creationId val="4049464361"/>
      </p:ext>
    </p:extLst>
  </p:cSld>
  <p:clrMapOvr>
    <a:masterClrMapping/>
  </p:clrMapOvr>
</p:notes>
</file>

<file path=ppt/notesSlides/notesSlide1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83306">
              <a:defRPr/>
            </a:pPr>
            <a:r>
              <a:rPr lang="en-US"/>
              <a:t>The dialysate pressure alarm limits are set at ±10% of the pressure setting. TMP used</a:t>
            </a:r>
            <a:r>
              <a:rPr lang="en-US" baseline="0"/>
              <a:t> to be calculated and set manually in the older dialysis machines but is now calculated by the machine. TMP =</a:t>
            </a:r>
            <a:r>
              <a:rPr lang="en-US"/>
              <a:t> Pressure at blood outlet(P</a:t>
            </a:r>
            <a:r>
              <a:rPr lang="en-US" baseline="-25000"/>
              <a:t>BO</a:t>
            </a:r>
            <a:r>
              <a:rPr lang="en-US"/>
              <a:t>) </a:t>
            </a:r>
            <a:r>
              <a:rPr lang="mr-IN"/>
              <a:t>–</a:t>
            </a:r>
            <a:r>
              <a:rPr lang="en-US"/>
              <a:t> Pressure at dialysate outlet (P</a:t>
            </a:r>
            <a:r>
              <a:rPr lang="en-US" baseline="-25000"/>
              <a:t>DO</a:t>
            </a:r>
            <a:r>
              <a:rPr lang="en-US"/>
              <a:t>) and determines</a:t>
            </a:r>
            <a:r>
              <a:rPr lang="en-US" baseline="0"/>
              <a:t> how much fluid is ultrafiltered; that is, how much fluid is forced from the blood across the dialysis membrane. With today’s volumetric machines, all that is needed is to set the desired amount of fluid removal and the machine will calculate TMP and determine UF rate. UF rate should not be more that 13ml/kg/hr. </a:t>
            </a:r>
            <a:r>
              <a:rPr lang="en-US" i="1" baseline="0"/>
              <a:t>(Flythe JE, et. al. </a:t>
            </a:r>
            <a:r>
              <a:rPr lang="is-IS" sz="1300" i="1"/>
              <a:t>Kidney International (2011) 79, 250–257)</a:t>
            </a:r>
            <a:endParaRPr lang="en-US" i="1"/>
          </a:p>
        </p:txBody>
      </p:sp>
      <p:sp>
        <p:nvSpPr>
          <p:cNvPr id="4" name="Slide Number Placeholder 3"/>
          <p:cNvSpPr>
            <a:spLocks noGrp="1"/>
          </p:cNvSpPr>
          <p:nvPr>
            <p:ph type="sldNum" sz="quarter" idx="10"/>
          </p:nvPr>
        </p:nvSpPr>
        <p:spPr/>
        <p:txBody>
          <a:bodyPr/>
          <a:lstStyle/>
          <a:p>
            <a:fld id="{55F2DACD-BB36-F445-A070-9F1BBA6F95DB}" type="slidenum">
              <a:rPr lang="en-US" smtClean="0"/>
              <a:t>23</a:t>
            </a:fld>
            <a:endParaRPr lang="en-US"/>
          </a:p>
        </p:txBody>
      </p:sp>
    </p:spTree>
    <p:extLst>
      <p:ext uri="{BB962C8B-B14F-4D97-AF65-F5344CB8AC3E}">
        <p14:creationId val="3841791254"/>
      </p:ext>
    </p:extLst>
  </p:cSld>
  <p:clrMapOvr>
    <a:masterClrMapping/>
  </p:clrMapOvr>
</p:notes>
</file>

<file path=ppt/notesSlides/notesSlide1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83306">
              <a:defRPr/>
            </a:pPr>
            <a:r>
              <a:rPr lang="en-US"/>
              <a:t>The dialyzer</a:t>
            </a:r>
            <a:r>
              <a:rPr lang="en-US" baseline="0"/>
              <a:t> membrane is fragile and can easily tear, allowing blood to cross the dialyzer membrane. The blood leak detector monitors the dialysate for blood. If blood is found it will alarm. If it alarms, the dialyzer may need to be changed for patient safety. </a:t>
            </a:r>
            <a:endParaRPr lang="en-US"/>
          </a:p>
        </p:txBody>
      </p:sp>
      <p:sp>
        <p:nvSpPr>
          <p:cNvPr id="4" name="Slide Number Placeholder 3"/>
          <p:cNvSpPr>
            <a:spLocks noGrp="1"/>
          </p:cNvSpPr>
          <p:nvPr>
            <p:ph type="sldNum" sz="quarter" idx="10"/>
          </p:nvPr>
        </p:nvSpPr>
        <p:spPr/>
        <p:txBody>
          <a:bodyPr/>
          <a:lstStyle/>
          <a:p>
            <a:fld id="{55F2DACD-BB36-F445-A070-9F1BBA6F95DB}" type="slidenum">
              <a:rPr lang="en-US" smtClean="0"/>
              <a:t>24</a:t>
            </a:fld>
            <a:endParaRPr lang="en-US"/>
          </a:p>
        </p:txBody>
      </p:sp>
    </p:spTree>
    <p:extLst>
      <p:ext uri="{BB962C8B-B14F-4D97-AF65-F5344CB8AC3E}">
        <p14:creationId val="4169685323"/>
      </p:ext>
    </p:extLst>
  </p:cSld>
  <p:clrMapOvr>
    <a:masterClrMapping/>
  </p:clrMapOvr>
</p:notes>
</file>

<file path=ppt/notesSlides/notesSlide1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Volumetric-based</a:t>
            </a:r>
            <a:r>
              <a:rPr lang="en-US" baseline="0"/>
              <a:t> ultrafiltration allows for accurate removal of fluid based on volumetric measurements. An exact amount of spent dialysate is measured with fresh dialysate to measure the exact amount of UF. The UF pump can pump additional fluid out as prescribed by the physician.</a:t>
            </a:r>
            <a:endParaRPr lang="en-US"/>
          </a:p>
        </p:txBody>
      </p:sp>
      <p:sp>
        <p:nvSpPr>
          <p:cNvPr id="4" name="Slide Number Placeholder 3"/>
          <p:cNvSpPr>
            <a:spLocks noGrp="1"/>
          </p:cNvSpPr>
          <p:nvPr>
            <p:ph type="sldNum" sz="quarter" idx="10"/>
          </p:nvPr>
        </p:nvSpPr>
        <p:spPr/>
        <p:txBody>
          <a:bodyPr/>
          <a:lstStyle/>
          <a:p>
            <a:fld id="{55F2DACD-BB36-F445-A070-9F1BBA6F95DB}" type="slidenum">
              <a:rPr lang="en-US" smtClean="0"/>
              <a:t>25</a:t>
            </a:fld>
            <a:endParaRPr lang="en-US"/>
          </a:p>
        </p:txBody>
      </p:sp>
    </p:spTree>
    <p:extLst>
      <p:ext uri="{BB962C8B-B14F-4D97-AF65-F5344CB8AC3E}">
        <p14:creationId val="846433676"/>
      </p:ext>
    </p:extLst>
  </p:cSld>
  <p:clrMapOvr>
    <a:masterClrMapping/>
  </p:clrMapOvr>
</p:notes>
</file>

<file path=ppt/notesSlides/notesSlide1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UF pump allows for ultrafiltration of fluid from the the patient. It applies negative pressure to the dialysate compartment and ultrafilters</a:t>
            </a:r>
            <a:r>
              <a:rPr lang="en-US" baseline="0"/>
              <a:t> fluid down a pressure gradient from the blood to the dialysate compartment. When UF is off, there is no ultrafiltration of fluid from the patient.</a:t>
            </a:r>
            <a:endParaRPr lang="en-US"/>
          </a:p>
        </p:txBody>
      </p:sp>
      <p:sp>
        <p:nvSpPr>
          <p:cNvPr id="4" name="Slide Number Placeholder 3"/>
          <p:cNvSpPr>
            <a:spLocks noGrp="1"/>
          </p:cNvSpPr>
          <p:nvPr>
            <p:ph type="sldNum" sz="quarter" idx="10"/>
          </p:nvPr>
        </p:nvSpPr>
        <p:spPr/>
        <p:txBody>
          <a:bodyPr/>
          <a:lstStyle/>
          <a:p>
            <a:fld id="{55F2DACD-BB36-F445-A070-9F1BBA6F95DB}" type="slidenum">
              <a:rPr lang="en-US" smtClean="0"/>
              <a:t>27</a:t>
            </a:fld>
            <a:endParaRPr lang="en-US"/>
          </a:p>
        </p:txBody>
      </p:sp>
    </p:spTree>
    <p:extLst>
      <p:ext uri="{BB962C8B-B14F-4D97-AF65-F5344CB8AC3E}">
        <p14:creationId val="2026242953"/>
      </p:ext>
    </p:extLst>
  </p:cSld>
  <p:clrMapOvr>
    <a:masterClrMapping/>
  </p:clrMapOvr>
</p:notes>
</file>

<file path=ppt/notesSlides/notesSlide1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This is the</a:t>
            </a:r>
            <a:r>
              <a:rPr lang="en-US" baseline="0"/>
              <a:t> main type of flow control used by dialysis machines. Flow sensors are on both sides of the dialyzer (inflow and outflow) and accurately measures dialysate flow into and out of the dialyzer, which should be equal. A flow pump on the dialysate outflow side can remove additional fluid as the UF rate (UFR). The machine calculates the speed of fluid removal, which is equal to the UFR. This system does not measure the volume of fluid removal, it measures the rate of fluid removal (volume/time). Your dialysis technician will know which type of UF control system your particular dialysis machine has. </a:t>
            </a:r>
            <a:endParaRPr lang="en-US"/>
          </a:p>
        </p:txBody>
      </p:sp>
      <p:sp>
        <p:nvSpPr>
          <p:cNvPr id="4" name="Slide Number Placeholder 3"/>
          <p:cNvSpPr>
            <a:spLocks noGrp="1"/>
          </p:cNvSpPr>
          <p:nvPr>
            <p:ph type="sldNum" sz="quarter" idx="10"/>
          </p:nvPr>
        </p:nvSpPr>
        <p:spPr/>
        <p:txBody>
          <a:bodyPr/>
          <a:lstStyle/>
          <a:p>
            <a:fld id="{55F2DACD-BB36-F445-A070-9F1BBA6F95DB}" type="slidenum">
              <a:rPr lang="en-US" smtClean="0"/>
              <a:t>28</a:t>
            </a:fld>
            <a:endParaRPr lang="en-US"/>
          </a:p>
        </p:txBody>
      </p:sp>
    </p:spTree>
    <p:extLst>
      <p:ext uri="{BB962C8B-B14F-4D97-AF65-F5344CB8AC3E}">
        <p14:creationId val="727500773"/>
      </p:ext>
    </p:extLst>
  </p:cSld>
  <p:clrMapOvr>
    <a:masterClrMapping/>
  </p:clrMapOvr>
</p:notes>
</file>

<file path=ppt/notesSlides/notesSlide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500"/>
              <a:t>Use of the wrong potassium prescription for the dialysate should not cause a conductivity alarm unless the potassium concentration drastically changes the conductivity. It would have alarmed at the beginning of the session. Blood crossing the dialysis filter would set off the blood leak detector alarm. High dialysate pressure readings might trigger a dialysate pressure monitor or flow rate alarm. Dialysis flow rate alarms may be triggered by low water pressure, dialysate pump failure, a blockage in the dialysate flow path, or a power failure. </a:t>
            </a:r>
          </a:p>
        </p:txBody>
      </p:sp>
      <p:sp>
        <p:nvSpPr>
          <p:cNvPr id="4" name="Slide Number Placeholder 3"/>
          <p:cNvSpPr>
            <a:spLocks noGrp="1"/>
          </p:cNvSpPr>
          <p:nvPr>
            <p:ph type="sldNum" sz="quarter" idx="10"/>
          </p:nvPr>
        </p:nvSpPr>
        <p:spPr/>
        <p:txBody>
          <a:bodyPr/>
          <a:lstStyle/>
          <a:p>
            <a:fld id="{55F2DACD-BB36-F445-A070-9F1BBA6F95DB}" type="slidenum">
              <a:rPr lang="en-US" smtClean="0"/>
              <a:t>6</a:t>
            </a:fld>
            <a:endParaRPr lang="en-US"/>
          </a:p>
        </p:txBody>
      </p:sp>
    </p:spTree>
    <p:extLst>
      <p:ext uri="{BB962C8B-B14F-4D97-AF65-F5344CB8AC3E}">
        <p14:creationId val="2093286235"/>
      </p:ext>
    </p:extLst>
  </p:cSld>
  <p:clrMapOvr>
    <a:masterClrMapping/>
  </p:clrMapOvr>
</p:notes>
</file>

<file path=ppt/notesSlides/notesSlide2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Dialysis disinfection and rinsing is extremely important aspect of the dialysis treatment</a:t>
            </a:r>
            <a:r>
              <a:rPr lang="en-US" baseline="0"/>
              <a:t> and helps to prevent inadvertent exposure of patients to harmful chemicals. Possible sources of contamination of dialysate include: contaminated water, back siphon from the drain, dead space in the water system that contaminates loop water, inadequate disinfection of dialysis machines, bicarbonate concentrate, or contaminated bicarbonate containers. </a:t>
            </a:r>
          </a:p>
        </p:txBody>
      </p:sp>
      <p:sp>
        <p:nvSpPr>
          <p:cNvPr id="4" name="Slide Number Placeholder 3"/>
          <p:cNvSpPr>
            <a:spLocks noGrp="1"/>
          </p:cNvSpPr>
          <p:nvPr>
            <p:ph type="sldNum" sz="quarter" idx="10"/>
          </p:nvPr>
        </p:nvSpPr>
        <p:spPr/>
        <p:txBody>
          <a:bodyPr/>
          <a:lstStyle/>
          <a:p>
            <a:fld id="{55F2DACD-BB36-F445-A070-9F1BBA6F95DB}" type="slidenum">
              <a:rPr lang="en-US" smtClean="0"/>
              <a:t>29</a:t>
            </a:fld>
            <a:endParaRPr lang="en-US"/>
          </a:p>
        </p:txBody>
      </p:sp>
    </p:spTree>
    <p:extLst>
      <p:ext uri="{BB962C8B-B14F-4D97-AF65-F5344CB8AC3E}">
        <p14:creationId val="1107136398"/>
      </p:ext>
    </p:extLst>
  </p:cSld>
  <p:clrMapOvr>
    <a:masterClrMapping/>
  </p:clrMapOvr>
</p:notes>
</file>

<file path=ppt/notesSlides/notesSlide2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Dialysis circuit emergencies can occur</a:t>
            </a:r>
            <a:r>
              <a:rPr lang="en-US" baseline="0"/>
              <a:t> at any time. Most dialysis machines are extremely safe, but errors occur if alarms are turned off and not addressed or the machine runs out of dialysis concentrate or there are water issues. </a:t>
            </a:r>
            <a:endParaRPr lang="en-US"/>
          </a:p>
        </p:txBody>
      </p:sp>
      <p:sp>
        <p:nvSpPr>
          <p:cNvPr id="4" name="Slide Number Placeholder 3"/>
          <p:cNvSpPr>
            <a:spLocks noGrp="1"/>
          </p:cNvSpPr>
          <p:nvPr>
            <p:ph type="sldNum" sz="quarter" idx="10"/>
          </p:nvPr>
        </p:nvSpPr>
        <p:spPr/>
        <p:txBody>
          <a:bodyPr/>
          <a:lstStyle/>
          <a:p>
            <a:fld id="{55F2DACD-BB36-F445-A070-9F1BBA6F95DB}" type="slidenum">
              <a:rPr lang="en-US" smtClean="0"/>
              <a:t>31</a:t>
            </a:fld>
            <a:endParaRPr lang="en-US"/>
          </a:p>
        </p:txBody>
      </p:sp>
    </p:spTree>
    <p:extLst>
      <p:ext uri="{BB962C8B-B14F-4D97-AF65-F5344CB8AC3E}">
        <p14:creationId val="2404192574"/>
      </p:ext>
    </p:extLst>
  </p:cSld>
  <p:clrMapOvr>
    <a:masterClrMapping/>
  </p:clrMapOvr>
</p:notes>
</file>

<file path=ppt/notesSlides/notesSlide2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Copper is not</a:t>
            </a:r>
            <a:r>
              <a:rPr lang="en-US" baseline="0"/>
              <a:t> used as much on newer dialysis machines and has been replaced by stainless steel. Cupraphane dialyzers are not in use as much any more as well. Evidence of hemolysis requires searching for a cause, which can usually be traced to the blood circuit, but can sometimes occur in the dialysate circuit. </a:t>
            </a:r>
            <a:endParaRPr lang="en-US"/>
          </a:p>
        </p:txBody>
      </p:sp>
      <p:sp>
        <p:nvSpPr>
          <p:cNvPr id="4" name="Slide Number Placeholder 3"/>
          <p:cNvSpPr>
            <a:spLocks noGrp="1"/>
          </p:cNvSpPr>
          <p:nvPr>
            <p:ph type="sldNum" sz="quarter" idx="10"/>
          </p:nvPr>
        </p:nvSpPr>
        <p:spPr/>
        <p:txBody>
          <a:bodyPr/>
          <a:lstStyle/>
          <a:p>
            <a:fld id="{55F2DACD-BB36-F445-A070-9F1BBA6F95DB}" type="slidenum">
              <a:rPr lang="en-US" smtClean="0"/>
              <a:t>32</a:t>
            </a:fld>
            <a:endParaRPr lang="en-US"/>
          </a:p>
        </p:txBody>
      </p:sp>
    </p:spTree>
    <p:extLst>
      <p:ext uri="{BB962C8B-B14F-4D97-AF65-F5344CB8AC3E}">
        <p14:creationId val="3045522456"/>
      </p:ext>
    </p:extLst>
  </p:cSld>
  <p:clrMapOvr>
    <a:masterClrMapping/>
  </p:clrMapOvr>
</p:notes>
</file>

<file path=ppt/notesSlides/notesSlide2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If there is a prolonged power failure, the</a:t>
            </a:r>
            <a:r>
              <a:rPr lang="en-US" baseline="0"/>
              <a:t> patient’s blood should be returned and no new blood should go into the dialysis machine. If power is not restored immediately, the patient should be taken off. Most dialysis units have back-up generators for power failures. </a:t>
            </a:r>
            <a:endParaRPr lang="en-US"/>
          </a:p>
        </p:txBody>
      </p:sp>
      <p:sp>
        <p:nvSpPr>
          <p:cNvPr id="4" name="Slide Number Placeholder 3"/>
          <p:cNvSpPr>
            <a:spLocks noGrp="1"/>
          </p:cNvSpPr>
          <p:nvPr>
            <p:ph type="sldNum" sz="quarter" idx="10"/>
          </p:nvPr>
        </p:nvSpPr>
        <p:spPr/>
        <p:txBody>
          <a:bodyPr/>
          <a:lstStyle/>
          <a:p>
            <a:fld id="{55F2DACD-BB36-F445-A070-9F1BBA6F95DB}" type="slidenum">
              <a:rPr lang="en-US" smtClean="0"/>
              <a:t>33</a:t>
            </a:fld>
            <a:endParaRPr lang="en-US"/>
          </a:p>
        </p:txBody>
      </p:sp>
    </p:spTree>
    <p:extLst>
      <p:ext uri="{BB962C8B-B14F-4D97-AF65-F5344CB8AC3E}">
        <p14:creationId val="2939815324"/>
      </p:ext>
    </p:extLst>
  </p:cSld>
  <p:clrMapOvr>
    <a:masterClrMapping/>
  </p:clrMapOvr>
</p:notes>
</file>

<file path=ppt/notesSlides/notesSlide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5F2DACD-BB36-F445-A070-9F1BBA6F95DB}" type="slidenum">
              <a:rPr lang="en-US" smtClean="0"/>
              <a:t>7</a:t>
            </a:fld>
            <a:endParaRPr lang="en-US"/>
          </a:p>
        </p:txBody>
      </p:sp>
    </p:spTree>
    <p:extLst>
      <p:ext uri="{BB962C8B-B14F-4D97-AF65-F5344CB8AC3E}">
        <p14:creationId val="701658965"/>
      </p:ext>
    </p:extLst>
  </p:cSld>
  <p:clrMapOvr>
    <a:masterClrMapping/>
  </p:clrMapOvr>
</p:notes>
</file>

<file path=ppt/notesSlides/notesSlide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Hemodialysis</a:t>
            </a:r>
            <a:r>
              <a:rPr lang="en-US" baseline="0"/>
              <a:t> delivery systems include the extracorporeal blood circuit and the internal dialysis circuit. This presentation focuses on the internal dialysis circuit. Dialysate is formed from treated water, which is another topic that is not covered in this presentation. </a:t>
            </a:r>
            <a:endParaRPr lang="en-US"/>
          </a:p>
        </p:txBody>
      </p:sp>
      <p:sp>
        <p:nvSpPr>
          <p:cNvPr id="4" name="Slide Number Placeholder 3"/>
          <p:cNvSpPr>
            <a:spLocks noGrp="1"/>
          </p:cNvSpPr>
          <p:nvPr>
            <p:ph type="sldNum" sz="quarter" idx="10"/>
          </p:nvPr>
        </p:nvSpPr>
        <p:spPr/>
        <p:txBody>
          <a:bodyPr/>
          <a:lstStyle/>
          <a:p>
            <a:fld id="{55F2DACD-BB36-F445-A070-9F1BBA6F95DB}" type="slidenum">
              <a:rPr lang="en-US" smtClean="0"/>
              <a:t>8</a:t>
            </a:fld>
            <a:endParaRPr lang="en-US"/>
          </a:p>
        </p:txBody>
      </p:sp>
    </p:spTree>
    <p:extLst>
      <p:ext uri="{BB962C8B-B14F-4D97-AF65-F5344CB8AC3E}">
        <p14:creationId val="3853941146"/>
      </p:ext>
    </p:extLst>
  </p:cSld>
  <p:clrMapOvr>
    <a:masterClrMapping/>
  </p:clrMapOvr>
</p:notes>
</file>

<file path=ppt/notesSlides/notesSlide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5F2DACD-BB36-F445-A070-9F1BBA6F95DB}" type="slidenum">
              <a:rPr lang="en-US" smtClean="0"/>
              <a:t>9</a:t>
            </a:fld>
            <a:endParaRPr lang="en-US"/>
          </a:p>
        </p:txBody>
      </p:sp>
    </p:spTree>
    <p:extLst>
      <p:ext uri="{BB962C8B-B14F-4D97-AF65-F5344CB8AC3E}">
        <p14:creationId val="3027251523"/>
      </p:ext>
    </p:extLst>
  </p:cSld>
  <p:clrMapOvr>
    <a:masterClrMapping/>
  </p:clrMapOvr>
</p:notes>
</file>

<file path=ppt/notesSlides/notesSlide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5F2DACD-BB36-F445-A070-9F1BBA6F95DB}" type="slidenum">
              <a:rPr lang="en-US" smtClean="0"/>
              <a:t>10</a:t>
            </a:fld>
            <a:endParaRPr lang="en-US"/>
          </a:p>
        </p:txBody>
      </p:sp>
    </p:spTree>
    <p:extLst>
      <p:ext uri="{BB962C8B-B14F-4D97-AF65-F5344CB8AC3E}">
        <p14:creationId val="1111416351"/>
      </p:ext>
    </p:extLst>
  </p:cSld>
  <p:clrMapOvr>
    <a:masterClrMapping/>
  </p:clrMapOvr>
</p:notes>
</file>

<file path=ppt/notesSlides/notesSlide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Dialysate flows from</a:t>
            </a:r>
            <a:r>
              <a:rPr lang="en-US" baseline="0"/>
              <a:t> the treated water into the dialysis machine. Dialysate is not sterile but is “clean” and has direct contact with patient's blood. Dialysis machines build the solution “onsite,” allowing for dynamic changes of electrolytes if needed. Dialysis safety is essential and is provided by the series of checks and balances in the dialysis machine. The system is designed to shut itself off if there is evidence of an abnormality. Disinfection every 24 hrs is essential for safe patient care.</a:t>
            </a:r>
            <a:endParaRPr lang="en-US"/>
          </a:p>
        </p:txBody>
      </p:sp>
      <p:sp>
        <p:nvSpPr>
          <p:cNvPr id="4" name="Slide Number Placeholder 3"/>
          <p:cNvSpPr>
            <a:spLocks noGrp="1"/>
          </p:cNvSpPr>
          <p:nvPr>
            <p:ph type="sldNum" sz="quarter" idx="10"/>
          </p:nvPr>
        </p:nvSpPr>
        <p:spPr/>
        <p:txBody>
          <a:bodyPr/>
          <a:lstStyle/>
          <a:p>
            <a:fld id="{55F2DACD-BB36-F445-A070-9F1BBA6F95DB}" type="slidenum">
              <a:rPr lang="en-US" smtClean="0"/>
              <a:t>12</a:t>
            </a:fld>
            <a:endParaRPr lang="en-US"/>
          </a:p>
        </p:txBody>
      </p:sp>
    </p:spTree>
    <p:extLst>
      <p:ext uri="{BB962C8B-B14F-4D97-AF65-F5344CB8AC3E}">
        <p14:creationId val="1548821906"/>
      </p:ext>
    </p:extLst>
  </p:cSld>
  <p:clrMapOvr>
    <a:masterClrMapping/>
  </p:clrMapOvr>
</p:notes>
</file>

<file path=ppt/notesSlides/notesSlide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There are many components of the dialysis circuit, but we will stick to the key components that are similar no matter what the brand of dialysis machine. </a:t>
            </a:r>
          </a:p>
        </p:txBody>
      </p:sp>
      <p:sp>
        <p:nvSpPr>
          <p:cNvPr id="4" name="Slide Number Placeholder 3"/>
          <p:cNvSpPr>
            <a:spLocks noGrp="1"/>
          </p:cNvSpPr>
          <p:nvPr>
            <p:ph type="sldNum" sz="quarter" idx="10"/>
          </p:nvPr>
        </p:nvSpPr>
        <p:spPr/>
        <p:txBody>
          <a:bodyPr/>
          <a:lstStyle/>
          <a:p>
            <a:fld id="{55F2DACD-BB36-F445-A070-9F1BBA6F95DB}" type="slidenum">
              <a:rPr lang="en-US" smtClean="0"/>
              <a:t>13</a:t>
            </a:fld>
            <a:endParaRPr lang="en-US"/>
          </a:p>
        </p:txBody>
      </p:sp>
    </p:spTree>
    <p:extLst>
      <p:ext uri="{BB962C8B-B14F-4D97-AF65-F5344CB8AC3E}">
        <p14:creationId val="2313768143"/>
      </p:ext>
    </p:extLst>
  </p:cSld>
  <p:clrMapOvr>
    <a:masterClrMapping/>
  </p:clrMapOvr>
</p:notes>
</file>

<file path=ppt/notesSlides/notesSlide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This schematic of the dialysis circuit shows how</a:t>
            </a:r>
            <a:r>
              <a:rPr lang="en-US" baseline="0"/>
              <a:t> water is mixed with base and acid concentrate to form dialysate. There are filters, probes, and monitors that maintain safety of the dialysate before it gets to the dialyzer. The Blood Leak Detector detects breach of the dialyzer from the blood side. Negative pressure across the dialyzer maintains safety regarding exposure to non-sterile water in the dialysis machine. </a:t>
            </a:r>
            <a:endParaRPr lang="en-US"/>
          </a:p>
        </p:txBody>
      </p:sp>
      <p:sp>
        <p:nvSpPr>
          <p:cNvPr id="4" name="Slide Number Placeholder 3"/>
          <p:cNvSpPr>
            <a:spLocks noGrp="1"/>
          </p:cNvSpPr>
          <p:nvPr>
            <p:ph type="sldNum" sz="quarter" idx="10"/>
          </p:nvPr>
        </p:nvSpPr>
        <p:spPr/>
        <p:txBody>
          <a:bodyPr/>
          <a:lstStyle/>
          <a:p>
            <a:fld id="{55F2DACD-BB36-F445-A070-9F1BBA6F95DB}" type="slidenum">
              <a:rPr lang="en-US" smtClean="0"/>
              <a:t>14</a:t>
            </a:fld>
            <a:endParaRPr lang="en-US"/>
          </a:p>
        </p:txBody>
      </p:sp>
    </p:spTree>
    <p:extLst>
      <p:ext uri="{BB962C8B-B14F-4D97-AF65-F5344CB8AC3E}">
        <p14:creationId val="1958699998"/>
      </p:ext>
    </p:extLst>
  </p:cSld>
  <p:clrMapOvr>
    <a:masterClrMapping/>
  </p:clrMapOvr>
</p:notes>
</file>

<file path=ppt/slideLayouts/_rels/slideLayout1.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image" Target="../media/image2.emf" /><Relationship Id="rId3"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1.png" /><Relationship Id="rId3"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slideMaster" Target="../slideMasters/slideMaster1.xml" /></Relationships>
</file>

<file path=ppt/slideLayouts/_rels/slideLayout1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1.png" /><Relationship Id="rId3"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1.png" /><Relationship Id="rId3"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1.png" /><Relationship Id="rId3"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1.png" /><Relationship Id="rId3"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1.png" /><Relationship Id="rId3"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1.png" /><Relationship Id="rId3"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1.png" /><Relationship Id="rId3"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1.png" /><Relationship Id="rId3"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Title Slide">
    <p:bg>
      <p:bgRef idx="1003">
        <a:schemeClr val="bg2"/>
      </p:bgRef>
    </p:bg>
    <p:spTree>
      <p:nvGrpSpPr>
        <p:cNvPr id="1" name=""/>
        <p:cNvGrpSpPr/>
        <p:nvPr/>
      </p:nvGrpSpPr>
      <p:grpSpPr>
        <a:xfrm>
          <a:off x="0" y="0"/>
          <a:ext cx="0" cy="0"/>
        </a:xfrm>
      </p:grpSpPr>
      <p:sp>
        <p:nvSpPr>
          <p:cNvPr id="2" name="Title 1"/>
          <p:cNvSpPr>
            <a:spLocks noGrp="1"/>
          </p:cNvSpPr>
          <p:nvPr>
            <p:ph type="ctrTitle" hasCustomPrompt="1"/>
          </p:nvPr>
        </p:nvSpPr>
        <p:spPr>
          <a:xfrm>
            <a:off x="5071656" y="2079107"/>
            <a:ext cx="6252184" cy="1806416"/>
          </a:xfrm>
        </p:spPr>
        <p:txBody>
          <a:bodyPr anchor="t">
            <a:normAutofit/>
          </a:bodyPr>
          <a:lstStyle>
            <a:lvl1pPr algn="l">
              <a:defRPr sz="4800" b="1" i="0">
                <a:solidFill>
                  <a:schemeClr val="accent1"/>
                </a:solidFill>
                <a:latin typeface="Segoe"/>
                <a:cs typeface="Segoe"/>
              </a:defRPr>
            </a:lvl1pPr>
          </a:lstStyle>
          <a:p>
            <a:r>
              <a:rPr lang="en-US"/>
              <a:t>CLICK TO EDIT MASTER TITLE STYLE</a:t>
            </a:r>
          </a:p>
        </p:txBody>
      </p:sp>
      <p:sp>
        <p:nvSpPr>
          <p:cNvPr id="3" name="Subtitle 2"/>
          <p:cNvSpPr>
            <a:spLocks noGrp="1"/>
          </p:cNvSpPr>
          <p:nvPr>
            <p:ph type="subTitle" idx="1"/>
          </p:nvPr>
        </p:nvSpPr>
        <p:spPr>
          <a:xfrm>
            <a:off x="5063760" y="3886825"/>
            <a:ext cx="6277841" cy="1655762"/>
          </a:xfrm>
        </p:spPr>
        <p:txBody>
          <a:bodyPr>
            <a:normAutofit/>
          </a:bodyPr>
          <a:lstStyle>
            <a:lvl1pPr marL="0" indent="0" algn="l">
              <a:buNone/>
              <a:defRPr sz="3200" b="0" i="1">
                <a:solidFill>
                  <a:schemeClr val="bg1"/>
                </a:solidFill>
                <a:latin typeface="Segoe"/>
                <a:cs typeface="Segoe"/>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9" name="Rectangle 8"/>
          <p:cNvSpPr/>
          <p:nvPr userDrawn="1"/>
        </p:nvSpPr>
        <p:spPr>
          <a:xfrm>
            <a:off x="0" y="5621384"/>
            <a:ext cx="12192000" cy="1236616"/>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4" name="Picture 3"/>
          <p:cNvPicPr>
            <a:picLocks noChangeAspect="1"/>
          </p:cNvPicPr>
          <p:nvPr userDrawn="1"/>
        </p:nvPicPr>
        <p:blipFill>
          <a:blip r:embed="rId1">
            <a:extLst>
              <a:ext uri="{28A0092B-C50C-407E-A947-70E740481C1C}">
                <a14:useLocalDpi xmlns:a14="http://schemas.microsoft.com/office/drawing/2010/main" val="0"/>
              </a:ext>
            </a:extLst>
          </a:blip>
          <a:stretch>
            <a:fillRect/>
          </a:stretch>
        </p:blipFill>
        <p:spPr>
          <a:xfrm>
            <a:off x="8840413" y="5472611"/>
            <a:ext cx="3005648" cy="1534161"/>
          </a:xfrm>
          <a:prstGeom prst="rect">
            <a:avLst/>
          </a:prstGeom>
        </p:spPr>
      </p:pic>
      <p:pic>
        <p:nvPicPr>
          <p:cNvPr id="6" name="Picture 5" descr="ASN_CLOVER_CROPPED.eps"/>
          <p:cNvPicPr>
            <a:picLocks noChangeAspect="1"/>
          </p:cNvPicPr>
          <p:nvPr userDrawn="1"/>
        </p:nvPicPr>
        <p:blipFill>
          <a:blip r:embed="rId2">
            <a:alphaModFix amt="27000"/>
            <a:extLst>
              <a:ext uri="{28A0092B-C50C-407E-A947-70E740481C1C}">
                <a14:useLocalDpi xmlns:a14="http://schemas.microsoft.com/office/drawing/2010/main" val="0"/>
              </a:ext>
            </a:extLst>
          </a:blip>
          <a:stretch>
            <a:fillRect/>
          </a:stretch>
        </p:blipFill>
        <p:spPr>
          <a:xfrm>
            <a:off x="0" y="0"/>
            <a:ext cx="4559300" cy="3937000"/>
          </a:xfrm>
          <a:prstGeom prst="rect">
            <a:avLst/>
          </a:prstGeom>
        </p:spPr>
      </p:pic>
    </p:spTree>
    <p:extLst>
      <p:ext uri="{BB962C8B-B14F-4D97-AF65-F5344CB8AC3E}">
        <p14:creationId val="2663316753"/>
      </p:ext>
    </p:extLst>
  </p:cSld>
  <p:clrMapOvr>
    <a:overrideClrMapping bg1="lt1" tx1="dk1" bg2="lt2" tx2="dk2" accent1="accent1" accent2="accent2" accent3="accent3" accent4="accent4" accent5="accent5" accent6="accent6" hlink="hlink" folHlink="folHlink"/>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_Content with Caption">
    <p:spTree>
      <p:nvGrpSpPr>
        <p:cNvPr id="1" name=""/>
        <p:cNvGrpSpPr/>
        <p:nvPr/>
      </p:nvGrpSpPr>
      <p:grpSpPr>
        <a:xfrm>
          <a:off x="0" y="0"/>
          <a:ext cx="0" cy="0"/>
        </a:xfrm>
      </p:grpSpPr>
      <p:sp>
        <p:nvSpPr>
          <p:cNvPr id="8" name="Rectangle 7"/>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1611799" cy="1391804"/>
          </a:xfrm>
          <a:prstGeom prst="rect">
            <a:avLst/>
          </a:prstGeom>
        </p:spPr>
      </p:pic>
      <p:sp>
        <p:nvSpPr>
          <p:cNvPr id="12"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pic>
        <p:nvPicPr>
          <p:cNvPr id="14" name="Picture 13">
            <a:extLst>
              <a:ext uri="{FF2B5EF4-FFF2-40B4-BE49-F238E27FC236}">
                <a16:creationId xmlns:a16="http://schemas.microsoft.com/office/drawing/2014/main" id="{A31C1D66-BD34-4C6E-8747-BD438EAE947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3750663715"/>
      </p:ext>
    </p:extLst>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_Content with Caption">
    <p:spTree>
      <p:nvGrpSpPr>
        <p:cNvPr id="1" name=""/>
        <p:cNvGrpSpPr/>
        <p:nvPr/>
      </p:nvGrpSpPr>
      <p:grpSpPr>
        <a:xfrm>
          <a:off x="0" y="0"/>
          <a:ext cx="0" cy="0"/>
        </a:xfrm>
      </p:grpSpPr>
      <p:sp>
        <p:nvSpPr>
          <p:cNvPr id="8" name="Rectangle 7"/>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pic>
        <p:nvPicPr>
          <p:cNvPr id="14" name="Picture 13">
            <a:extLst>
              <a:ext uri="{FF2B5EF4-FFF2-40B4-BE49-F238E27FC236}">
                <a16:creationId xmlns:a16="http://schemas.microsoft.com/office/drawing/2014/main" id="{A31C1D66-BD34-4C6E-8747-BD438EAE9475}"/>
              </a:ext>
            </a:extLst>
          </p:cNvPr>
          <p:cNvPicPr>
            <a:picLocks noChangeAspect="1"/>
          </p:cNvPicPr>
          <p:nvPr userDrawn="1"/>
        </p:nvPicPr>
        <p:blipFill>
          <a:blip r:embed="rId1">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4161999967"/>
      </p:ext>
    </p:extLst>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cSld name="Blank">
    <p:spTree>
      <p:nvGrpSpPr>
        <p:cNvPr id="1" name=""/>
        <p:cNvGrpSpPr/>
        <p:nvPr/>
      </p:nvGrpSpPr>
      <p:grpSpPr>
        <a:xfrm>
          <a:off x="0" y="0"/>
          <a:ext cx="0" cy="0"/>
        </a:xfrm>
      </p:grpSpPr>
      <p:sp>
        <p:nvSpPr>
          <p:cNvPr id="2" name="Rectangle 4"/>
          <p:cNvSpPr>
            <a:spLocks noGrp="1" noChangeArrowheads="1"/>
          </p:cNvSpPr>
          <p:nvPr>
            <p:ph type="dt" sz="half" idx="10"/>
          </p:nvPr>
        </p:nvSpPr>
        <p:spPr>
          <a:xfrm>
            <a:off x="914400" y="6248400"/>
            <a:ext cx="2540000" cy="457200"/>
          </a:xfrm>
          <a:prstGeom prst="rect">
            <a:avLst/>
          </a:prstGeom>
        </p:spPr>
        <p:txBody>
          <a:bodyPr/>
          <a:lstStyle>
            <a:lvl1pPr fontAlgn="auto">
              <a:spcBef>
                <a:spcPct val="0"/>
              </a:spcBef>
              <a:spcAft>
                <a:spcPct val="0"/>
              </a:spcAft>
              <a:defRPr/>
            </a:lvl1pPr>
          </a:lstStyle>
          <a:p>
            <a:pPr>
              <a:defRPr/>
            </a:pPr>
            <a:endParaRPr lang="en-US"/>
          </a:p>
        </p:txBody>
      </p:sp>
      <p:sp>
        <p:nvSpPr>
          <p:cNvPr id="3" name="Rectangle 5"/>
          <p:cNvSpPr>
            <a:spLocks noGrp="1" noChangeArrowheads="1"/>
          </p:cNvSpPr>
          <p:nvPr>
            <p:ph type="ftr" sz="quarter" idx="11"/>
          </p:nvPr>
        </p:nvSpPr>
        <p:spPr>
          <a:xfrm>
            <a:off x="4165600" y="6248400"/>
            <a:ext cx="3860800" cy="457200"/>
          </a:xfrm>
          <a:prstGeom prst="rect">
            <a:avLst/>
          </a:prstGeom>
        </p:spPr>
        <p:txBody>
          <a:bodyPr/>
          <a:lstStyle>
            <a:lvl1pPr fontAlgn="auto">
              <a:spcBef>
                <a:spcPct val="0"/>
              </a:spcBef>
              <a:spcAft>
                <a:spcPct val="0"/>
              </a:spcAft>
              <a:defRPr/>
            </a:lvl1pPr>
          </a:lstStyle>
          <a:p>
            <a:pPr>
              <a:defRPr/>
            </a:pPr>
            <a:endParaRPr lang="en-US"/>
          </a:p>
        </p:txBody>
      </p:sp>
      <p:sp>
        <p:nvSpPr>
          <p:cNvPr id="4" name="Rectangle 6"/>
          <p:cNvSpPr>
            <a:spLocks noGrp="1" noChangeArrowheads="1"/>
          </p:cNvSpPr>
          <p:nvPr>
            <p:ph type="sldNum" sz="quarter" idx="12"/>
          </p:nvPr>
        </p:nvSpPr>
        <p:spPr/>
        <p:txBody>
          <a:bodyPr/>
          <a:lstStyle>
            <a:lvl1pPr fontAlgn="auto">
              <a:spcBef>
                <a:spcPct val="0"/>
              </a:spcBef>
              <a:spcAft>
                <a:spcPct val="0"/>
              </a:spcAft>
              <a:defRPr/>
            </a:lvl1pPr>
          </a:lstStyle>
          <a:p>
            <a:pPr>
              <a:defRPr/>
            </a:pPr>
            <a:fld id="{02D9DEDF-5B79-4B07-B712-407636B4D97D}" type="slidenum">
              <a:rPr lang="en-US"/>
              <a:pPr>
                <a:defRPr/>
              </a:pPr>
              <a:t>‹#›</a:t>
            </a:fld>
            <a:endParaRPr lang="en-US"/>
          </a:p>
        </p:txBody>
      </p:sp>
    </p:spTree>
    <p:extLst>
      <p:ext uri="{BB962C8B-B14F-4D97-AF65-F5344CB8AC3E}">
        <p14:creationId val="1406182895"/>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Section Header">
    <p:spTree>
      <p:nvGrpSpPr>
        <p:cNvPr id="1" name=""/>
        <p:cNvGrpSpPr/>
        <p:nvPr/>
      </p:nvGrpSpPr>
      <p:grpSpPr>
        <a:xfrm>
          <a:off x="0" y="0"/>
          <a:ext cx="0" cy="0"/>
        </a:xfrm>
      </p:grpSpPr>
      <p:sp>
        <p:nvSpPr>
          <p:cNvPr id="3" name="Text Placeholder 2"/>
          <p:cNvSpPr>
            <a:spLocks noGrp="1"/>
          </p:cNvSpPr>
          <p:nvPr>
            <p:ph type="body" idx="1"/>
          </p:nvPr>
        </p:nvSpPr>
        <p:spPr>
          <a:xfrm>
            <a:off x="4751571" y="3925200"/>
            <a:ext cx="6542590" cy="1007584"/>
          </a:xfrm>
        </p:spPr>
        <p:txBody>
          <a:bodyPr>
            <a:normAutofit/>
          </a:bodyPr>
          <a:lstStyle>
            <a:lvl1pPr marL="0" indent="0">
              <a:buNone/>
              <a:defRPr sz="3200">
                <a:solidFill>
                  <a:schemeClr val="tx1">
                    <a:lumMod val="65000"/>
                    <a:lumOff val="3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Rectangle 6"/>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p:cNvSpPr txBox="1"/>
          <p:nvPr userDrawn="1"/>
        </p:nvSpPr>
        <p:spPr>
          <a:xfrm>
            <a:off x="4724927" y="2451028"/>
            <a:ext cx="7467073" cy="830997"/>
          </a:xfrm>
          <a:prstGeom prst="rect">
            <a:avLst/>
          </a:prstGeom>
          <a:solidFill>
            <a:schemeClr val="accent3"/>
          </a:solidFill>
        </p:spPr>
        <p:txBody>
          <a:bodyPr wrap="square" rtlCol="0">
            <a:spAutoFit/>
          </a:bodyPr>
          <a:lstStyle/>
          <a:p>
            <a:endParaRPr lang="en-US" sz="4800" b="1" i="0">
              <a:solidFill>
                <a:schemeClr val="bg1"/>
              </a:solidFill>
              <a:latin typeface="Segoe"/>
              <a:cs typeface="Segoe"/>
            </a:endParaRPr>
          </a:p>
        </p:txBody>
      </p:sp>
      <p:pic>
        <p:nvPicPr>
          <p:cNvPr id="11" name="Picture 10"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4559300" cy="3937000"/>
          </a:xfrm>
          <a:prstGeom prst="rect">
            <a:avLst/>
          </a:prstGeom>
        </p:spPr>
      </p:pic>
      <p:sp>
        <p:nvSpPr>
          <p:cNvPr id="12"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sp>
        <p:nvSpPr>
          <p:cNvPr id="10" name="Subtitle 2"/>
          <p:cNvSpPr>
            <a:spLocks noGrp="1"/>
          </p:cNvSpPr>
          <p:nvPr>
            <p:ph type="subTitle" idx="10" hasCustomPrompt="1"/>
          </p:nvPr>
        </p:nvSpPr>
        <p:spPr>
          <a:xfrm>
            <a:off x="4850606" y="2519219"/>
            <a:ext cx="7228155" cy="775460"/>
          </a:xfrm>
        </p:spPr>
        <p:txBody>
          <a:bodyPr>
            <a:noAutofit/>
          </a:bodyPr>
          <a:lstStyle>
            <a:lvl1pPr marL="0" indent="0" algn="l">
              <a:buNone/>
              <a:defRPr sz="4800" b="1" i="0" cap="all">
                <a:solidFill>
                  <a:schemeClr val="bg1"/>
                </a:solidFill>
                <a:latin typeface="Segoe"/>
                <a:cs typeface="Segoe"/>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section TITLE</a:t>
            </a:r>
          </a:p>
        </p:txBody>
      </p:sp>
      <p:pic>
        <p:nvPicPr>
          <p:cNvPr id="13" name="Picture 12">
            <a:extLst>
              <a:ext uri="{FF2B5EF4-FFF2-40B4-BE49-F238E27FC236}">
                <a16:creationId xmlns:a16="http://schemas.microsoft.com/office/drawing/2014/main" id="{B66F2423-F400-49C6-AA94-7838DE5DAEC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4093068769"/>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Title and Content">
    <p:spTree>
      <p:nvGrpSpPr>
        <p:cNvPr id="1" name=""/>
        <p:cNvGrpSpPr/>
        <p:nvPr/>
      </p:nvGrpSpPr>
      <p:grpSpPr>
        <a:xfrm>
          <a:off x="0" y="0"/>
          <a:ext cx="0" cy="0"/>
        </a:xfrm>
      </p:grpSpPr>
      <p:sp>
        <p:nvSpPr>
          <p:cNvPr id="2" name="Title 1"/>
          <p:cNvSpPr>
            <a:spLocks noGrp="1"/>
          </p:cNvSpPr>
          <p:nvPr>
            <p:ph type="title"/>
          </p:nvPr>
        </p:nvSpPr>
        <p:spPr>
          <a:xfrm>
            <a:off x="829318" y="1457433"/>
            <a:ext cx="10515600" cy="1082404"/>
          </a:xfrm>
        </p:spPr>
        <p:txBody>
          <a:bodyPr>
            <a:normAutofit/>
          </a:bodyPr>
          <a:lstStyle>
            <a:lvl1pPr>
              <a:defRPr sz="4000" b="1" i="0">
                <a:solidFill>
                  <a:schemeClr val="accent3"/>
                </a:solidFill>
                <a:latin typeface="Segoe"/>
                <a:cs typeface="Segoe"/>
              </a:defRPr>
            </a:lvl1pPr>
          </a:lstStyle>
          <a:p>
            <a:r>
              <a:rPr lang="en-US"/>
              <a:t>Click to edit Master title style</a:t>
            </a:r>
          </a:p>
        </p:txBody>
      </p:sp>
      <p:sp>
        <p:nvSpPr>
          <p:cNvPr id="3" name="Content Placeholder 2"/>
          <p:cNvSpPr>
            <a:spLocks noGrp="1"/>
          </p:cNvSpPr>
          <p:nvPr>
            <p:ph idx="1"/>
          </p:nvPr>
        </p:nvSpPr>
        <p:spPr>
          <a:xfrm>
            <a:off x="838200" y="2788491"/>
            <a:ext cx="10515600" cy="3388471"/>
          </a:xfrm>
        </p:spPr>
        <p:txBody>
          <a:bodyPr/>
          <a:lstStyle>
            <a:lvl1pPr>
              <a:defRPr>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Box 3"/>
          <p:cNvSpPr txBox="1"/>
          <p:nvPr userDrawn="1"/>
        </p:nvSpPr>
        <p:spPr>
          <a:xfrm>
            <a:off x="6108212" y="337460"/>
            <a:ext cx="6083788" cy="369332"/>
          </a:xfrm>
          <a:prstGeom prst="rect">
            <a:avLst/>
          </a:prstGeom>
          <a:solidFill>
            <a:schemeClr val="accent3"/>
          </a:solidFill>
        </p:spPr>
        <p:txBody>
          <a:bodyPr wrap="square" rtlCol="0">
            <a:spAutoFit/>
          </a:bodyPr>
          <a:lstStyle/>
          <a:p>
            <a:endParaRPr lang="en-US" b="1" i="0">
              <a:solidFill>
                <a:schemeClr val="bg1"/>
              </a:solidFill>
              <a:latin typeface="Segoe"/>
              <a:cs typeface="Segoe"/>
            </a:endParaRPr>
          </a:p>
        </p:txBody>
      </p:sp>
      <p:pic>
        <p:nvPicPr>
          <p:cNvPr id="9" name="Picture 8"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1611799" cy="1391804"/>
          </a:xfrm>
          <a:prstGeom prst="rect">
            <a:avLst/>
          </a:prstGeom>
        </p:spPr>
      </p:pic>
      <p:sp>
        <p:nvSpPr>
          <p:cNvPr id="12"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sp>
        <p:nvSpPr>
          <p:cNvPr id="10" name="Subtitle 2"/>
          <p:cNvSpPr>
            <a:spLocks noGrp="1"/>
          </p:cNvSpPr>
          <p:nvPr>
            <p:ph type="subTitle" idx="10" hasCustomPrompt="1"/>
          </p:nvPr>
        </p:nvSpPr>
        <p:spPr>
          <a:xfrm>
            <a:off x="6129537" y="352365"/>
            <a:ext cx="6062463" cy="366959"/>
          </a:xfrm>
        </p:spPr>
        <p:txBody>
          <a:bodyPr>
            <a:noAutofit/>
          </a:bodyPr>
          <a:lstStyle>
            <a:lvl1pPr marL="0" indent="0" algn="l">
              <a:buNone/>
              <a:defRPr sz="2000" b="1" i="0" cap="all">
                <a:solidFill>
                  <a:schemeClr val="bg1"/>
                </a:solidFill>
                <a:latin typeface="Segoe"/>
                <a:cs typeface="Segoe"/>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section TITLE</a:t>
            </a:r>
          </a:p>
        </p:txBody>
      </p:sp>
      <p:pic>
        <p:nvPicPr>
          <p:cNvPr id="11" name="Picture 10">
            <a:extLst>
              <a:ext uri="{FF2B5EF4-FFF2-40B4-BE49-F238E27FC236}">
                <a16:creationId xmlns:a16="http://schemas.microsoft.com/office/drawing/2014/main" id="{EC050D15-1E24-444E-A723-6D75A9DC871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1503604168"/>
      </p:ext>
    </p:extLst>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_Title and Content">
    <p:spTree>
      <p:nvGrpSpPr>
        <p:cNvPr id="1" name=""/>
        <p:cNvGrpSpPr/>
        <p:nvPr/>
      </p:nvGrpSpPr>
      <p:grpSpPr>
        <a:xfrm>
          <a:off x="0" y="0"/>
          <a:ext cx="0" cy="0"/>
        </a:xfrm>
      </p:grpSpPr>
      <p:sp>
        <p:nvSpPr>
          <p:cNvPr id="2" name="Title 1"/>
          <p:cNvSpPr>
            <a:spLocks noGrp="1"/>
          </p:cNvSpPr>
          <p:nvPr>
            <p:ph type="title"/>
          </p:nvPr>
        </p:nvSpPr>
        <p:spPr>
          <a:xfrm>
            <a:off x="829318" y="1457433"/>
            <a:ext cx="10515600" cy="1082404"/>
          </a:xfrm>
        </p:spPr>
        <p:txBody>
          <a:bodyPr>
            <a:normAutofit/>
          </a:bodyPr>
          <a:lstStyle>
            <a:lvl1pPr>
              <a:defRPr sz="4000" b="1" i="0">
                <a:solidFill>
                  <a:schemeClr val="accent3"/>
                </a:solidFill>
                <a:latin typeface="Segoe"/>
                <a:cs typeface="Segoe"/>
              </a:defRPr>
            </a:lvl1pPr>
          </a:lstStyle>
          <a:p>
            <a:r>
              <a:rPr lang="en-US"/>
              <a:t>Click to edit Master title style</a:t>
            </a:r>
          </a:p>
        </p:txBody>
      </p:sp>
      <p:sp>
        <p:nvSpPr>
          <p:cNvPr id="3" name="Content Placeholder 2"/>
          <p:cNvSpPr>
            <a:spLocks noGrp="1"/>
          </p:cNvSpPr>
          <p:nvPr>
            <p:ph idx="1"/>
          </p:nvPr>
        </p:nvSpPr>
        <p:spPr>
          <a:xfrm>
            <a:off x="838200" y="2788491"/>
            <a:ext cx="10515600" cy="3388471"/>
          </a:xfrm>
        </p:spPr>
        <p:txBody>
          <a:bodyPr/>
          <a:lstStyle>
            <a:lvl1pPr>
              <a:defRPr>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9" name="Picture 8"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1611799" cy="1391804"/>
          </a:xfrm>
          <a:prstGeom prst="rect">
            <a:avLst/>
          </a:prstGeom>
        </p:spPr>
      </p:pic>
      <p:sp>
        <p:nvSpPr>
          <p:cNvPr id="12"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pic>
        <p:nvPicPr>
          <p:cNvPr id="11" name="Picture 10">
            <a:extLst>
              <a:ext uri="{FF2B5EF4-FFF2-40B4-BE49-F238E27FC236}">
                <a16:creationId xmlns:a16="http://schemas.microsoft.com/office/drawing/2014/main" id="{EC050D15-1E24-444E-A723-6D75A9DC871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912608000"/>
      </p:ext>
    </p:extLst>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Two Content">
    <p:spTree>
      <p:nvGrpSpPr>
        <p:cNvPr id="1" name=""/>
        <p:cNvGrpSpPr/>
        <p:nvPr/>
      </p:nvGrpSpPr>
      <p:grpSpPr>
        <a:xfrm>
          <a:off x="0" y="0"/>
          <a:ext cx="0" cy="0"/>
        </a:xfrm>
      </p:grpSpPr>
      <p:sp>
        <p:nvSpPr>
          <p:cNvPr id="2" name="Title 1"/>
          <p:cNvSpPr>
            <a:spLocks noGrp="1"/>
          </p:cNvSpPr>
          <p:nvPr>
            <p:ph type="title"/>
          </p:nvPr>
        </p:nvSpPr>
        <p:spPr>
          <a:xfrm>
            <a:off x="838200" y="1420887"/>
            <a:ext cx="10515600" cy="944723"/>
          </a:xfrm>
        </p:spPr>
        <p:txBody>
          <a:bodyPr>
            <a:normAutofit/>
          </a:bodyPr>
          <a:lstStyle>
            <a:lvl1pPr>
              <a:defRPr sz="4000" b="1" i="0">
                <a:solidFill>
                  <a:schemeClr val="accent3"/>
                </a:solidFill>
                <a:latin typeface="Segoe"/>
                <a:cs typeface="Segoe"/>
              </a:defRPr>
            </a:lvl1pPr>
          </a:lstStyle>
          <a:p>
            <a:r>
              <a:rPr lang="en-US"/>
              <a:t>Click to edit Master title style</a:t>
            </a:r>
          </a:p>
        </p:txBody>
      </p:sp>
      <p:sp>
        <p:nvSpPr>
          <p:cNvPr id="3" name="Content Placeholder 2"/>
          <p:cNvSpPr>
            <a:spLocks noGrp="1"/>
          </p:cNvSpPr>
          <p:nvPr>
            <p:ph sz="half" idx="1"/>
          </p:nvPr>
        </p:nvSpPr>
        <p:spPr>
          <a:xfrm>
            <a:off x="838200" y="2806252"/>
            <a:ext cx="5181600" cy="3370710"/>
          </a:xfrm>
        </p:spPr>
        <p:txBody>
          <a:bodyPr/>
          <a:lstStyle>
            <a:lvl1pPr>
              <a:defRPr>
                <a:solidFill>
                  <a:schemeClr val="tx1">
                    <a:lumMod val="65000"/>
                    <a:lumOff val="35000"/>
                  </a:schemeClr>
                </a:solidFill>
                <a:latin typeface="Segoe"/>
                <a:cs typeface="Segoe"/>
              </a:defRPr>
            </a:lvl1pPr>
            <a:lvl2pPr>
              <a:defRPr>
                <a:solidFill>
                  <a:schemeClr val="tx1">
                    <a:lumMod val="65000"/>
                    <a:lumOff val="35000"/>
                  </a:schemeClr>
                </a:solidFill>
                <a:latin typeface="Segoe"/>
                <a:cs typeface="Segoe"/>
              </a:defRPr>
            </a:lvl2pPr>
            <a:lvl3pPr>
              <a:defRPr>
                <a:solidFill>
                  <a:schemeClr val="tx1">
                    <a:lumMod val="65000"/>
                    <a:lumOff val="35000"/>
                  </a:schemeClr>
                </a:solidFill>
                <a:latin typeface="Segoe"/>
                <a:cs typeface="Segoe"/>
              </a:defRPr>
            </a:lvl3pPr>
            <a:lvl4pPr>
              <a:defRPr>
                <a:solidFill>
                  <a:schemeClr val="tx1">
                    <a:lumMod val="65000"/>
                    <a:lumOff val="35000"/>
                  </a:schemeClr>
                </a:solidFill>
                <a:latin typeface="Segoe"/>
                <a:cs typeface="Segoe"/>
              </a:defRPr>
            </a:lvl4pPr>
            <a:lvl5pPr>
              <a:defRPr>
                <a:solidFill>
                  <a:schemeClr val="tx1">
                    <a:lumMod val="65000"/>
                    <a:lumOff val="35000"/>
                  </a:schemeClr>
                </a:solidFill>
                <a:latin typeface="Segoe"/>
                <a:cs typeface="Segoe"/>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2841773"/>
            <a:ext cx="5181600" cy="3335189"/>
          </a:xfrm>
        </p:spPr>
        <p:txBody>
          <a:bodyPr/>
          <a:lstStyle>
            <a:lvl1pPr>
              <a:defRPr>
                <a:solidFill>
                  <a:schemeClr val="tx1">
                    <a:lumMod val="65000"/>
                    <a:lumOff val="35000"/>
                  </a:schemeClr>
                </a:solidFill>
                <a:latin typeface="Segoe"/>
                <a:cs typeface="Segoe"/>
              </a:defRPr>
            </a:lvl1pPr>
            <a:lvl2pPr>
              <a:defRPr>
                <a:solidFill>
                  <a:schemeClr val="tx1">
                    <a:lumMod val="65000"/>
                    <a:lumOff val="35000"/>
                  </a:schemeClr>
                </a:solidFill>
                <a:latin typeface="Segoe"/>
                <a:cs typeface="Segoe"/>
              </a:defRPr>
            </a:lvl2pPr>
            <a:lvl3pPr>
              <a:defRPr>
                <a:solidFill>
                  <a:schemeClr val="tx1">
                    <a:lumMod val="65000"/>
                    <a:lumOff val="35000"/>
                  </a:schemeClr>
                </a:solidFill>
                <a:latin typeface="Segoe"/>
                <a:cs typeface="Segoe"/>
              </a:defRPr>
            </a:lvl3pPr>
            <a:lvl4pPr>
              <a:defRPr>
                <a:solidFill>
                  <a:schemeClr val="tx1">
                    <a:lumMod val="65000"/>
                    <a:lumOff val="35000"/>
                  </a:schemeClr>
                </a:solidFill>
                <a:latin typeface="Segoe"/>
                <a:cs typeface="Segoe"/>
              </a:defRPr>
            </a:lvl4pPr>
            <a:lvl5pPr>
              <a:defRPr>
                <a:solidFill>
                  <a:schemeClr val="tx1">
                    <a:lumMod val="65000"/>
                    <a:lumOff val="35000"/>
                  </a:schemeClr>
                </a:solidFill>
                <a:latin typeface="Segoe"/>
                <a:cs typeface="Segoe"/>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TextBox 9"/>
          <p:cNvSpPr txBox="1"/>
          <p:nvPr userDrawn="1"/>
        </p:nvSpPr>
        <p:spPr>
          <a:xfrm>
            <a:off x="6108212" y="337460"/>
            <a:ext cx="6083788" cy="369332"/>
          </a:xfrm>
          <a:prstGeom prst="rect">
            <a:avLst/>
          </a:prstGeom>
          <a:solidFill>
            <a:schemeClr val="accent3"/>
          </a:solidFill>
        </p:spPr>
        <p:txBody>
          <a:bodyPr wrap="square" rtlCol="0">
            <a:spAutoFit/>
          </a:bodyPr>
          <a:lstStyle/>
          <a:p>
            <a:endParaRPr lang="en-US" b="1" i="0">
              <a:solidFill>
                <a:schemeClr val="bg1"/>
              </a:solidFill>
              <a:latin typeface="Segoe"/>
              <a:cs typeface="Segoe"/>
            </a:endParaRPr>
          </a:p>
        </p:txBody>
      </p:sp>
      <p:pic>
        <p:nvPicPr>
          <p:cNvPr id="11" name="Picture 10"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1611799" cy="1391804"/>
          </a:xfrm>
          <a:prstGeom prst="rect">
            <a:avLst/>
          </a:prstGeom>
        </p:spPr>
      </p:pic>
      <p:sp>
        <p:nvSpPr>
          <p:cNvPr id="12"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sp>
        <p:nvSpPr>
          <p:cNvPr id="15" name="Subtitle 2"/>
          <p:cNvSpPr>
            <a:spLocks noGrp="1"/>
          </p:cNvSpPr>
          <p:nvPr>
            <p:ph type="subTitle" idx="10" hasCustomPrompt="1"/>
          </p:nvPr>
        </p:nvSpPr>
        <p:spPr>
          <a:xfrm>
            <a:off x="6129537" y="352365"/>
            <a:ext cx="6062463" cy="366959"/>
          </a:xfrm>
        </p:spPr>
        <p:txBody>
          <a:bodyPr>
            <a:noAutofit/>
          </a:bodyPr>
          <a:lstStyle>
            <a:lvl1pPr marL="0" indent="0" algn="l">
              <a:buNone/>
              <a:defRPr sz="2000" b="1" i="0" cap="all">
                <a:solidFill>
                  <a:schemeClr val="bg1"/>
                </a:solidFill>
                <a:latin typeface="Segoe"/>
                <a:cs typeface="Segoe"/>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section TITLE</a:t>
            </a:r>
          </a:p>
        </p:txBody>
      </p:sp>
      <p:pic>
        <p:nvPicPr>
          <p:cNvPr id="13" name="Picture 12">
            <a:extLst>
              <a:ext uri="{FF2B5EF4-FFF2-40B4-BE49-F238E27FC236}">
                <a16:creationId xmlns:a16="http://schemas.microsoft.com/office/drawing/2014/main" id="{D1BFCCBF-2E7B-4C54-B079-37525BF7033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1167041301"/>
      </p:ext>
    </p:extLst>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_Two Content">
    <p:spTree>
      <p:nvGrpSpPr>
        <p:cNvPr id="1" name=""/>
        <p:cNvGrpSpPr/>
        <p:nvPr/>
      </p:nvGrpSpPr>
      <p:grpSpPr>
        <a:xfrm>
          <a:off x="0" y="0"/>
          <a:ext cx="0" cy="0"/>
        </a:xfrm>
      </p:grpSpPr>
      <p:sp>
        <p:nvSpPr>
          <p:cNvPr id="2" name="Title 1"/>
          <p:cNvSpPr>
            <a:spLocks noGrp="1"/>
          </p:cNvSpPr>
          <p:nvPr>
            <p:ph type="title"/>
          </p:nvPr>
        </p:nvSpPr>
        <p:spPr>
          <a:xfrm>
            <a:off x="838200" y="1420887"/>
            <a:ext cx="10515600" cy="944723"/>
          </a:xfrm>
        </p:spPr>
        <p:txBody>
          <a:bodyPr>
            <a:normAutofit/>
          </a:bodyPr>
          <a:lstStyle>
            <a:lvl1pPr>
              <a:defRPr sz="4000" b="1" i="0">
                <a:solidFill>
                  <a:schemeClr val="accent3"/>
                </a:solidFill>
                <a:latin typeface="Segoe"/>
                <a:cs typeface="Segoe"/>
              </a:defRPr>
            </a:lvl1pPr>
          </a:lstStyle>
          <a:p>
            <a:r>
              <a:rPr lang="en-US"/>
              <a:t>Click to edit Master title style</a:t>
            </a:r>
          </a:p>
        </p:txBody>
      </p:sp>
      <p:sp>
        <p:nvSpPr>
          <p:cNvPr id="3" name="Content Placeholder 2"/>
          <p:cNvSpPr>
            <a:spLocks noGrp="1"/>
          </p:cNvSpPr>
          <p:nvPr>
            <p:ph sz="half" idx="1"/>
          </p:nvPr>
        </p:nvSpPr>
        <p:spPr>
          <a:xfrm>
            <a:off x="838200" y="2806252"/>
            <a:ext cx="5181600" cy="3370710"/>
          </a:xfrm>
        </p:spPr>
        <p:txBody>
          <a:bodyPr/>
          <a:lstStyle>
            <a:lvl1pPr>
              <a:defRPr>
                <a:solidFill>
                  <a:schemeClr val="tx1">
                    <a:lumMod val="65000"/>
                    <a:lumOff val="35000"/>
                  </a:schemeClr>
                </a:solidFill>
                <a:latin typeface="Segoe"/>
                <a:cs typeface="Segoe"/>
              </a:defRPr>
            </a:lvl1pPr>
            <a:lvl2pPr>
              <a:defRPr>
                <a:solidFill>
                  <a:schemeClr val="tx1">
                    <a:lumMod val="65000"/>
                    <a:lumOff val="35000"/>
                  </a:schemeClr>
                </a:solidFill>
                <a:latin typeface="Segoe"/>
                <a:cs typeface="Segoe"/>
              </a:defRPr>
            </a:lvl2pPr>
            <a:lvl3pPr>
              <a:defRPr>
                <a:solidFill>
                  <a:schemeClr val="tx1">
                    <a:lumMod val="65000"/>
                    <a:lumOff val="35000"/>
                  </a:schemeClr>
                </a:solidFill>
                <a:latin typeface="Segoe"/>
                <a:cs typeface="Segoe"/>
              </a:defRPr>
            </a:lvl3pPr>
            <a:lvl4pPr>
              <a:defRPr>
                <a:solidFill>
                  <a:schemeClr val="tx1">
                    <a:lumMod val="65000"/>
                    <a:lumOff val="35000"/>
                  </a:schemeClr>
                </a:solidFill>
                <a:latin typeface="Segoe"/>
                <a:cs typeface="Segoe"/>
              </a:defRPr>
            </a:lvl4pPr>
            <a:lvl5pPr>
              <a:defRPr>
                <a:solidFill>
                  <a:schemeClr val="tx1">
                    <a:lumMod val="65000"/>
                    <a:lumOff val="35000"/>
                  </a:schemeClr>
                </a:solidFill>
                <a:latin typeface="Segoe"/>
                <a:cs typeface="Segoe"/>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2841773"/>
            <a:ext cx="5181600" cy="3335189"/>
          </a:xfrm>
        </p:spPr>
        <p:txBody>
          <a:bodyPr/>
          <a:lstStyle>
            <a:lvl1pPr>
              <a:defRPr>
                <a:solidFill>
                  <a:schemeClr val="tx1">
                    <a:lumMod val="65000"/>
                    <a:lumOff val="35000"/>
                  </a:schemeClr>
                </a:solidFill>
                <a:latin typeface="Segoe"/>
                <a:cs typeface="Segoe"/>
              </a:defRPr>
            </a:lvl1pPr>
            <a:lvl2pPr>
              <a:defRPr>
                <a:solidFill>
                  <a:schemeClr val="tx1">
                    <a:lumMod val="65000"/>
                    <a:lumOff val="35000"/>
                  </a:schemeClr>
                </a:solidFill>
                <a:latin typeface="Segoe"/>
                <a:cs typeface="Segoe"/>
              </a:defRPr>
            </a:lvl2pPr>
            <a:lvl3pPr>
              <a:defRPr>
                <a:solidFill>
                  <a:schemeClr val="tx1">
                    <a:lumMod val="65000"/>
                    <a:lumOff val="35000"/>
                  </a:schemeClr>
                </a:solidFill>
                <a:latin typeface="Segoe"/>
                <a:cs typeface="Segoe"/>
              </a:defRPr>
            </a:lvl3pPr>
            <a:lvl4pPr>
              <a:defRPr>
                <a:solidFill>
                  <a:schemeClr val="tx1">
                    <a:lumMod val="65000"/>
                    <a:lumOff val="35000"/>
                  </a:schemeClr>
                </a:solidFill>
                <a:latin typeface="Segoe"/>
                <a:cs typeface="Segoe"/>
              </a:defRPr>
            </a:lvl4pPr>
            <a:lvl5pPr>
              <a:defRPr>
                <a:solidFill>
                  <a:schemeClr val="tx1">
                    <a:lumMod val="65000"/>
                    <a:lumOff val="35000"/>
                  </a:schemeClr>
                </a:solidFill>
                <a:latin typeface="Segoe"/>
                <a:cs typeface="Segoe"/>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1611799" cy="1391804"/>
          </a:xfrm>
          <a:prstGeom prst="rect">
            <a:avLst/>
          </a:prstGeom>
        </p:spPr>
      </p:pic>
      <p:sp>
        <p:nvSpPr>
          <p:cNvPr id="12"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pic>
        <p:nvPicPr>
          <p:cNvPr id="13" name="Picture 12">
            <a:extLst>
              <a:ext uri="{FF2B5EF4-FFF2-40B4-BE49-F238E27FC236}">
                <a16:creationId xmlns:a16="http://schemas.microsoft.com/office/drawing/2014/main" id="{D1BFCCBF-2E7B-4C54-B079-37525BF7033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2619641365"/>
      </p:ext>
    </p:extLst>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Title Only">
    <p:spTree>
      <p:nvGrpSpPr>
        <p:cNvPr id="1" name=""/>
        <p:cNvGrpSpPr/>
        <p:nvPr/>
      </p:nvGrpSpPr>
      <p:grpSpPr>
        <a:xfrm>
          <a:off x="0" y="0"/>
          <a:ext cx="0" cy="0"/>
        </a:xfrm>
      </p:grpSpPr>
      <p:sp>
        <p:nvSpPr>
          <p:cNvPr id="2" name="Title 1"/>
          <p:cNvSpPr>
            <a:spLocks noGrp="1"/>
          </p:cNvSpPr>
          <p:nvPr>
            <p:ph type="title" hasCustomPrompt="1"/>
          </p:nvPr>
        </p:nvSpPr>
        <p:spPr>
          <a:xfrm>
            <a:off x="1264510" y="1234396"/>
            <a:ext cx="10515600" cy="722708"/>
          </a:xfrm>
        </p:spPr>
        <p:txBody>
          <a:bodyPr>
            <a:normAutofit/>
          </a:bodyPr>
          <a:lstStyle>
            <a:lvl1pPr>
              <a:defRPr sz="2400" b="1" i="0">
                <a:solidFill>
                  <a:schemeClr val="accent2"/>
                </a:solidFill>
                <a:latin typeface="Segoe"/>
                <a:cs typeface="Segoe"/>
              </a:defRPr>
            </a:lvl1pPr>
          </a:lstStyle>
          <a:p>
            <a:r>
              <a:rPr lang="en-US"/>
              <a:t>CLICK TO EDIT MASTER TITLE STYLE</a:t>
            </a:r>
          </a:p>
        </p:txBody>
      </p:sp>
      <p:sp>
        <p:nvSpPr>
          <p:cNvPr id="5" name="Chart Placeholder 4"/>
          <p:cNvSpPr>
            <a:spLocks noGrp="1"/>
          </p:cNvSpPr>
          <p:nvPr>
            <p:ph type="chart" sz="quarter" idx="10"/>
          </p:nvPr>
        </p:nvSpPr>
        <p:spPr>
          <a:xfrm>
            <a:off x="1260734" y="1998427"/>
            <a:ext cx="9583738" cy="3906837"/>
          </a:xfrm>
        </p:spPr>
        <p:txBody>
          <a:bodyPr/>
          <a:lstStyle/>
          <a:p>
            <a:endParaRPr lang="en-US"/>
          </a:p>
        </p:txBody>
      </p:sp>
      <p:sp>
        <p:nvSpPr>
          <p:cNvPr id="7" name="Rectangle 6"/>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p:cNvSpPr txBox="1"/>
          <p:nvPr userDrawn="1"/>
        </p:nvSpPr>
        <p:spPr>
          <a:xfrm>
            <a:off x="6108212" y="337460"/>
            <a:ext cx="6083788" cy="369332"/>
          </a:xfrm>
          <a:prstGeom prst="rect">
            <a:avLst/>
          </a:prstGeom>
          <a:solidFill>
            <a:schemeClr val="accent3"/>
          </a:solidFill>
        </p:spPr>
        <p:txBody>
          <a:bodyPr wrap="square" rtlCol="0">
            <a:spAutoFit/>
          </a:bodyPr>
          <a:lstStyle/>
          <a:p>
            <a:endParaRPr lang="en-US" b="1" i="0">
              <a:solidFill>
                <a:schemeClr val="bg1"/>
              </a:solidFill>
              <a:latin typeface="Segoe"/>
              <a:cs typeface="Segoe"/>
            </a:endParaRPr>
          </a:p>
        </p:txBody>
      </p:sp>
      <p:pic>
        <p:nvPicPr>
          <p:cNvPr id="10" name="Picture 9"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1611799" cy="1391804"/>
          </a:xfrm>
          <a:prstGeom prst="rect">
            <a:avLst/>
          </a:prstGeom>
        </p:spPr>
      </p:pic>
      <p:sp>
        <p:nvSpPr>
          <p:cNvPr id="11"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sp>
        <p:nvSpPr>
          <p:cNvPr id="12" name="Subtitle 2"/>
          <p:cNvSpPr>
            <a:spLocks noGrp="1"/>
          </p:cNvSpPr>
          <p:nvPr>
            <p:ph type="subTitle" idx="11" hasCustomPrompt="1"/>
          </p:nvPr>
        </p:nvSpPr>
        <p:spPr>
          <a:xfrm>
            <a:off x="6129537" y="352365"/>
            <a:ext cx="6062463" cy="366959"/>
          </a:xfrm>
        </p:spPr>
        <p:txBody>
          <a:bodyPr>
            <a:noAutofit/>
          </a:bodyPr>
          <a:lstStyle>
            <a:lvl1pPr marL="0" indent="0" algn="l">
              <a:buNone/>
              <a:defRPr sz="2000" b="1" i="0" cap="all">
                <a:solidFill>
                  <a:schemeClr val="bg1"/>
                </a:solidFill>
                <a:latin typeface="Segoe"/>
                <a:cs typeface="Segoe"/>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section TITLE</a:t>
            </a:r>
          </a:p>
        </p:txBody>
      </p:sp>
      <p:pic>
        <p:nvPicPr>
          <p:cNvPr id="13" name="Picture 12">
            <a:extLst>
              <a:ext uri="{FF2B5EF4-FFF2-40B4-BE49-F238E27FC236}">
                <a16:creationId xmlns:a16="http://schemas.microsoft.com/office/drawing/2014/main" id="{A718824C-707F-414C-9461-7697E70785B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3597465517"/>
      </p:ext>
    </p:extLst>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_Title Only">
    <p:spTree>
      <p:nvGrpSpPr>
        <p:cNvPr id="1" name=""/>
        <p:cNvGrpSpPr/>
        <p:nvPr/>
      </p:nvGrpSpPr>
      <p:grpSpPr>
        <a:xfrm>
          <a:off x="0" y="0"/>
          <a:ext cx="0" cy="0"/>
        </a:xfrm>
      </p:grpSpPr>
      <p:sp>
        <p:nvSpPr>
          <p:cNvPr id="2" name="Title 1"/>
          <p:cNvSpPr>
            <a:spLocks noGrp="1"/>
          </p:cNvSpPr>
          <p:nvPr>
            <p:ph type="title" hasCustomPrompt="1"/>
          </p:nvPr>
        </p:nvSpPr>
        <p:spPr>
          <a:xfrm>
            <a:off x="1264510" y="1234396"/>
            <a:ext cx="10515600" cy="722708"/>
          </a:xfrm>
        </p:spPr>
        <p:txBody>
          <a:bodyPr>
            <a:normAutofit/>
          </a:bodyPr>
          <a:lstStyle>
            <a:lvl1pPr>
              <a:defRPr sz="2400" b="1" i="0">
                <a:solidFill>
                  <a:schemeClr val="accent2"/>
                </a:solidFill>
                <a:latin typeface="Segoe"/>
                <a:cs typeface="Segoe"/>
              </a:defRPr>
            </a:lvl1pPr>
          </a:lstStyle>
          <a:p>
            <a:r>
              <a:rPr lang="en-US"/>
              <a:t>CLICK TO EDIT MASTER TITLE STYLE</a:t>
            </a:r>
          </a:p>
        </p:txBody>
      </p:sp>
      <p:sp>
        <p:nvSpPr>
          <p:cNvPr id="5" name="Chart Placeholder 4"/>
          <p:cNvSpPr>
            <a:spLocks noGrp="1"/>
          </p:cNvSpPr>
          <p:nvPr>
            <p:ph type="chart" sz="quarter" idx="10"/>
          </p:nvPr>
        </p:nvSpPr>
        <p:spPr>
          <a:xfrm>
            <a:off x="1260734" y="1998427"/>
            <a:ext cx="9583738" cy="3906837"/>
          </a:xfrm>
        </p:spPr>
        <p:txBody>
          <a:bodyPr/>
          <a:lstStyle/>
          <a:p>
            <a:endParaRPr lang="en-US"/>
          </a:p>
        </p:txBody>
      </p:sp>
      <p:sp>
        <p:nvSpPr>
          <p:cNvPr id="7" name="Rectangle 6"/>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0" name="Picture 9"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1611799" cy="1391804"/>
          </a:xfrm>
          <a:prstGeom prst="rect">
            <a:avLst/>
          </a:prstGeom>
        </p:spPr>
      </p:pic>
      <p:sp>
        <p:nvSpPr>
          <p:cNvPr id="11"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pic>
        <p:nvPicPr>
          <p:cNvPr id="13" name="Picture 12">
            <a:extLst>
              <a:ext uri="{FF2B5EF4-FFF2-40B4-BE49-F238E27FC236}">
                <a16:creationId xmlns:a16="http://schemas.microsoft.com/office/drawing/2014/main" id="{A718824C-707F-414C-9461-7697E70785B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3710444813"/>
      </p:ext>
    </p:extLst>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Content with Caption">
    <p:spTree>
      <p:nvGrpSpPr>
        <p:cNvPr id="1" name=""/>
        <p:cNvGrpSpPr/>
        <p:nvPr/>
      </p:nvGrpSpPr>
      <p:grpSpPr>
        <a:xfrm>
          <a:off x="0" y="0"/>
          <a:ext cx="0" cy="0"/>
        </a:xfrm>
      </p:grpSpPr>
      <p:sp>
        <p:nvSpPr>
          <p:cNvPr id="2" name="Title 1"/>
          <p:cNvSpPr>
            <a:spLocks noGrp="1"/>
          </p:cNvSpPr>
          <p:nvPr>
            <p:ph type="title"/>
          </p:nvPr>
        </p:nvSpPr>
        <p:spPr>
          <a:xfrm>
            <a:off x="875313" y="1327492"/>
            <a:ext cx="3932237" cy="1088015"/>
          </a:xfrm>
        </p:spPr>
        <p:txBody>
          <a:bodyPr anchor="t">
            <a:normAutofit/>
          </a:bodyPr>
          <a:lstStyle>
            <a:lvl1pPr>
              <a:defRPr sz="3600" b="1" i="0">
                <a:solidFill>
                  <a:schemeClr val="accent2"/>
                </a:solidFill>
                <a:latin typeface="Segoe"/>
                <a:cs typeface="Segoe"/>
              </a:defRPr>
            </a:lvl1pPr>
          </a:lstStyle>
          <a:p>
            <a:r>
              <a:rPr lang="en-US"/>
              <a:t>Click to edit Master title style</a:t>
            </a:r>
          </a:p>
        </p:txBody>
      </p:sp>
      <p:sp>
        <p:nvSpPr>
          <p:cNvPr id="3" name="Content Placeholder 2"/>
          <p:cNvSpPr>
            <a:spLocks noGrp="1"/>
          </p:cNvSpPr>
          <p:nvPr>
            <p:ph idx="1"/>
          </p:nvPr>
        </p:nvSpPr>
        <p:spPr>
          <a:xfrm>
            <a:off x="5183188" y="1314320"/>
            <a:ext cx="6172200" cy="4546730"/>
          </a:xfrm>
        </p:spPr>
        <p:txBody>
          <a:bodyPr>
            <a:normAutofit/>
          </a:bodyPr>
          <a:lstStyle>
            <a:lvl1pPr>
              <a:defRPr sz="2400">
                <a:solidFill>
                  <a:schemeClr val="tx1">
                    <a:lumMod val="65000"/>
                    <a:lumOff val="35000"/>
                  </a:schemeClr>
                </a:solidFill>
                <a:latin typeface="Segoe"/>
                <a:cs typeface="Segoe"/>
              </a:defRPr>
            </a:lvl1pPr>
            <a:lvl2pPr>
              <a:defRPr sz="2000">
                <a:solidFill>
                  <a:schemeClr val="tx1">
                    <a:lumMod val="65000"/>
                    <a:lumOff val="35000"/>
                  </a:schemeClr>
                </a:solidFill>
                <a:latin typeface="Segoe"/>
                <a:cs typeface="Segoe"/>
              </a:defRPr>
            </a:lvl2pPr>
            <a:lvl3pPr>
              <a:defRPr sz="1800">
                <a:solidFill>
                  <a:schemeClr val="tx1">
                    <a:lumMod val="65000"/>
                    <a:lumOff val="35000"/>
                  </a:schemeClr>
                </a:solidFill>
                <a:latin typeface="Segoe"/>
                <a:cs typeface="Segoe"/>
              </a:defRPr>
            </a:lvl3pPr>
            <a:lvl4pPr>
              <a:defRPr sz="1600">
                <a:solidFill>
                  <a:schemeClr val="tx1">
                    <a:lumMod val="65000"/>
                    <a:lumOff val="35000"/>
                  </a:schemeClr>
                </a:solidFill>
                <a:latin typeface="Segoe"/>
                <a:cs typeface="Segoe"/>
              </a:defRPr>
            </a:lvl4pPr>
            <a:lvl5pPr>
              <a:defRPr sz="1600">
                <a:solidFill>
                  <a:schemeClr val="tx1">
                    <a:lumMod val="65000"/>
                    <a:lumOff val="35000"/>
                  </a:schemeClr>
                </a:solidFill>
                <a:latin typeface="Segoe"/>
                <a:cs typeface="Segoe"/>
              </a:defRPr>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70381" y="2655282"/>
            <a:ext cx="3901644" cy="3213705"/>
          </a:xfrm>
        </p:spPr>
        <p:txBody>
          <a:bodyPr/>
          <a:lstStyle>
            <a:lvl1pPr marL="0" indent="0">
              <a:buNone/>
              <a:defRPr sz="1600">
                <a:solidFill>
                  <a:schemeClr val="tx1">
                    <a:lumMod val="65000"/>
                    <a:lumOff val="3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Rectangle 7"/>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TextBox 9"/>
          <p:cNvSpPr txBox="1"/>
          <p:nvPr userDrawn="1"/>
        </p:nvSpPr>
        <p:spPr>
          <a:xfrm>
            <a:off x="6108212" y="337460"/>
            <a:ext cx="6083788" cy="369332"/>
          </a:xfrm>
          <a:prstGeom prst="rect">
            <a:avLst/>
          </a:prstGeom>
          <a:solidFill>
            <a:schemeClr val="accent3"/>
          </a:solidFill>
        </p:spPr>
        <p:txBody>
          <a:bodyPr wrap="square" rtlCol="0">
            <a:spAutoFit/>
          </a:bodyPr>
          <a:lstStyle/>
          <a:p>
            <a:endParaRPr lang="en-US" b="1" i="0">
              <a:solidFill>
                <a:schemeClr val="bg1"/>
              </a:solidFill>
              <a:latin typeface="Segoe"/>
              <a:cs typeface="Segoe"/>
            </a:endParaRPr>
          </a:p>
        </p:txBody>
      </p:sp>
      <p:pic>
        <p:nvPicPr>
          <p:cNvPr id="11" name="Picture 10"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1611799" cy="1391804"/>
          </a:xfrm>
          <a:prstGeom prst="rect">
            <a:avLst/>
          </a:prstGeom>
        </p:spPr>
      </p:pic>
      <p:sp>
        <p:nvSpPr>
          <p:cNvPr id="12"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sp>
        <p:nvSpPr>
          <p:cNvPr id="13" name="Subtitle 2"/>
          <p:cNvSpPr>
            <a:spLocks noGrp="1"/>
          </p:cNvSpPr>
          <p:nvPr>
            <p:ph type="subTitle" idx="10" hasCustomPrompt="1"/>
          </p:nvPr>
        </p:nvSpPr>
        <p:spPr>
          <a:xfrm>
            <a:off x="6129537" y="352365"/>
            <a:ext cx="6062463" cy="366959"/>
          </a:xfrm>
        </p:spPr>
        <p:txBody>
          <a:bodyPr>
            <a:noAutofit/>
          </a:bodyPr>
          <a:lstStyle>
            <a:lvl1pPr marL="0" indent="0" algn="l">
              <a:buNone/>
              <a:defRPr sz="2000" b="1" i="0" cap="none">
                <a:solidFill>
                  <a:schemeClr val="bg1"/>
                </a:solidFill>
                <a:latin typeface="Segoe"/>
                <a:cs typeface="Segoe"/>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SECTION TITLE</a:t>
            </a:r>
          </a:p>
        </p:txBody>
      </p:sp>
      <p:pic>
        <p:nvPicPr>
          <p:cNvPr id="14" name="Picture 13">
            <a:extLst>
              <a:ext uri="{FF2B5EF4-FFF2-40B4-BE49-F238E27FC236}">
                <a16:creationId xmlns:a16="http://schemas.microsoft.com/office/drawing/2014/main" id="{A31C1D66-BD34-4C6E-8747-BD438EAE947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2820538578"/>
      </p:ext>
    </p:extLst>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p:cNvSpPr>
            <a:spLocks noGrp="1"/>
          </p:cNvSpPr>
          <p:nvPr>
            <p:ph type="sldNum" sz="quarter" idx="4"/>
          </p:nvPr>
        </p:nvSpPr>
        <p:spPr>
          <a:xfrm>
            <a:off x="84695" y="6394833"/>
            <a:ext cx="2844800" cy="365125"/>
          </a:xfrm>
          <a:prstGeom prst="rect">
            <a:avLst/>
          </a:prstGeom>
        </p:spPr>
        <p:txBody>
          <a:bodyPr vert="horz" lIns="91440" tIns="45720" rIns="91440" bIns="45720" rtlCol="0" anchor="ctr"/>
          <a:lstStyle>
            <a:lvl1pPr algn="l">
              <a:defRPr sz="1200" b="1" i="0">
                <a:solidFill>
                  <a:schemeClr val="tx1">
                    <a:tint val="75000"/>
                  </a:schemeClr>
                </a:solidFill>
                <a:latin typeface="Segoe"/>
                <a:cs typeface="Segoe"/>
              </a:defRPr>
            </a:lvl1pPr>
          </a:lstStyle>
          <a:p>
            <a:fld id="{2062FEF5-9C0C-7644-AFB8-36CEBEB72585}" type="slidenum">
              <a:rPr lang="en-US" smtClean="0"/>
              <a:t>‹#›</a:t>
            </a:fld>
            <a:endParaRPr lang="en-US"/>
          </a:p>
        </p:txBody>
      </p:sp>
    </p:spTree>
    <p:extLst>
      <p:ext uri="{BB962C8B-B14F-4D97-AF65-F5344CB8AC3E}">
        <p14:creationId val="1343724115"/>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 id="2147483657" r:id="rId4"/>
    <p:sldLayoutId id="2147483652" r:id="rId5"/>
    <p:sldLayoutId id="2147483658" r:id="rId6"/>
    <p:sldLayoutId id="2147483654" r:id="rId7"/>
    <p:sldLayoutId id="2147483659" r:id="rId8"/>
    <p:sldLayoutId id="2147483656" r:id="rId9"/>
    <p:sldLayoutId id="2147483660" r:id="rId10"/>
    <p:sldLayoutId id="2147483661" r:id="rId11"/>
    <p:sldLayoutId id="2147483662" r:id="rId12"/>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11.xml" /><Relationship Id="rId2" Type="http://schemas.openxmlformats.org/officeDocument/2006/relationships/notesSlide" Target="../notesSlides/notesSlide6.xml" /><Relationship Id="rId3" Type="http://schemas.openxmlformats.org/officeDocument/2006/relationships/image" Target="../media/image4.jpeg"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11.xml"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notesSlide" Target="../notesSlides/notesSlide7.xml"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8.xml" /><Relationship Id="rId3" Type="http://schemas.openxmlformats.org/officeDocument/2006/relationships/image" Target="../media/image5.png"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notesSlide" Target="../notesSlides/notesSlide9.xml" /><Relationship Id="rId3" Type="http://schemas.openxmlformats.org/officeDocument/2006/relationships/image" Target="../media/image6.png"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10.xml" /><Relationship Id="rId3" Type="http://schemas.openxmlformats.org/officeDocument/2006/relationships/image" Target="../media/image7.png"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11.xml" /><Relationship Id="rId3" Type="http://schemas.openxmlformats.org/officeDocument/2006/relationships/image" Target="../media/image8.png"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12.xml"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notesSlide" Target="../notesSlides/notesSlide13.xml"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image" Target="../media/image9.png"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5.xml"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7.xml" /><Relationship Id="rId10" Type="http://schemas.openxmlformats.org/officeDocument/2006/relationships/image" Target="../media/image18.png" /><Relationship Id="rId11" Type="http://schemas.openxmlformats.org/officeDocument/2006/relationships/image" Target="../media/image19.svg" /><Relationship Id="rId2" Type="http://schemas.openxmlformats.org/officeDocument/2006/relationships/image" Target="../media/image10.png" /><Relationship Id="rId3" Type="http://schemas.openxmlformats.org/officeDocument/2006/relationships/image" Target="../media/image11.svg" /><Relationship Id="rId4" Type="http://schemas.openxmlformats.org/officeDocument/2006/relationships/image" Target="../media/image12.png" /><Relationship Id="rId5" Type="http://schemas.openxmlformats.org/officeDocument/2006/relationships/image" Target="../media/image13.svg" /><Relationship Id="rId6" Type="http://schemas.openxmlformats.org/officeDocument/2006/relationships/image" Target="../media/image14.png" /><Relationship Id="rId7" Type="http://schemas.openxmlformats.org/officeDocument/2006/relationships/image" Target="../media/image15.svg" /><Relationship Id="rId8" Type="http://schemas.openxmlformats.org/officeDocument/2006/relationships/image" Target="../media/image16.png" /><Relationship Id="rId9" Type="http://schemas.openxmlformats.org/officeDocument/2006/relationships/image" Target="../media/image17.svg" /></Relationships>
</file>

<file path=ppt/slides/_rels/slide22.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14.xml" /><Relationship Id="rId3" Type="http://schemas.openxmlformats.org/officeDocument/2006/relationships/image" Target="../media/image9.png" /></Relationships>
</file>

<file path=ppt/slides/_rels/slide23.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notesSlide" Target="../notesSlides/notesSlide15.xml" /></Relationships>
</file>

<file path=ppt/slides/_rels/slide24.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16.xml" /><Relationship Id="rId3" Type="http://schemas.openxmlformats.org/officeDocument/2006/relationships/image" Target="../media/image20.png" /></Relationships>
</file>

<file path=ppt/slides/_rels/slide25.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notesSlide" Target="../notesSlides/notesSlide17.xml" /></Relationships>
</file>

<file path=ppt/slides/_rels/slide26.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image" Target="../media/image21.png" /></Relationships>
</file>

<file path=ppt/slides/_rels/slide27.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notesSlide" Target="../notesSlides/notesSlide18.xml" /></Relationships>
</file>

<file path=ppt/slides/_rels/slide28.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19.xml" /><Relationship Id="rId3" Type="http://schemas.openxmlformats.org/officeDocument/2006/relationships/image" Target="../media/image22.png" /></Relationships>
</file>

<file path=ppt/slides/_rels/slide29.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20.x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notesSlide" Target="../notesSlides/notesSlide1.xml" /></Relationships>
</file>

<file path=ppt/slides/_rels/slide30.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image" Target="../media/image23.png" /><Relationship Id="rId3" Type="http://schemas.openxmlformats.org/officeDocument/2006/relationships/image" Target="../media/image24.png" /></Relationships>
</file>

<file path=ppt/slides/_rels/slide31.xml.rels>&#65279;<?xml version="1.0" encoding="utf-8" standalone="yes"?><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notesSlide" Target="../notesSlides/notesSlide21.xml" /></Relationships>
</file>

<file path=ppt/slides/_rels/slide32.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notesSlide" Target="../notesSlides/notesSlide22.xml" /></Relationships>
</file>

<file path=ppt/slides/_rels/slide33.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notesSlide" Target="../notesSlides/notesSlide23.xml" /><Relationship Id="rId3" Type="http://schemas.openxmlformats.org/officeDocument/2006/relationships/image" Target="../media/image25.png" /><Relationship Id="rId4" Type="http://schemas.openxmlformats.org/officeDocument/2006/relationships/image" Target="../media/image26.svg" /></Relationships>
</file>

<file path=ppt/slides/_rels/slide34.xml.rels>&#65279;<?xml version="1.0" encoding="utf-8" standalone="yes"?><Relationships xmlns="http://schemas.openxmlformats.org/package/2006/relationships"><Relationship Id="rId1" Type="http://schemas.openxmlformats.org/officeDocument/2006/relationships/slideLayout" Target="../slideLayouts/slideLayout5.xml" /></Relationships>
</file>

<file path=ppt/slides/_rels/slide35.xml.rels>&#65279;<?xml version="1.0" encoding="utf-8" standalone="yes"?><Relationships xmlns="http://schemas.openxmlformats.org/package/2006/relationships"><Relationship Id="rId1" Type="http://schemas.openxmlformats.org/officeDocument/2006/relationships/slideLayout" Target="../slideLayouts/slideLayout5.xml" /></Relationships>
</file>

<file path=ppt/slides/_rels/slide36.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37.xml.rels>&#65279;<?xml version="1.0" encoding="utf-8" standalone="yes"?><Relationships xmlns="http://schemas.openxmlformats.org/package/2006/relationships"><Relationship Id="rId1" Type="http://schemas.openxmlformats.org/officeDocument/2006/relationships/slideLayout" Target="../slideLayouts/slideLayout4.xml" /><Relationship Id="rId2" Type="http://schemas.microsoft.com/office/2007/relationships/diagramDrawing" Target="../diagrams/drawing1.xml" /><Relationship Id="rId3" Type="http://schemas.openxmlformats.org/officeDocument/2006/relationships/diagramData" Target="../diagrams/data1.xml" /><Relationship Id="rId4" Type="http://schemas.openxmlformats.org/officeDocument/2006/relationships/diagramLayout" Target="../diagrams/layout1.xml" /><Relationship Id="rId5" Type="http://schemas.openxmlformats.org/officeDocument/2006/relationships/diagramQuickStyle" Target="../diagrams/quickStyle1.xml" /><Relationship Id="rId6" Type="http://schemas.openxmlformats.org/officeDocument/2006/relationships/diagramColors" Target="../diagrams/colors1.xml" /></Relationships>
</file>

<file path=ppt/slides/_rels/slide38.xml.rels>&#65279;<?xml version="1.0" encoding="utf-8" standalone="yes"?><Relationships xmlns="http://schemas.openxmlformats.org/package/2006/relationships"><Relationship Id="rId1" Type="http://schemas.openxmlformats.org/officeDocument/2006/relationships/slideLayout" Target="../slideLayouts/slideLayout4.xml" /></Relationships>
</file>

<file path=ppt/slides/_rels/slide39.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notesSlide" Target="../notesSlides/notesSlide2.xml"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notesSlide" Target="../notesSlides/notesSlide3.xml"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notesSlide" Target="../notesSlides/notesSlide4.xml"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10.xml" /><Relationship Id="rId2" Type="http://schemas.openxmlformats.org/officeDocument/2006/relationships/notesSlide" Target="../notesSlides/notesSlide5.xml" /><Relationship Id="rId3" Type="http://schemas.openxmlformats.org/officeDocument/2006/relationships/customXml" Target="../ink/ink1.xml" /><Relationship Id="rId4" Type="http://schemas.openxmlformats.org/officeDocument/2006/relationships/customXml" Target="../ink/ink2.xml" /><Relationship Id="rId5" Type="http://schemas.openxmlformats.org/officeDocument/2006/relationships/customXml" Target="../ink/ink3.xml" /><Relationship Id="rId6" Type="http://schemas.openxmlformats.org/officeDocument/2006/relationships/image" Target="../media/image3.png"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noSelect="1" noMove="1" noResize="1" noTextEdit="1"/>
          </p:cNvSpPr>
          <p:nvPr>
            <p:ph type="ctrTitle"/>
          </p:nvPr>
        </p:nvSpPr>
        <p:spPr>
          <a:xfrm>
            <a:off x="2441576" y="1611951"/>
            <a:ext cx="9147912" cy="1806416"/>
          </a:xfrm>
        </p:spPr>
        <p:txBody>
          <a:bodyPr>
            <a:normAutofit/>
          </a:bodyPr>
          <a:lstStyle/>
          <a:p>
            <a:r>
              <a:rPr lang="en-US" sz="3500" b="0"/>
              <a:t>Basic Principles of Dialysis </a:t>
            </a:r>
            <a:br>
              <a:rPr lang="en-US" sz="3500" b="0"/>
            </a:br>
            <a:r>
              <a:rPr lang="en-US" sz="4000"/>
              <a:t>Hemodialysis Circuit Review</a:t>
            </a:r>
          </a:p>
        </p:txBody>
      </p:sp>
      <p:sp>
        <p:nvSpPr>
          <p:cNvPr id="4" name="TextBox 3">
            <a:extLst>
              <a:ext uri="{FF2B5EF4-FFF2-40B4-BE49-F238E27FC236}">
                <a16:creationId xmlns:a16="http://schemas.microsoft.com/office/drawing/2014/main" id="{B9CE7777-85E6-4F55-BE2E-3EB6CD727506}"/>
              </a:ext>
            </a:extLst>
          </p:cNvPr>
          <p:cNvSpPr txBox="1">
            <a:spLocks noSelect="1" noMove="1" noResize="1" noTextEdit="1"/>
          </p:cNvSpPr>
          <p:nvPr/>
        </p:nvSpPr>
        <p:spPr>
          <a:xfrm>
            <a:off x="1528757" y="700090"/>
            <a:ext cx="9291637" cy="707886"/>
          </a:xfrm>
          <a:prstGeom prst="rect">
            <a:avLst/>
          </a:prstGeom>
          <a:noFill/>
        </p:spPr>
        <p:txBody>
          <a:bodyPr wrap="square" rtlCol="0">
            <a:spAutoFit/>
          </a:bodyPr>
          <a:lstStyle/>
          <a:p>
            <a:r>
              <a:rPr lang="en-US" sz="4000">
                <a:solidFill>
                  <a:schemeClr val="bg1"/>
                </a:solidFill>
                <a:latin typeface="Gotham Black" pitchFamily="50" charset="0"/>
              </a:rPr>
              <a:t>Dialysis Core Curriculum 2021</a:t>
            </a:r>
          </a:p>
        </p:txBody>
      </p:sp>
      <p:sp>
        <p:nvSpPr>
          <p:cNvPr id="5" name="Subtitle 2">
            <a:extLst>
              <a:ext uri="{FF2B5EF4-FFF2-40B4-BE49-F238E27FC236}">
                <a16:creationId xmlns:a16="http://schemas.microsoft.com/office/drawing/2014/main" id="{7FDDFF4D-A4A9-D948-A98B-C411C639A560}"/>
              </a:ext>
            </a:extLst>
          </p:cNvPr>
          <p:cNvSpPr txBox="1">
            <a:spLocks noSelect="1" noMove="1" noResize="1" noTextEdit="1"/>
          </p:cNvSpPr>
          <p:nvPr/>
        </p:nvSpPr>
        <p:spPr>
          <a:xfrm>
            <a:off x="2443576" y="2983110"/>
            <a:ext cx="9145911" cy="1655762"/>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3200" b="0" i="1" kern="1200">
                <a:solidFill>
                  <a:schemeClr val="bg1"/>
                </a:solidFill>
                <a:latin typeface="Segoe"/>
                <a:ea typeface="+mn-ea"/>
                <a:cs typeface="Segoe"/>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spcBef>
                <a:spcPct val="0"/>
              </a:spcBef>
            </a:pPr>
            <a:r>
              <a:rPr lang="en-US" sz="3000" b="1"/>
              <a:t>Bessie A. Young, MD, MPH, FASN</a:t>
            </a:r>
          </a:p>
          <a:p>
            <a:pPr>
              <a:spcBef>
                <a:spcPct val="0"/>
              </a:spcBef>
            </a:pPr>
            <a:r>
              <a:rPr lang="en-US" sz="3000"/>
              <a:t>University of Washington</a:t>
            </a:r>
          </a:p>
          <a:p>
            <a:pPr>
              <a:spcBef>
                <a:spcPct val="0"/>
              </a:spcBef>
            </a:pPr>
            <a:r>
              <a:rPr lang="en-US" sz="3000" b="1"/>
              <a:t>Suhail Ahmad, MD</a:t>
            </a:r>
          </a:p>
          <a:p>
            <a:pPr>
              <a:spcBef>
                <a:spcPct val="0"/>
              </a:spcBef>
            </a:pPr>
            <a:r>
              <a:rPr lang="en-US" sz="3000"/>
              <a:t>University of Washington</a:t>
            </a:r>
          </a:p>
          <a:p>
            <a:pPr>
              <a:spcBef>
                <a:spcPct val="0"/>
              </a:spcBef>
            </a:pPr>
            <a:r>
              <a:rPr lang="en-US" sz="3000" b="1"/>
              <a:t>Scott D. Bieber, DO</a:t>
            </a:r>
          </a:p>
          <a:p>
            <a:pPr>
              <a:spcBef>
                <a:spcPct val="0"/>
              </a:spcBef>
            </a:pPr>
            <a:r>
              <a:rPr lang="en-US" sz="3000"/>
              <a:t>Kootenai Clinic</a:t>
            </a:r>
          </a:p>
          <a:p>
            <a:pPr>
              <a:spcBef>
                <a:spcPct val="0"/>
              </a:spcBef>
            </a:pPr>
            <a:endParaRPr lang="en-US" sz="3000"/>
          </a:p>
          <a:p>
            <a:pPr>
              <a:spcBef>
                <a:spcPct val="0"/>
              </a:spcBef>
            </a:pPr>
            <a:endParaRPr lang="en-US" sz="3000"/>
          </a:p>
        </p:txBody>
      </p:sp>
      <p:sp>
        <p:nvSpPr>
          <p:cNvPr id="6" name="Subtitle 2"/>
          <p:cNvSpPr txBox="1">
            <a:spLocks noSelect="1" noMove="1" noResize="1" noTextEdit="1"/>
          </p:cNvSpPr>
          <p:nvPr/>
        </p:nvSpPr>
        <p:spPr>
          <a:xfrm>
            <a:off x="5952095" y="5174876"/>
            <a:ext cx="4691739" cy="1655762"/>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3200" b="0" i="1" kern="1200">
                <a:solidFill>
                  <a:schemeClr val="bg1"/>
                </a:solidFill>
                <a:latin typeface="Segoe"/>
                <a:ea typeface="+mn-ea"/>
                <a:cs typeface="Segoe"/>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2800"/>
          </a:p>
        </p:txBody>
      </p:sp>
    </p:spTree>
    <p:extLst>
      <p:ext uri="{BB962C8B-B14F-4D97-AF65-F5344CB8AC3E}">
        <p14:creationId val="221192604"/>
      </p:ext>
    </p:extLst>
  </p:cSld>
  <p:clrMapOvr>
    <a:masterClrMapping/>
  </p:clrMapOvr>
  <p:transition/>
  <p:timing/>
</p:sld>
</file>

<file path=ppt/slides/slide1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grpSp>
        <p:nvGrpSpPr>
          <p:cNvPr id="3" name="Group 2"/>
          <p:cNvGrpSpPr>
            <a:grpSpLocks noGrp="1" noSelect="1" noMove="1" noResize="1"/>
          </p:cNvGrpSpPr>
          <p:nvPr/>
        </p:nvGrpSpPr>
        <p:grpSpPr>
          <a:xfrm>
            <a:off x="0" y="228601"/>
            <a:ext cx="11379200" cy="5861052"/>
            <a:chOff x="0" y="228600"/>
            <a:chExt cx="8534400" cy="5861052"/>
          </a:xfrm>
        </p:grpSpPr>
        <p:sp>
          <p:nvSpPr>
            <p:cNvPr id="136193" name="Rectangle 2"/>
            <p:cNvSpPr>
              <a:spLocks noChangeArrowheads="1"/>
            </p:cNvSpPr>
            <p:nvPr/>
          </p:nvSpPr>
          <p:spPr bwMode="auto">
            <a:xfrm>
              <a:off x="1909763" y="1141413"/>
              <a:ext cx="4414837" cy="79375"/>
            </a:xfrm>
            <a:prstGeom prst="rect">
              <a:avLst/>
            </a:prstGeom>
            <a:solidFill>
              <a:srgbClr val="0066FF"/>
            </a:solidFill>
            <a:ln w="9525">
              <a:solidFill>
                <a:srgbClr val="0066FF"/>
              </a:solidFill>
              <a:miter lim="800000"/>
            </a:ln>
          </p:spPr>
          <p:txBody>
            <a:bodyPr wrap="none" anchor="ctr"/>
            <a:lstStyle/>
            <a:p>
              <a:pPr fontAlgn="base">
                <a:spcBef>
                  <a:spcPct val="0"/>
                </a:spcBef>
                <a:spcAft>
                  <a:spcPct val="0"/>
                </a:spcAft>
              </a:pPr>
              <a:endParaRPr lang="en-US">
                <a:solidFill>
                  <a:srgbClr val="000000"/>
                </a:solidFill>
                <a:latin typeface="Arial"/>
              </a:endParaRPr>
            </a:p>
          </p:txBody>
        </p:sp>
        <p:grpSp>
          <p:nvGrpSpPr>
            <p:cNvPr id="194563" name="Group 3"/>
            <p:cNvGrpSpPr/>
            <p:nvPr/>
          </p:nvGrpSpPr>
          <p:grpSpPr>
            <a:xfrm>
              <a:off x="4784725" y="379413"/>
              <a:ext cx="3597275" cy="5640387"/>
              <a:chOff x="3014" y="239"/>
              <a:chExt cx="2266" cy="3553"/>
            </a:xfrm>
          </p:grpSpPr>
          <p:sp>
            <p:nvSpPr>
              <p:cNvPr id="136280" name="Rectangle 4"/>
              <p:cNvSpPr>
                <a:spLocks noChangeArrowheads="1"/>
              </p:cNvSpPr>
              <p:nvPr/>
            </p:nvSpPr>
            <p:spPr bwMode="auto">
              <a:xfrm>
                <a:off x="5184" y="240"/>
                <a:ext cx="96" cy="3552"/>
              </a:xfrm>
              <a:prstGeom prst="rect">
                <a:avLst/>
              </a:prstGeom>
              <a:solidFill>
                <a:srgbClr val="66FF33"/>
              </a:solidFill>
              <a:ln w="9525">
                <a:solidFill>
                  <a:schemeClr val="accent2"/>
                </a:solidFill>
                <a:miter lim="800000"/>
              </a:ln>
            </p:spPr>
            <p:txBody>
              <a:bodyPr wrap="none" anchor="ctr"/>
              <a:lstStyle/>
              <a:p>
                <a:pPr fontAlgn="base">
                  <a:spcBef>
                    <a:spcPct val="0"/>
                  </a:spcBef>
                  <a:spcAft>
                    <a:spcPct val="0"/>
                  </a:spcAft>
                </a:pPr>
                <a:endParaRPr lang="en-US">
                  <a:solidFill>
                    <a:srgbClr val="000000"/>
                  </a:solidFill>
                  <a:latin typeface="Arial"/>
                </a:endParaRPr>
              </a:p>
            </p:txBody>
          </p:sp>
          <p:sp>
            <p:nvSpPr>
              <p:cNvPr id="136281" name="Rectangle 5"/>
              <p:cNvSpPr>
                <a:spLocks noChangeArrowheads="1"/>
              </p:cNvSpPr>
              <p:nvPr/>
            </p:nvSpPr>
            <p:spPr bwMode="auto">
              <a:xfrm>
                <a:off x="3014" y="239"/>
                <a:ext cx="2248" cy="88"/>
              </a:xfrm>
              <a:prstGeom prst="rect">
                <a:avLst/>
              </a:prstGeom>
              <a:solidFill>
                <a:srgbClr val="66FF33"/>
              </a:solidFill>
              <a:ln w="9525">
                <a:solidFill>
                  <a:schemeClr val="accent2"/>
                </a:solidFill>
                <a:miter lim="800000"/>
              </a:ln>
            </p:spPr>
            <p:txBody>
              <a:bodyPr wrap="none" anchor="ctr"/>
              <a:lstStyle/>
              <a:p>
                <a:pPr fontAlgn="base">
                  <a:spcBef>
                    <a:spcPct val="0"/>
                  </a:spcBef>
                  <a:spcAft>
                    <a:spcPct val="0"/>
                  </a:spcAft>
                </a:pPr>
                <a:endParaRPr lang="en-US">
                  <a:solidFill>
                    <a:srgbClr val="000000"/>
                  </a:solidFill>
                  <a:latin typeface="Arial"/>
                </a:endParaRPr>
              </a:p>
            </p:txBody>
          </p:sp>
          <p:sp>
            <p:nvSpPr>
              <p:cNvPr id="136282" name="Rectangle 6"/>
              <p:cNvSpPr>
                <a:spLocks noChangeArrowheads="1"/>
              </p:cNvSpPr>
              <p:nvPr/>
            </p:nvSpPr>
            <p:spPr bwMode="auto">
              <a:xfrm>
                <a:off x="3015" y="258"/>
                <a:ext cx="96" cy="480"/>
              </a:xfrm>
              <a:prstGeom prst="rect">
                <a:avLst/>
              </a:prstGeom>
              <a:solidFill>
                <a:srgbClr val="66FF33"/>
              </a:solidFill>
              <a:ln w="9525">
                <a:solidFill>
                  <a:schemeClr val="accent2"/>
                </a:solidFill>
                <a:miter lim="800000"/>
              </a:ln>
            </p:spPr>
            <p:txBody>
              <a:bodyPr wrap="none" anchor="ctr"/>
              <a:lstStyle/>
              <a:p>
                <a:pPr fontAlgn="base">
                  <a:spcBef>
                    <a:spcPct val="0"/>
                  </a:spcBef>
                  <a:spcAft>
                    <a:spcPct val="0"/>
                  </a:spcAft>
                </a:pPr>
                <a:endParaRPr lang="en-US">
                  <a:solidFill>
                    <a:srgbClr val="000000"/>
                  </a:solidFill>
                  <a:latin typeface="Arial"/>
                </a:endParaRPr>
              </a:p>
            </p:txBody>
          </p:sp>
        </p:grpSp>
        <p:sp>
          <p:nvSpPr>
            <p:cNvPr id="136195" name="Rectangle 7"/>
            <p:cNvSpPr>
              <a:spLocks noChangeArrowheads="1"/>
            </p:cNvSpPr>
            <p:nvPr/>
          </p:nvSpPr>
          <p:spPr bwMode="auto">
            <a:xfrm>
              <a:off x="1219200" y="1143000"/>
              <a:ext cx="762000" cy="76200"/>
            </a:xfrm>
            <a:prstGeom prst="rect">
              <a:avLst/>
            </a:prstGeom>
            <a:solidFill>
              <a:srgbClr val="0066FF"/>
            </a:solidFill>
            <a:ln w="9525">
              <a:solidFill>
                <a:srgbClr val="0066FF"/>
              </a:solidFill>
              <a:miter lim="800000"/>
            </a:ln>
          </p:spPr>
          <p:txBody>
            <a:bodyPr wrap="none" anchor="ctr"/>
            <a:lstStyle/>
            <a:p>
              <a:pPr fontAlgn="base">
                <a:spcBef>
                  <a:spcPct val="0"/>
                </a:spcBef>
                <a:spcAft>
                  <a:spcPct val="0"/>
                </a:spcAft>
              </a:pPr>
              <a:endParaRPr lang="en-US">
                <a:solidFill>
                  <a:srgbClr val="000000"/>
                </a:solidFill>
                <a:latin typeface="Arial"/>
              </a:endParaRPr>
            </a:p>
          </p:txBody>
        </p:sp>
        <p:grpSp>
          <p:nvGrpSpPr>
            <p:cNvPr id="194568" name="Group 8"/>
            <p:cNvGrpSpPr/>
            <p:nvPr/>
          </p:nvGrpSpPr>
          <p:grpSpPr>
            <a:xfrm>
              <a:off x="5464175" y="228600"/>
              <a:ext cx="3070225" cy="5181600"/>
              <a:chOff x="3442" y="144"/>
              <a:chExt cx="1934" cy="3264"/>
            </a:xfrm>
          </p:grpSpPr>
          <p:sp>
            <p:nvSpPr>
              <p:cNvPr id="136278" name="Line 9"/>
              <p:cNvSpPr>
                <a:spLocks noChangeShapeType="1"/>
              </p:cNvSpPr>
              <p:nvPr/>
            </p:nvSpPr>
            <p:spPr bwMode="auto">
              <a:xfrm flipH="1" flipV="1">
                <a:off x="5376" y="1200"/>
                <a:ext cx="0" cy="2208"/>
              </a:xfrm>
              <a:prstGeom prst="line">
                <a:avLst/>
              </a:prstGeom>
              <a:noFill/>
              <a:ln w="9525">
                <a:solidFill>
                  <a:schemeClr val="tx1"/>
                </a:solidFill>
                <a:round/>
                <a:tailEnd type="triangle" w="med" len="med"/>
              </a:ln>
            </p:spPr>
            <p:txBody>
              <a:bodyPr/>
              <a:lstStyle/>
              <a:p>
                <a:pPr fontAlgn="base">
                  <a:spcBef>
                    <a:spcPct val="0"/>
                  </a:spcBef>
                  <a:spcAft>
                    <a:spcPct val="0"/>
                  </a:spcAft>
                </a:pPr>
                <a:endParaRPr lang="en-US">
                  <a:solidFill>
                    <a:srgbClr val="000000"/>
                  </a:solidFill>
                  <a:latin typeface="Arial"/>
                </a:endParaRPr>
              </a:p>
            </p:txBody>
          </p:sp>
          <p:sp>
            <p:nvSpPr>
              <p:cNvPr id="136279" name="Line 10"/>
              <p:cNvSpPr>
                <a:spLocks noChangeShapeType="1"/>
              </p:cNvSpPr>
              <p:nvPr/>
            </p:nvSpPr>
            <p:spPr bwMode="auto">
              <a:xfrm flipH="1">
                <a:off x="3442" y="144"/>
                <a:ext cx="1152" cy="0"/>
              </a:xfrm>
              <a:prstGeom prst="line">
                <a:avLst/>
              </a:prstGeom>
              <a:noFill/>
              <a:ln w="9525">
                <a:solidFill>
                  <a:schemeClr val="tx1"/>
                </a:solidFill>
                <a:round/>
                <a:tailEnd type="triangle" w="med" len="med"/>
              </a:ln>
            </p:spPr>
            <p:txBody>
              <a:bodyPr/>
              <a:lstStyle/>
              <a:p>
                <a:pPr fontAlgn="base">
                  <a:spcBef>
                    <a:spcPct val="0"/>
                  </a:spcBef>
                  <a:spcAft>
                    <a:spcPct val="0"/>
                  </a:spcAft>
                </a:pPr>
                <a:endParaRPr lang="en-US">
                  <a:solidFill>
                    <a:srgbClr val="000000"/>
                  </a:solidFill>
                  <a:latin typeface="Arial"/>
                </a:endParaRPr>
              </a:p>
            </p:txBody>
          </p:sp>
        </p:grpSp>
        <p:sp>
          <p:nvSpPr>
            <p:cNvPr id="194571" name="Line 11"/>
            <p:cNvSpPr>
              <a:spLocks noChangeShapeType="1"/>
            </p:cNvSpPr>
            <p:nvPr/>
          </p:nvSpPr>
          <p:spPr bwMode="auto">
            <a:xfrm flipH="1">
              <a:off x="4648200" y="500063"/>
              <a:ext cx="0" cy="381000"/>
            </a:xfrm>
            <a:prstGeom prst="line">
              <a:avLst/>
            </a:prstGeom>
            <a:noFill/>
            <a:ln w="9525">
              <a:solidFill>
                <a:schemeClr val="tx1"/>
              </a:solidFill>
              <a:round/>
              <a:tailEnd type="triangle" w="med" len="med"/>
            </a:ln>
          </p:spPr>
          <p:txBody>
            <a:bodyPr/>
            <a:lstStyle/>
            <a:p>
              <a:pPr fontAlgn="base">
                <a:spcBef>
                  <a:spcPct val="0"/>
                </a:spcBef>
                <a:spcAft>
                  <a:spcPct val="0"/>
                </a:spcAft>
              </a:pPr>
              <a:endParaRPr lang="en-US">
                <a:solidFill>
                  <a:srgbClr val="000000"/>
                </a:solidFill>
                <a:latin typeface="Arial"/>
              </a:endParaRPr>
            </a:p>
          </p:txBody>
        </p:sp>
        <p:sp>
          <p:nvSpPr>
            <p:cNvPr id="136198" name="Text Box 12"/>
            <p:cNvSpPr txBox="1">
              <a:spLocks noChangeArrowheads="1"/>
            </p:cNvSpPr>
            <p:nvPr/>
          </p:nvSpPr>
          <p:spPr bwMode="auto">
            <a:xfrm>
              <a:off x="182696" y="5504390"/>
              <a:ext cx="2436257" cy="553998"/>
            </a:xfrm>
            <a:prstGeom prst="rect">
              <a:avLst/>
            </a:prstGeom>
            <a:noFill/>
            <a:ln w="9525">
              <a:noFill/>
              <a:miter lim="800000"/>
            </a:ln>
          </p:spPr>
          <p:txBody>
            <a:bodyPr wrap="none">
              <a:spAutoFit/>
            </a:bodyPr>
            <a:lstStyle/>
            <a:p>
              <a:pPr fontAlgn="base">
                <a:spcBef>
                  <a:spcPct val="0"/>
                </a:spcBef>
                <a:spcAft>
                  <a:spcPct val="0"/>
                </a:spcAft>
              </a:pPr>
              <a:r>
                <a:rPr lang="en-US" sz="3000" b="1" u="sng">
                  <a:solidFill>
                    <a:srgbClr val="000000"/>
                  </a:solidFill>
                </a:rPr>
                <a:t>Direct Feed System</a:t>
              </a:r>
            </a:p>
          </p:txBody>
        </p:sp>
        <p:sp>
          <p:nvSpPr>
            <p:cNvPr id="136199" name="Rectangle 13"/>
            <p:cNvSpPr>
              <a:spLocks noChangeArrowheads="1"/>
            </p:cNvSpPr>
            <p:nvPr/>
          </p:nvSpPr>
          <p:spPr bwMode="auto">
            <a:xfrm>
              <a:off x="5562600" y="1143000"/>
              <a:ext cx="685800" cy="76200"/>
            </a:xfrm>
            <a:prstGeom prst="rect">
              <a:avLst/>
            </a:prstGeom>
            <a:solidFill>
              <a:srgbClr val="0066FF"/>
            </a:solidFill>
            <a:ln w="9525">
              <a:solidFill>
                <a:srgbClr val="0066FF"/>
              </a:solidFill>
              <a:miter lim="800000"/>
            </a:ln>
          </p:spPr>
          <p:txBody>
            <a:bodyPr wrap="none" anchor="ctr"/>
            <a:lstStyle/>
            <a:p>
              <a:pPr fontAlgn="base">
                <a:spcBef>
                  <a:spcPct val="0"/>
                </a:spcBef>
                <a:spcAft>
                  <a:spcPct val="0"/>
                </a:spcAft>
              </a:pPr>
              <a:endParaRPr lang="en-US">
                <a:solidFill>
                  <a:srgbClr val="000000"/>
                </a:solidFill>
                <a:latin typeface="Arial"/>
              </a:endParaRPr>
            </a:p>
          </p:txBody>
        </p:sp>
        <p:sp>
          <p:nvSpPr>
            <p:cNvPr id="136200" name="Rectangle 14"/>
            <p:cNvSpPr>
              <a:spLocks noChangeArrowheads="1"/>
            </p:cNvSpPr>
            <p:nvPr/>
          </p:nvSpPr>
          <p:spPr bwMode="auto">
            <a:xfrm>
              <a:off x="6218238" y="1143000"/>
              <a:ext cx="106362" cy="457200"/>
            </a:xfrm>
            <a:prstGeom prst="rect">
              <a:avLst/>
            </a:prstGeom>
            <a:solidFill>
              <a:srgbClr val="0066FF"/>
            </a:solidFill>
            <a:ln w="9525">
              <a:solidFill>
                <a:srgbClr val="0066FF"/>
              </a:solidFill>
              <a:miter lim="800000"/>
            </a:ln>
          </p:spPr>
          <p:txBody>
            <a:bodyPr wrap="none" anchor="ctr"/>
            <a:lstStyle/>
            <a:p>
              <a:pPr fontAlgn="base">
                <a:spcBef>
                  <a:spcPct val="0"/>
                </a:spcBef>
                <a:spcAft>
                  <a:spcPct val="0"/>
                </a:spcAft>
              </a:pPr>
              <a:endParaRPr lang="en-US">
                <a:solidFill>
                  <a:srgbClr val="000000"/>
                </a:solidFill>
                <a:latin typeface="Arial"/>
              </a:endParaRPr>
            </a:p>
          </p:txBody>
        </p:sp>
        <p:grpSp>
          <p:nvGrpSpPr>
            <p:cNvPr id="194575" name="Group 15"/>
            <p:cNvGrpSpPr/>
            <p:nvPr/>
          </p:nvGrpSpPr>
          <p:grpSpPr>
            <a:xfrm>
              <a:off x="5049838" y="1112838"/>
              <a:ext cx="560387" cy="906462"/>
              <a:chOff x="2856" y="1268"/>
              <a:chExt cx="353" cy="571"/>
            </a:xfrm>
          </p:grpSpPr>
          <p:sp>
            <p:nvSpPr>
              <p:cNvPr id="136276" name="Rectangle 16"/>
              <p:cNvSpPr>
                <a:spLocks noChangeArrowheads="1"/>
              </p:cNvSpPr>
              <p:nvPr/>
            </p:nvSpPr>
            <p:spPr bwMode="auto">
              <a:xfrm>
                <a:off x="2908" y="1301"/>
                <a:ext cx="251" cy="538"/>
              </a:xfrm>
              <a:prstGeom prst="rect">
                <a:avLst/>
              </a:prstGeom>
              <a:gradFill rotWithShape="1">
                <a:gsLst>
                  <a:gs pos="0">
                    <a:srgbClr val="777777"/>
                  </a:gs>
                  <a:gs pos="50000">
                    <a:srgbClr val="FFFFFF"/>
                  </a:gs>
                  <a:gs pos="100000">
                    <a:srgbClr val="777777"/>
                  </a:gs>
                </a:gsLst>
                <a:lin ang="0" scaled="1"/>
              </a:gradFill>
              <a:ln w="9525">
                <a:solidFill>
                  <a:schemeClr val="tx1"/>
                </a:solidFill>
                <a:miter lim="800000"/>
              </a:ln>
            </p:spPr>
            <p:txBody>
              <a:bodyPr wrap="none" anchor="ctr"/>
              <a:lstStyle/>
              <a:p>
                <a:pPr fontAlgn="base">
                  <a:spcBef>
                    <a:spcPct val="0"/>
                  </a:spcBef>
                  <a:spcAft>
                    <a:spcPct val="0"/>
                  </a:spcAft>
                </a:pPr>
                <a:endParaRPr lang="en-US">
                  <a:solidFill>
                    <a:srgbClr val="000000"/>
                  </a:solidFill>
                  <a:latin typeface="Arial"/>
                </a:endParaRPr>
              </a:p>
            </p:txBody>
          </p:sp>
          <p:sp>
            <p:nvSpPr>
              <p:cNvPr id="136277" name="Rectangle 17"/>
              <p:cNvSpPr>
                <a:spLocks noChangeArrowheads="1"/>
              </p:cNvSpPr>
              <p:nvPr/>
            </p:nvSpPr>
            <p:spPr bwMode="auto">
              <a:xfrm>
                <a:off x="2856" y="1268"/>
                <a:ext cx="353" cy="129"/>
              </a:xfrm>
              <a:prstGeom prst="rect">
                <a:avLst/>
              </a:prstGeom>
              <a:gradFill rotWithShape="1">
                <a:gsLst>
                  <a:gs pos="0">
                    <a:srgbClr val="777777"/>
                  </a:gs>
                  <a:gs pos="50000">
                    <a:srgbClr val="FFFFFF"/>
                  </a:gs>
                  <a:gs pos="100000">
                    <a:srgbClr val="777777"/>
                  </a:gs>
                </a:gsLst>
                <a:lin ang="0" scaled="1"/>
              </a:gradFill>
              <a:ln w="9525">
                <a:solidFill>
                  <a:schemeClr val="tx1"/>
                </a:solidFill>
                <a:miter lim="800000"/>
              </a:ln>
            </p:spPr>
            <p:txBody>
              <a:bodyPr wrap="none" anchor="ctr"/>
              <a:lstStyle/>
              <a:p>
                <a:pPr fontAlgn="base">
                  <a:spcBef>
                    <a:spcPct val="0"/>
                  </a:spcBef>
                  <a:spcAft>
                    <a:spcPct val="0"/>
                  </a:spcAft>
                </a:pPr>
                <a:endParaRPr lang="en-US">
                  <a:solidFill>
                    <a:srgbClr val="000000"/>
                  </a:solidFill>
                  <a:latin typeface="Arial"/>
                </a:endParaRPr>
              </a:p>
            </p:txBody>
          </p:sp>
        </p:grpSp>
        <p:grpSp>
          <p:nvGrpSpPr>
            <p:cNvPr id="194578" name="Group 18"/>
            <p:cNvGrpSpPr/>
            <p:nvPr/>
          </p:nvGrpSpPr>
          <p:grpSpPr>
            <a:xfrm>
              <a:off x="3352800" y="2965450"/>
              <a:ext cx="5029200" cy="3054350"/>
              <a:chOff x="2112" y="1868"/>
              <a:chExt cx="3168" cy="1924"/>
            </a:xfrm>
          </p:grpSpPr>
          <p:sp>
            <p:nvSpPr>
              <p:cNvPr id="136271" name="Rectangle 19"/>
              <p:cNvSpPr>
                <a:spLocks noChangeArrowheads="1"/>
              </p:cNvSpPr>
              <p:nvPr/>
            </p:nvSpPr>
            <p:spPr bwMode="auto">
              <a:xfrm>
                <a:off x="2112" y="2256"/>
                <a:ext cx="2448" cy="96"/>
              </a:xfrm>
              <a:prstGeom prst="rect">
                <a:avLst/>
              </a:prstGeom>
              <a:solidFill>
                <a:srgbClr val="66FF33"/>
              </a:solidFill>
              <a:ln w="9525">
                <a:solidFill>
                  <a:schemeClr val="accent2"/>
                </a:solidFill>
                <a:miter lim="800000"/>
              </a:ln>
            </p:spPr>
            <p:txBody>
              <a:bodyPr wrap="none" anchor="ctr"/>
              <a:lstStyle/>
              <a:p>
                <a:pPr fontAlgn="base">
                  <a:spcBef>
                    <a:spcPct val="0"/>
                  </a:spcBef>
                  <a:spcAft>
                    <a:spcPct val="0"/>
                  </a:spcAft>
                </a:pPr>
                <a:endParaRPr lang="en-US">
                  <a:solidFill>
                    <a:srgbClr val="000000"/>
                  </a:solidFill>
                  <a:latin typeface="Arial"/>
                </a:endParaRPr>
              </a:p>
            </p:txBody>
          </p:sp>
          <p:sp>
            <p:nvSpPr>
              <p:cNvPr id="136272" name="Rectangle 20"/>
              <p:cNvSpPr>
                <a:spLocks noChangeArrowheads="1"/>
              </p:cNvSpPr>
              <p:nvPr/>
            </p:nvSpPr>
            <p:spPr bwMode="auto">
              <a:xfrm>
                <a:off x="2112" y="2256"/>
                <a:ext cx="96" cy="1536"/>
              </a:xfrm>
              <a:prstGeom prst="rect">
                <a:avLst/>
              </a:prstGeom>
              <a:solidFill>
                <a:srgbClr val="66FF33"/>
              </a:solidFill>
              <a:ln w="9525">
                <a:solidFill>
                  <a:schemeClr val="accent2"/>
                </a:solidFill>
                <a:miter lim="800000"/>
              </a:ln>
            </p:spPr>
            <p:txBody>
              <a:bodyPr wrap="none" anchor="ctr"/>
              <a:lstStyle/>
              <a:p>
                <a:pPr fontAlgn="base">
                  <a:spcBef>
                    <a:spcPct val="0"/>
                  </a:spcBef>
                  <a:spcAft>
                    <a:spcPct val="0"/>
                  </a:spcAft>
                </a:pPr>
                <a:endParaRPr lang="en-US">
                  <a:solidFill>
                    <a:srgbClr val="000000"/>
                  </a:solidFill>
                  <a:latin typeface="Arial"/>
                </a:endParaRPr>
              </a:p>
            </p:txBody>
          </p:sp>
          <p:sp>
            <p:nvSpPr>
              <p:cNvPr id="136273" name="Rectangle 21"/>
              <p:cNvSpPr>
                <a:spLocks noChangeArrowheads="1"/>
              </p:cNvSpPr>
              <p:nvPr/>
            </p:nvSpPr>
            <p:spPr bwMode="auto">
              <a:xfrm>
                <a:off x="2112" y="3696"/>
                <a:ext cx="3168" cy="96"/>
              </a:xfrm>
              <a:prstGeom prst="rect">
                <a:avLst/>
              </a:prstGeom>
              <a:solidFill>
                <a:srgbClr val="66FF33"/>
              </a:solidFill>
              <a:ln w="9525">
                <a:solidFill>
                  <a:schemeClr val="accent2"/>
                </a:solidFill>
                <a:miter lim="800000"/>
              </a:ln>
            </p:spPr>
            <p:txBody>
              <a:bodyPr wrap="none" anchor="ctr"/>
              <a:lstStyle/>
              <a:p>
                <a:pPr fontAlgn="base">
                  <a:spcBef>
                    <a:spcPct val="0"/>
                  </a:spcBef>
                  <a:spcAft>
                    <a:spcPct val="0"/>
                  </a:spcAft>
                </a:pPr>
                <a:endParaRPr lang="en-US">
                  <a:solidFill>
                    <a:srgbClr val="000000"/>
                  </a:solidFill>
                  <a:latin typeface="Arial"/>
                </a:endParaRPr>
              </a:p>
            </p:txBody>
          </p:sp>
          <p:sp>
            <p:nvSpPr>
              <p:cNvPr id="136274" name="Rectangle 22"/>
              <p:cNvSpPr>
                <a:spLocks noChangeArrowheads="1"/>
              </p:cNvSpPr>
              <p:nvPr/>
            </p:nvSpPr>
            <p:spPr bwMode="auto">
              <a:xfrm>
                <a:off x="4355" y="1868"/>
                <a:ext cx="270" cy="88"/>
              </a:xfrm>
              <a:prstGeom prst="rect">
                <a:avLst/>
              </a:prstGeom>
              <a:solidFill>
                <a:srgbClr val="66FF33"/>
              </a:solidFill>
              <a:ln w="9525">
                <a:solidFill>
                  <a:schemeClr val="accent2"/>
                </a:solidFill>
                <a:miter lim="800000"/>
              </a:ln>
            </p:spPr>
            <p:txBody>
              <a:bodyPr wrap="none" anchor="ctr"/>
              <a:lstStyle/>
              <a:p>
                <a:pPr fontAlgn="base">
                  <a:spcBef>
                    <a:spcPct val="0"/>
                  </a:spcBef>
                  <a:spcAft>
                    <a:spcPct val="0"/>
                  </a:spcAft>
                </a:pPr>
                <a:endParaRPr lang="en-US">
                  <a:solidFill>
                    <a:srgbClr val="000000"/>
                  </a:solidFill>
                  <a:latin typeface="Arial"/>
                </a:endParaRPr>
              </a:p>
            </p:txBody>
          </p:sp>
          <p:sp>
            <p:nvSpPr>
              <p:cNvPr id="136275" name="Rectangle 23"/>
              <p:cNvSpPr>
                <a:spLocks noChangeArrowheads="1"/>
              </p:cNvSpPr>
              <p:nvPr/>
            </p:nvSpPr>
            <p:spPr bwMode="auto">
              <a:xfrm>
                <a:off x="4551" y="1868"/>
                <a:ext cx="96" cy="490"/>
              </a:xfrm>
              <a:prstGeom prst="rect">
                <a:avLst/>
              </a:prstGeom>
              <a:solidFill>
                <a:srgbClr val="66FF33"/>
              </a:solidFill>
              <a:ln w="9525">
                <a:solidFill>
                  <a:schemeClr val="accent2"/>
                </a:solidFill>
                <a:miter lim="800000"/>
              </a:ln>
            </p:spPr>
            <p:txBody>
              <a:bodyPr wrap="none" anchor="ctr"/>
              <a:lstStyle/>
              <a:p>
                <a:pPr fontAlgn="base">
                  <a:spcBef>
                    <a:spcPct val="0"/>
                  </a:spcBef>
                  <a:spcAft>
                    <a:spcPct val="0"/>
                  </a:spcAft>
                </a:pPr>
                <a:endParaRPr lang="en-US">
                  <a:solidFill>
                    <a:srgbClr val="000000"/>
                  </a:solidFill>
                  <a:latin typeface="Arial"/>
                </a:endParaRPr>
              </a:p>
            </p:txBody>
          </p:sp>
        </p:grpSp>
        <p:grpSp>
          <p:nvGrpSpPr>
            <p:cNvPr id="194584" name="Group 24"/>
            <p:cNvGrpSpPr/>
            <p:nvPr/>
          </p:nvGrpSpPr>
          <p:grpSpPr>
            <a:xfrm>
              <a:off x="3733800" y="3436939"/>
              <a:ext cx="4114800" cy="2652713"/>
              <a:chOff x="2352" y="2165"/>
              <a:chExt cx="2592" cy="1671"/>
            </a:xfrm>
          </p:grpSpPr>
          <p:sp>
            <p:nvSpPr>
              <p:cNvPr id="136251" name="Rectangle 25"/>
              <p:cNvSpPr>
                <a:spLocks noChangeArrowheads="1"/>
              </p:cNvSpPr>
              <p:nvPr/>
            </p:nvSpPr>
            <p:spPr bwMode="auto">
              <a:xfrm>
                <a:off x="2400" y="2304"/>
                <a:ext cx="48" cy="144"/>
              </a:xfrm>
              <a:prstGeom prst="rect">
                <a:avLst/>
              </a:prstGeom>
              <a:solidFill>
                <a:schemeClr val="accent2"/>
              </a:solidFill>
              <a:ln w="9525">
                <a:solidFill>
                  <a:schemeClr val="accent2"/>
                </a:solidFill>
                <a:miter lim="800000"/>
              </a:ln>
            </p:spPr>
            <p:txBody>
              <a:bodyPr wrap="none" anchor="ctr"/>
              <a:lstStyle/>
              <a:p>
                <a:pPr fontAlgn="base">
                  <a:spcBef>
                    <a:spcPct val="0"/>
                  </a:spcBef>
                  <a:spcAft>
                    <a:spcPct val="0"/>
                  </a:spcAft>
                </a:pPr>
                <a:endParaRPr lang="en-US">
                  <a:solidFill>
                    <a:srgbClr val="000000"/>
                  </a:solidFill>
                  <a:latin typeface="Arial"/>
                </a:endParaRPr>
              </a:p>
            </p:txBody>
          </p:sp>
          <p:sp>
            <p:nvSpPr>
              <p:cNvPr id="136252" name="Rectangle 26"/>
              <p:cNvSpPr>
                <a:spLocks noChangeArrowheads="1"/>
              </p:cNvSpPr>
              <p:nvPr/>
            </p:nvSpPr>
            <p:spPr bwMode="auto">
              <a:xfrm>
                <a:off x="2832" y="2352"/>
                <a:ext cx="48" cy="144"/>
              </a:xfrm>
              <a:prstGeom prst="rect">
                <a:avLst/>
              </a:prstGeom>
              <a:solidFill>
                <a:schemeClr val="accent2"/>
              </a:solidFill>
              <a:ln w="9525">
                <a:solidFill>
                  <a:schemeClr val="accent2"/>
                </a:solidFill>
                <a:miter lim="800000"/>
              </a:ln>
            </p:spPr>
            <p:txBody>
              <a:bodyPr wrap="none" anchor="ctr"/>
              <a:lstStyle/>
              <a:p>
                <a:pPr fontAlgn="base">
                  <a:spcBef>
                    <a:spcPct val="0"/>
                  </a:spcBef>
                  <a:spcAft>
                    <a:spcPct val="0"/>
                  </a:spcAft>
                </a:pPr>
                <a:endParaRPr lang="en-US">
                  <a:solidFill>
                    <a:srgbClr val="000000"/>
                  </a:solidFill>
                  <a:latin typeface="Arial"/>
                </a:endParaRPr>
              </a:p>
            </p:txBody>
          </p:sp>
          <p:sp>
            <p:nvSpPr>
              <p:cNvPr id="136253" name="Rectangle 27"/>
              <p:cNvSpPr>
                <a:spLocks noChangeArrowheads="1"/>
              </p:cNvSpPr>
              <p:nvPr/>
            </p:nvSpPr>
            <p:spPr bwMode="auto">
              <a:xfrm>
                <a:off x="4800" y="3552"/>
                <a:ext cx="48" cy="144"/>
              </a:xfrm>
              <a:prstGeom prst="rect">
                <a:avLst/>
              </a:prstGeom>
              <a:solidFill>
                <a:schemeClr val="accent2"/>
              </a:solidFill>
              <a:ln w="9525">
                <a:solidFill>
                  <a:schemeClr val="accent2"/>
                </a:solidFill>
                <a:miter lim="800000"/>
              </a:ln>
            </p:spPr>
            <p:txBody>
              <a:bodyPr wrap="none" anchor="ctr"/>
              <a:lstStyle/>
              <a:p>
                <a:pPr fontAlgn="base">
                  <a:spcBef>
                    <a:spcPct val="0"/>
                  </a:spcBef>
                  <a:spcAft>
                    <a:spcPct val="0"/>
                  </a:spcAft>
                </a:pPr>
                <a:endParaRPr lang="en-US">
                  <a:solidFill>
                    <a:srgbClr val="000000"/>
                  </a:solidFill>
                  <a:latin typeface="Arial"/>
                </a:endParaRPr>
              </a:p>
            </p:txBody>
          </p:sp>
          <p:sp>
            <p:nvSpPr>
              <p:cNvPr id="136254" name="Rectangle 28"/>
              <p:cNvSpPr>
                <a:spLocks noChangeArrowheads="1"/>
              </p:cNvSpPr>
              <p:nvPr/>
            </p:nvSpPr>
            <p:spPr bwMode="auto">
              <a:xfrm>
                <a:off x="4128" y="3552"/>
                <a:ext cx="48" cy="144"/>
              </a:xfrm>
              <a:prstGeom prst="rect">
                <a:avLst/>
              </a:prstGeom>
              <a:solidFill>
                <a:schemeClr val="accent2"/>
              </a:solidFill>
              <a:ln w="9525">
                <a:solidFill>
                  <a:schemeClr val="accent2"/>
                </a:solidFill>
                <a:miter lim="800000"/>
              </a:ln>
            </p:spPr>
            <p:txBody>
              <a:bodyPr wrap="none" anchor="ctr"/>
              <a:lstStyle/>
              <a:p>
                <a:pPr fontAlgn="base">
                  <a:spcBef>
                    <a:spcPct val="0"/>
                  </a:spcBef>
                  <a:spcAft>
                    <a:spcPct val="0"/>
                  </a:spcAft>
                </a:pPr>
                <a:endParaRPr lang="en-US">
                  <a:solidFill>
                    <a:srgbClr val="000000"/>
                  </a:solidFill>
                  <a:latin typeface="Arial"/>
                </a:endParaRPr>
              </a:p>
            </p:txBody>
          </p:sp>
          <p:sp>
            <p:nvSpPr>
              <p:cNvPr id="136255" name="Rectangle 29"/>
              <p:cNvSpPr>
                <a:spLocks noChangeArrowheads="1"/>
              </p:cNvSpPr>
              <p:nvPr/>
            </p:nvSpPr>
            <p:spPr bwMode="auto">
              <a:xfrm>
                <a:off x="3456" y="3600"/>
                <a:ext cx="48" cy="144"/>
              </a:xfrm>
              <a:prstGeom prst="rect">
                <a:avLst/>
              </a:prstGeom>
              <a:solidFill>
                <a:schemeClr val="accent2"/>
              </a:solidFill>
              <a:ln w="9525">
                <a:solidFill>
                  <a:schemeClr val="accent2"/>
                </a:solidFill>
                <a:miter lim="800000"/>
              </a:ln>
            </p:spPr>
            <p:txBody>
              <a:bodyPr wrap="none" anchor="ctr"/>
              <a:lstStyle/>
              <a:p>
                <a:pPr fontAlgn="base">
                  <a:spcBef>
                    <a:spcPct val="0"/>
                  </a:spcBef>
                  <a:spcAft>
                    <a:spcPct val="0"/>
                  </a:spcAft>
                </a:pPr>
                <a:endParaRPr lang="en-US">
                  <a:solidFill>
                    <a:srgbClr val="000000"/>
                  </a:solidFill>
                  <a:latin typeface="Arial"/>
                </a:endParaRPr>
              </a:p>
            </p:txBody>
          </p:sp>
          <p:sp>
            <p:nvSpPr>
              <p:cNvPr id="136256" name="Rectangle 30"/>
              <p:cNvSpPr>
                <a:spLocks noChangeArrowheads="1"/>
              </p:cNvSpPr>
              <p:nvPr/>
            </p:nvSpPr>
            <p:spPr bwMode="auto">
              <a:xfrm>
                <a:off x="2880" y="3552"/>
                <a:ext cx="48" cy="144"/>
              </a:xfrm>
              <a:prstGeom prst="rect">
                <a:avLst/>
              </a:prstGeom>
              <a:solidFill>
                <a:schemeClr val="accent2"/>
              </a:solidFill>
              <a:ln w="9525">
                <a:solidFill>
                  <a:schemeClr val="accent2"/>
                </a:solidFill>
                <a:miter lim="800000"/>
              </a:ln>
            </p:spPr>
            <p:txBody>
              <a:bodyPr wrap="none" anchor="ctr"/>
              <a:lstStyle/>
              <a:p>
                <a:pPr fontAlgn="base">
                  <a:spcBef>
                    <a:spcPct val="0"/>
                  </a:spcBef>
                  <a:spcAft>
                    <a:spcPct val="0"/>
                  </a:spcAft>
                </a:pPr>
                <a:endParaRPr lang="en-US">
                  <a:solidFill>
                    <a:srgbClr val="000000"/>
                  </a:solidFill>
                  <a:latin typeface="Arial"/>
                </a:endParaRPr>
              </a:p>
            </p:txBody>
          </p:sp>
          <p:sp>
            <p:nvSpPr>
              <p:cNvPr id="136257" name="Rectangle 31"/>
              <p:cNvSpPr>
                <a:spLocks noChangeArrowheads="1"/>
              </p:cNvSpPr>
              <p:nvPr/>
            </p:nvSpPr>
            <p:spPr bwMode="auto">
              <a:xfrm>
                <a:off x="2400" y="3600"/>
                <a:ext cx="48" cy="144"/>
              </a:xfrm>
              <a:prstGeom prst="rect">
                <a:avLst/>
              </a:prstGeom>
              <a:solidFill>
                <a:schemeClr val="accent2"/>
              </a:solidFill>
              <a:ln w="9525">
                <a:solidFill>
                  <a:schemeClr val="accent2"/>
                </a:solidFill>
                <a:miter lim="800000"/>
              </a:ln>
            </p:spPr>
            <p:txBody>
              <a:bodyPr wrap="none" anchor="ctr"/>
              <a:lstStyle/>
              <a:p>
                <a:pPr fontAlgn="base">
                  <a:spcBef>
                    <a:spcPct val="0"/>
                  </a:spcBef>
                  <a:spcAft>
                    <a:spcPct val="0"/>
                  </a:spcAft>
                </a:pPr>
                <a:endParaRPr lang="en-US">
                  <a:solidFill>
                    <a:srgbClr val="000000"/>
                  </a:solidFill>
                  <a:latin typeface="Arial"/>
                </a:endParaRPr>
              </a:p>
            </p:txBody>
          </p:sp>
          <p:sp>
            <p:nvSpPr>
              <p:cNvPr id="136258" name="Rectangle 32"/>
              <p:cNvSpPr>
                <a:spLocks noChangeArrowheads="1"/>
              </p:cNvSpPr>
              <p:nvPr/>
            </p:nvSpPr>
            <p:spPr bwMode="auto">
              <a:xfrm>
                <a:off x="2784" y="2448"/>
                <a:ext cx="192" cy="384"/>
              </a:xfrm>
              <a:prstGeom prst="rect">
                <a:avLst/>
              </a:prstGeom>
              <a:solidFill>
                <a:srgbClr val="FF9933"/>
              </a:solidFill>
              <a:ln w="9525">
                <a:solidFill>
                  <a:schemeClr val="tx1"/>
                </a:solidFill>
                <a:miter lim="800000"/>
              </a:ln>
            </p:spPr>
            <p:txBody>
              <a:bodyPr wrap="none" anchor="ctr"/>
              <a:lstStyle/>
              <a:p>
                <a:pPr fontAlgn="base">
                  <a:spcBef>
                    <a:spcPct val="0"/>
                  </a:spcBef>
                  <a:spcAft>
                    <a:spcPct val="0"/>
                  </a:spcAft>
                </a:pPr>
                <a:endParaRPr lang="en-US">
                  <a:solidFill>
                    <a:srgbClr val="000000"/>
                  </a:solidFill>
                  <a:latin typeface="Arial"/>
                </a:endParaRPr>
              </a:p>
            </p:txBody>
          </p:sp>
          <p:sp>
            <p:nvSpPr>
              <p:cNvPr id="136259" name="Rectangle 33"/>
              <p:cNvSpPr>
                <a:spLocks noChangeArrowheads="1"/>
              </p:cNvSpPr>
              <p:nvPr/>
            </p:nvSpPr>
            <p:spPr bwMode="auto">
              <a:xfrm>
                <a:off x="2352" y="3216"/>
                <a:ext cx="192" cy="384"/>
              </a:xfrm>
              <a:prstGeom prst="rect">
                <a:avLst/>
              </a:prstGeom>
              <a:solidFill>
                <a:srgbClr val="FF9933"/>
              </a:solidFill>
              <a:ln w="9525">
                <a:solidFill>
                  <a:schemeClr val="tx1"/>
                </a:solidFill>
                <a:miter lim="800000"/>
              </a:ln>
            </p:spPr>
            <p:txBody>
              <a:bodyPr wrap="none" anchor="ctr"/>
              <a:lstStyle/>
              <a:p>
                <a:pPr fontAlgn="base">
                  <a:spcBef>
                    <a:spcPct val="0"/>
                  </a:spcBef>
                  <a:spcAft>
                    <a:spcPct val="0"/>
                  </a:spcAft>
                </a:pPr>
                <a:endParaRPr lang="en-US">
                  <a:solidFill>
                    <a:srgbClr val="000000"/>
                  </a:solidFill>
                  <a:latin typeface="Arial"/>
                </a:endParaRPr>
              </a:p>
            </p:txBody>
          </p:sp>
          <p:sp>
            <p:nvSpPr>
              <p:cNvPr id="136260" name="Rectangle 34"/>
              <p:cNvSpPr>
                <a:spLocks noChangeArrowheads="1"/>
              </p:cNvSpPr>
              <p:nvPr/>
            </p:nvSpPr>
            <p:spPr bwMode="auto">
              <a:xfrm>
                <a:off x="2832" y="3216"/>
                <a:ext cx="192" cy="384"/>
              </a:xfrm>
              <a:prstGeom prst="rect">
                <a:avLst/>
              </a:prstGeom>
              <a:solidFill>
                <a:srgbClr val="FF9933"/>
              </a:solidFill>
              <a:ln w="9525">
                <a:solidFill>
                  <a:schemeClr val="tx1"/>
                </a:solidFill>
                <a:miter lim="800000"/>
              </a:ln>
            </p:spPr>
            <p:txBody>
              <a:bodyPr wrap="none" anchor="ctr"/>
              <a:lstStyle/>
              <a:p>
                <a:pPr fontAlgn="base">
                  <a:spcBef>
                    <a:spcPct val="0"/>
                  </a:spcBef>
                  <a:spcAft>
                    <a:spcPct val="0"/>
                  </a:spcAft>
                </a:pPr>
                <a:endParaRPr lang="en-US">
                  <a:solidFill>
                    <a:srgbClr val="000000"/>
                  </a:solidFill>
                  <a:latin typeface="Arial"/>
                </a:endParaRPr>
              </a:p>
            </p:txBody>
          </p:sp>
          <p:sp>
            <p:nvSpPr>
              <p:cNvPr id="136261" name="Rectangle 35"/>
              <p:cNvSpPr>
                <a:spLocks noChangeArrowheads="1"/>
              </p:cNvSpPr>
              <p:nvPr/>
            </p:nvSpPr>
            <p:spPr bwMode="auto">
              <a:xfrm>
                <a:off x="3408" y="3216"/>
                <a:ext cx="192" cy="384"/>
              </a:xfrm>
              <a:prstGeom prst="rect">
                <a:avLst/>
              </a:prstGeom>
              <a:solidFill>
                <a:srgbClr val="FF9933"/>
              </a:solidFill>
              <a:ln w="9525">
                <a:solidFill>
                  <a:schemeClr val="tx1"/>
                </a:solidFill>
                <a:miter lim="800000"/>
              </a:ln>
            </p:spPr>
            <p:txBody>
              <a:bodyPr wrap="none" anchor="ctr"/>
              <a:lstStyle/>
              <a:p>
                <a:pPr fontAlgn="base">
                  <a:spcBef>
                    <a:spcPct val="0"/>
                  </a:spcBef>
                  <a:spcAft>
                    <a:spcPct val="0"/>
                  </a:spcAft>
                </a:pPr>
                <a:endParaRPr lang="en-US">
                  <a:solidFill>
                    <a:srgbClr val="000000"/>
                  </a:solidFill>
                  <a:latin typeface="Arial"/>
                </a:endParaRPr>
              </a:p>
            </p:txBody>
          </p:sp>
          <p:sp>
            <p:nvSpPr>
              <p:cNvPr id="136262" name="Rectangle 36"/>
              <p:cNvSpPr>
                <a:spLocks noChangeArrowheads="1"/>
              </p:cNvSpPr>
              <p:nvPr/>
            </p:nvSpPr>
            <p:spPr bwMode="auto">
              <a:xfrm>
                <a:off x="4080" y="3216"/>
                <a:ext cx="192" cy="384"/>
              </a:xfrm>
              <a:prstGeom prst="rect">
                <a:avLst/>
              </a:prstGeom>
              <a:solidFill>
                <a:srgbClr val="FF9933"/>
              </a:solidFill>
              <a:ln w="9525">
                <a:solidFill>
                  <a:schemeClr val="tx1"/>
                </a:solidFill>
                <a:miter lim="800000"/>
              </a:ln>
            </p:spPr>
            <p:txBody>
              <a:bodyPr wrap="none" anchor="ctr"/>
              <a:lstStyle/>
              <a:p>
                <a:pPr fontAlgn="base">
                  <a:spcBef>
                    <a:spcPct val="0"/>
                  </a:spcBef>
                  <a:spcAft>
                    <a:spcPct val="0"/>
                  </a:spcAft>
                </a:pPr>
                <a:endParaRPr lang="en-US">
                  <a:solidFill>
                    <a:srgbClr val="000000"/>
                  </a:solidFill>
                  <a:latin typeface="Arial"/>
                </a:endParaRPr>
              </a:p>
            </p:txBody>
          </p:sp>
          <p:sp>
            <p:nvSpPr>
              <p:cNvPr id="136263" name="Rectangle 37"/>
              <p:cNvSpPr>
                <a:spLocks noChangeArrowheads="1"/>
              </p:cNvSpPr>
              <p:nvPr/>
            </p:nvSpPr>
            <p:spPr bwMode="auto">
              <a:xfrm>
                <a:off x="4752" y="3216"/>
                <a:ext cx="192" cy="384"/>
              </a:xfrm>
              <a:prstGeom prst="rect">
                <a:avLst/>
              </a:prstGeom>
              <a:solidFill>
                <a:srgbClr val="FF9933"/>
              </a:solidFill>
              <a:ln w="9525">
                <a:solidFill>
                  <a:schemeClr val="tx1"/>
                </a:solidFill>
                <a:miter lim="800000"/>
              </a:ln>
            </p:spPr>
            <p:txBody>
              <a:bodyPr wrap="none" anchor="ctr"/>
              <a:lstStyle/>
              <a:p>
                <a:pPr fontAlgn="base">
                  <a:spcBef>
                    <a:spcPct val="0"/>
                  </a:spcBef>
                  <a:spcAft>
                    <a:spcPct val="0"/>
                  </a:spcAft>
                </a:pPr>
                <a:endParaRPr lang="en-US">
                  <a:solidFill>
                    <a:srgbClr val="000000"/>
                  </a:solidFill>
                  <a:latin typeface="Arial"/>
                </a:endParaRPr>
              </a:p>
            </p:txBody>
          </p:sp>
          <p:sp>
            <p:nvSpPr>
              <p:cNvPr id="136264" name="Rectangle 38"/>
              <p:cNvSpPr>
                <a:spLocks noChangeArrowheads="1"/>
              </p:cNvSpPr>
              <p:nvPr/>
            </p:nvSpPr>
            <p:spPr bwMode="auto">
              <a:xfrm>
                <a:off x="2352" y="2448"/>
                <a:ext cx="192" cy="384"/>
              </a:xfrm>
              <a:prstGeom prst="rect">
                <a:avLst/>
              </a:prstGeom>
              <a:solidFill>
                <a:srgbClr val="FF9933"/>
              </a:solidFill>
              <a:ln w="9525">
                <a:solidFill>
                  <a:schemeClr val="tx1"/>
                </a:solidFill>
                <a:miter lim="800000"/>
              </a:ln>
            </p:spPr>
            <p:txBody>
              <a:bodyPr wrap="none" anchor="ctr"/>
              <a:lstStyle/>
              <a:p>
                <a:pPr fontAlgn="base">
                  <a:spcBef>
                    <a:spcPct val="0"/>
                  </a:spcBef>
                  <a:spcAft>
                    <a:spcPct val="0"/>
                  </a:spcAft>
                </a:pPr>
                <a:endParaRPr lang="en-US">
                  <a:solidFill>
                    <a:srgbClr val="000000"/>
                  </a:solidFill>
                  <a:latin typeface="Arial"/>
                </a:endParaRPr>
              </a:p>
            </p:txBody>
          </p:sp>
          <p:sp>
            <p:nvSpPr>
              <p:cNvPr id="136265" name="Line 39"/>
              <p:cNvSpPr>
                <a:spLocks noChangeShapeType="1"/>
              </p:cNvSpPr>
              <p:nvPr/>
            </p:nvSpPr>
            <p:spPr bwMode="auto">
              <a:xfrm>
                <a:off x="2798" y="3836"/>
                <a:ext cx="1536" cy="0"/>
              </a:xfrm>
              <a:prstGeom prst="line">
                <a:avLst/>
              </a:prstGeom>
              <a:noFill/>
              <a:ln w="9525">
                <a:solidFill>
                  <a:schemeClr val="tx1"/>
                </a:solidFill>
                <a:round/>
                <a:tailEnd type="triangle" w="med" len="med"/>
              </a:ln>
            </p:spPr>
            <p:txBody>
              <a:bodyPr/>
              <a:lstStyle/>
              <a:p>
                <a:pPr fontAlgn="base">
                  <a:spcBef>
                    <a:spcPct val="0"/>
                  </a:spcBef>
                  <a:spcAft>
                    <a:spcPct val="0"/>
                  </a:spcAft>
                </a:pPr>
                <a:endParaRPr lang="en-US">
                  <a:solidFill>
                    <a:srgbClr val="000000"/>
                  </a:solidFill>
                  <a:latin typeface="Arial"/>
                </a:endParaRPr>
              </a:p>
            </p:txBody>
          </p:sp>
          <p:sp>
            <p:nvSpPr>
              <p:cNvPr id="136266" name="Rectangle 40"/>
              <p:cNvSpPr>
                <a:spLocks noChangeArrowheads="1"/>
              </p:cNvSpPr>
              <p:nvPr/>
            </p:nvSpPr>
            <p:spPr bwMode="auto">
              <a:xfrm>
                <a:off x="3352" y="2354"/>
                <a:ext cx="48" cy="144"/>
              </a:xfrm>
              <a:prstGeom prst="rect">
                <a:avLst/>
              </a:prstGeom>
              <a:solidFill>
                <a:schemeClr val="accent2"/>
              </a:solidFill>
              <a:ln w="9525">
                <a:solidFill>
                  <a:schemeClr val="accent2"/>
                </a:solidFill>
                <a:miter lim="800000"/>
              </a:ln>
            </p:spPr>
            <p:txBody>
              <a:bodyPr wrap="none" anchor="ctr"/>
              <a:lstStyle/>
              <a:p>
                <a:pPr fontAlgn="base">
                  <a:spcBef>
                    <a:spcPct val="0"/>
                  </a:spcBef>
                  <a:spcAft>
                    <a:spcPct val="0"/>
                  </a:spcAft>
                </a:pPr>
                <a:endParaRPr lang="en-US">
                  <a:solidFill>
                    <a:srgbClr val="000000"/>
                  </a:solidFill>
                  <a:latin typeface="Arial"/>
                </a:endParaRPr>
              </a:p>
            </p:txBody>
          </p:sp>
          <p:sp>
            <p:nvSpPr>
              <p:cNvPr id="136267" name="Rectangle 41"/>
              <p:cNvSpPr>
                <a:spLocks noChangeArrowheads="1"/>
              </p:cNvSpPr>
              <p:nvPr/>
            </p:nvSpPr>
            <p:spPr bwMode="auto">
              <a:xfrm>
                <a:off x="3830" y="2337"/>
                <a:ext cx="48" cy="144"/>
              </a:xfrm>
              <a:prstGeom prst="rect">
                <a:avLst/>
              </a:prstGeom>
              <a:solidFill>
                <a:schemeClr val="accent2"/>
              </a:solidFill>
              <a:ln w="9525">
                <a:solidFill>
                  <a:schemeClr val="accent2"/>
                </a:solidFill>
                <a:miter lim="800000"/>
              </a:ln>
            </p:spPr>
            <p:txBody>
              <a:bodyPr wrap="none" anchor="ctr"/>
              <a:lstStyle/>
              <a:p>
                <a:pPr fontAlgn="base">
                  <a:spcBef>
                    <a:spcPct val="0"/>
                  </a:spcBef>
                  <a:spcAft>
                    <a:spcPct val="0"/>
                  </a:spcAft>
                </a:pPr>
                <a:endParaRPr lang="en-US">
                  <a:solidFill>
                    <a:srgbClr val="000000"/>
                  </a:solidFill>
                  <a:latin typeface="Arial"/>
                </a:endParaRPr>
              </a:p>
            </p:txBody>
          </p:sp>
          <p:sp>
            <p:nvSpPr>
              <p:cNvPr id="136268" name="Rectangle 42"/>
              <p:cNvSpPr>
                <a:spLocks noChangeArrowheads="1"/>
              </p:cNvSpPr>
              <p:nvPr/>
            </p:nvSpPr>
            <p:spPr bwMode="auto">
              <a:xfrm>
                <a:off x="3782" y="2433"/>
                <a:ext cx="192" cy="384"/>
              </a:xfrm>
              <a:prstGeom prst="rect">
                <a:avLst/>
              </a:prstGeom>
              <a:solidFill>
                <a:srgbClr val="FF9933"/>
              </a:solidFill>
              <a:ln w="9525">
                <a:solidFill>
                  <a:schemeClr val="tx1"/>
                </a:solidFill>
                <a:miter lim="800000"/>
              </a:ln>
            </p:spPr>
            <p:txBody>
              <a:bodyPr wrap="none" anchor="ctr"/>
              <a:lstStyle/>
              <a:p>
                <a:pPr fontAlgn="base">
                  <a:spcBef>
                    <a:spcPct val="0"/>
                  </a:spcBef>
                  <a:spcAft>
                    <a:spcPct val="0"/>
                  </a:spcAft>
                </a:pPr>
                <a:endParaRPr lang="en-US">
                  <a:solidFill>
                    <a:srgbClr val="000000"/>
                  </a:solidFill>
                  <a:latin typeface="Arial"/>
                </a:endParaRPr>
              </a:p>
            </p:txBody>
          </p:sp>
          <p:sp>
            <p:nvSpPr>
              <p:cNvPr id="136269" name="Rectangle 43"/>
              <p:cNvSpPr>
                <a:spLocks noChangeArrowheads="1"/>
              </p:cNvSpPr>
              <p:nvPr/>
            </p:nvSpPr>
            <p:spPr bwMode="auto">
              <a:xfrm>
                <a:off x="3304" y="2443"/>
                <a:ext cx="192" cy="384"/>
              </a:xfrm>
              <a:prstGeom prst="rect">
                <a:avLst/>
              </a:prstGeom>
              <a:solidFill>
                <a:srgbClr val="FF9933"/>
              </a:solidFill>
              <a:ln w="9525">
                <a:solidFill>
                  <a:schemeClr val="tx1"/>
                </a:solidFill>
                <a:miter lim="800000"/>
              </a:ln>
            </p:spPr>
            <p:txBody>
              <a:bodyPr wrap="none" anchor="ctr"/>
              <a:lstStyle/>
              <a:p>
                <a:pPr fontAlgn="base">
                  <a:spcBef>
                    <a:spcPct val="0"/>
                  </a:spcBef>
                  <a:spcAft>
                    <a:spcPct val="0"/>
                  </a:spcAft>
                </a:pPr>
                <a:endParaRPr lang="en-US">
                  <a:solidFill>
                    <a:srgbClr val="000000"/>
                  </a:solidFill>
                  <a:latin typeface="Arial"/>
                </a:endParaRPr>
              </a:p>
            </p:txBody>
          </p:sp>
          <p:sp>
            <p:nvSpPr>
              <p:cNvPr id="136270" name="Line 44"/>
              <p:cNvSpPr>
                <a:spLocks noChangeShapeType="1"/>
              </p:cNvSpPr>
              <p:nvPr/>
            </p:nvSpPr>
            <p:spPr bwMode="auto">
              <a:xfrm flipH="1">
                <a:off x="2564" y="2165"/>
                <a:ext cx="938" cy="0"/>
              </a:xfrm>
              <a:prstGeom prst="line">
                <a:avLst/>
              </a:prstGeom>
              <a:noFill/>
              <a:ln w="9525">
                <a:solidFill>
                  <a:schemeClr val="tx1"/>
                </a:solidFill>
                <a:round/>
                <a:tailEnd type="triangle" w="med" len="med"/>
              </a:ln>
            </p:spPr>
            <p:txBody>
              <a:bodyPr/>
              <a:lstStyle/>
              <a:p>
                <a:pPr fontAlgn="base">
                  <a:spcBef>
                    <a:spcPct val="0"/>
                  </a:spcBef>
                  <a:spcAft>
                    <a:spcPct val="0"/>
                  </a:spcAft>
                </a:pPr>
                <a:endParaRPr lang="en-US">
                  <a:solidFill>
                    <a:srgbClr val="000000"/>
                  </a:solidFill>
                  <a:latin typeface="Arial"/>
                </a:endParaRPr>
              </a:p>
            </p:txBody>
          </p:sp>
        </p:grpSp>
        <p:sp>
          <p:nvSpPr>
            <p:cNvPr id="136204" name="Line 45"/>
            <p:cNvSpPr>
              <a:spLocks noChangeShapeType="1"/>
            </p:cNvSpPr>
            <p:nvPr/>
          </p:nvSpPr>
          <p:spPr bwMode="auto">
            <a:xfrm>
              <a:off x="1385888" y="812800"/>
              <a:ext cx="2157412" cy="0"/>
            </a:xfrm>
            <a:prstGeom prst="line">
              <a:avLst/>
            </a:prstGeom>
            <a:noFill/>
            <a:ln w="57150">
              <a:solidFill>
                <a:srgbClr val="0066FF"/>
              </a:solidFill>
              <a:round/>
              <a:tailEnd type="triangle" w="med" len="med"/>
            </a:ln>
          </p:spPr>
          <p:txBody>
            <a:bodyPr/>
            <a:lstStyle/>
            <a:p>
              <a:pPr fontAlgn="base">
                <a:spcBef>
                  <a:spcPct val="0"/>
                </a:spcBef>
                <a:spcAft>
                  <a:spcPct val="0"/>
                </a:spcAft>
              </a:pPr>
              <a:endParaRPr lang="en-US">
                <a:solidFill>
                  <a:srgbClr val="000000"/>
                </a:solidFill>
                <a:latin typeface="Arial"/>
              </a:endParaRPr>
            </a:p>
          </p:txBody>
        </p:sp>
        <p:grpSp>
          <p:nvGrpSpPr>
            <p:cNvPr id="194606" name="Group 46"/>
            <p:cNvGrpSpPr/>
            <p:nvPr/>
          </p:nvGrpSpPr>
          <p:grpSpPr>
            <a:xfrm>
              <a:off x="0" y="293688"/>
              <a:ext cx="1246188" cy="1501775"/>
              <a:chOff x="0" y="185"/>
              <a:chExt cx="785" cy="946"/>
            </a:xfrm>
          </p:grpSpPr>
          <p:sp>
            <p:nvSpPr>
              <p:cNvPr id="136244" name="Rectangle 47"/>
              <p:cNvSpPr>
                <a:spLocks noChangeArrowheads="1"/>
              </p:cNvSpPr>
              <p:nvPr/>
            </p:nvSpPr>
            <p:spPr bwMode="auto">
              <a:xfrm>
                <a:off x="192" y="720"/>
                <a:ext cx="593" cy="48"/>
              </a:xfrm>
              <a:prstGeom prst="rect">
                <a:avLst/>
              </a:prstGeom>
              <a:solidFill>
                <a:srgbClr val="0066FF"/>
              </a:solidFill>
              <a:ln w="9525">
                <a:solidFill>
                  <a:srgbClr val="0066FF"/>
                </a:solidFill>
                <a:miter lim="800000"/>
              </a:ln>
            </p:spPr>
            <p:txBody>
              <a:bodyPr wrap="none" anchor="ctr"/>
              <a:lstStyle/>
              <a:p>
                <a:pPr fontAlgn="base">
                  <a:spcBef>
                    <a:spcPct val="0"/>
                  </a:spcBef>
                  <a:spcAft>
                    <a:spcPct val="0"/>
                  </a:spcAft>
                </a:pPr>
                <a:endParaRPr lang="en-US">
                  <a:solidFill>
                    <a:srgbClr val="000000"/>
                  </a:solidFill>
                  <a:latin typeface="Arial"/>
                </a:endParaRPr>
              </a:p>
            </p:txBody>
          </p:sp>
          <p:sp>
            <p:nvSpPr>
              <p:cNvPr id="136245" name="AutoShape 48"/>
              <p:cNvSpPr>
                <a:spLocks noChangeArrowheads="1"/>
              </p:cNvSpPr>
              <p:nvPr/>
            </p:nvSpPr>
            <p:spPr bwMode="auto">
              <a:xfrm>
                <a:off x="130" y="650"/>
                <a:ext cx="251" cy="195"/>
              </a:xfrm>
              <a:prstGeom prst="notchedRightArrow">
                <a:avLst>
                  <a:gd name="adj1" fmla="val 49741"/>
                  <a:gd name="adj2" fmla="val 89745"/>
                </a:avLst>
              </a:prstGeom>
              <a:solidFill>
                <a:schemeClr val="accent1"/>
              </a:solidFill>
              <a:ln w="9525">
                <a:solidFill>
                  <a:schemeClr val="tx1"/>
                </a:solidFill>
                <a:miter lim="800000"/>
              </a:ln>
            </p:spPr>
            <p:txBody>
              <a:bodyPr wrap="none" anchor="ctr"/>
              <a:lstStyle/>
              <a:p>
                <a:pPr fontAlgn="base">
                  <a:spcBef>
                    <a:spcPct val="0"/>
                  </a:spcBef>
                  <a:spcAft>
                    <a:spcPct val="0"/>
                  </a:spcAft>
                </a:pPr>
                <a:endParaRPr lang="en-US">
                  <a:solidFill>
                    <a:srgbClr val="000000"/>
                  </a:solidFill>
                  <a:latin typeface="Arial"/>
                </a:endParaRPr>
              </a:p>
            </p:txBody>
          </p:sp>
          <p:sp>
            <p:nvSpPr>
              <p:cNvPr id="136246" name="Oval 49"/>
              <p:cNvSpPr>
                <a:spLocks noChangeArrowheads="1"/>
              </p:cNvSpPr>
              <p:nvPr/>
            </p:nvSpPr>
            <p:spPr bwMode="auto">
              <a:xfrm>
                <a:off x="96" y="604"/>
                <a:ext cx="294" cy="288"/>
              </a:xfrm>
              <a:prstGeom prst="ellipse">
                <a:avLst/>
              </a:prstGeom>
              <a:noFill/>
              <a:ln w="38100">
                <a:solidFill>
                  <a:schemeClr val="tx1"/>
                </a:solidFill>
                <a:round/>
              </a:ln>
            </p:spPr>
            <p:txBody>
              <a:bodyPr wrap="none" anchor="ctr"/>
              <a:lstStyle/>
              <a:p>
                <a:pPr fontAlgn="base">
                  <a:spcBef>
                    <a:spcPct val="0"/>
                  </a:spcBef>
                  <a:spcAft>
                    <a:spcPct val="0"/>
                  </a:spcAft>
                </a:pPr>
                <a:endParaRPr lang="en-US">
                  <a:solidFill>
                    <a:srgbClr val="000000"/>
                  </a:solidFill>
                  <a:latin typeface="Arial"/>
                </a:endParaRPr>
              </a:p>
            </p:txBody>
          </p:sp>
          <p:sp>
            <p:nvSpPr>
              <p:cNvPr id="136247" name="Text Box 50"/>
              <p:cNvSpPr txBox="1">
                <a:spLocks noChangeArrowheads="1"/>
              </p:cNvSpPr>
              <p:nvPr/>
            </p:nvSpPr>
            <p:spPr bwMode="auto">
              <a:xfrm>
                <a:off x="0" y="185"/>
                <a:ext cx="539" cy="407"/>
              </a:xfrm>
              <a:prstGeom prst="rect">
                <a:avLst/>
              </a:prstGeom>
              <a:noFill/>
              <a:ln w="9525">
                <a:noFill/>
                <a:miter lim="800000"/>
              </a:ln>
            </p:spPr>
            <p:txBody>
              <a:bodyPr wrap="none">
                <a:spAutoFit/>
              </a:bodyPr>
              <a:lstStyle/>
              <a:p>
                <a:pPr fontAlgn="base">
                  <a:spcBef>
                    <a:spcPct val="0"/>
                  </a:spcBef>
                  <a:spcAft>
                    <a:spcPct val="0"/>
                  </a:spcAft>
                </a:pPr>
                <a:r>
                  <a:rPr lang="en-US" b="1">
                    <a:solidFill>
                      <a:srgbClr val="000000"/>
                    </a:solidFill>
                  </a:rPr>
                  <a:t>Backflow </a:t>
                </a:r>
              </a:p>
              <a:p>
                <a:pPr fontAlgn="base">
                  <a:spcBef>
                    <a:spcPct val="0"/>
                  </a:spcBef>
                  <a:spcAft>
                    <a:spcPct val="0"/>
                  </a:spcAft>
                </a:pPr>
                <a:r>
                  <a:rPr lang="en-US" b="1" err="1">
                    <a:solidFill>
                      <a:srgbClr val="000000"/>
                    </a:solidFill>
                  </a:rPr>
                  <a:t>Preventor</a:t>
                </a:r>
                <a:endParaRPr lang="en-US" b="1">
                  <a:solidFill>
                    <a:srgbClr val="000000"/>
                  </a:solidFill>
                </a:endParaRPr>
              </a:p>
            </p:txBody>
          </p:sp>
          <p:grpSp>
            <p:nvGrpSpPr>
              <p:cNvPr id="136248" name="Group 51"/>
              <p:cNvGrpSpPr/>
              <p:nvPr/>
            </p:nvGrpSpPr>
            <p:grpSpPr>
              <a:xfrm>
                <a:off x="0" y="928"/>
                <a:ext cx="372" cy="203"/>
                <a:chOff x="0" y="928"/>
                <a:chExt cx="372" cy="203"/>
              </a:xfrm>
            </p:grpSpPr>
            <p:sp>
              <p:nvSpPr>
                <p:cNvPr id="136249" name="Line 52"/>
                <p:cNvSpPr>
                  <a:spLocks noChangeShapeType="1"/>
                </p:cNvSpPr>
                <p:nvPr/>
              </p:nvSpPr>
              <p:spPr bwMode="auto">
                <a:xfrm flipH="1">
                  <a:off x="0" y="1030"/>
                  <a:ext cx="372" cy="0"/>
                </a:xfrm>
                <a:prstGeom prst="line">
                  <a:avLst/>
                </a:prstGeom>
                <a:noFill/>
                <a:ln w="57150">
                  <a:solidFill>
                    <a:srgbClr val="0066FF"/>
                  </a:solidFill>
                  <a:round/>
                  <a:tailEnd type="triangle" w="med" len="med"/>
                </a:ln>
              </p:spPr>
              <p:txBody>
                <a:bodyPr/>
                <a:lstStyle/>
                <a:p>
                  <a:pPr fontAlgn="base">
                    <a:spcBef>
                      <a:spcPct val="0"/>
                    </a:spcBef>
                    <a:spcAft>
                      <a:spcPct val="0"/>
                    </a:spcAft>
                  </a:pPr>
                  <a:endParaRPr lang="en-US">
                    <a:solidFill>
                      <a:srgbClr val="000000"/>
                    </a:solidFill>
                    <a:latin typeface="Arial"/>
                  </a:endParaRPr>
                </a:p>
              </p:txBody>
            </p:sp>
            <p:sp>
              <p:nvSpPr>
                <p:cNvPr id="136250" name="AutoShape 53"/>
                <p:cNvSpPr>
                  <a:spLocks noChangeArrowheads="1"/>
                </p:cNvSpPr>
                <p:nvPr/>
              </p:nvSpPr>
              <p:spPr bwMode="auto">
                <a:xfrm>
                  <a:off x="141" y="928"/>
                  <a:ext cx="158" cy="203"/>
                </a:xfrm>
                <a:custGeom>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144 w 21600"/>
                    <a:gd name="T25" fmla="*/ 3192 h 21600"/>
                    <a:gd name="T26" fmla="*/ 18456 w 21600"/>
                    <a:gd name="T27" fmla="*/ 18408 h 21600"/>
                  </a:gd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close/>
                      <a:moveTo>
                        <a:pt x="4198" y="6106"/>
                      </a:moveTo>
                      <a:cubicBezTo>
                        <a:pt x="3223" y="7477"/>
                        <a:pt x="2700" y="9117"/>
                        <a:pt x="2700" y="10799"/>
                      </a:cubicBezTo>
                      <a:cubicBezTo>
                        <a:pt x="2700" y="15273"/>
                        <a:pt x="6326" y="18900"/>
                        <a:pt x="10800" y="18900"/>
                      </a:cubicBezTo>
                      <a:cubicBezTo>
                        <a:pt x="12482" y="18900"/>
                        <a:pt x="14122" y="18376"/>
                        <a:pt x="15493" y="17401"/>
                      </a:cubicBezTo>
                      <a:close/>
                    </a:path>
                  </a:pathLst>
                </a:custGeom>
                <a:solidFill>
                  <a:schemeClr val="accent1"/>
                </a:solidFill>
                <a:ln w="9525">
                  <a:solidFill>
                    <a:schemeClr val="tx1"/>
                  </a:solidFill>
                  <a:miter lim="800000"/>
                </a:ln>
              </p:spPr>
              <p:txBody>
                <a:bodyPr wrap="none" anchor="ctr"/>
                <a:lstStyle/>
                <a:p>
                  <a:pPr fontAlgn="base">
                    <a:spcBef>
                      <a:spcPct val="0"/>
                    </a:spcBef>
                    <a:spcAft>
                      <a:spcPct val="0"/>
                    </a:spcAft>
                  </a:pPr>
                  <a:endParaRPr lang="en-US">
                    <a:solidFill>
                      <a:srgbClr val="000000"/>
                    </a:solidFill>
                    <a:latin typeface="Arial"/>
                  </a:endParaRPr>
                </a:p>
              </p:txBody>
            </p:sp>
          </p:grpSp>
        </p:grpSp>
        <p:grpSp>
          <p:nvGrpSpPr>
            <p:cNvPr id="194614" name="Group 54"/>
            <p:cNvGrpSpPr/>
            <p:nvPr/>
          </p:nvGrpSpPr>
          <p:grpSpPr>
            <a:xfrm>
              <a:off x="1601789" y="1039813"/>
              <a:ext cx="885825" cy="2019300"/>
              <a:chOff x="1010" y="665"/>
              <a:chExt cx="558" cy="1272"/>
            </a:xfrm>
          </p:grpSpPr>
          <p:grpSp>
            <p:nvGrpSpPr>
              <p:cNvPr id="136240" name="Group 55"/>
              <p:cNvGrpSpPr/>
              <p:nvPr/>
            </p:nvGrpSpPr>
            <p:grpSpPr>
              <a:xfrm>
                <a:off x="1131" y="665"/>
                <a:ext cx="437" cy="1006"/>
                <a:chOff x="375" y="2025"/>
                <a:chExt cx="437" cy="913"/>
              </a:xfrm>
            </p:grpSpPr>
            <p:sp>
              <p:nvSpPr>
                <p:cNvPr id="136242" name="AutoShape 56"/>
                <p:cNvSpPr>
                  <a:spLocks noChangeArrowheads="1"/>
                </p:cNvSpPr>
                <p:nvPr/>
              </p:nvSpPr>
              <p:spPr bwMode="auto">
                <a:xfrm>
                  <a:off x="465" y="2025"/>
                  <a:ext cx="260" cy="149"/>
                </a:xfrm>
                <a:prstGeom prst="roundRect">
                  <a:avLst>
                    <a:gd name="adj" fmla="val 16667"/>
                  </a:avLst>
                </a:prstGeom>
                <a:gradFill rotWithShape="1">
                  <a:gsLst>
                    <a:gs pos="0">
                      <a:srgbClr val="777777"/>
                    </a:gs>
                    <a:gs pos="50000">
                      <a:srgbClr val="6666FF"/>
                    </a:gs>
                    <a:gs pos="100000">
                      <a:srgbClr val="777777"/>
                    </a:gs>
                  </a:gsLst>
                  <a:lin ang="0" scaled="1"/>
                </a:gradFill>
                <a:ln w="9525">
                  <a:solidFill>
                    <a:schemeClr val="tx1"/>
                  </a:solidFill>
                  <a:round/>
                </a:ln>
              </p:spPr>
              <p:txBody>
                <a:bodyPr wrap="none" anchor="ctr"/>
                <a:lstStyle/>
                <a:p>
                  <a:pPr fontAlgn="base">
                    <a:spcBef>
                      <a:spcPct val="0"/>
                    </a:spcBef>
                    <a:spcAft>
                      <a:spcPct val="0"/>
                    </a:spcAft>
                  </a:pPr>
                  <a:endParaRPr lang="en-US">
                    <a:solidFill>
                      <a:srgbClr val="000000"/>
                    </a:solidFill>
                    <a:latin typeface="Arial"/>
                  </a:endParaRPr>
                </a:p>
              </p:txBody>
            </p:sp>
            <p:sp>
              <p:nvSpPr>
                <p:cNvPr id="136243" name="AutoShape 57"/>
                <p:cNvSpPr>
                  <a:spLocks noChangeArrowheads="1"/>
                </p:cNvSpPr>
                <p:nvPr/>
              </p:nvSpPr>
              <p:spPr bwMode="auto">
                <a:xfrm>
                  <a:off x="375" y="2167"/>
                  <a:ext cx="437" cy="771"/>
                </a:xfrm>
                <a:prstGeom prst="roundRect">
                  <a:avLst>
                    <a:gd name="adj" fmla="val 16667"/>
                  </a:avLst>
                </a:prstGeom>
                <a:gradFill rotWithShape="1">
                  <a:gsLst>
                    <a:gs pos="0">
                      <a:srgbClr val="6699FF"/>
                    </a:gs>
                    <a:gs pos="50000">
                      <a:srgbClr val="6666FF"/>
                    </a:gs>
                    <a:gs pos="100000">
                      <a:srgbClr val="6699FF"/>
                    </a:gs>
                  </a:gsLst>
                  <a:lin ang="0" scaled="1"/>
                </a:gradFill>
                <a:ln w="9525">
                  <a:solidFill>
                    <a:schemeClr val="tx1"/>
                  </a:solidFill>
                  <a:round/>
                </a:ln>
              </p:spPr>
              <p:txBody>
                <a:bodyPr wrap="none" anchor="ctr"/>
                <a:lstStyle/>
                <a:p>
                  <a:pPr fontAlgn="base">
                    <a:spcBef>
                      <a:spcPct val="0"/>
                    </a:spcBef>
                    <a:spcAft>
                      <a:spcPct val="0"/>
                    </a:spcAft>
                  </a:pPr>
                  <a:endParaRPr lang="en-US">
                    <a:solidFill>
                      <a:srgbClr val="000000"/>
                    </a:solidFill>
                    <a:latin typeface="Arial"/>
                  </a:endParaRPr>
                </a:p>
              </p:txBody>
            </p:sp>
          </p:grpSp>
          <p:sp>
            <p:nvSpPr>
              <p:cNvPr id="136241" name="Text Box 58"/>
              <p:cNvSpPr txBox="1">
                <a:spLocks noChangeArrowheads="1"/>
              </p:cNvSpPr>
              <p:nvPr/>
            </p:nvSpPr>
            <p:spPr bwMode="auto">
              <a:xfrm>
                <a:off x="1010" y="1685"/>
                <a:ext cx="520" cy="252"/>
              </a:xfrm>
              <a:prstGeom prst="rect">
                <a:avLst/>
              </a:prstGeom>
              <a:noFill/>
              <a:ln w="9525">
                <a:noFill/>
                <a:miter lim="800000"/>
              </a:ln>
            </p:spPr>
            <p:txBody>
              <a:bodyPr wrap="none">
                <a:spAutoFit/>
              </a:bodyPr>
              <a:lstStyle/>
              <a:p>
                <a:pPr fontAlgn="base">
                  <a:spcBef>
                    <a:spcPct val="0"/>
                  </a:spcBef>
                  <a:spcAft>
                    <a:spcPct val="0"/>
                  </a:spcAft>
                </a:pPr>
                <a:r>
                  <a:rPr lang="en-US" sz="2000" b="1">
                    <a:solidFill>
                      <a:srgbClr val="000000"/>
                    </a:solidFill>
                  </a:rPr>
                  <a:t>Softener</a:t>
                </a:r>
              </a:p>
            </p:txBody>
          </p:sp>
        </p:grpSp>
        <p:grpSp>
          <p:nvGrpSpPr>
            <p:cNvPr id="194619" name="Group 59"/>
            <p:cNvGrpSpPr/>
            <p:nvPr/>
          </p:nvGrpSpPr>
          <p:grpSpPr>
            <a:xfrm>
              <a:off x="2651125" y="1057275"/>
              <a:ext cx="1970088" cy="2300288"/>
              <a:chOff x="1670" y="666"/>
              <a:chExt cx="1241" cy="1449"/>
            </a:xfrm>
          </p:grpSpPr>
          <p:grpSp>
            <p:nvGrpSpPr>
              <p:cNvPr id="136232" name="Group 60"/>
              <p:cNvGrpSpPr/>
              <p:nvPr/>
            </p:nvGrpSpPr>
            <p:grpSpPr>
              <a:xfrm>
                <a:off x="1745" y="666"/>
                <a:ext cx="437" cy="1126"/>
                <a:chOff x="375" y="2025"/>
                <a:chExt cx="437" cy="913"/>
              </a:xfrm>
            </p:grpSpPr>
            <p:sp>
              <p:nvSpPr>
                <p:cNvPr id="136238" name="AutoShape 61"/>
                <p:cNvSpPr>
                  <a:spLocks noChangeArrowheads="1"/>
                </p:cNvSpPr>
                <p:nvPr/>
              </p:nvSpPr>
              <p:spPr bwMode="auto">
                <a:xfrm>
                  <a:off x="465" y="2025"/>
                  <a:ext cx="260" cy="149"/>
                </a:xfrm>
                <a:prstGeom prst="roundRect">
                  <a:avLst>
                    <a:gd name="adj" fmla="val 16667"/>
                  </a:avLst>
                </a:prstGeom>
                <a:gradFill rotWithShape="1">
                  <a:gsLst>
                    <a:gs pos="0">
                      <a:srgbClr val="777777"/>
                    </a:gs>
                    <a:gs pos="50000">
                      <a:srgbClr val="6666FF"/>
                    </a:gs>
                    <a:gs pos="100000">
                      <a:srgbClr val="777777"/>
                    </a:gs>
                  </a:gsLst>
                  <a:lin ang="0" scaled="1"/>
                </a:gradFill>
                <a:ln w="9525">
                  <a:solidFill>
                    <a:schemeClr val="tx1"/>
                  </a:solidFill>
                  <a:round/>
                </a:ln>
              </p:spPr>
              <p:txBody>
                <a:bodyPr wrap="none" anchor="ctr"/>
                <a:lstStyle/>
                <a:p>
                  <a:pPr fontAlgn="base">
                    <a:spcBef>
                      <a:spcPct val="0"/>
                    </a:spcBef>
                    <a:spcAft>
                      <a:spcPct val="0"/>
                    </a:spcAft>
                  </a:pPr>
                  <a:endParaRPr lang="en-US">
                    <a:solidFill>
                      <a:srgbClr val="000000"/>
                    </a:solidFill>
                    <a:latin typeface="Arial"/>
                  </a:endParaRPr>
                </a:p>
              </p:txBody>
            </p:sp>
            <p:sp>
              <p:nvSpPr>
                <p:cNvPr id="136239" name="AutoShape 62" descr="Granite"/>
                <p:cNvSpPr>
                  <a:spLocks noChangeArrowheads="1"/>
                </p:cNvSpPr>
                <p:nvPr/>
              </p:nvSpPr>
              <p:spPr bwMode="auto">
                <a:xfrm>
                  <a:off x="375" y="2167"/>
                  <a:ext cx="437" cy="771"/>
                </a:xfrm>
                <a:prstGeom prst="roundRect">
                  <a:avLst>
                    <a:gd name="adj" fmla="val 16667"/>
                  </a:avLst>
                </a:prstGeom>
                <a:blipFill dpi="0" rotWithShape="1">
                  <a:blip r:embed="rId3"/>
                  <a:tile tx="0" ty="0" sx="100000" sy="100000" flip="none" algn="tl"/>
                </a:blipFill>
                <a:ln w="9525">
                  <a:solidFill>
                    <a:schemeClr val="tx1"/>
                  </a:solidFill>
                  <a:round/>
                </a:ln>
              </p:spPr>
              <p:txBody>
                <a:bodyPr wrap="none" anchor="ctr"/>
                <a:lstStyle/>
                <a:p>
                  <a:pPr fontAlgn="base">
                    <a:spcBef>
                      <a:spcPct val="0"/>
                    </a:spcBef>
                    <a:spcAft>
                      <a:spcPct val="0"/>
                    </a:spcAft>
                  </a:pPr>
                  <a:endParaRPr lang="en-US">
                    <a:solidFill>
                      <a:srgbClr val="000000"/>
                    </a:solidFill>
                    <a:latin typeface="Arial"/>
                  </a:endParaRPr>
                </a:p>
              </p:txBody>
            </p:sp>
          </p:grpSp>
          <p:grpSp>
            <p:nvGrpSpPr>
              <p:cNvPr id="136233" name="Group 63"/>
              <p:cNvGrpSpPr/>
              <p:nvPr/>
            </p:nvGrpSpPr>
            <p:grpSpPr>
              <a:xfrm>
                <a:off x="2261" y="669"/>
                <a:ext cx="437" cy="1126"/>
                <a:chOff x="375" y="2025"/>
                <a:chExt cx="437" cy="913"/>
              </a:xfrm>
            </p:grpSpPr>
            <p:sp>
              <p:nvSpPr>
                <p:cNvPr id="136236" name="AutoShape 64"/>
                <p:cNvSpPr>
                  <a:spLocks noChangeArrowheads="1"/>
                </p:cNvSpPr>
                <p:nvPr/>
              </p:nvSpPr>
              <p:spPr bwMode="auto">
                <a:xfrm>
                  <a:off x="465" y="2025"/>
                  <a:ext cx="260" cy="149"/>
                </a:xfrm>
                <a:prstGeom prst="roundRect">
                  <a:avLst>
                    <a:gd name="adj" fmla="val 16667"/>
                  </a:avLst>
                </a:prstGeom>
                <a:gradFill rotWithShape="1">
                  <a:gsLst>
                    <a:gs pos="0">
                      <a:srgbClr val="777777"/>
                    </a:gs>
                    <a:gs pos="50000">
                      <a:srgbClr val="6666FF"/>
                    </a:gs>
                    <a:gs pos="100000">
                      <a:srgbClr val="777777"/>
                    </a:gs>
                  </a:gsLst>
                  <a:lin ang="0" scaled="1"/>
                </a:gradFill>
                <a:ln w="9525">
                  <a:solidFill>
                    <a:schemeClr val="tx1"/>
                  </a:solidFill>
                  <a:round/>
                </a:ln>
              </p:spPr>
              <p:txBody>
                <a:bodyPr wrap="none" anchor="ctr"/>
                <a:lstStyle/>
                <a:p>
                  <a:pPr fontAlgn="base">
                    <a:spcBef>
                      <a:spcPct val="0"/>
                    </a:spcBef>
                    <a:spcAft>
                      <a:spcPct val="0"/>
                    </a:spcAft>
                  </a:pPr>
                  <a:endParaRPr lang="en-US">
                    <a:solidFill>
                      <a:srgbClr val="000000"/>
                    </a:solidFill>
                    <a:latin typeface="Arial"/>
                  </a:endParaRPr>
                </a:p>
              </p:txBody>
            </p:sp>
            <p:sp>
              <p:nvSpPr>
                <p:cNvPr id="136237" name="AutoShape 65" descr="Granite"/>
                <p:cNvSpPr>
                  <a:spLocks noChangeArrowheads="1"/>
                </p:cNvSpPr>
                <p:nvPr/>
              </p:nvSpPr>
              <p:spPr bwMode="auto">
                <a:xfrm>
                  <a:off x="375" y="2167"/>
                  <a:ext cx="437" cy="771"/>
                </a:xfrm>
                <a:prstGeom prst="roundRect">
                  <a:avLst>
                    <a:gd name="adj" fmla="val 16667"/>
                  </a:avLst>
                </a:prstGeom>
                <a:blipFill dpi="0" rotWithShape="1">
                  <a:blip r:embed="rId3"/>
                  <a:tile tx="0" ty="0" sx="100000" sy="100000" flip="none" algn="tl"/>
                </a:blipFill>
                <a:ln w="9525">
                  <a:solidFill>
                    <a:schemeClr val="tx1"/>
                  </a:solidFill>
                  <a:round/>
                </a:ln>
              </p:spPr>
              <p:txBody>
                <a:bodyPr wrap="none" anchor="ctr"/>
                <a:lstStyle/>
                <a:p>
                  <a:pPr fontAlgn="base">
                    <a:spcBef>
                      <a:spcPct val="0"/>
                    </a:spcBef>
                    <a:spcAft>
                      <a:spcPct val="0"/>
                    </a:spcAft>
                  </a:pPr>
                  <a:endParaRPr lang="en-US">
                    <a:solidFill>
                      <a:srgbClr val="000000"/>
                    </a:solidFill>
                    <a:latin typeface="Arial"/>
                  </a:endParaRPr>
                </a:p>
              </p:txBody>
            </p:sp>
          </p:grpSp>
          <p:sp>
            <p:nvSpPr>
              <p:cNvPr id="136234" name="Text Box 66"/>
              <p:cNvSpPr txBox="1">
                <a:spLocks noChangeArrowheads="1"/>
              </p:cNvSpPr>
              <p:nvPr/>
            </p:nvSpPr>
            <p:spPr bwMode="auto">
              <a:xfrm>
                <a:off x="1670" y="1884"/>
                <a:ext cx="1241" cy="231"/>
              </a:xfrm>
              <a:prstGeom prst="rect">
                <a:avLst/>
              </a:prstGeom>
              <a:noFill/>
              <a:ln w="9525">
                <a:noFill/>
                <a:miter lim="800000"/>
              </a:ln>
            </p:spPr>
            <p:txBody>
              <a:bodyPr>
                <a:spAutoFit/>
              </a:bodyPr>
              <a:lstStyle/>
              <a:p>
                <a:pPr fontAlgn="base">
                  <a:spcBef>
                    <a:spcPct val="0"/>
                  </a:spcBef>
                  <a:spcAft>
                    <a:spcPct val="0"/>
                  </a:spcAft>
                </a:pPr>
                <a:r>
                  <a:rPr lang="en-US" b="1">
                    <a:solidFill>
                      <a:srgbClr val="000000"/>
                    </a:solidFill>
                  </a:rPr>
                  <a:t>Carbon Columns</a:t>
                </a:r>
              </a:p>
            </p:txBody>
          </p:sp>
          <p:sp>
            <p:nvSpPr>
              <p:cNvPr id="136235" name="Text Box 67"/>
              <p:cNvSpPr txBox="1">
                <a:spLocks noChangeArrowheads="1"/>
              </p:cNvSpPr>
              <p:nvPr/>
            </p:nvSpPr>
            <p:spPr bwMode="auto">
              <a:xfrm>
                <a:off x="1893" y="1755"/>
                <a:ext cx="494" cy="233"/>
              </a:xfrm>
              <a:prstGeom prst="rect">
                <a:avLst/>
              </a:prstGeom>
              <a:noFill/>
              <a:ln w="9525">
                <a:noFill/>
                <a:miter lim="800000"/>
              </a:ln>
            </p:spPr>
            <p:txBody>
              <a:bodyPr wrap="none">
                <a:spAutoFit/>
              </a:bodyPr>
              <a:lstStyle/>
              <a:p>
                <a:pPr fontAlgn="base">
                  <a:spcBef>
                    <a:spcPct val="0"/>
                  </a:spcBef>
                  <a:spcAft>
                    <a:spcPct val="0"/>
                  </a:spcAft>
                </a:pPr>
                <a:r>
                  <a:rPr lang="en-US" b="1">
                    <a:solidFill>
                      <a:srgbClr val="000000"/>
                    </a:solidFill>
                  </a:rPr>
                  <a:t>1            2</a:t>
                </a:r>
              </a:p>
            </p:txBody>
          </p:sp>
        </p:grpSp>
        <p:sp>
          <p:nvSpPr>
            <p:cNvPr id="194628" name="Text Box 68"/>
            <p:cNvSpPr txBox="1">
              <a:spLocks noChangeArrowheads="1"/>
            </p:cNvSpPr>
            <p:nvPr/>
          </p:nvSpPr>
          <p:spPr bwMode="auto">
            <a:xfrm>
              <a:off x="4994275" y="2017713"/>
              <a:ext cx="511715" cy="369332"/>
            </a:xfrm>
            <a:prstGeom prst="rect">
              <a:avLst/>
            </a:prstGeom>
            <a:noFill/>
            <a:ln w="9525">
              <a:noFill/>
              <a:miter lim="800000"/>
            </a:ln>
          </p:spPr>
          <p:txBody>
            <a:bodyPr wrap="none">
              <a:spAutoFit/>
            </a:bodyPr>
            <a:lstStyle/>
            <a:p>
              <a:pPr fontAlgn="base">
                <a:spcBef>
                  <a:spcPct val="0"/>
                </a:spcBef>
                <a:spcAft>
                  <a:spcPct val="0"/>
                </a:spcAft>
              </a:pPr>
              <a:r>
                <a:rPr lang="en-US" b="1">
                  <a:solidFill>
                    <a:srgbClr val="000000"/>
                  </a:solidFill>
                </a:rPr>
                <a:t>Filter</a:t>
              </a:r>
            </a:p>
          </p:txBody>
        </p:sp>
        <p:grpSp>
          <p:nvGrpSpPr>
            <p:cNvPr id="194629" name="Group 69"/>
            <p:cNvGrpSpPr/>
            <p:nvPr/>
          </p:nvGrpSpPr>
          <p:grpSpPr>
            <a:xfrm>
              <a:off x="6086505" y="1412875"/>
              <a:ext cx="1898659" cy="1825625"/>
              <a:chOff x="3834" y="890"/>
              <a:chExt cx="1196" cy="1150"/>
            </a:xfrm>
          </p:grpSpPr>
          <p:grpSp>
            <p:nvGrpSpPr>
              <p:cNvPr id="136227" name="Group 70"/>
              <p:cNvGrpSpPr/>
              <p:nvPr/>
            </p:nvGrpSpPr>
            <p:grpSpPr>
              <a:xfrm>
                <a:off x="3834" y="890"/>
                <a:ext cx="521" cy="1150"/>
                <a:chOff x="3834" y="890"/>
                <a:chExt cx="521" cy="1150"/>
              </a:xfrm>
            </p:grpSpPr>
            <p:sp>
              <p:nvSpPr>
                <p:cNvPr id="136229" name="Line 71"/>
                <p:cNvSpPr>
                  <a:spLocks noChangeShapeType="1"/>
                </p:cNvSpPr>
                <p:nvPr/>
              </p:nvSpPr>
              <p:spPr bwMode="auto">
                <a:xfrm flipH="1">
                  <a:off x="4334" y="1800"/>
                  <a:ext cx="0" cy="240"/>
                </a:xfrm>
                <a:prstGeom prst="line">
                  <a:avLst/>
                </a:prstGeom>
                <a:noFill/>
                <a:ln w="9525">
                  <a:solidFill>
                    <a:schemeClr val="tx1"/>
                  </a:solidFill>
                  <a:round/>
                  <a:tailEnd type="triangle" w="med" len="med"/>
                </a:ln>
              </p:spPr>
              <p:txBody>
                <a:bodyPr/>
                <a:lstStyle/>
                <a:p>
                  <a:pPr fontAlgn="base">
                    <a:spcBef>
                      <a:spcPct val="0"/>
                    </a:spcBef>
                    <a:spcAft>
                      <a:spcPct val="0"/>
                    </a:spcAft>
                  </a:pPr>
                  <a:endParaRPr lang="en-US">
                    <a:solidFill>
                      <a:srgbClr val="000000"/>
                    </a:solidFill>
                    <a:latin typeface="Arial"/>
                  </a:endParaRPr>
                </a:p>
              </p:txBody>
            </p:sp>
            <p:sp>
              <p:nvSpPr>
                <p:cNvPr id="136230" name="AutoShape 72"/>
                <p:cNvSpPr>
                  <a:spLocks noChangeArrowheads="1"/>
                </p:cNvSpPr>
                <p:nvPr/>
              </p:nvSpPr>
              <p:spPr bwMode="auto">
                <a:xfrm>
                  <a:off x="3834" y="890"/>
                  <a:ext cx="260" cy="1150"/>
                </a:xfrm>
                <a:prstGeom prst="roundRect">
                  <a:avLst>
                    <a:gd name="adj" fmla="val 16667"/>
                  </a:avLst>
                </a:prstGeom>
                <a:solidFill>
                  <a:srgbClr val="0066FF"/>
                </a:solidFill>
                <a:ln w="9525">
                  <a:solidFill>
                    <a:schemeClr val="tx1"/>
                  </a:solidFill>
                  <a:round/>
                </a:ln>
              </p:spPr>
              <p:txBody>
                <a:bodyPr wrap="none" anchor="ctr"/>
                <a:lstStyle/>
                <a:p>
                  <a:pPr fontAlgn="base">
                    <a:spcBef>
                      <a:spcPct val="0"/>
                    </a:spcBef>
                    <a:spcAft>
                      <a:spcPct val="0"/>
                    </a:spcAft>
                  </a:pPr>
                  <a:endParaRPr lang="en-US">
                    <a:solidFill>
                      <a:srgbClr val="000000"/>
                    </a:solidFill>
                    <a:latin typeface="Arial"/>
                  </a:endParaRPr>
                </a:p>
              </p:txBody>
            </p:sp>
            <p:sp>
              <p:nvSpPr>
                <p:cNvPr id="136231" name="AutoShape 73"/>
                <p:cNvSpPr>
                  <a:spLocks noChangeArrowheads="1"/>
                </p:cNvSpPr>
                <p:nvPr/>
              </p:nvSpPr>
              <p:spPr bwMode="auto">
                <a:xfrm>
                  <a:off x="4095" y="890"/>
                  <a:ext cx="260" cy="1150"/>
                </a:xfrm>
                <a:prstGeom prst="roundRect">
                  <a:avLst>
                    <a:gd name="adj" fmla="val 16667"/>
                  </a:avLst>
                </a:prstGeom>
                <a:solidFill>
                  <a:srgbClr val="66FF33"/>
                </a:solidFill>
                <a:ln w="9525">
                  <a:solidFill>
                    <a:schemeClr val="tx1"/>
                  </a:solidFill>
                  <a:round/>
                </a:ln>
              </p:spPr>
              <p:txBody>
                <a:bodyPr wrap="none" anchor="ctr"/>
                <a:lstStyle/>
                <a:p>
                  <a:pPr fontAlgn="base">
                    <a:spcBef>
                      <a:spcPct val="0"/>
                    </a:spcBef>
                    <a:spcAft>
                      <a:spcPct val="0"/>
                    </a:spcAft>
                  </a:pPr>
                  <a:endParaRPr lang="en-US">
                    <a:solidFill>
                      <a:srgbClr val="000000"/>
                    </a:solidFill>
                    <a:latin typeface="Arial"/>
                  </a:endParaRPr>
                </a:p>
              </p:txBody>
            </p:sp>
          </p:grpSp>
          <p:sp>
            <p:nvSpPr>
              <p:cNvPr id="136228" name="Text Box 74"/>
              <p:cNvSpPr txBox="1">
                <a:spLocks noChangeArrowheads="1"/>
              </p:cNvSpPr>
              <p:nvPr/>
            </p:nvSpPr>
            <p:spPr bwMode="auto">
              <a:xfrm>
                <a:off x="4418" y="960"/>
                <a:ext cx="612" cy="582"/>
              </a:xfrm>
              <a:prstGeom prst="rect">
                <a:avLst/>
              </a:prstGeom>
              <a:noFill/>
              <a:ln w="9525">
                <a:solidFill>
                  <a:schemeClr val="accent5">
                    <a:lumMod val="50000"/>
                  </a:schemeClr>
                </a:solidFill>
                <a:miter lim="800000"/>
              </a:ln>
            </p:spPr>
            <p:txBody>
              <a:bodyPr wrap="none">
                <a:spAutoFit/>
              </a:bodyPr>
              <a:lstStyle/>
              <a:p>
                <a:pPr fontAlgn="base">
                  <a:spcBef>
                    <a:spcPct val="0"/>
                  </a:spcBef>
                  <a:spcAft>
                    <a:spcPct val="0"/>
                  </a:spcAft>
                </a:pPr>
                <a:r>
                  <a:rPr lang="en-US" b="1">
                    <a:solidFill>
                      <a:srgbClr val="000000"/>
                    </a:solidFill>
                  </a:rPr>
                  <a:t>Purification</a:t>
                </a:r>
              </a:p>
              <a:p>
                <a:pPr fontAlgn="base">
                  <a:spcBef>
                    <a:spcPct val="0"/>
                  </a:spcBef>
                  <a:spcAft>
                    <a:spcPct val="0"/>
                  </a:spcAft>
                </a:pPr>
                <a:r>
                  <a:rPr lang="en-US" b="1">
                    <a:solidFill>
                      <a:srgbClr val="000000"/>
                    </a:solidFill>
                  </a:rPr>
                  <a:t>Unit –</a:t>
                </a:r>
              </a:p>
              <a:p>
                <a:pPr fontAlgn="base">
                  <a:spcBef>
                    <a:spcPct val="0"/>
                  </a:spcBef>
                  <a:spcAft>
                    <a:spcPct val="0"/>
                  </a:spcAft>
                </a:pPr>
                <a:r>
                  <a:rPr lang="en-US" b="1">
                    <a:solidFill>
                      <a:srgbClr val="000000"/>
                    </a:solidFill>
                  </a:rPr>
                  <a:t> RO / DI</a:t>
                </a:r>
              </a:p>
            </p:txBody>
          </p:sp>
        </p:grpSp>
        <p:sp>
          <p:nvSpPr>
            <p:cNvPr id="194635" name="Text Box 75"/>
            <p:cNvSpPr txBox="1">
              <a:spLocks noChangeArrowheads="1"/>
            </p:cNvSpPr>
            <p:nvPr/>
          </p:nvSpPr>
          <p:spPr bwMode="auto">
            <a:xfrm>
              <a:off x="6321425" y="4535488"/>
              <a:ext cx="1804988" cy="346075"/>
            </a:xfrm>
            <a:prstGeom prst="rect">
              <a:avLst/>
            </a:prstGeom>
            <a:noFill/>
            <a:ln w="28575">
              <a:solidFill>
                <a:schemeClr val="accent2"/>
              </a:solidFill>
              <a:miter lim="800000"/>
            </a:ln>
          </p:spPr>
          <p:txBody>
            <a:bodyPr>
              <a:spAutoFit/>
            </a:bodyPr>
            <a:lstStyle/>
            <a:p>
              <a:pPr fontAlgn="base">
                <a:spcBef>
                  <a:spcPct val="50000"/>
                </a:spcBef>
                <a:spcAft>
                  <a:spcPct val="0"/>
                </a:spcAft>
              </a:pPr>
              <a:r>
                <a:rPr lang="en-US" sz="1600" b="1">
                  <a:solidFill>
                    <a:srgbClr val="000000"/>
                  </a:solidFill>
                </a:rPr>
                <a:t>Distribution Loop</a:t>
              </a:r>
            </a:p>
          </p:txBody>
        </p:sp>
        <p:grpSp>
          <p:nvGrpSpPr>
            <p:cNvPr id="194636" name="Group 76"/>
            <p:cNvGrpSpPr/>
            <p:nvPr/>
          </p:nvGrpSpPr>
          <p:grpSpPr>
            <a:xfrm>
              <a:off x="852488" y="1093788"/>
              <a:ext cx="760412" cy="2201862"/>
              <a:chOff x="435" y="669"/>
              <a:chExt cx="479" cy="1387"/>
            </a:xfrm>
          </p:grpSpPr>
          <p:sp>
            <p:nvSpPr>
              <p:cNvPr id="136223" name="Text Box 77"/>
              <p:cNvSpPr txBox="1">
                <a:spLocks noChangeArrowheads="1"/>
              </p:cNvSpPr>
              <p:nvPr/>
            </p:nvSpPr>
            <p:spPr bwMode="auto">
              <a:xfrm>
                <a:off x="435" y="1610"/>
                <a:ext cx="401" cy="446"/>
              </a:xfrm>
              <a:prstGeom prst="rect">
                <a:avLst/>
              </a:prstGeom>
              <a:noFill/>
              <a:ln w="9525">
                <a:noFill/>
                <a:miter lim="800000"/>
              </a:ln>
            </p:spPr>
            <p:txBody>
              <a:bodyPr wrap="none">
                <a:spAutoFit/>
              </a:bodyPr>
              <a:lstStyle/>
              <a:p>
                <a:pPr fontAlgn="base">
                  <a:spcBef>
                    <a:spcPct val="0"/>
                  </a:spcBef>
                  <a:spcAft>
                    <a:spcPct val="0"/>
                  </a:spcAft>
                </a:pPr>
                <a:r>
                  <a:rPr lang="en-US" sz="2000" b="1">
                    <a:solidFill>
                      <a:srgbClr val="000000"/>
                    </a:solidFill>
                  </a:rPr>
                  <a:t>Muti-</a:t>
                </a:r>
              </a:p>
              <a:p>
                <a:pPr fontAlgn="base">
                  <a:spcBef>
                    <a:spcPct val="0"/>
                  </a:spcBef>
                  <a:spcAft>
                    <a:spcPct val="0"/>
                  </a:spcAft>
                </a:pPr>
                <a:r>
                  <a:rPr lang="en-US" sz="2000" b="1">
                    <a:solidFill>
                      <a:srgbClr val="000000"/>
                    </a:solidFill>
                  </a:rPr>
                  <a:t>media</a:t>
                </a:r>
              </a:p>
            </p:txBody>
          </p:sp>
          <p:grpSp>
            <p:nvGrpSpPr>
              <p:cNvPr id="136224" name="Group 78"/>
              <p:cNvGrpSpPr/>
              <p:nvPr/>
            </p:nvGrpSpPr>
            <p:grpSpPr>
              <a:xfrm>
                <a:off x="477" y="669"/>
                <a:ext cx="437" cy="960"/>
                <a:chOff x="375" y="2025"/>
                <a:chExt cx="437" cy="913"/>
              </a:xfrm>
            </p:grpSpPr>
            <p:sp>
              <p:nvSpPr>
                <p:cNvPr id="136225" name="AutoShape 79"/>
                <p:cNvSpPr>
                  <a:spLocks noChangeArrowheads="1"/>
                </p:cNvSpPr>
                <p:nvPr/>
              </p:nvSpPr>
              <p:spPr bwMode="auto">
                <a:xfrm>
                  <a:off x="465" y="2025"/>
                  <a:ext cx="260" cy="149"/>
                </a:xfrm>
                <a:prstGeom prst="roundRect">
                  <a:avLst>
                    <a:gd name="adj" fmla="val 16667"/>
                  </a:avLst>
                </a:prstGeom>
                <a:gradFill rotWithShape="1">
                  <a:gsLst>
                    <a:gs pos="0">
                      <a:srgbClr val="777777"/>
                    </a:gs>
                    <a:gs pos="50000">
                      <a:srgbClr val="6666FF"/>
                    </a:gs>
                    <a:gs pos="100000">
                      <a:srgbClr val="777777"/>
                    </a:gs>
                  </a:gsLst>
                  <a:lin ang="0" scaled="1"/>
                </a:gradFill>
                <a:ln w="9525">
                  <a:solidFill>
                    <a:schemeClr val="tx1"/>
                  </a:solidFill>
                  <a:round/>
                </a:ln>
              </p:spPr>
              <p:txBody>
                <a:bodyPr wrap="none" anchor="ctr"/>
                <a:lstStyle/>
                <a:p>
                  <a:pPr fontAlgn="base">
                    <a:spcBef>
                      <a:spcPct val="0"/>
                    </a:spcBef>
                    <a:spcAft>
                      <a:spcPct val="0"/>
                    </a:spcAft>
                  </a:pPr>
                  <a:endParaRPr lang="en-US">
                    <a:solidFill>
                      <a:srgbClr val="000000"/>
                    </a:solidFill>
                    <a:latin typeface="Arial"/>
                  </a:endParaRPr>
                </a:p>
              </p:txBody>
            </p:sp>
            <p:sp>
              <p:nvSpPr>
                <p:cNvPr id="136226" name="AutoShape 80"/>
                <p:cNvSpPr>
                  <a:spLocks noChangeArrowheads="1"/>
                </p:cNvSpPr>
                <p:nvPr/>
              </p:nvSpPr>
              <p:spPr bwMode="auto">
                <a:xfrm>
                  <a:off x="375" y="2167"/>
                  <a:ext cx="437" cy="771"/>
                </a:xfrm>
                <a:prstGeom prst="roundRect">
                  <a:avLst>
                    <a:gd name="adj" fmla="val 16667"/>
                  </a:avLst>
                </a:prstGeom>
                <a:gradFill rotWithShape="1">
                  <a:gsLst>
                    <a:gs pos="0">
                      <a:srgbClr val="777777"/>
                    </a:gs>
                    <a:gs pos="50000">
                      <a:srgbClr val="6666FF"/>
                    </a:gs>
                    <a:gs pos="100000">
                      <a:srgbClr val="777777"/>
                    </a:gs>
                  </a:gsLst>
                  <a:lin ang="0" scaled="1"/>
                </a:gradFill>
                <a:ln w="9525">
                  <a:solidFill>
                    <a:schemeClr val="tx1"/>
                  </a:solidFill>
                  <a:round/>
                </a:ln>
              </p:spPr>
              <p:txBody>
                <a:bodyPr wrap="none" anchor="ctr"/>
                <a:lstStyle/>
                <a:p>
                  <a:pPr fontAlgn="base">
                    <a:spcBef>
                      <a:spcPct val="0"/>
                    </a:spcBef>
                    <a:spcAft>
                      <a:spcPct val="0"/>
                    </a:spcAft>
                  </a:pPr>
                  <a:endParaRPr lang="en-US">
                    <a:solidFill>
                      <a:srgbClr val="000000"/>
                    </a:solidFill>
                    <a:latin typeface="Arial"/>
                  </a:endParaRPr>
                </a:p>
              </p:txBody>
            </p:sp>
          </p:grpSp>
        </p:grpSp>
        <p:grpSp>
          <p:nvGrpSpPr>
            <p:cNvPr id="194641" name="Group 81"/>
            <p:cNvGrpSpPr/>
            <p:nvPr/>
          </p:nvGrpSpPr>
          <p:grpSpPr>
            <a:xfrm>
              <a:off x="704850" y="898525"/>
              <a:ext cx="5084763" cy="2881313"/>
              <a:chOff x="444" y="566"/>
              <a:chExt cx="3203" cy="1815"/>
            </a:xfrm>
          </p:grpSpPr>
          <p:sp>
            <p:nvSpPr>
              <p:cNvPr id="136221" name="Rectangle 82"/>
              <p:cNvSpPr>
                <a:spLocks noChangeArrowheads="1"/>
              </p:cNvSpPr>
              <p:nvPr/>
            </p:nvSpPr>
            <p:spPr bwMode="auto">
              <a:xfrm>
                <a:off x="444" y="566"/>
                <a:ext cx="3203" cy="1516"/>
              </a:xfrm>
              <a:prstGeom prst="rect">
                <a:avLst/>
              </a:prstGeom>
              <a:noFill/>
              <a:ln w="38100">
                <a:solidFill>
                  <a:schemeClr val="tx2">
                    <a:lumMod val="60000"/>
                    <a:lumOff val="40000"/>
                  </a:schemeClr>
                </a:solidFill>
                <a:miter lim="800000"/>
              </a:ln>
            </p:spPr>
            <p:txBody>
              <a:bodyPr wrap="none" anchor="ctr"/>
              <a:lstStyle/>
              <a:p>
                <a:pPr fontAlgn="base">
                  <a:spcBef>
                    <a:spcPct val="0"/>
                  </a:spcBef>
                  <a:spcAft>
                    <a:spcPct val="0"/>
                  </a:spcAft>
                </a:pPr>
                <a:endParaRPr lang="en-US">
                  <a:solidFill>
                    <a:srgbClr val="000000"/>
                  </a:solidFill>
                  <a:latin typeface="Arial"/>
                </a:endParaRPr>
              </a:p>
            </p:txBody>
          </p:sp>
          <p:sp>
            <p:nvSpPr>
              <p:cNvPr id="136222" name="Text Box 83"/>
              <p:cNvSpPr txBox="1">
                <a:spLocks noChangeArrowheads="1"/>
              </p:cNvSpPr>
              <p:nvPr/>
            </p:nvSpPr>
            <p:spPr bwMode="auto">
              <a:xfrm>
                <a:off x="528" y="2090"/>
                <a:ext cx="956" cy="291"/>
              </a:xfrm>
              <a:prstGeom prst="rect">
                <a:avLst/>
              </a:prstGeom>
              <a:noFill/>
              <a:ln w="9525">
                <a:noFill/>
                <a:miter lim="800000"/>
              </a:ln>
            </p:spPr>
            <p:txBody>
              <a:bodyPr wrap="none">
                <a:spAutoFit/>
              </a:bodyPr>
              <a:lstStyle/>
              <a:p>
                <a:pPr fontAlgn="base">
                  <a:spcBef>
                    <a:spcPct val="0"/>
                  </a:spcBef>
                  <a:spcAft>
                    <a:spcPct val="0"/>
                  </a:spcAft>
                </a:pPr>
                <a:r>
                  <a:rPr lang="en-US" sz="2400">
                    <a:solidFill>
                      <a:srgbClr val="000000"/>
                    </a:solidFill>
                  </a:rPr>
                  <a:t>Pre-Treatment</a:t>
                </a:r>
              </a:p>
            </p:txBody>
          </p:sp>
        </p:grpSp>
        <p:sp>
          <p:nvSpPr>
            <p:cNvPr id="194644" name="Text Box 84"/>
            <p:cNvSpPr txBox="1">
              <a:spLocks noChangeArrowheads="1"/>
            </p:cNvSpPr>
            <p:nvPr/>
          </p:nvSpPr>
          <p:spPr bwMode="auto">
            <a:xfrm>
              <a:off x="741363" y="3767138"/>
              <a:ext cx="1666412" cy="1200328"/>
            </a:xfrm>
            <a:prstGeom prst="rect">
              <a:avLst/>
            </a:prstGeom>
            <a:noFill/>
            <a:ln w="28575">
              <a:solidFill>
                <a:schemeClr val="tx1">
                  <a:lumMod val="75000"/>
                </a:schemeClr>
              </a:solidFill>
              <a:miter lim="800000"/>
            </a:ln>
          </p:spPr>
          <p:txBody>
            <a:bodyPr wrap="none">
              <a:spAutoFit/>
            </a:bodyPr>
            <a:lstStyle/>
            <a:p>
              <a:pPr fontAlgn="base">
                <a:spcBef>
                  <a:spcPct val="0"/>
                </a:spcBef>
                <a:spcAft>
                  <a:spcPct val="0"/>
                </a:spcAft>
              </a:pPr>
              <a:r>
                <a:rPr lang="en-US" sz="2400">
                  <a:solidFill>
                    <a:srgbClr val="000000"/>
                  </a:solidFill>
                </a:rPr>
                <a:t>To Protect</a:t>
              </a:r>
            </a:p>
            <a:p>
              <a:pPr fontAlgn="base">
                <a:spcBef>
                  <a:spcPct val="0"/>
                </a:spcBef>
                <a:spcAft>
                  <a:spcPct val="0"/>
                </a:spcAft>
              </a:pPr>
              <a:r>
                <a:rPr lang="en-US" sz="2400">
                  <a:solidFill>
                    <a:srgbClr val="000000"/>
                  </a:solidFill>
                </a:rPr>
                <a:t>Main Treatment</a:t>
              </a:r>
            </a:p>
            <a:p>
              <a:pPr fontAlgn="base">
                <a:spcBef>
                  <a:spcPct val="0"/>
                </a:spcBef>
                <a:spcAft>
                  <a:spcPct val="0"/>
                </a:spcAft>
              </a:pPr>
              <a:r>
                <a:rPr lang="en-US" sz="2400">
                  <a:solidFill>
                    <a:srgbClr val="000000"/>
                  </a:solidFill>
                </a:rPr>
                <a:t>Device</a:t>
              </a:r>
            </a:p>
          </p:txBody>
        </p:sp>
        <p:sp>
          <p:nvSpPr>
            <p:cNvPr id="194648" name="Text Box 88"/>
            <p:cNvSpPr txBox="1">
              <a:spLocks noChangeArrowheads="1"/>
            </p:cNvSpPr>
            <p:nvPr/>
          </p:nvSpPr>
          <p:spPr bwMode="auto">
            <a:xfrm>
              <a:off x="7295940" y="1052843"/>
              <a:ext cx="294492" cy="584776"/>
            </a:xfrm>
            <a:prstGeom prst="rect">
              <a:avLst/>
            </a:prstGeom>
            <a:noFill/>
            <a:ln w="9525">
              <a:noFill/>
              <a:miter lim="800000"/>
            </a:ln>
          </p:spPr>
          <p:txBody>
            <a:bodyPr wrap="none">
              <a:spAutoFit/>
            </a:bodyPr>
            <a:lstStyle/>
            <a:p>
              <a:pPr fontAlgn="base">
                <a:spcBef>
                  <a:spcPct val="0"/>
                </a:spcBef>
                <a:spcAft>
                  <a:spcPct val="0"/>
                </a:spcAft>
              </a:pPr>
              <a:r>
                <a:rPr lang="en-US" sz="3200" b="1">
                  <a:solidFill>
                    <a:srgbClr val="000000"/>
                  </a:solidFill>
                </a:rPr>
                <a:t>2</a:t>
              </a:r>
            </a:p>
          </p:txBody>
        </p:sp>
        <p:sp>
          <p:nvSpPr>
            <p:cNvPr id="194649" name="Text Box 89"/>
            <p:cNvSpPr txBox="1">
              <a:spLocks noChangeArrowheads="1"/>
            </p:cNvSpPr>
            <p:nvPr/>
          </p:nvSpPr>
          <p:spPr bwMode="auto">
            <a:xfrm>
              <a:off x="6964363" y="4027488"/>
              <a:ext cx="294492" cy="584776"/>
            </a:xfrm>
            <a:prstGeom prst="rect">
              <a:avLst/>
            </a:prstGeom>
            <a:noFill/>
            <a:ln w="9525">
              <a:noFill/>
              <a:miter lim="800000"/>
            </a:ln>
          </p:spPr>
          <p:txBody>
            <a:bodyPr wrap="none">
              <a:spAutoFit/>
            </a:bodyPr>
            <a:lstStyle/>
            <a:p>
              <a:pPr fontAlgn="base">
                <a:spcBef>
                  <a:spcPct val="0"/>
                </a:spcBef>
                <a:spcAft>
                  <a:spcPct val="0"/>
                </a:spcAft>
              </a:pPr>
              <a:r>
                <a:rPr lang="en-US" sz="3200" b="1">
                  <a:solidFill>
                    <a:srgbClr val="000000"/>
                  </a:solidFill>
                </a:rPr>
                <a:t>3</a:t>
              </a:r>
            </a:p>
          </p:txBody>
        </p:sp>
        <p:sp>
          <p:nvSpPr>
            <p:cNvPr id="194650" name="Text Box 90"/>
            <p:cNvSpPr txBox="1">
              <a:spLocks noChangeArrowheads="1"/>
            </p:cNvSpPr>
            <p:nvPr/>
          </p:nvSpPr>
          <p:spPr bwMode="auto">
            <a:xfrm>
              <a:off x="487363" y="3251200"/>
              <a:ext cx="294492" cy="584776"/>
            </a:xfrm>
            <a:prstGeom prst="rect">
              <a:avLst/>
            </a:prstGeom>
            <a:noFill/>
            <a:ln w="9525">
              <a:noFill/>
              <a:miter lim="800000"/>
            </a:ln>
          </p:spPr>
          <p:txBody>
            <a:bodyPr wrap="none">
              <a:spAutoFit/>
            </a:bodyPr>
            <a:lstStyle/>
            <a:p>
              <a:pPr fontAlgn="base">
                <a:spcBef>
                  <a:spcPct val="0"/>
                </a:spcBef>
                <a:spcAft>
                  <a:spcPct val="0"/>
                </a:spcAft>
              </a:pPr>
              <a:r>
                <a:rPr lang="en-US" sz="3200" b="1">
                  <a:solidFill>
                    <a:srgbClr val="000000"/>
                  </a:solidFill>
                </a:rPr>
                <a:t>1</a:t>
              </a:r>
            </a:p>
          </p:txBody>
        </p:sp>
        <p:sp>
          <p:nvSpPr>
            <p:cNvPr id="2" name="Rectangle 1"/>
            <p:cNvSpPr/>
            <p:nvPr/>
          </p:nvSpPr>
          <p:spPr>
            <a:xfrm>
              <a:off x="6019800" y="990600"/>
              <a:ext cx="2209800" cy="2438400"/>
            </a:xfrm>
            <a:prstGeom prst="rect">
              <a:avLst/>
            </a:prstGeom>
            <a:noFill/>
            <a:ln w="381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0000"/>
                </a:solidFill>
              </a:endParaRPr>
            </a:p>
          </p:txBody>
        </p:sp>
      </p:grpSp>
      <p:sp>
        <p:nvSpPr>
          <p:cNvPr id="90" name="Text Box 7"/>
          <p:cNvSpPr txBox="1">
            <a:spLocks noSelect="1" noMove="1" noResize="1" noChangeArrowheads="1" noTextEdit="1"/>
          </p:cNvSpPr>
          <p:nvPr/>
        </p:nvSpPr>
        <p:spPr bwMode="auto">
          <a:xfrm>
            <a:off x="9216166" y="5856376"/>
            <a:ext cx="2974578" cy="276999"/>
          </a:xfrm>
          <a:prstGeom prst="rect">
            <a:avLst/>
          </a:prstGeom>
          <a:noFill/>
          <a:ln w="9525">
            <a:noFill/>
            <a:miter lim="800000"/>
          </a:ln>
          <a:effectLst/>
        </p:spPr>
        <p:txBody>
          <a:bodyPr wrap="square">
            <a:spAutoFit/>
          </a:bodyPr>
          <a:lstStyle/>
          <a:p>
            <a:pPr algn="r" fontAlgn="base">
              <a:spcBef>
                <a:spcPct val="50000"/>
              </a:spcBef>
              <a:spcAft>
                <a:spcPct val="0"/>
              </a:spcAft>
              <a:defRPr/>
            </a:pPr>
            <a:r>
              <a:rPr lang="en-US" sz="1200" i="1">
                <a:latin typeface="Arial" panose="020b0604020202020204" pitchFamily="34" charset="0"/>
                <a:cs typeface="Arial" panose="020b0604020202020204" pitchFamily="34" charset="0"/>
              </a:rPr>
              <a:t>Image by Ahmad</a:t>
            </a:r>
          </a:p>
        </p:txBody>
      </p:sp>
      <p:sp>
        <p:nvSpPr>
          <p:cNvPr id="91" name="TextBox 90">
            <a:extLst>
              <a:ext uri="{FF2B5EF4-FFF2-40B4-BE49-F238E27FC236}">
                <a16:creationId xmlns:a16="http://schemas.microsoft.com/office/drawing/2014/main" id="{681CCEA0-8436-494B-8B13-28D6BB408F01}"/>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1995755392"/>
      </p:ext>
    </p:extLst>
  </p:cSld>
  <p:clrMapOvr>
    <a:masterClrMapping/>
  </p:clrMapOvr>
  <p:transition/>
  <p:timing/>
</p:sld>
</file>

<file path=ppt/slides/slide1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grpSp>
        <p:nvGrpSpPr>
          <p:cNvPr id="3" name="Group 2"/>
          <p:cNvGrpSpPr>
            <a:grpSpLocks noGrp="1" noSelect="1" noMove="1" noResize="1"/>
          </p:cNvGrpSpPr>
          <p:nvPr/>
        </p:nvGrpSpPr>
        <p:grpSpPr>
          <a:xfrm>
            <a:off x="0" y="0"/>
            <a:ext cx="11379200" cy="6087331"/>
            <a:chExt cx="8534400" cy="6087331"/>
          </a:xfrm>
        </p:grpSpPr>
        <p:sp>
          <p:nvSpPr>
            <p:cNvPr id="158721" name="AutoShape 2" descr="Large confetti"/>
            <p:cNvSpPr>
              <a:spLocks noChangeArrowheads="1"/>
            </p:cNvSpPr>
            <p:nvPr/>
          </p:nvSpPr>
          <p:spPr bwMode="auto">
            <a:xfrm>
              <a:off x="4207668" y="1295400"/>
              <a:ext cx="804863" cy="2209800"/>
            </a:xfrm>
            <a:prstGeom prst="roundRect">
              <a:avLst>
                <a:gd name="adj" fmla="val 16667"/>
              </a:avLst>
            </a:prstGeom>
            <a:pattFill prst="lgConfetti">
              <a:fgClr>
                <a:srgbClr val="4D4D4D"/>
              </a:fgClr>
              <a:bgClr>
                <a:schemeClr val="bg1"/>
              </a:bgClr>
            </a:pattFill>
            <a:ln w="9525">
              <a:solidFill>
                <a:schemeClr val="tx1"/>
              </a:solidFill>
              <a:round/>
            </a:ln>
          </p:spPr>
          <p:txBody>
            <a:bodyPr wrap="none" anchor="ctr"/>
            <a:lstStyle/>
            <a:p>
              <a:pPr fontAlgn="base">
                <a:spcBef>
                  <a:spcPct val="0"/>
                </a:spcBef>
                <a:spcAft>
                  <a:spcPct val="0"/>
                </a:spcAft>
              </a:pPr>
              <a:endParaRPr lang="en-US" sz="1600">
                <a:solidFill>
                  <a:srgbClr val="000000"/>
                </a:solidFill>
              </a:endParaRPr>
            </a:p>
          </p:txBody>
        </p:sp>
        <p:sp>
          <p:nvSpPr>
            <p:cNvPr id="158722" name="Rectangle 3"/>
            <p:cNvSpPr>
              <a:spLocks noChangeArrowheads="1"/>
            </p:cNvSpPr>
            <p:nvPr/>
          </p:nvSpPr>
          <p:spPr bwMode="auto">
            <a:xfrm>
              <a:off x="4360068" y="1066800"/>
              <a:ext cx="484188" cy="346075"/>
            </a:xfrm>
            <a:prstGeom prst="rect">
              <a:avLst/>
            </a:prstGeom>
            <a:solidFill>
              <a:schemeClr val="bg1"/>
            </a:solidFill>
            <a:ln w="9525">
              <a:solidFill>
                <a:schemeClr val="tx1"/>
              </a:solidFill>
              <a:miter lim="800000"/>
            </a:ln>
          </p:spPr>
          <p:txBody>
            <a:bodyPr wrap="none" anchor="ctr"/>
            <a:lstStyle/>
            <a:p>
              <a:pPr fontAlgn="base">
                <a:spcBef>
                  <a:spcPct val="0"/>
                </a:spcBef>
                <a:spcAft>
                  <a:spcPct val="0"/>
                </a:spcAft>
              </a:pPr>
              <a:endParaRPr lang="en-US" sz="1600">
                <a:solidFill>
                  <a:srgbClr val="000000"/>
                </a:solidFill>
              </a:endParaRPr>
            </a:p>
          </p:txBody>
        </p:sp>
        <p:sp>
          <p:nvSpPr>
            <p:cNvPr id="158723" name="AutoShape 4"/>
            <p:cNvSpPr>
              <a:spLocks noChangeArrowheads="1"/>
            </p:cNvSpPr>
            <p:nvPr/>
          </p:nvSpPr>
          <p:spPr bwMode="auto">
            <a:xfrm>
              <a:off x="4207668" y="1295400"/>
              <a:ext cx="828675" cy="207963"/>
            </a:xfrm>
            <a:prstGeom prst="roundRect">
              <a:avLst>
                <a:gd name="adj" fmla="val 16667"/>
              </a:avLst>
            </a:prstGeom>
            <a:solidFill>
              <a:srgbClr val="0066FF"/>
            </a:solidFill>
            <a:ln w="9525">
              <a:solidFill>
                <a:schemeClr val="tx1"/>
              </a:solidFill>
              <a:round/>
            </a:ln>
          </p:spPr>
          <p:txBody>
            <a:bodyPr wrap="none" anchor="ctr"/>
            <a:lstStyle/>
            <a:p>
              <a:pPr fontAlgn="base">
                <a:spcBef>
                  <a:spcPct val="0"/>
                </a:spcBef>
                <a:spcAft>
                  <a:spcPct val="0"/>
                </a:spcAft>
              </a:pPr>
              <a:endParaRPr lang="en-US" sz="1600">
                <a:solidFill>
                  <a:srgbClr val="000000"/>
                </a:solidFill>
              </a:endParaRPr>
            </a:p>
          </p:txBody>
        </p:sp>
        <p:sp>
          <p:nvSpPr>
            <p:cNvPr id="158724" name="Rectangle 5"/>
            <p:cNvSpPr>
              <a:spLocks noChangeArrowheads="1"/>
            </p:cNvSpPr>
            <p:nvPr/>
          </p:nvSpPr>
          <p:spPr bwMode="auto">
            <a:xfrm>
              <a:off x="4588668" y="1143000"/>
              <a:ext cx="107950" cy="2073275"/>
            </a:xfrm>
            <a:prstGeom prst="rect">
              <a:avLst/>
            </a:prstGeom>
            <a:solidFill>
              <a:srgbClr val="0066FF"/>
            </a:solidFill>
            <a:ln w="9525">
              <a:solidFill>
                <a:srgbClr val="0066FF"/>
              </a:solidFill>
              <a:miter lim="800000"/>
            </a:ln>
          </p:spPr>
          <p:txBody>
            <a:bodyPr wrap="none" anchor="ctr"/>
            <a:lstStyle/>
            <a:p>
              <a:pPr fontAlgn="base">
                <a:spcBef>
                  <a:spcPct val="0"/>
                </a:spcBef>
                <a:spcAft>
                  <a:spcPct val="0"/>
                </a:spcAft>
              </a:pPr>
              <a:endParaRPr lang="en-US" sz="1600">
                <a:solidFill>
                  <a:srgbClr val="000000"/>
                </a:solidFill>
              </a:endParaRPr>
            </a:p>
          </p:txBody>
        </p:sp>
        <p:sp>
          <p:nvSpPr>
            <p:cNvPr id="158725" name="Line 6"/>
            <p:cNvSpPr>
              <a:spLocks noChangeShapeType="1"/>
            </p:cNvSpPr>
            <p:nvPr/>
          </p:nvSpPr>
          <p:spPr bwMode="auto">
            <a:xfrm flipH="1">
              <a:off x="4360068" y="1600200"/>
              <a:ext cx="0" cy="533400"/>
            </a:xfrm>
            <a:prstGeom prst="line">
              <a:avLst/>
            </a:prstGeom>
            <a:noFill/>
            <a:ln w="57150">
              <a:solidFill>
                <a:srgbClr val="0066FF"/>
              </a:solidFill>
              <a:round/>
              <a:tailEnd type="triangle" w="med" len="med"/>
            </a:ln>
          </p:spPr>
          <p:txBody>
            <a:bodyPr/>
            <a:lstStyle/>
            <a:p>
              <a:pPr fontAlgn="base">
                <a:spcBef>
                  <a:spcPct val="0"/>
                </a:spcBef>
                <a:spcAft>
                  <a:spcPct val="0"/>
                </a:spcAft>
              </a:pPr>
              <a:endParaRPr lang="en-US">
                <a:solidFill>
                  <a:srgbClr val="000000"/>
                </a:solidFill>
                <a:latin typeface="Arial"/>
              </a:endParaRPr>
            </a:p>
          </p:txBody>
        </p:sp>
        <p:sp>
          <p:nvSpPr>
            <p:cNvPr id="158726" name="Line 7"/>
            <p:cNvSpPr>
              <a:spLocks noChangeShapeType="1"/>
            </p:cNvSpPr>
            <p:nvPr/>
          </p:nvSpPr>
          <p:spPr bwMode="auto">
            <a:xfrm flipH="1">
              <a:off x="4360068" y="2286000"/>
              <a:ext cx="0" cy="533400"/>
            </a:xfrm>
            <a:prstGeom prst="line">
              <a:avLst/>
            </a:prstGeom>
            <a:noFill/>
            <a:ln w="57150">
              <a:solidFill>
                <a:srgbClr val="0066FF"/>
              </a:solidFill>
              <a:round/>
              <a:tailEnd type="triangle" w="med" len="med"/>
            </a:ln>
          </p:spPr>
          <p:txBody>
            <a:bodyPr/>
            <a:lstStyle/>
            <a:p>
              <a:pPr fontAlgn="base">
                <a:spcBef>
                  <a:spcPct val="0"/>
                </a:spcBef>
                <a:spcAft>
                  <a:spcPct val="0"/>
                </a:spcAft>
              </a:pPr>
              <a:endParaRPr lang="en-US">
                <a:solidFill>
                  <a:srgbClr val="000000"/>
                </a:solidFill>
                <a:latin typeface="Arial"/>
              </a:endParaRPr>
            </a:p>
          </p:txBody>
        </p:sp>
        <p:sp>
          <p:nvSpPr>
            <p:cNvPr id="158727" name="Line 8"/>
            <p:cNvSpPr>
              <a:spLocks noChangeShapeType="1"/>
            </p:cNvSpPr>
            <p:nvPr/>
          </p:nvSpPr>
          <p:spPr bwMode="auto">
            <a:xfrm flipH="1">
              <a:off x="4360068" y="2895600"/>
              <a:ext cx="0" cy="533400"/>
            </a:xfrm>
            <a:prstGeom prst="line">
              <a:avLst/>
            </a:prstGeom>
            <a:noFill/>
            <a:ln w="57150">
              <a:solidFill>
                <a:srgbClr val="0066FF"/>
              </a:solidFill>
              <a:round/>
              <a:tailEnd type="triangle" w="med" len="med"/>
            </a:ln>
          </p:spPr>
          <p:txBody>
            <a:bodyPr/>
            <a:lstStyle/>
            <a:p>
              <a:pPr fontAlgn="base">
                <a:spcBef>
                  <a:spcPct val="0"/>
                </a:spcBef>
                <a:spcAft>
                  <a:spcPct val="0"/>
                </a:spcAft>
              </a:pPr>
              <a:endParaRPr lang="en-US">
                <a:solidFill>
                  <a:srgbClr val="000000"/>
                </a:solidFill>
                <a:latin typeface="Arial"/>
              </a:endParaRPr>
            </a:p>
          </p:txBody>
        </p:sp>
        <p:sp>
          <p:nvSpPr>
            <p:cNvPr id="158728" name="Line 9"/>
            <p:cNvSpPr>
              <a:spLocks noChangeShapeType="1"/>
            </p:cNvSpPr>
            <p:nvPr/>
          </p:nvSpPr>
          <p:spPr bwMode="auto">
            <a:xfrm flipH="1">
              <a:off x="4893468" y="1676400"/>
              <a:ext cx="0" cy="533400"/>
            </a:xfrm>
            <a:prstGeom prst="line">
              <a:avLst/>
            </a:prstGeom>
            <a:noFill/>
            <a:ln w="57150">
              <a:solidFill>
                <a:srgbClr val="0066FF"/>
              </a:solidFill>
              <a:round/>
              <a:tailEnd type="triangle" w="med" len="med"/>
            </a:ln>
          </p:spPr>
          <p:txBody>
            <a:bodyPr/>
            <a:lstStyle/>
            <a:p>
              <a:pPr fontAlgn="base">
                <a:spcBef>
                  <a:spcPct val="0"/>
                </a:spcBef>
                <a:spcAft>
                  <a:spcPct val="0"/>
                </a:spcAft>
              </a:pPr>
              <a:endParaRPr lang="en-US">
                <a:solidFill>
                  <a:srgbClr val="000000"/>
                </a:solidFill>
                <a:latin typeface="Arial"/>
              </a:endParaRPr>
            </a:p>
          </p:txBody>
        </p:sp>
        <p:sp>
          <p:nvSpPr>
            <p:cNvPr id="158729" name="Line 10"/>
            <p:cNvSpPr>
              <a:spLocks noChangeShapeType="1"/>
            </p:cNvSpPr>
            <p:nvPr/>
          </p:nvSpPr>
          <p:spPr bwMode="auto">
            <a:xfrm flipH="1">
              <a:off x="4893468" y="2362200"/>
              <a:ext cx="0" cy="533400"/>
            </a:xfrm>
            <a:prstGeom prst="line">
              <a:avLst/>
            </a:prstGeom>
            <a:noFill/>
            <a:ln w="57150">
              <a:solidFill>
                <a:srgbClr val="0066FF"/>
              </a:solidFill>
              <a:round/>
              <a:tailEnd type="triangle" w="med" len="med"/>
            </a:ln>
          </p:spPr>
          <p:txBody>
            <a:bodyPr/>
            <a:lstStyle/>
            <a:p>
              <a:pPr fontAlgn="base">
                <a:spcBef>
                  <a:spcPct val="0"/>
                </a:spcBef>
                <a:spcAft>
                  <a:spcPct val="0"/>
                </a:spcAft>
              </a:pPr>
              <a:endParaRPr lang="en-US">
                <a:solidFill>
                  <a:srgbClr val="000000"/>
                </a:solidFill>
                <a:latin typeface="Arial"/>
              </a:endParaRPr>
            </a:p>
          </p:txBody>
        </p:sp>
        <p:sp>
          <p:nvSpPr>
            <p:cNvPr id="158730" name="Line 11"/>
            <p:cNvSpPr>
              <a:spLocks noChangeShapeType="1"/>
            </p:cNvSpPr>
            <p:nvPr/>
          </p:nvSpPr>
          <p:spPr bwMode="auto">
            <a:xfrm flipH="1">
              <a:off x="4893468" y="2971800"/>
              <a:ext cx="0" cy="533400"/>
            </a:xfrm>
            <a:prstGeom prst="line">
              <a:avLst/>
            </a:prstGeom>
            <a:noFill/>
            <a:ln w="57150">
              <a:solidFill>
                <a:srgbClr val="0066FF"/>
              </a:solidFill>
              <a:round/>
              <a:tailEnd type="triangle" w="med" len="med"/>
            </a:ln>
          </p:spPr>
          <p:txBody>
            <a:bodyPr/>
            <a:lstStyle/>
            <a:p>
              <a:pPr fontAlgn="base">
                <a:spcBef>
                  <a:spcPct val="0"/>
                </a:spcBef>
                <a:spcAft>
                  <a:spcPct val="0"/>
                </a:spcAft>
              </a:pPr>
              <a:endParaRPr lang="en-US">
                <a:solidFill>
                  <a:srgbClr val="000000"/>
                </a:solidFill>
                <a:latin typeface="Arial"/>
              </a:endParaRPr>
            </a:p>
          </p:txBody>
        </p:sp>
        <p:sp>
          <p:nvSpPr>
            <p:cNvPr id="158731" name="AutoShape 12"/>
            <p:cNvSpPr>
              <a:spLocks noChangeArrowheads="1"/>
            </p:cNvSpPr>
            <p:nvPr/>
          </p:nvSpPr>
          <p:spPr bwMode="auto">
            <a:xfrm>
              <a:off x="4360068" y="3352800"/>
              <a:ext cx="346075" cy="138113"/>
            </a:xfrm>
            <a:prstGeom prst="curvedUpArrow">
              <a:avLst>
                <a:gd name="adj1" fmla="val 50115"/>
                <a:gd name="adj2" fmla="val 100230"/>
                <a:gd name="adj3" fmla="val 33333"/>
              </a:avLst>
            </a:prstGeom>
            <a:solidFill>
              <a:srgbClr val="0066FF"/>
            </a:solidFill>
            <a:ln w="9525">
              <a:solidFill>
                <a:srgbClr val="0066FF"/>
              </a:solidFill>
              <a:miter lim="800000"/>
            </a:ln>
          </p:spPr>
          <p:txBody>
            <a:bodyPr wrap="none" anchor="ctr"/>
            <a:lstStyle/>
            <a:p>
              <a:pPr fontAlgn="base">
                <a:spcBef>
                  <a:spcPct val="0"/>
                </a:spcBef>
                <a:spcAft>
                  <a:spcPct val="0"/>
                </a:spcAft>
              </a:pPr>
              <a:endParaRPr lang="en-US" sz="1600">
                <a:solidFill>
                  <a:srgbClr val="000000"/>
                </a:solidFill>
              </a:endParaRPr>
            </a:p>
          </p:txBody>
        </p:sp>
        <p:grpSp>
          <p:nvGrpSpPr>
            <p:cNvPr id="158732" name="Group 13"/>
            <p:cNvGrpSpPr/>
            <p:nvPr/>
          </p:nvGrpSpPr>
          <p:grpSpPr>
            <a:xfrm>
              <a:off x="2133600" y="914400"/>
              <a:ext cx="4191000" cy="304800"/>
              <a:chOff x="1344" y="576"/>
              <a:chExt cx="2640" cy="192"/>
            </a:xfrm>
          </p:grpSpPr>
          <p:sp>
            <p:nvSpPr>
              <p:cNvPr id="158806" name="Rectangle 14"/>
              <p:cNvSpPr>
                <a:spLocks noChangeArrowheads="1"/>
              </p:cNvSpPr>
              <p:nvPr/>
            </p:nvSpPr>
            <p:spPr bwMode="auto">
              <a:xfrm>
                <a:off x="1344" y="720"/>
                <a:ext cx="2640" cy="48"/>
              </a:xfrm>
              <a:prstGeom prst="rect">
                <a:avLst/>
              </a:prstGeom>
              <a:solidFill>
                <a:srgbClr val="0066FF"/>
              </a:solidFill>
              <a:ln w="9525">
                <a:solidFill>
                  <a:srgbClr val="0066FF"/>
                </a:solidFill>
                <a:miter lim="800000"/>
              </a:ln>
            </p:spPr>
            <p:txBody>
              <a:bodyPr wrap="none" anchor="ctr"/>
              <a:lstStyle/>
              <a:p>
                <a:pPr fontAlgn="base">
                  <a:spcBef>
                    <a:spcPct val="0"/>
                  </a:spcBef>
                  <a:spcAft>
                    <a:spcPct val="0"/>
                  </a:spcAft>
                </a:pPr>
                <a:endParaRPr lang="en-US" sz="1600">
                  <a:solidFill>
                    <a:srgbClr val="000000"/>
                  </a:solidFill>
                </a:endParaRPr>
              </a:p>
            </p:txBody>
          </p:sp>
          <p:sp>
            <p:nvSpPr>
              <p:cNvPr id="158807" name="Line 15"/>
              <p:cNvSpPr>
                <a:spLocks noChangeShapeType="1"/>
              </p:cNvSpPr>
              <p:nvPr/>
            </p:nvSpPr>
            <p:spPr bwMode="auto">
              <a:xfrm>
                <a:off x="1680" y="576"/>
                <a:ext cx="480" cy="0"/>
              </a:xfrm>
              <a:prstGeom prst="line">
                <a:avLst/>
              </a:prstGeom>
              <a:noFill/>
              <a:ln w="57150">
                <a:solidFill>
                  <a:srgbClr val="0066FF"/>
                </a:solidFill>
                <a:round/>
                <a:tailEnd type="triangle" w="med" len="med"/>
              </a:ln>
            </p:spPr>
            <p:txBody>
              <a:bodyPr/>
              <a:lstStyle/>
              <a:p>
                <a:pPr fontAlgn="base">
                  <a:spcBef>
                    <a:spcPct val="0"/>
                  </a:spcBef>
                  <a:spcAft>
                    <a:spcPct val="0"/>
                  </a:spcAft>
                </a:pPr>
                <a:endParaRPr lang="en-US">
                  <a:solidFill>
                    <a:srgbClr val="000000"/>
                  </a:solidFill>
                  <a:latin typeface="Arial"/>
                </a:endParaRPr>
              </a:p>
            </p:txBody>
          </p:sp>
        </p:grpSp>
        <p:sp>
          <p:nvSpPr>
            <p:cNvPr id="158738" name="AutoShape 21"/>
            <p:cNvSpPr>
              <a:spLocks noChangeArrowheads="1"/>
            </p:cNvSpPr>
            <p:nvPr/>
          </p:nvSpPr>
          <p:spPr bwMode="auto">
            <a:xfrm>
              <a:off x="6248400" y="685800"/>
              <a:ext cx="457200" cy="2667000"/>
            </a:xfrm>
            <a:prstGeom prst="roundRect">
              <a:avLst>
                <a:gd name="adj" fmla="val 16667"/>
              </a:avLst>
            </a:prstGeom>
            <a:solidFill>
              <a:srgbClr val="0066FF"/>
            </a:solidFill>
            <a:ln w="9525">
              <a:solidFill>
                <a:schemeClr val="tx1"/>
              </a:solidFill>
              <a:round/>
            </a:ln>
          </p:spPr>
          <p:txBody>
            <a:bodyPr wrap="none" anchor="ctr"/>
            <a:lstStyle/>
            <a:p>
              <a:pPr fontAlgn="base">
                <a:spcBef>
                  <a:spcPct val="0"/>
                </a:spcBef>
                <a:spcAft>
                  <a:spcPct val="0"/>
                </a:spcAft>
              </a:pPr>
              <a:endParaRPr lang="en-US" sz="1600">
                <a:solidFill>
                  <a:srgbClr val="000000"/>
                </a:solidFill>
              </a:endParaRPr>
            </a:p>
          </p:txBody>
        </p:sp>
        <p:sp>
          <p:nvSpPr>
            <p:cNvPr id="158739" name="AutoShape 22"/>
            <p:cNvSpPr>
              <a:spLocks noChangeArrowheads="1"/>
            </p:cNvSpPr>
            <p:nvPr/>
          </p:nvSpPr>
          <p:spPr bwMode="auto">
            <a:xfrm>
              <a:off x="6705600" y="685800"/>
              <a:ext cx="457200" cy="2667000"/>
            </a:xfrm>
            <a:prstGeom prst="roundRect">
              <a:avLst>
                <a:gd name="adj" fmla="val 16667"/>
              </a:avLst>
            </a:prstGeom>
            <a:solidFill>
              <a:srgbClr val="66FF33"/>
            </a:solidFill>
            <a:ln w="9525">
              <a:solidFill>
                <a:schemeClr val="tx1"/>
              </a:solidFill>
              <a:round/>
            </a:ln>
          </p:spPr>
          <p:txBody>
            <a:bodyPr wrap="none" anchor="ctr"/>
            <a:lstStyle/>
            <a:p>
              <a:pPr fontAlgn="base">
                <a:spcBef>
                  <a:spcPct val="0"/>
                </a:spcBef>
                <a:spcAft>
                  <a:spcPct val="0"/>
                </a:spcAft>
              </a:pPr>
              <a:endParaRPr lang="en-US" sz="1600">
                <a:solidFill>
                  <a:srgbClr val="000000"/>
                </a:solidFill>
              </a:endParaRPr>
            </a:p>
          </p:txBody>
        </p:sp>
        <p:sp>
          <p:nvSpPr>
            <p:cNvPr id="158740" name="Rectangle 23"/>
            <p:cNvSpPr>
              <a:spLocks noChangeArrowheads="1"/>
            </p:cNvSpPr>
            <p:nvPr/>
          </p:nvSpPr>
          <p:spPr bwMode="auto">
            <a:xfrm>
              <a:off x="3352800" y="4724400"/>
              <a:ext cx="3581400" cy="152400"/>
            </a:xfrm>
            <a:prstGeom prst="rect">
              <a:avLst/>
            </a:prstGeom>
            <a:solidFill>
              <a:srgbClr val="66FF33"/>
            </a:solidFill>
            <a:ln w="9525">
              <a:solidFill>
                <a:schemeClr val="accent2"/>
              </a:solidFill>
              <a:miter lim="800000"/>
            </a:ln>
          </p:spPr>
          <p:txBody>
            <a:bodyPr wrap="none" anchor="ctr"/>
            <a:lstStyle/>
            <a:p>
              <a:pPr fontAlgn="base">
                <a:spcBef>
                  <a:spcPct val="0"/>
                </a:spcBef>
                <a:spcAft>
                  <a:spcPct val="0"/>
                </a:spcAft>
              </a:pPr>
              <a:endParaRPr lang="en-US" sz="1600">
                <a:solidFill>
                  <a:srgbClr val="000000"/>
                </a:solidFill>
              </a:endParaRPr>
            </a:p>
          </p:txBody>
        </p:sp>
        <p:sp>
          <p:nvSpPr>
            <p:cNvPr id="158741" name="Rectangle 24"/>
            <p:cNvSpPr>
              <a:spLocks noChangeArrowheads="1"/>
            </p:cNvSpPr>
            <p:nvPr/>
          </p:nvSpPr>
          <p:spPr bwMode="auto">
            <a:xfrm>
              <a:off x="3352800" y="4724400"/>
              <a:ext cx="152400" cy="1295400"/>
            </a:xfrm>
            <a:prstGeom prst="rect">
              <a:avLst/>
            </a:prstGeom>
            <a:solidFill>
              <a:srgbClr val="66FF33"/>
            </a:solidFill>
            <a:ln w="9525">
              <a:solidFill>
                <a:schemeClr val="accent2"/>
              </a:solidFill>
              <a:miter lim="800000"/>
            </a:ln>
          </p:spPr>
          <p:txBody>
            <a:bodyPr wrap="none" anchor="ctr"/>
            <a:lstStyle/>
            <a:p>
              <a:pPr fontAlgn="base">
                <a:spcBef>
                  <a:spcPct val="0"/>
                </a:spcBef>
                <a:spcAft>
                  <a:spcPct val="0"/>
                </a:spcAft>
              </a:pPr>
              <a:endParaRPr lang="en-US" sz="1600">
                <a:solidFill>
                  <a:srgbClr val="000000"/>
                </a:solidFill>
              </a:endParaRPr>
            </a:p>
          </p:txBody>
        </p:sp>
        <p:sp>
          <p:nvSpPr>
            <p:cNvPr id="158742" name="Rectangle 25"/>
            <p:cNvSpPr>
              <a:spLocks noChangeArrowheads="1"/>
            </p:cNvSpPr>
            <p:nvPr/>
          </p:nvSpPr>
          <p:spPr bwMode="auto">
            <a:xfrm>
              <a:off x="3352800" y="5867400"/>
              <a:ext cx="5029200" cy="152400"/>
            </a:xfrm>
            <a:prstGeom prst="rect">
              <a:avLst/>
            </a:prstGeom>
            <a:solidFill>
              <a:srgbClr val="66FF33"/>
            </a:solidFill>
            <a:ln w="9525">
              <a:solidFill>
                <a:schemeClr val="accent2"/>
              </a:solidFill>
              <a:miter lim="800000"/>
            </a:ln>
          </p:spPr>
          <p:txBody>
            <a:bodyPr wrap="none" anchor="ctr"/>
            <a:lstStyle/>
            <a:p>
              <a:pPr fontAlgn="base">
                <a:spcBef>
                  <a:spcPct val="0"/>
                </a:spcBef>
                <a:spcAft>
                  <a:spcPct val="0"/>
                </a:spcAft>
              </a:pPr>
              <a:endParaRPr lang="en-US" sz="1600">
                <a:solidFill>
                  <a:srgbClr val="000000"/>
                </a:solidFill>
              </a:endParaRPr>
            </a:p>
          </p:txBody>
        </p:sp>
        <p:sp>
          <p:nvSpPr>
            <p:cNvPr id="158743" name="Rectangle 26"/>
            <p:cNvSpPr>
              <a:spLocks noChangeArrowheads="1"/>
            </p:cNvSpPr>
            <p:nvPr/>
          </p:nvSpPr>
          <p:spPr bwMode="auto">
            <a:xfrm>
              <a:off x="8229600" y="3429000"/>
              <a:ext cx="152400" cy="2590800"/>
            </a:xfrm>
            <a:prstGeom prst="rect">
              <a:avLst/>
            </a:prstGeom>
            <a:solidFill>
              <a:srgbClr val="66FF33"/>
            </a:solidFill>
            <a:ln w="9525">
              <a:solidFill>
                <a:schemeClr val="accent2"/>
              </a:solidFill>
              <a:miter lim="800000"/>
            </a:ln>
          </p:spPr>
          <p:txBody>
            <a:bodyPr wrap="none" anchor="ctr"/>
            <a:lstStyle/>
            <a:p>
              <a:pPr fontAlgn="base">
                <a:spcBef>
                  <a:spcPct val="0"/>
                </a:spcBef>
                <a:spcAft>
                  <a:spcPct val="0"/>
                </a:spcAft>
              </a:pPr>
              <a:endParaRPr lang="en-US" sz="1600">
                <a:solidFill>
                  <a:srgbClr val="000000"/>
                </a:solidFill>
              </a:endParaRPr>
            </a:p>
          </p:txBody>
        </p:sp>
        <p:sp>
          <p:nvSpPr>
            <p:cNvPr id="158744" name="Rectangle 27"/>
            <p:cNvSpPr>
              <a:spLocks noChangeArrowheads="1"/>
            </p:cNvSpPr>
            <p:nvPr/>
          </p:nvSpPr>
          <p:spPr bwMode="auto">
            <a:xfrm>
              <a:off x="6858000" y="3276600"/>
              <a:ext cx="152400" cy="533400"/>
            </a:xfrm>
            <a:prstGeom prst="rect">
              <a:avLst/>
            </a:prstGeom>
            <a:solidFill>
              <a:srgbClr val="66FF33"/>
            </a:solidFill>
            <a:ln w="9525">
              <a:noFill/>
              <a:miter lim="800000"/>
            </a:ln>
          </p:spPr>
          <p:txBody>
            <a:bodyPr wrap="none" anchor="ctr"/>
            <a:lstStyle/>
            <a:p>
              <a:pPr fontAlgn="base">
                <a:spcBef>
                  <a:spcPct val="0"/>
                </a:spcBef>
                <a:spcAft>
                  <a:spcPct val="0"/>
                </a:spcAft>
              </a:pPr>
              <a:endParaRPr lang="en-US" sz="1600">
                <a:solidFill>
                  <a:srgbClr val="000000"/>
                </a:solidFill>
              </a:endParaRPr>
            </a:p>
          </p:txBody>
        </p:sp>
        <p:sp>
          <p:nvSpPr>
            <p:cNvPr id="158745" name="Rectangle 28"/>
            <p:cNvSpPr>
              <a:spLocks noChangeArrowheads="1"/>
            </p:cNvSpPr>
            <p:nvPr/>
          </p:nvSpPr>
          <p:spPr bwMode="auto">
            <a:xfrm>
              <a:off x="7620000" y="5638800"/>
              <a:ext cx="76200" cy="228600"/>
            </a:xfrm>
            <a:prstGeom prst="rect">
              <a:avLst/>
            </a:prstGeom>
            <a:solidFill>
              <a:schemeClr val="accent2"/>
            </a:solidFill>
            <a:ln w="9525">
              <a:solidFill>
                <a:schemeClr val="accent2"/>
              </a:solidFill>
              <a:miter lim="800000"/>
            </a:ln>
          </p:spPr>
          <p:txBody>
            <a:bodyPr wrap="none" anchor="ctr"/>
            <a:lstStyle/>
            <a:p>
              <a:pPr fontAlgn="base">
                <a:spcBef>
                  <a:spcPct val="0"/>
                </a:spcBef>
                <a:spcAft>
                  <a:spcPct val="0"/>
                </a:spcAft>
              </a:pPr>
              <a:endParaRPr lang="en-US" sz="1600">
                <a:solidFill>
                  <a:srgbClr val="000000"/>
                </a:solidFill>
              </a:endParaRPr>
            </a:p>
          </p:txBody>
        </p:sp>
        <p:sp>
          <p:nvSpPr>
            <p:cNvPr id="158746" name="Rectangle 29"/>
            <p:cNvSpPr>
              <a:spLocks noChangeArrowheads="1"/>
            </p:cNvSpPr>
            <p:nvPr/>
          </p:nvSpPr>
          <p:spPr bwMode="auto">
            <a:xfrm>
              <a:off x="6553200" y="5638800"/>
              <a:ext cx="76200" cy="228600"/>
            </a:xfrm>
            <a:prstGeom prst="rect">
              <a:avLst/>
            </a:prstGeom>
            <a:solidFill>
              <a:schemeClr val="accent2"/>
            </a:solidFill>
            <a:ln w="9525">
              <a:solidFill>
                <a:schemeClr val="accent2"/>
              </a:solidFill>
              <a:miter lim="800000"/>
            </a:ln>
          </p:spPr>
          <p:txBody>
            <a:bodyPr wrap="none" anchor="ctr"/>
            <a:lstStyle/>
            <a:p>
              <a:pPr fontAlgn="base">
                <a:spcBef>
                  <a:spcPct val="0"/>
                </a:spcBef>
                <a:spcAft>
                  <a:spcPct val="0"/>
                </a:spcAft>
              </a:pPr>
              <a:endParaRPr lang="en-US" sz="1600">
                <a:solidFill>
                  <a:srgbClr val="000000"/>
                </a:solidFill>
              </a:endParaRPr>
            </a:p>
          </p:txBody>
        </p:sp>
        <p:sp>
          <p:nvSpPr>
            <p:cNvPr id="158747" name="Rectangle 30"/>
            <p:cNvSpPr>
              <a:spLocks noChangeArrowheads="1"/>
            </p:cNvSpPr>
            <p:nvPr/>
          </p:nvSpPr>
          <p:spPr bwMode="auto">
            <a:xfrm>
              <a:off x="5486400" y="5715000"/>
              <a:ext cx="76200" cy="228600"/>
            </a:xfrm>
            <a:prstGeom prst="rect">
              <a:avLst/>
            </a:prstGeom>
            <a:solidFill>
              <a:schemeClr val="accent2"/>
            </a:solidFill>
            <a:ln w="9525">
              <a:solidFill>
                <a:schemeClr val="accent2"/>
              </a:solidFill>
              <a:miter lim="800000"/>
            </a:ln>
          </p:spPr>
          <p:txBody>
            <a:bodyPr wrap="none" anchor="ctr"/>
            <a:lstStyle/>
            <a:p>
              <a:pPr fontAlgn="base">
                <a:spcBef>
                  <a:spcPct val="0"/>
                </a:spcBef>
                <a:spcAft>
                  <a:spcPct val="0"/>
                </a:spcAft>
              </a:pPr>
              <a:endParaRPr lang="en-US" sz="1600">
                <a:solidFill>
                  <a:srgbClr val="000000"/>
                </a:solidFill>
              </a:endParaRPr>
            </a:p>
          </p:txBody>
        </p:sp>
        <p:sp>
          <p:nvSpPr>
            <p:cNvPr id="158748" name="Rectangle 31"/>
            <p:cNvSpPr>
              <a:spLocks noChangeArrowheads="1"/>
            </p:cNvSpPr>
            <p:nvPr/>
          </p:nvSpPr>
          <p:spPr bwMode="auto">
            <a:xfrm>
              <a:off x="4572000" y="5638800"/>
              <a:ext cx="76200" cy="228600"/>
            </a:xfrm>
            <a:prstGeom prst="rect">
              <a:avLst/>
            </a:prstGeom>
            <a:solidFill>
              <a:schemeClr val="accent2"/>
            </a:solidFill>
            <a:ln w="9525">
              <a:solidFill>
                <a:schemeClr val="accent2"/>
              </a:solidFill>
              <a:miter lim="800000"/>
            </a:ln>
          </p:spPr>
          <p:txBody>
            <a:bodyPr wrap="none" anchor="ctr"/>
            <a:lstStyle/>
            <a:p>
              <a:pPr fontAlgn="base">
                <a:spcBef>
                  <a:spcPct val="0"/>
                </a:spcBef>
                <a:spcAft>
                  <a:spcPct val="0"/>
                </a:spcAft>
              </a:pPr>
              <a:endParaRPr lang="en-US" sz="1600">
                <a:solidFill>
                  <a:srgbClr val="000000"/>
                </a:solidFill>
              </a:endParaRPr>
            </a:p>
          </p:txBody>
        </p:sp>
        <p:sp>
          <p:nvSpPr>
            <p:cNvPr id="158749" name="Rectangle 32"/>
            <p:cNvSpPr>
              <a:spLocks noChangeArrowheads="1"/>
            </p:cNvSpPr>
            <p:nvPr/>
          </p:nvSpPr>
          <p:spPr bwMode="auto">
            <a:xfrm>
              <a:off x="3810000" y="5715000"/>
              <a:ext cx="76200" cy="228600"/>
            </a:xfrm>
            <a:prstGeom prst="rect">
              <a:avLst/>
            </a:prstGeom>
            <a:solidFill>
              <a:schemeClr val="accent2"/>
            </a:solidFill>
            <a:ln w="9525">
              <a:solidFill>
                <a:schemeClr val="accent2"/>
              </a:solidFill>
              <a:miter lim="800000"/>
            </a:ln>
          </p:spPr>
          <p:txBody>
            <a:bodyPr wrap="none" anchor="ctr"/>
            <a:lstStyle/>
            <a:p>
              <a:pPr fontAlgn="base">
                <a:spcBef>
                  <a:spcPct val="0"/>
                </a:spcBef>
                <a:spcAft>
                  <a:spcPct val="0"/>
                </a:spcAft>
              </a:pPr>
              <a:endParaRPr lang="en-US" sz="1600">
                <a:solidFill>
                  <a:srgbClr val="000000"/>
                </a:solidFill>
              </a:endParaRPr>
            </a:p>
          </p:txBody>
        </p:sp>
        <p:sp>
          <p:nvSpPr>
            <p:cNvPr id="158750" name="Rectangle 33"/>
            <p:cNvSpPr>
              <a:spLocks noChangeArrowheads="1"/>
            </p:cNvSpPr>
            <p:nvPr/>
          </p:nvSpPr>
          <p:spPr bwMode="auto">
            <a:xfrm>
              <a:off x="3733800" y="5105400"/>
              <a:ext cx="304800" cy="609600"/>
            </a:xfrm>
            <a:prstGeom prst="rect">
              <a:avLst/>
            </a:prstGeom>
            <a:solidFill>
              <a:srgbClr val="FF9933"/>
            </a:solidFill>
            <a:ln w="9525">
              <a:solidFill>
                <a:schemeClr val="tx1"/>
              </a:solidFill>
              <a:miter lim="800000"/>
            </a:ln>
          </p:spPr>
          <p:txBody>
            <a:bodyPr wrap="none" anchor="ctr"/>
            <a:lstStyle/>
            <a:p>
              <a:pPr fontAlgn="base">
                <a:spcBef>
                  <a:spcPct val="0"/>
                </a:spcBef>
                <a:spcAft>
                  <a:spcPct val="0"/>
                </a:spcAft>
              </a:pPr>
              <a:endParaRPr lang="en-US" sz="1600">
                <a:solidFill>
                  <a:srgbClr val="000000"/>
                </a:solidFill>
              </a:endParaRPr>
            </a:p>
          </p:txBody>
        </p:sp>
        <p:sp>
          <p:nvSpPr>
            <p:cNvPr id="158751" name="Rectangle 34"/>
            <p:cNvSpPr>
              <a:spLocks noChangeArrowheads="1"/>
            </p:cNvSpPr>
            <p:nvPr/>
          </p:nvSpPr>
          <p:spPr bwMode="auto">
            <a:xfrm>
              <a:off x="4495800" y="5105400"/>
              <a:ext cx="304800" cy="609600"/>
            </a:xfrm>
            <a:prstGeom prst="rect">
              <a:avLst/>
            </a:prstGeom>
            <a:solidFill>
              <a:srgbClr val="FF9933"/>
            </a:solidFill>
            <a:ln w="9525">
              <a:solidFill>
                <a:schemeClr val="tx1"/>
              </a:solidFill>
              <a:miter lim="800000"/>
            </a:ln>
          </p:spPr>
          <p:txBody>
            <a:bodyPr wrap="none" anchor="ctr"/>
            <a:lstStyle/>
            <a:p>
              <a:pPr fontAlgn="base">
                <a:spcBef>
                  <a:spcPct val="0"/>
                </a:spcBef>
                <a:spcAft>
                  <a:spcPct val="0"/>
                </a:spcAft>
              </a:pPr>
              <a:endParaRPr lang="en-US" sz="1600">
                <a:solidFill>
                  <a:srgbClr val="000000"/>
                </a:solidFill>
              </a:endParaRPr>
            </a:p>
          </p:txBody>
        </p:sp>
        <p:sp>
          <p:nvSpPr>
            <p:cNvPr id="158752" name="Rectangle 35"/>
            <p:cNvSpPr>
              <a:spLocks noChangeArrowheads="1"/>
            </p:cNvSpPr>
            <p:nvPr/>
          </p:nvSpPr>
          <p:spPr bwMode="auto">
            <a:xfrm>
              <a:off x="5410200" y="5105400"/>
              <a:ext cx="304800" cy="609600"/>
            </a:xfrm>
            <a:prstGeom prst="rect">
              <a:avLst/>
            </a:prstGeom>
            <a:solidFill>
              <a:srgbClr val="FF9933"/>
            </a:solidFill>
            <a:ln w="9525">
              <a:solidFill>
                <a:schemeClr val="tx1"/>
              </a:solidFill>
              <a:miter lim="800000"/>
            </a:ln>
          </p:spPr>
          <p:txBody>
            <a:bodyPr wrap="none" anchor="ctr"/>
            <a:lstStyle/>
            <a:p>
              <a:pPr fontAlgn="base">
                <a:spcBef>
                  <a:spcPct val="0"/>
                </a:spcBef>
                <a:spcAft>
                  <a:spcPct val="0"/>
                </a:spcAft>
              </a:pPr>
              <a:endParaRPr lang="en-US" sz="1600">
                <a:solidFill>
                  <a:srgbClr val="000000"/>
                </a:solidFill>
              </a:endParaRPr>
            </a:p>
          </p:txBody>
        </p:sp>
        <p:sp>
          <p:nvSpPr>
            <p:cNvPr id="158753" name="Rectangle 36"/>
            <p:cNvSpPr>
              <a:spLocks noChangeArrowheads="1"/>
            </p:cNvSpPr>
            <p:nvPr/>
          </p:nvSpPr>
          <p:spPr bwMode="auto">
            <a:xfrm>
              <a:off x="6477000" y="5105400"/>
              <a:ext cx="304800" cy="609600"/>
            </a:xfrm>
            <a:prstGeom prst="rect">
              <a:avLst/>
            </a:prstGeom>
            <a:solidFill>
              <a:srgbClr val="FF9933"/>
            </a:solidFill>
            <a:ln w="9525">
              <a:solidFill>
                <a:schemeClr val="tx1"/>
              </a:solidFill>
              <a:miter lim="800000"/>
            </a:ln>
          </p:spPr>
          <p:txBody>
            <a:bodyPr wrap="none" anchor="ctr"/>
            <a:lstStyle/>
            <a:p>
              <a:pPr fontAlgn="base">
                <a:spcBef>
                  <a:spcPct val="0"/>
                </a:spcBef>
                <a:spcAft>
                  <a:spcPct val="0"/>
                </a:spcAft>
              </a:pPr>
              <a:endParaRPr lang="en-US" sz="1600">
                <a:solidFill>
                  <a:srgbClr val="000000"/>
                </a:solidFill>
              </a:endParaRPr>
            </a:p>
          </p:txBody>
        </p:sp>
        <p:sp>
          <p:nvSpPr>
            <p:cNvPr id="158754" name="Rectangle 37"/>
            <p:cNvSpPr>
              <a:spLocks noChangeArrowheads="1"/>
            </p:cNvSpPr>
            <p:nvPr/>
          </p:nvSpPr>
          <p:spPr bwMode="auto">
            <a:xfrm>
              <a:off x="7543800" y="5105400"/>
              <a:ext cx="304800" cy="609600"/>
            </a:xfrm>
            <a:prstGeom prst="rect">
              <a:avLst/>
            </a:prstGeom>
            <a:solidFill>
              <a:srgbClr val="FF9933"/>
            </a:solidFill>
            <a:ln w="9525">
              <a:solidFill>
                <a:schemeClr val="tx1"/>
              </a:solidFill>
              <a:miter lim="800000"/>
            </a:ln>
          </p:spPr>
          <p:txBody>
            <a:bodyPr wrap="none" anchor="ctr"/>
            <a:lstStyle/>
            <a:p>
              <a:pPr fontAlgn="base">
                <a:spcBef>
                  <a:spcPct val="0"/>
                </a:spcBef>
                <a:spcAft>
                  <a:spcPct val="0"/>
                </a:spcAft>
              </a:pPr>
              <a:endParaRPr lang="en-US" sz="1600">
                <a:solidFill>
                  <a:srgbClr val="000000"/>
                </a:solidFill>
              </a:endParaRPr>
            </a:p>
          </p:txBody>
        </p:sp>
        <p:sp>
          <p:nvSpPr>
            <p:cNvPr id="158755" name="Text Box 38"/>
            <p:cNvSpPr txBox="1">
              <a:spLocks noChangeArrowheads="1"/>
            </p:cNvSpPr>
            <p:nvPr/>
          </p:nvSpPr>
          <p:spPr bwMode="auto">
            <a:xfrm>
              <a:off x="6324600" y="838200"/>
              <a:ext cx="486213" cy="553998"/>
            </a:xfrm>
            <a:prstGeom prst="rect">
              <a:avLst/>
            </a:prstGeom>
            <a:noFill/>
            <a:ln w="9525">
              <a:solidFill>
                <a:schemeClr val="accent2"/>
              </a:solidFill>
              <a:miter lim="800000"/>
            </a:ln>
          </p:spPr>
          <p:txBody>
            <a:bodyPr wrap="none">
              <a:spAutoFit/>
            </a:bodyPr>
            <a:lstStyle/>
            <a:p>
              <a:pPr fontAlgn="base">
                <a:spcBef>
                  <a:spcPct val="0"/>
                </a:spcBef>
                <a:spcAft>
                  <a:spcPct val="0"/>
                </a:spcAft>
              </a:pPr>
              <a:r>
                <a:rPr lang="en-US" sz="3000">
                  <a:solidFill>
                    <a:srgbClr val="000000"/>
                  </a:solidFill>
                </a:rPr>
                <a:t>RO</a:t>
              </a:r>
            </a:p>
          </p:txBody>
        </p:sp>
        <p:sp>
          <p:nvSpPr>
            <p:cNvPr id="158805" name="Text Box 42"/>
            <p:cNvSpPr txBox="1">
              <a:spLocks noChangeArrowheads="1"/>
            </p:cNvSpPr>
            <p:nvPr/>
          </p:nvSpPr>
          <p:spPr bwMode="auto">
            <a:xfrm>
              <a:off x="5103813" y="1943099"/>
              <a:ext cx="343127" cy="276999"/>
            </a:xfrm>
            <a:prstGeom prst="rect">
              <a:avLst/>
            </a:prstGeom>
            <a:noFill/>
            <a:ln w="9525">
              <a:noFill/>
              <a:miter lim="800000"/>
            </a:ln>
          </p:spPr>
          <p:txBody>
            <a:bodyPr wrap="none">
              <a:spAutoFit/>
            </a:bodyPr>
            <a:lstStyle/>
            <a:p>
              <a:pPr fontAlgn="base">
                <a:spcBef>
                  <a:spcPct val="0"/>
                </a:spcBef>
                <a:spcAft>
                  <a:spcPct val="0"/>
                </a:spcAft>
              </a:pPr>
              <a:r>
                <a:rPr lang="en-US" sz="1200">
                  <a:solidFill>
                    <a:srgbClr val="000000"/>
                  </a:solidFill>
                </a:rPr>
                <a:t>0.22</a:t>
              </a:r>
            </a:p>
          </p:txBody>
        </p:sp>
        <p:sp>
          <p:nvSpPr>
            <p:cNvPr id="158758" name="Text Box 44"/>
            <p:cNvSpPr txBox="1">
              <a:spLocks noChangeArrowheads="1"/>
            </p:cNvSpPr>
            <p:nvPr/>
          </p:nvSpPr>
          <p:spPr bwMode="auto">
            <a:xfrm>
              <a:off x="3657600" y="1949306"/>
              <a:ext cx="284630" cy="276999"/>
            </a:xfrm>
            <a:prstGeom prst="rect">
              <a:avLst/>
            </a:prstGeom>
            <a:noFill/>
            <a:ln w="9525">
              <a:noFill/>
              <a:miter lim="800000"/>
            </a:ln>
          </p:spPr>
          <p:txBody>
            <a:bodyPr wrap="none">
              <a:spAutoFit/>
            </a:bodyPr>
            <a:lstStyle/>
            <a:p>
              <a:pPr fontAlgn="base">
                <a:spcBef>
                  <a:spcPct val="0"/>
                </a:spcBef>
                <a:spcAft>
                  <a:spcPct val="0"/>
                </a:spcAft>
              </a:pPr>
              <a:r>
                <a:rPr lang="en-US" sz="1200">
                  <a:solidFill>
                    <a:srgbClr val="000000"/>
                  </a:solidFill>
                </a:rPr>
                <a:t>.45</a:t>
              </a:r>
            </a:p>
          </p:txBody>
        </p:sp>
        <p:sp>
          <p:nvSpPr>
            <p:cNvPr id="158759" name="Text Box 45"/>
            <p:cNvSpPr txBox="1">
              <a:spLocks noChangeArrowheads="1"/>
            </p:cNvSpPr>
            <p:nvPr/>
          </p:nvSpPr>
          <p:spPr bwMode="auto">
            <a:xfrm>
              <a:off x="2992837" y="1955270"/>
              <a:ext cx="284630" cy="276999"/>
            </a:xfrm>
            <a:prstGeom prst="rect">
              <a:avLst/>
            </a:prstGeom>
            <a:noFill/>
            <a:ln w="9525">
              <a:noFill/>
              <a:miter lim="800000"/>
            </a:ln>
          </p:spPr>
          <p:txBody>
            <a:bodyPr wrap="none">
              <a:spAutoFit/>
            </a:bodyPr>
            <a:lstStyle/>
            <a:p>
              <a:pPr fontAlgn="base">
                <a:spcBef>
                  <a:spcPct val="0"/>
                </a:spcBef>
                <a:spcAft>
                  <a:spcPct val="0"/>
                </a:spcAft>
              </a:pPr>
              <a:r>
                <a:rPr lang="en-US" sz="1200">
                  <a:solidFill>
                    <a:srgbClr val="000000"/>
                  </a:solidFill>
                </a:rPr>
                <a:t>1.0</a:t>
              </a:r>
            </a:p>
          </p:txBody>
        </p:sp>
        <p:sp>
          <p:nvSpPr>
            <p:cNvPr id="158760" name="Text Box 46"/>
            <p:cNvSpPr txBox="1">
              <a:spLocks noChangeArrowheads="1"/>
            </p:cNvSpPr>
            <p:nvPr/>
          </p:nvSpPr>
          <p:spPr bwMode="auto">
            <a:xfrm>
              <a:off x="4043611" y="3584784"/>
              <a:ext cx="816908" cy="461665"/>
            </a:xfrm>
            <a:prstGeom prst="rect">
              <a:avLst/>
            </a:prstGeom>
            <a:noFill/>
            <a:ln w="9525">
              <a:noFill/>
              <a:miter lim="800000"/>
            </a:ln>
          </p:spPr>
          <p:txBody>
            <a:bodyPr wrap="none">
              <a:spAutoFit/>
            </a:bodyPr>
            <a:lstStyle/>
            <a:p>
              <a:pPr fontAlgn="base">
                <a:spcBef>
                  <a:spcPct val="0"/>
                </a:spcBef>
                <a:spcAft>
                  <a:spcPct val="0"/>
                </a:spcAft>
              </a:pPr>
              <a:r>
                <a:rPr lang="en-US" sz="2400">
                  <a:solidFill>
                    <a:srgbClr val="000000"/>
                  </a:solidFill>
                </a:rPr>
                <a:t>Carbon</a:t>
              </a:r>
            </a:p>
          </p:txBody>
        </p:sp>
        <p:grpSp>
          <p:nvGrpSpPr>
            <p:cNvPr id="158761" name="Group 47"/>
            <p:cNvGrpSpPr/>
            <p:nvPr/>
          </p:nvGrpSpPr>
          <p:grpSpPr>
            <a:xfrm>
              <a:off x="304800" y="1143001"/>
              <a:ext cx="1676400" cy="1004888"/>
              <a:chOff x="192" y="720"/>
              <a:chExt cx="1056" cy="633"/>
            </a:xfrm>
          </p:grpSpPr>
          <p:sp>
            <p:nvSpPr>
              <p:cNvPr id="158798" name="Rectangle 48"/>
              <p:cNvSpPr>
                <a:spLocks noChangeArrowheads="1"/>
              </p:cNvSpPr>
              <p:nvPr/>
            </p:nvSpPr>
            <p:spPr bwMode="auto">
              <a:xfrm>
                <a:off x="192" y="720"/>
                <a:ext cx="432" cy="48"/>
              </a:xfrm>
              <a:prstGeom prst="rect">
                <a:avLst/>
              </a:prstGeom>
              <a:solidFill>
                <a:srgbClr val="0066FF"/>
              </a:solidFill>
              <a:ln w="9525">
                <a:solidFill>
                  <a:srgbClr val="0066FF"/>
                </a:solidFill>
                <a:miter lim="800000"/>
              </a:ln>
            </p:spPr>
            <p:txBody>
              <a:bodyPr wrap="none" anchor="ctr"/>
              <a:lstStyle/>
              <a:p>
                <a:pPr fontAlgn="base">
                  <a:spcBef>
                    <a:spcPct val="0"/>
                  </a:spcBef>
                  <a:spcAft>
                    <a:spcPct val="0"/>
                  </a:spcAft>
                </a:pPr>
                <a:endParaRPr lang="en-US" sz="1100">
                  <a:solidFill>
                    <a:srgbClr val="000000"/>
                  </a:solidFill>
                </a:endParaRPr>
              </a:p>
            </p:txBody>
          </p:sp>
          <p:sp>
            <p:nvSpPr>
              <p:cNvPr id="158799" name="Rectangle 49"/>
              <p:cNvSpPr>
                <a:spLocks noChangeArrowheads="1"/>
              </p:cNvSpPr>
              <p:nvPr/>
            </p:nvSpPr>
            <p:spPr bwMode="auto">
              <a:xfrm>
                <a:off x="768" y="720"/>
                <a:ext cx="480" cy="48"/>
              </a:xfrm>
              <a:prstGeom prst="rect">
                <a:avLst/>
              </a:prstGeom>
              <a:solidFill>
                <a:srgbClr val="0066FF"/>
              </a:solidFill>
              <a:ln w="9525">
                <a:solidFill>
                  <a:srgbClr val="0066FF"/>
                </a:solidFill>
                <a:miter lim="800000"/>
              </a:ln>
            </p:spPr>
            <p:txBody>
              <a:bodyPr wrap="none" anchor="ctr"/>
              <a:lstStyle/>
              <a:p>
                <a:pPr fontAlgn="base">
                  <a:spcBef>
                    <a:spcPct val="0"/>
                  </a:spcBef>
                  <a:spcAft>
                    <a:spcPct val="0"/>
                  </a:spcAft>
                </a:pPr>
                <a:endParaRPr lang="en-US" sz="1100">
                  <a:solidFill>
                    <a:srgbClr val="000000"/>
                  </a:solidFill>
                </a:endParaRPr>
              </a:p>
            </p:txBody>
          </p:sp>
          <p:sp>
            <p:nvSpPr>
              <p:cNvPr id="158802" name="Text Box 52"/>
              <p:cNvSpPr txBox="1">
                <a:spLocks noChangeArrowheads="1"/>
              </p:cNvSpPr>
              <p:nvPr/>
            </p:nvSpPr>
            <p:spPr bwMode="auto">
              <a:xfrm>
                <a:off x="577" y="1188"/>
                <a:ext cx="224" cy="165"/>
              </a:xfrm>
              <a:prstGeom prst="rect">
                <a:avLst/>
              </a:prstGeom>
              <a:noFill/>
              <a:ln w="9525">
                <a:noFill/>
                <a:miter lim="800000"/>
              </a:ln>
            </p:spPr>
            <p:txBody>
              <a:bodyPr wrap="none">
                <a:spAutoFit/>
              </a:bodyPr>
              <a:lstStyle/>
              <a:p>
                <a:pPr fontAlgn="base">
                  <a:spcBef>
                    <a:spcPct val="0"/>
                  </a:spcBef>
                  <a:spcAft>
                    <a:spcPct val="0"/>
                  </a:spcAft>
                </a:pPr>
                <a:r>
                  <a:rPr lang="en-US" sz="1100">
                    <a:solidFill>
                      <a:srgbClr val="000000"/>
                    </a:solidFill>
                  </a:rPr>
                  <a:t>5 um</a:t>
                </a:r>
              </a:p>
            </p:txBody>
          </p:sp>
        </p:grpSp>
        <p:sp>
          <p:nvSpPr>
            <p:cNvPr id="158762" name="Line 53"/>
            <p:cNvSpPr>
              <a:spLocks noChangeShapeType="1"/>
            </p:cNvSpPr>
            <p:nvPr/>
          </p:nvSpPr>
          <p:spPr bwMode="auto">
            <a:xfrm>
              <a:off x="5562600" y="1447800"/>
              <a:ext cx="457200" cy="0"/>
            </a:xfrm>
            <a:prstGeom prst="line">
              <a:avLst/>
            </a:prstGeom>
            <a:noFill/>
            <a:ln w="9525">
              <a:solidFill>
                <a:schemeClr val="tx1"/>
              </a:solidFill>
              <a:round/>
              <a:tailEnd type="triangle" w="med" len="med"/>
            </a:ln>
          </p:spPr>
          <p:txBody>
            <a:bodyPr/>
            <a:lstStyle/>
            <a:p>
              <a:pPr fontAlgn="base">
                <a:spcBef>
                  <a:spcPct val="0"/>
                </a:spcBef>
                <a:spcAft>
                  <a:spcPct val="0"/>
                </a:spcAft>
              </a:pPr>
              <a:endParaRPr lang="en-US">
                <a:solidFill>
                  <a:srgbClr val="000000"/>
                </a:solidFill>
                <a:latin typeface="Arial"/>
              </a:endParaRPr>
            </a:p>
          </p:txBody>
        </p:sp>
        <p:sp>
          <p:nvSpPr>
            <p:cNvPr id="158763" name="Line 54"/>
            <p:cNvSpPr>
              <a:spLocks noChangeShapeType="1"/>
            </p:cNvSpPr>
            <p:nvPr/>
          </p:nvSpPr>
          <p:spPr bwMode="auto">
            <a:xfrm>
              <a:off x="4191000" y="6087331"/>
              <a:ext cx="2438400" cy="0"/>
            </a:xfrm>
            <a:prstGeom prst="line">
              <a:avLst/>
            </a:prstGeom>
            <a:noFill/>
            <a:ln w="9525">
              <a:solidFill>
                <a:schemeClr val="tx1"/>
              </a:solidFill>
              <a:round/>
              <a:tailEnd type="triangle" w="med" len="med"/>
            </a:ln>
          </p:spPr>
          <p:txBody>
            <a:bodyPr/>
            <a:lstStyle/>
            <a:p>
              <a:pPr fontAlgn="base">
                <a:spcBef>
                  <a:spcPct val="0"/>
                </a:spcBef>
                <a:spcAft>
                  <a:spcPct val="0"/>
                </a:spcAft>
              </a:pPr>
              <a:endParaRPr lang="en-US">
                <a:solidFill>
                  <a:srgbClr val="000000"/>
                </a:solidFill>
                <a:latin typeface="Arial"/>
              </a:endParaRPr>
            </a:p>
          </p:txBody>
        </p:sp>
        <p:sp>
          <p:nvSpPr>
            <p:cNvPr id="158764" name="Line 55"/>
            <p:cNvSpPr>
              <a:spLocks noChangeShapeType="1"/>
            </p:cNvSpPr>
            <p:nvPr/>
          </p:nvSpPr>
          <p:spPr bwMode="auto">
            <a:xfrm flipH="1" flipV="1">
              <a:off x="8534400" y="3886200"/>
              <a:ext cx="0" cy="1524000"/>
            </a:xfrm>
            <a:prstGeom prst="line">
              <a:avLst/>
            </a:prstGeom>
            <a:noFill/>
            <a:ln w="9525">
              <a:solidFill>
                <a:schemeClr val="tx1"/>
              </a:solidFill>
              <a:round/>
              <a:tailEnd type="triangle" w="med" len="med"/>
            </a:ln>
          </p:spPr>
          <p:txBody>
            <a:bodyPr/>
            <a:lstStyle/>
            <a:p>
              <a:pPr fontAlgn="base">
                <a:spcBef>
                  <a:spcPct val="0"/>
                </a:spcBef>
                <a:spcAft>
                  <a:spcPct val="0"/>
                </a:spcAft>
              </a:pPr>
              <a:endParaRPr lang="en-US">
                <a:solidFill>
                  <a:srgbClr val="000000"/>
                </a:solidFill>
                <a:latin typeface="Arial"/>
              </a:endParaRPr>
            </a:p>
          </p:txBody>
        </p:sp>
        <p:sp>
          <p:nvSpPr>
            <p:cNvPr id="158765" name="Line 57"/>
            <p:cNvSpPr>
              <a:spLocks noChangeShapeType="1"/>
            </p:cNvSpPr>
            <p:nvPr/>
          </p:nvSpPr>
          <p:spPr bwMode="auto">
            <a:xfrm flipH="1">
              <a:off x="5903230" y="3081867"/>
              <a:ext cx="0" cy="381000"/>
            </a:xfrm>
            <a:prstGeom prst="line">
              <a:avLst/>
            </a:prstGeom>
            <a:noFill/>
            <a:ln w="9525">
              <a:solidFill>
                <a:schemeClr val="tx1"/>
              </a:solidFill>
              <a:round/>
              <a:tailEnd type="triangle" w="med" len="med"/>
            </a:ln>
          </p:spPr>
          <p:txBody>
            <a:bodyPr/>
            <a:lstStyle/>
            <a:p>
              <a:pPr fontAlgn="base">
                <a:spcBef>
                  <a:spcPct val="0"/>
                </a:spcBef>
                <a:spcAft>
                  <a:spcPct val="0"/>
                </a:spcAft>
              </a:pPr>
              <a:endParaRPr lang="en-US">
                <a:solidFill>
                  <a:srgbClr val="000000"/>
                </a:solidFill>
                <a:latin typeface="Arial"/>
              </a:endParaRPr>
            </a:p>
          </p:txBody>
        </p:sp>
        <p:sp>
          <p:nvSpPr>
            <p:cNvPr id="158766" name="Rectangle 58"/>
            <p:cNvSpPr>
              <a:spLocks noChangeArrowheads="1"/>
            </p:cNvSpPr>
            <p:nvPr/>
          </p:nvSpPr>
          <p:spPr bwMode="auto">
            <a:xfrm>
              <a:off x="6019800" y="2971800"/>
              <a:ext cx="304800" cy="152400"/>
            </a:xfrm>
            <a:prstGeom prst="rect">
              <a:avLst/>
            </a:prstGeom>
            <a:solidFill>
              <a:srgbClr val="0066FF"/>
            </a:solidFill>
            <a:ln w="9525">
              <a:solidFill>
                <a:srgbClr val="0066FF"/>
              </a:solidFill>
              <a:miter lim="800000"/>
            </a:ln>
          </p:spPr>
          <p:txBody>
            <a:bodyPr wrap="none" anchor="ctr"/>
            <a:lstStyle/>
            <a:p>
              <a:pPr fontAlgn="base">
                <a:spcBef>
                  <a:spcPct val="0"/>
                </a:spcBef>
                <a:spcAft>
                  <a:spcPct val="0"/>
                </a:spcAft>
              </a:pPr>
              <a:endParaRPr lang="en-US" sz="1600">
                <a:solidFill>
                  <a:srgbClr val="000000"/>
                </a:solidFill>
              </a:endParaRPr>
            </a:p>
          </p:txBody>
        </p:sp>
        <p:sp>
          <p:nvSpPr>
            <p:cNvPr id="158767" name="Text Box 59"/>
            <p:cNvSpPr txBox="1">
              <a:spLocks noChangeArrowheads="1"/>
            </p:cNvSpPr>
            <p:nvPr/>
          </p:nvSpPr>
          <p:spPr bwMode="auto">
            <a:xfrm>
              <a:off x="5477780" y="2651124"/>
              <a:ext cx="518984" cy="369332"/>
            </a:xfrm>
            <a:prstGeom prst="rect">
              <a:avLst/>
            </a:prstGeom>
            <a:noFill/>
            <a:ln w="9525">
              <a:noFill/>
              <a:miter lim="800000"/>
            </a:ln>
          </p:spPr>
          <p:txBody>
            <a:bodyPr wrap="none">
              <a:spAutoFit/>
            </a:bodyPr>
            <a:lstStyle/>
            <a:p>
              <a:pPr fontAlgn="base">
                <a:spcBef>
                  <a:spcPct val="0"/>
                </a:spcBef>
                <a:spcAft>
                  <a:spcPct val="0"/>
                </a:spcAft>
              </a:pPr>
              <a:r>
                <a:rPr lang="en-US">
                  <a:solidFill>
                    <a:srgbClr val="000000"/>
                  </a:solidFill>
                </a:rPr>
                <a:t>Drain</a:t>
              </a:r>
            </a:p>
          </p:txBody>
        </p:sp>
        <p:sp>
          <p:nvSpPr>
            <p:cNvPr id="158768" name="Text Box 60"/>
            <p:cNvSpPr txBox="1">
              <a:spLocks noChangeArrowheads="1"/>
            </p:cNvSpPr>
            <p:nvPr/>
          </p:nvSpPr>
          <p:spPr bwMode="auto">
            <a:xfrm>
              <a:off x="304800" y="5423691"/>
              <a:ext cx="1707580" cy="553998"/>
            </a:xfrm>
            <a:prstGeom prst="rect">
              <a:avLst/>
            </a:prstGeom>
            <a:noFill/>
            <a:ln w="9525">
              <a:noFill/>
              <a:miter lim="800000"/>
            </a:ln>
          </p:spPr>
          <p:txBody>
            <a:bodyPr wrap="none">
              <a:spAutoFit/>
            </a:bodyPr>
            <a:lstStyle/>
            <a:p>
              <a:pPr fontAlgn="base">
                <a:spcBef>
                  <a:spcPct val="0"/>
                </a:spcBef>
                <a:spcAft>
                  <a:spcPct val="0"/>
                </a:spcAft>
              </a:pPr>
              <a:r>
                <a:rPr lang="en-US" sz="3000" b="1" u="sng">
                  <a:solidFill>
                    <a:srgbClr val="000000"/>
                  </a:solidFill>
                </a:rPr>
                <a:t>Indirect Feed</a:t>
              </a:r>
            </a:p>
          </p:txBody>
        </p:sp>
        <p:sp>
          <p:nvSpPr>
            <p:cNvPr id="158769" name="Text Box 61"/>
            <p:cNvSpPr txBox="1">
              <a:spLocks noChangeArrowheads="1"/>
            </p:cNvSpPr>
            <p:nvPr/>
          </p:nvSpPr>
          <p:spPr bwMode="auto">
            <a:xfrm>
              <a:off x="0" y="0"/>
              <a:ext cx="890283" cy="1015663"/>
            </a:xfrm>
            <a:prstGeom prst="rect">
              <a:avLst/>
            </a:prstGeom>
            <a:noFill/>
            <a:ln w="9525">
              <a:noFill/>
              <a:miter lim="800000"/>
            </a:ln>
          </p:spPr>
          <p:txBody>
            <a:bodyPr wrap="none">
              <a:spAutoFit/>
            </a:bodyPr>
            <a:lstStyle/>
            <a:p>
              <a:pPr fontAlgn="base">
                <a:spcBef>
                  <a:spcPct val="0"/>
                </a:spcBef>
                <a:spcAft>
                  <a:spcPct val="0"/>
                </a:spcAft>
              </a:pPr>
              <a:r>
                <a:rPr lang="en-US" sz="3000" b="1">
                  <a:solidFill>
                    <a:srgbClr val="000000"/>
                  </a:solidFill>
                </a:rPr>
                <a:t>City </a:t>
              </a:r>
            </a:p>
            <a:p>
              <a:pPr fontAlgn="base">
                <a:spcBef>
                  <a:spcPct val="0"/>
                </a:spcBef>
                <a:spcAft>
                  <a:spcPct val="0"/>
                </a:spcAft>
              </a:pPr>
              <a:r>
                <a:rPr lang="en-US" sz="3000" b="1">
                  <a:solidFill>
                    <a:srgbClr val="000000"/>
                  </a:solidFill>
                </a:rPr>
                <a:t>Water</a:t>
              </a:r>
            </a:p>
          </p:txBody>
        </p:sp>
        <p:grpSp>
          <p:nvGrpSpPr>
            <p:cNvPr id="158770" name="Group 62"/>
            <p:cNvGrpSpPr/>
            <p:nvPr/>
          </p:nvGrpSpPr>
          <p:grpSpPr>
            <a:xfrm>
              <a:off x="1143000" y="228600"/>
              <a:ext cx="1154113" cy="762000"/>
              <a:chOff x="720" y="144"/>
              <a:chExt cx="727" cy="480"/>
            </a:xfrm>
          </p:grpSpPr>
          <p:sp>
            <p:nvSpPr>
              <p:cNvPr id="158796" name="Text Box 63"/>
              <p:cNvSpPr txBox="1">
                <a:spLocks noChangeArrowheads="1"/>
              </p:cNvSpPr>
              <p:nvPr/>
            </p:nvSpPr>
            <p:spPr bwMode="auto">
              <a:xfrm>
                <a:off x="720" y="144"/>
                <a:ext cx="727" cy="291"/>
              </a:xfrm>
              <a:prstGeom prst="rect">
                <a:avLst/>
              </a:prstGeom>
              <a:noFill/>
              <a:ln w="9525">
                <a:noFill/>
                <a:miter lim="800000"/>
              </a:ln>
            </p:spPr>
            <p:txBody>
              <a:bodyPr wrap="none">
                <a:spAutoFit/>
              </a:bodyPr>
              <a:lstStyle/>
              <a:p>
                <a:pPr fontAlgn="base">
                  <a:spcBef>
                    <a:spcPct val="0"/>
                  </a:spcBef>
                  <a:spcAft>
                    <a:spcPct val="0"/>
                  </a:spcAft>
                </a:pPr>
                <a:r>
                  <a:rPr lang="en-US" sz="2400">
                    <a:solidFill>
                      <a:srgbClr val="000000"/>
                    </a:solidFill>
                  </a:rPr>
                  <a:t>Particulate</a:t>
                </a:r>
              </a:p>
            </p:txBody>
          </p:sp>
          <p:sp>
            <p:nvSpPr>
              <p:cNvPr id="158797" name="Line 64"/>
              <p:cNvSpPr>
                <a:spLocks noChangeShapeType="1"/>
              </p:cNvSpPr>
              <p:nvPr/>
            </p:nvSpPr>
            <p:spPr bwMode="auto">
              <a:xfrm flipH="1">
                <a:off x="720" y="384"/>
                <a:ext cx="144" cy="240"/>
              </a:xfrm>
              <a:prstGeom prst="line">
                <a:avLst/>
              </a:prstGeom>
              <a:noFill/>
              <a:ln w="38100">
                <a:solidFill>
                  <a:schemeClr val="accent1"/>
                </a:solidFill>
                <a:round/>
                <a:tailEnd type="triangle" w="med" len="med"/>
              </a:ln>
            </p:spPr>
            <p:txBody>
              <a:bodyPr/>
              <a:lstStyle/>
              <a:p>
                <a:pPr fontAlgn="base">
                  <a:spcBef>
                    <a:spcPct val="0"/>
                  </a:spcBef>
                  <a:spcAft>
                    <a:spcPct val="0"/>
                  </a:spcAft>
                </a:pPr>
                <a:endParaRPr lang="en-US">
                  <a:solidFill>
                    <a:srgbClr val="000000"/>
                  </a:solidFill>
                  <a:latin typeface="Arial"/>
                </a:endParaRPr>
              </a:p>
            </p:txBody>
          </p:sp>
        </p:grpSp>
        <p:grpSp>
          <p:nvGrpSpPr>
            <p:cNvPr id="158771" name="Group 65"/>
            <p:cNvGrpSpPr/>
            <p:nvPr/>
          </p:nvGrpSpPr>
          <p:grpSpPr>
            <a:xfrm>
              <a:off x="3163890" y="228600"/>
              <a:ext cx="646113" cy="762000"/>
              <a:chOff x="1993" y="144"/>
              <a:chExt cx="407" cy="480"/>
            </a:xfrm>
          </p:grpSpPr>
          <p:grpSp>
            <p:nvGrpSpPr>
              <p:cNvPr id="158792" name="Group 66"/>
              <p:cNvGrpSpPr/>
              <p:nvPr/>
            </p:nvGrpSpPr>
            <p:grpSpPr>
              <a:xfrm>
                <a:off x="1993" y="144"/>
                <a:ext cx="393" cy="480"/>
                <a:chOff x="720" y="144"/>
                <a:chExt cx="393" cy="480"/>
              </a:xfrm>
            </p:grpSpPr>
            <p:sp>
              <p:nvSpPr>
                <p:cNvPr id="158794" name="Text Box 67"/>
                <p:cNvSpPr txBox="1">
                  <a:spLocks noChangeArrowheads="1"/>
                </p:cNvSpPr>
                <p:nvPr/>
              </p:nvSpPr>
              <p:spPr bwMode="auto">
                <a:xfrm>
                  <a:off x="720" y="144"/>
                  <a:ext cx="393" cy="291"/>
                </a:xfrm>
                <a:prstGeom prst="rect">
                  <a:avLst/>
                </a:prstGeom>
                <a:noFill/>
                <a:ln w="9525">
                  <a:noFill/>
                  <a:miter lim="800000"/>
                </a:ln>
              </p:spPr>
              <p:txBody>
                <a:bodyPr wrap="none">
                  <a:spAutoFit/>
                </a:bodyPr>
                <a:lstStyle/>
                <a:p>
                  <a:pPr fontAlgn="base">
                    <a:spcBef>
                      <a:spcPct val="0"/>
                    </a:spcBef>
                    <a:spcAft>
                      <a:spcPct val="0"/>
                    </a:spcAft>
                  </a:pPr>
                  <a:r>
                    <a:rPr lang="en-US" sz="2400">
                      <a:solidFill>
                        <a:srgbClr val="000000"/>
                      </a:solidFill>
                    </a:rPr>
                    <a:t>Fines</a:t>
                  </a:r>
                </a:p>
              </p:txBody>
            </p:sp>
            <p:sp>
              <p:nvSpPr>
                <p:cNvPr id="158795" name="Line 68"/>
                <p:cNvSpPr>
                  <a:spLocks noChangeShapeType="1"/>
                </p:cNvSpPr>
                <p:nvPr/>
              </p:nvSpPr>
              <p:spPr bwMode="auto">
                <a:xfrm flipH="1">
                  <a:off x="720" y="384"/>
                  <a:ext cx="144" cy="240"/>
                </a:xfrm>
                <a:prstGeom prst="line">
                  <a:avLst/>
                </a:prstGeom>
                <a:noFill/>
                <a:ln w="38100">
                  <a:solidFill>
                    <a:schemeClr val="accent1"/>
                  </a:solidFill>
                  <a:round/>
                  <a:tailEnd type="triangle" w="med" len="med"/>
                </a:ln>
              </p:spPr>
              <p:txBody>
                <a:bodyPr/>
                <a:lstStyle/>
                <a:p>
                  <a:pPr fontAlgn="base">
                    <a:spcBef>
                      <a:spcPct val="0"/>
                    </a:spcBef>
                    <a:spcAft>
                      <a:spcPct val="0"/>
                    </a:spcAft>
                  </a:pPr>
                  <a:endParaRPr lang="en-US">
                    <a:solidFill>
                      <a:srgbClr val="000000"/>
                    </a:solidFill>
                    <a:latin typeface="Arial"/>
                  </a:endParaRPr>
                </a:p>
              </p:txBody>
            </p:sp>
          </p:grpSp>
          <p:sp>
            <p:nvSpPr>
              <p:cNvPr id="158793" name="Line 69"/>
              <p:cNvSpPr>
                <a:spLocks noChangeShapeType="1"/>
              </p:cNvSpPr>
              <p:nvPr/>
            </p:nvSpPr>
            <p:spPr bwMode="auto">
              <a:xfrm>
                <a:off x="2304" y="384"/>
                <a:ext cx="96" cy="192"/>
              </a:xfrm>
              <a:prstGeom prst="line">
                <a:avLst/>
              </a:prstGeom>
              <a:noFill/>
              <a:ln w="38100">
                <a:solidFill>
                  <a:schemeClr val="accent1"/>
                </a:solidFill>
                <a:round/>
                <a:tailEnd type="triangle" w="med" len="med"/>
              </a:ln>
            </p:spPr>
            <p:txBody>
              <a:bodyPr/>
              <a:lstStyle/>
              <a:p>
                <a:pPr fontAlgn="base">
                  <a:spcBef>
                    <a:spcPct val="0"/>
                  </a:spcBef>
                  <a:spcAft>
                    <a:spcPct val="0"/>
                  </a:spcAft>
                </a:pPr>
                <a:endParaRPr lang="en-US">
                  <a:solidFill>
                    <a:srgbClr val="000000"/>
                  </a:solidFill>
                  <a:latin typeface="Arial"/>
                </a:endParaRPr>
              </a:p>
            </p:txBody>
          </p:sp>
        </p:grpSp>
        <p:sp>
          <p:nvSpPr>
            <p:cNvPr id="158772" name="AutoShape 70"/>
            <p:cNvSpPr>
              <a:spLocks noChangeArrowheads="1"/>
            </p:cNvSpPr>
            <p:nvPr/>
          </p:nvSpPr>
          <p:spPr bwMode="auto">
            <a:xfrm>
              <a:off x="6324600" y="3733800"/>
              <a:ext cx="1219200" cy="1295400"/>
            </a:xfrm>
            <a:prstGeom prst="roundRect">
              <a:avLst>
                <a:gd name="adj" fmla="val 16667"/>
              </a:avLst>
            </a:prstGeom>
            <a:noFill/>
            <a:ln w="9525">
              <a:solidFill>
                <a:schemeClr val="tx1"/>
              </a:solidFill>
              <a:round/>
            </a:ln>
          </p:spPr>
          <p:txBody>
            <a:bodyPr wrap="none" anchor="ctr"/>
            <a:lstStyle/>
            <a:p>
              <a:pPr fontAlgn="base">
                <a:spcBef>
                  <a:spcPct val="0"/>
                </a:spcBef>
                <a:spcAft>
                  <a:spcPct val="0"/>
                </a:spcAft>
              </a:pPr>
              <a:endParaRPr lang="en-US" sz="1600">
                <a:solidFill>
                  <a:srgbClr val="000000"/>
                </a:solidFill>
              </a:endParaRPr>
            </a:p>
          </p:txBody>
        </p:sp>
        <p:sp>
          <p:nvSpPr>
            <p:cNvPr id="158773" name="AutoShape 71"/>
            <p:cNvSpPr>
              <a:spLocks noChangeArrowheads="1"/>
            </p:cNvSpPr>
            <p:nvPr/>
          </p:nvSpPr>
          <p:spPr bwMode="auto">
            <a:xfrm>
              <a:off x="6324600" y="4114800"/>
              <a:ext cx="1219200" cy="914400"/>
            </a:xfrm>
            <a:prstGeom prst="roundRect">
              <a:avLst>
                <a:gd name="adj" fmla="val 16667"/>
              </a:avLst>
            </a:prstGeom>
            <a:solidFill>
              <a:srgbClr val="00FF00"/>
            </a:solidFill>
            <a:ln w="9525">
              <a:solidFill>
                <a:schemeClr val="tx1"/>
              </a:solidFill>
              <a:round/>
            </a:ln>
          </p:spPr>
          <p:txBody>
            <a:bodyPr wrap="none" anchor="ctr"/>
            <a:lstStyle/>
            <a:p>
              <a:pPr fontAlgn="base">
                <a:spcBef>
                  <a:spcPct val="0"/>
                </a:spcBef>
                <a:spcAft>
                  <a:spcPct val="0"/>
                </a:spcAft>
              </a:pPr>
              <a:endParaRPr lang="en-US" sz="1600">
                <a:solidFill>
                  <a:srgbClr val="000000"/>
                </a:solidFill>
              </a:endParaRPr>
            </a:p>
          </p:txBody>
        </p:sp>
        <p:sp>
          <p:nvSpPr>
            <p:cNvPr id="158774" name="Rectangle 77"/>
            <p:cNvSpPr>
              <a:spLocks noChangeArrowheads="1"/>
            </p:cNvSpPr>
            <p:nvPr/>
          </p:nvSpPr>
          <p:spPr bwMode="auto">
            <a:xfrm>
              <a:off x="6858000" y="3429000"/>
              <a:ext cx="1524000" cy="152400"/>
            </a:xfrm>
            <a:prstGeom prst="rect">
              <a:avLst/>
            </a:prstGeom>
            <a:solidFill>
              <a:srgbClr val="66FF33"/>
            </a:solidFill>
            <a:ln w="9525">
              <a:noFill/>
              <a:miter lim="800000"/>
            </a:ln>
          </p:spPr>
          <p:txBody>
            <a:bodyPr wrap="none" anchor="ctr"/>
            <a:lstStyle/>
            <a:p>
              <a:pPr fontAlgn="base">
                <a:spcBef>
                  <a:spcPct val="0"/>
                </a:spcBef>
                <a:spcAft>
                  <a:spcPct val="0"/>
                </a:spcAft>
              </a:pPr>
              <a:endParaRPr lang="en-US" sz="1600">
                <a:solidFill>
                  <a:srgbClr val="000000"/>
                </a:solidFill>
              </a:endParaRPr>
            </a:p>
          </p:txBody>
        </p:sp>
        <p:sp>
          <p:nvSpPr>
            <p:cNvPr id="158775" name="Line 81"/>
            <p:cNvSpPr>
              <a:spLocks noChangeShapeType="1"/>
            </p:cNvSpPr>
            <p:nvPr/>
          </p:nvSpPr>
          <p:spPr bwMode="auto">
            <a:xfrm flipH="1">
              <a:off x="3505200" y="4419600"/>
              <a:ext cx="1524000" cy="0"/>
            </a:xfrm>
            <a:prstGeom prst="line">
              <a:avLst/>
            </a:prstGeom>
            <a:noFill/>
            <a:ln w="9525">
              <a:solidFill>
                <a:schemeClr val="tx1"/>
              </a:solidFill>
              <a:round/>
              <a:tailEnd type="triangle" w="med" len="med"/>
            </a:ln>
          </p:spPr>
          <p:txBody>
            <a:bodyPr/>
            <a:lstStyle/>
            <a:p>
              <a:pPr fontAlgn="base">
                <a:spcBef>
                  <a:spcPct val="0"/>
                </a:spcBef>
                <a:spcAft>
                  <a:spcPct val="0"/>
                </a:spcAft>
              </a:pPr>
              <a:endParaRPr lang="en-US">
                <a:solidFill>
                  <a:srgbClr val="000000"/>
                </a:solidFill>
                <a:latin typeface="Arial"/>
              </a:endParaRPr>
            </a:p>
          </p:txBody>
        </p:sp>
        <p:grpSp>
          <p:nvGrpSpPr>
            <p:cNvPr id="6" name="Group 5"/>
            <p:cNvGrpSpPr/>
            <p:nvPr/>
          </p:nvGrpSpPr>
          <p:grpSpPr>
            <a:xfrm>
              <a:off x="4661837" y="4280397"/>
              <a:ext cx="1583208" cy="771940"/>
              <a:chOff x="6477251" y="1107203"/>
              <a:chExt cx="1582577" cy="771616"/>
            </a:xfrm>
          </p:grpSpPr>
          <p:sp>
            <p:nvSpPr>
              <p:cNvPr id="158785" name="Text Box 82"/>
              <p:cNvSpPr txBox="1">
                <a:spLocks noChangeArrowheads="1"/>
              </p:cNvSpPr>
              <p:nvPr/>
            </p:nvSpPr>
            <p:spPr bwMode="auto">
              <a:xfrm>
                <a:off x="6477251" y="1197969"/>
                <a:ext cx="363608" cy="276883"/>
              </a:xfrm>
              <a:prstGeom prst="rect">
                <a:avLst/>
              </a:prstGeom>
              <a:noFill/>
              <a:ln w="9525">
                <a:noFill/>
                <a:miter lim="800000"/>
              </a:ln>
            </p:spPr>
            <p:txBody>
              <a:bodyPr wrap="none">
                <a:spAutoFit/>
              </a:bodyPr>
              <a:lstStyle/>
              <a:p>
                <a:pPr fontAlgn="base">
                  <a:spcBef>
                    <a:spcPct val="0"/>
                  </a:spcBef>
                  <a:spcAft>
                    <a:spcPct val="0"/>
                  </a:spcAft>
                </a:pPr>
                <a:r>
                  <a:rPr lang="en-US" sz="1200">
                    <a:solidFill>
                      <a:srgbClr val="000000"/>
                    </a:solidFill>
                  </a:rPr>
                  <a:t>0.1 F</a:t>
                </a:r>
              </a:p>
            </p:txBody>
          </p:sp>
          <p:grpSp>
            <p:nvGrpSpPr>
              <p:cNvPr id="158786" name="Group 2"/>
              <p:cNvGrpSpPr/>
              <p:nvPr/>
            </p:nvGrpSpPr>
            <p:grpSpPr>
              <a:xfrm>
                <a:off x="7602628" y="1399381"/>
                <a:ext cx="457200" cy="479438"/>
                <a:chOff x="8202328" y="1524000"/>
                <a:chExt cx="457200" cy="479438"/>
              </a:xfrm>
            </p:grpSpPr>
            <p:sp>
              <p:nvSpPr>
                <p:cNvPr id="158788" name="Oval 72"/>
                <p:cNvSpPr>
                  <a:spLocks noChangeArrowheads="1"/>
                </p:cNvSpPr>
                <p:nvPr/>
              </p:nvSpPr>
              <p:spPr bwMode="auto">
                <a:xfrm>
                  <a:off x="8202328" y="1524000"/>
                  <a:ext cx="457200" cy="457200"/>
                </a:xfrm>
                <a:prstGeom prst="ellipse">
                  <a:avLst/>
                </a:prstGeom>
                <a:solidFill>
                  <a:srgbClr val="777777"/>
                </a:solidFill>
                <a:ln w="9525">
                  <a:solidFill>
                    <a:schemeClr val="tx1"/>
                  </a:solidFill>
                  <a:round/>
                </a:ln>
              </p:spPr>
              <p:txBody>
                <a:bodyPr wrap="none" anchor="ctr"/>
                <a:lstStyle/>
                <a:p>
                  <a:pPr fontAlgn="base">
                    <a:spcBef>
                      <a:spcPct val="0"/>
                    </a:spcBef>
                    <a:spcAft>
                      <a:spcPct val="0"/>
                    </a:spcAft>
                  </a:pPr>
                  <a:endParaRPr lang="en-US" sz="1200">
                    <a:solidFill>
                      <a:srgbClr val="000000"/>
                    </a:solidFill>
                  </a:endParaRPr>
                </a:p>
              </p:txBody>
            </p:sp>
            <p:sp>
              <p:nvSpPr>
                <p:cNvPr id="158789" name="AutoShape 73"/>
                <p:cNvSpPr>
                  <a:spLocks noChangeArrowheads="1"/>
                </p:cNvSpPr>
                <p:nvPr/>
              </p:nvSpPr>
              <p:spPr bwMode="auto">
                <a:xfrm rot="-5792197">
                  <a:off x="8151161" y="1622438"/>
                  <a:ext cx="457200" cy="304800"/>
                </a:xfrm>
                <a:prstGeom prst="triangle">
                  <a:avLst>
                    <a:gd name="adj" fmla="val 50000"/>
                  </a:avLst>
                </a:prstGeom>
                <a:solidFill>
                  <a:srgbClr val="CC99FF"/>
                </a:solidFill>
                <a:ln w="9525">
                  <a:solidFill>
                    <a:schemeClr val="tx1"/>
                  </a:solidFill>
                  <a:miter lim="800000"/>
                </a:ln>
              </p:spPr>
              <p:txBody>
                <a:bodyPr vert="eaVert" wrap="none" anchor="ctr"/>
                <a:lstStyle/>
                <a:p>
                  <a:pPr fontAlgn="base">
                    <a:spcBef>
                      <a:spcPct val="0"/>
                    </a:spcBef>
                    <a:spcAft>
                      <a:spcPct val="0"/>
                    </a:spcAft>
                  </a:pPr>
                  <a:endParaRPr lang="en-US" sz="1200">
                    <a:solidFill>
                      <a:srgbClr val="000000"/>
                    </a:solidFill>
                  </a:endParaRPr>
                </a:p>
              </p:txBody>
            </p:sp>
          </p:grpSp>
          <p:sp>
            <p:nvSpPr>
              <p:cNvPr id="158787" name="TextBox 86"/>
              <p:cNvSpPr txBox="1">
                <a:spLocks noChangeArrowheads="1"/>
              </p:cNvSpPr>
              <p:nvPr/>
            </p:nvSpPr>
            <p:spPr bwMode="auto">
              <a:xfrm>
                <a:off x="7585702" y="1107203"/>
                <a:ext cx="292271" cy="276883"/>
              </a:xfrm>
              <a:prstGeom prst="rect">
                <a:avLst/>
              </a:prstGeom>
              <a:noFill/>
              <a:ln w="9525">
                <a:noFill/>
                <a:miter lim="800000"/>
              </a:ln>
            </p:spPr>
            <p:txBody>
              <a:bodyPr wrap="none">
                <a:spAutoFit/>
              </a:bodyPr>
              <a:lstStyle/>
              <a:p>
                <a:pPr fontAlgn="base">
                  <a:spcBef>
                    <a:spcPct val="0"/>
                  </a:spcBef>
                  <a:spcAft>
                    <a:spcPct val="0"/>
                  </a:spcAft>
                </a:pPr>
                <a:r>
                  <a:rPr lang="en-US" sz="1200">
                    <a:solidFill>
                      <a:srgbClr val="000000"/>
                    </a:solidFill>
                  </a:rPr>
                  <a:t>UV</a:t>
                </a:r>
              </a:p>
            </p:txBody>
          </p:sp>
        </p:grpSp>
        <p:grpSp>
          <p:nvGrpSpPr>
            <p:cNvPr id="5" name="Group 4"/>
            <p:cNvGrpSpPr/>
            <p:nvPr/>
          </p:nvGrpSpPr>
          <p:grpSpPr>
            <a:xfrm>
              <a:off x="7334360" y="3081868"/>
              <a:ext cx="1070542" cy="958645"/>
              <a:chOff x="7128321" y="947085"/>
              <a:chExt cx="1069860" cy="958665"/>
            </a:xfrm>
          </p:grpSpPr>
          <p:sp>
            <p:nvSpPr>
              <p:cNvPr id="158778" name="Text Box 83"/>
              <p:cNvSpPr txBox="1">
                <a:spLocks noChangeArrowheads="1"/>
              </p:cNvSpPr>
              <p:nvPr/>
            </p:nvSpPr>
            <p:spPr bwMode="auto">
              <a:xfrm>
                <a:off x="7128321" y="947085"/>
                <a:ext cx="363521" cy="277005"/>
              </a:xfrm>
              <a:prstGeom prst="rect">
                <a:avLst/>
              </a:prstGeom>
              <a:noFill/>
              <a:ln w="9525">
                <a:noFill/>
                <a:miter lim="800000"/>
              </a:ln>
            </p:spPr>
            <p:txBody>
              <a:bodyPr wrap="none">
                <a:spAutoFit/>
              </a:bodyPr>
              <a:lstStyle/>
              <a:p>
                <a:pPr fontAlgn="base">
                  <a:spcBef>
                    <a:spcPct val="0"/>
                  </a:spcBef>
                  <a:spcAft>
                    <a:spcPct val="0"/>
                  </a:spcAft>
                </a:pPr>
                <a:r>
                  <a:rPr lang="en-US" sz="1200">
                    <a:solidFill>
                      <a:srgbClr val="000000"/>
                    </a:solidFill>
                  </a:rPr>
                  <a:t>0.1 F</a:t>
                </a:r>
              </a:p>
            </p:txBody>
          </p:sp>
          <p:sp>
            <p:nvSpPr>
              <p:cNvPr id="158779" name="TextBox 1"/>
              <p:cNvSpPr txBox="1">
                <a:spLocks noChangeArrowheads="1"/>
              </p:cNvSpPr>
              <p:nvPr/>
            </p:nvSpPr>
            <p:spPr bwMode="auto">
              <a:xfrm>
                <a:off x="7905980" y="1628745"/>
                <a:ext cx="292201" cy="277005"/>
              </a:xfrm>
              <a:prstGeom prst="rect">
                <a:avLst/>
              </a:prstGeom>
              <a:noFill/>
              <a:ln w="9525">
                <a:noFill/>
                <a:miter lim="800000"/>
              </a:ln>
            </p:spPr>
            <p:txBody>
              <a:bodyPr wrap="none">
                <a:spAutoFit/>
              </a:bodyPr>
              <a:lstStyle/>
              <a:p>
                <a:pPr fontAlgn="base">
                  <a:spcBef>
                    <a:spcPct val="0"/>
                  </a:spcBef>
                  <a:spcAft>
                    <a:spcPct val="0"/>
                  </a:spcAft>
                </a:pPr>
                <a:r>
                  <a:rPr lang="en-US" sz="1200">
                    <a:solidFill>
                      <a:srgbClr val="000000"/>
                    </a:solidFill>
                  </a:rPr>
                  <a:t>UV</a:t>
                </a:r>
              </a:p>
            </p:txBody>
          </p:sp>
          <p:sp>
            <p:nvSpPr>
              <p:cNvPr id="158780" name="Oval 72"/>
              <p:cNvSpPr>
                <a:spLocks noChangeArrowheads="1"/>
              </p:cNvSpPr>
              <p:nvPr/>
            </p:nvSpPr>
            <p:spPr bwMode="auto">
              <a:xfrm>
                <a:off x="7655527" y="1127137"/>
                <a:ext cx="457200" cy="457200"/>
              </a:xfrm>
              <a:prstGeom prst="ellipse">
                <a:avLst/>
              </a:prstGeom>
              <a:solidFill>
                <a:srgbClr val="777777"/>
              </a:solidFill>
              <a:ln w="9525">
                <a:solidFill>
                  <a:schemeClr val="tx1"/>
                </a:solidFill>
                <a:round/>
              </a:ln>
            </p:spPr>
            <p:txBody>
              <a:bodyPr wrap="none" anchor="ctr"/>
              <a:lstStyle/>
              <a:p>
                <a:pPr fontAlgn="base">
                  <a:spcBef>
                    <a:spcPct val="0"/>
                  </a:spcBef>
                  <a:spcAft>
                    <a:spcPct val="0"/>
                  </a:spcAft>
                </a:pPr>
                <a:endParaRPr lang="en-US" sz="1200">
                  <a:solidFill>
                    <a:srgbClr val="000000"/>
                  </a:solidFill>
                </a:endParaRPr>
              </a:p>
            </p:txBody>
          </p:sp>
          <p:sp>
            <p:nvSpPr>
              <p:cNvPr id="158781" name="AutoShape 73"/>
              <p:cNvSpPr>
                <a:spLocks noChangeArrowheads="1"/>
              </p:cNvSpPr>
              <p:nvPr/>
            </p:nvSpPr>
            <p:spPr bwMode="auto">
              <a:xfrm rot="-5792197">
                <a:off x="7638049" y="1219200"/>
                <a:ext cx="457200" cy="304800"/>
              </a:xfrm>
              <a:prstGeom prst="triangle">
                <a:avLst>
                  <a:gd name="adj" fmla="val 50000"/>
                </a:avLst>
              </a:prstGeom>
              <a:solidFill>
                <a:srgbClr val="CC99FF"/>
              </a:solidFill>
              <a:ln w="9525">
                <a:solidFill>
                  <a:schemeClr val="tx1"/>
                </a:solidFill>
                <a:miter lim="800000"/>
              </a:ln>
            </p:spPr>
            <p:txBody>
              <a:bodyPr wrap="none" anchor="ctr"/>
              <a:lstStyle/>
              <a:p>
                <a:pPr fontAlgn="base">
                  <a:spcBef>
                    <a:spcPct val="0"/>
                  </a:spcBef>
                  <a:spcAft>
                    <a:spcPct val="0"/>
                  </a:spcAft>
                </a:pPr>
                <a:endParaRPr lang="en-US" sz="1200">
                  <a:solidFill>
                    <a:srgbClr val="000000"/>
                  </a:solidFill>
                </a:endParaRPr>
              </a:p>
            </p:txBody>
          </p:sp>
        </p:grpSp>
        <p:grpSp>
          <p:nvGrpSpPr>
            <p:cNvPr id="89" name="Group 15"/>
            <p:cNvGrpSpPr/>
            <p:nvPr/>
          </p:nvGrpSpPr>
          <p:grpSpPr>
            <a:xfrm>
              <a:off x="878681" y="1089820"/>
              <a:ext cx="477837" cy="796131"/>
              <a:chOff x="2856" y="1268"/>
              <a:chExt cx="353" cy="571"/>
            </a:xfrm>
          </p:grpSpPr>
          <p:sp>
            <p:nvSpPr>
              <p:cNvPr id="90" name="Rectangle 16"/>
              <p:cNvSpPr>
                <a:spLocks noChangeArrowheads="1"/>
              </p:cNvSpPr>
              <p:nvPr/>
            </p:nvSpPr>
            <p:spPr bwMode="auto">
              <a:xfrm>
                <a:off x="2908" y="1301"/>
                <a:ext cx="251" cy="538"/>
              </a:xfrm>
              <a:prstGeom prst="rect">
                <a:avLst/>
              </a:prstGeom>
              <a:gradFill rotWithShape="1">
                <a:gsLst>
                  <a:gs pos="0">
                    <a:srgbClr val="777777"/>
                  </a:gs>
                  <a:gs pos="50000">
                    <a:srgbClr val="FFFFFF"/>
                  </a:gs>
                  <a:gs pos="100000">
                    <a:srgbClr val="777777"/>
                  </a:gs>
                </a:gsLst>
                <a:lin ang="0" scaled="1"/>
              </a:gradFill>
              <a:ln w="9525">
                <a:solidFill>
                  <a:schemeClr val="tx1"/>
                </a:solidFill>
                <a:miter lim="800000"/>
              </a:ln>
            </p:spPr>
            <p:txBody>
              <a:bodyPr wrap="none" anchor="ctr"/>
              <a:lstStyle/>
              <a:p>
                <a:pPr fontAlgn="base">
                  <a:spcBef>
                    <a:spcPct val="0"/>
                  </a:spcBef>
                  <a:spcAft>
                    <a:spcPct val="0"/>
                  </a:spcAft>
                </a:pPr>
                <a:endParaRPr lang="en-US">
                  <a:solidFill>
                    <a:srgbClr val="000000"/>
                  </a:solidFill>
                  <a:latin typeface="Arial"/>
                </a:endParaRPr>
              </a:p>
            </p:txBody>
          </p:sp>
          <p:sp>
            <p:nvSpPr>
              <p:cNvPr id="91" name="Rectangle 17"/>
              <p:cNvSpPr>
                <a:spLocks noChangeArrowheads="1"/>
              </p:cNvSpPr>
              <p:nvPr/>
            </p:nvSpPr>
            <p:spPr bwMode="auto">
              <a:xfrm>
                <a:off x="2856" y="1268"/>
                <a:ext cx="353" cy="129"/>
              </a:xfrm>
              <a:prstGeom prst="rect">
                <a:avLst/>
              </a:prstGeom>
              <a:gradFill rotWithShape="1">
                <a:gsLst>
                  <a:gs pos="0">
                    <a:srgbClr val="777777"/>
                  </a:gs>
                  <a:gs pos="50000">
                    <a:srgbClr val="FFFFFF"/>
                  </a:gs>
                  <a:gs pos="100000">
                    <a:srgbClr val="777777"/>
                  </a:gs>
                </a:gsLst>
                <a:lin ang="0" scaled="1"/>
              </a:gradFill>
              <a:ln w="9525">
                <a:solidFill>
                  <a:schemeClr val="tx1"/>
                </a:solidFill>
                <a:miter lim="800000"/>
              </a:ln>
            </p:spPr>
            <p:txBody>
              <a:bodyPr wrap="none" anchor="ctr"/>
              <a:lstStyle/>
              <a:p>
                <a:pPr fontAlgn="base">
                  <a:spcBef>
                    <a:spcPct val="0"/>
                  </a:spcBef>
                  <a:spcAft>
                    <a:spcPct val="0"/>
                  </a:spcAft>
                </a:pPr>
                <a:endParaRPr lang="en-US">
                  <a:solidFill>
                    <a:srgbClr val="000000"/>
                  </a:solidFill>
                  <a:latin typeface="Arial"/>
                </a:endParaRPr>
              </a:p>
            </p:txBody>
          </p:sp>
        </p:grpSp>
        <p:grpSp>
          <p:nvGrpSpPr>
            <p:cNvPr id="92" name="Group 15"/>
            <p:cNvGrpSpPr/>
            <p:nvPr/>
          </p:nvGrpSpPr>
          <p:grpSpPr>
            <a:xfrm>
              <a:off x="2951163" y="1105297"/>
              <a:ext cx="477837" cy="796131"/>
              <a:chOff x="2856" y="1268"/>
              <a:chExt cx="353" cy="571"/>
            </a:xfrm>
          </p:grpSpPr>
          <p:sp>
            <p:nvSpPr>
              <p:cNvPr id="93" name="Rectangle 16"/>
              <p:cNvSpPr>
                <a:spLocks noChangeArrowheads="1"/>
              </p:cNvSpPr>
              <p:nvPr/>
            </p:nvSpPr>
            <p:spPr bwMode="auto">
              <a:xfrm>
                <a:off x="2908" y="1301"/>
                <a:ext cx="251" cy="538"/>
              </a:xfrm>
              <a:prstGeom prst="rect">
                <a:avLst/>
              </a:prstGeom>
              <a:gradFill rotWithShape="1">
                <a:gsLst>
                  <a:gs pos="0">
                    <a:srgbClr val="777777"/>
                  </a:gs>
                  <a:gs pos="50000">
                    <a:srgbClr val="FFFFFF"/>
                  </a:gs>
                  <a:gs pos="100000">
                    <a:srgbClr val="777777"/>
                  </a:gs>
                </a:gsLst>
                <a:lin ang="0" scaled="1"/>
              </a:gradFill>
              <a:ln w="9525">
                <a:solidFill>
                  <a:schemeClr val="tx1"/>
                </a:solidFill>
                <a:miter lim="800000"/>
              </a:ln>
            </p:spPr>
            <p:txBody>
              <a:bodyPr wrap="none" anchor="ctr"/>
              <a:lstStyle/>
              <a:p>
                <a:pPr fontAlgn="base">
                  <a:spcBef>
                    <a:spcPct val="0"/>
                  </a:spcBef>
                  <a:spcAft>
                    <a:spcPct val="0"/>
                  </a:spcAft>
                </a:pPr>
                <a:endParaRPr lang="en-US">
                  <a:solidFill>
                    <a:srgbClr val="000000"/>
                  </a:solidFill>
                  <a:latin typeface="Arial"/>
                </a:endParaRPr>
              </a:p>
            </p:txBody>
          </p:sp>
          <p:sp>
            <p:nvSpPr>
              <p:cNvPr id="94" name="Rectangle 17"/>
              <p:cNvSpPr>
                <a:spLocks noChangeArrowheads="1"/>
              </p:cNvSpPr>
              <p:nvPr/>
            </p:nvSpPr>
            <p:spPr bwMode="auto">
              <a:xfrm>
                <a:off x="2856" y="1268"/>
                <a:ext cx="353" cy="129"/>
              </a:xfrm>
              <a:prstGeom prst="rect">
                <a:avLst/>
              </a:prstGeom>
              <a:gradFill rotWithShape="1">
                <a:gsLst>
                  <a:gs pos="0">
                    <a:srgbClr val="777777"/>
                  </a:gs>
                  <a:gs pos="50000">
                    <a:srgbClr val="FFFFFF"/>
                  </a:gs>
                  <a:gs pos="100000">
                    <a:srgbClr val="777777"/>
                  </a:gs>
                </a:gsLst>
                <a:lin ang="0" scaled="1"/>
              </a:gradFill>
              <a:ln w="9525">
                <a:solidFill>
                  <a:schemeClr val="tx1"/>
                </a:solidFill>
                <a:miter lim="800000"/>
              </a:ln>
            </p:spPr>
            <p:txBody>
              <a:bodyPr wrap="none" anchor="ctr"/>
              <a:lstStyle/>
              <a:p>
                <a:pPr fontAlgn="base">
                  <a:spcBef>
                    <a:spcPct val="0"/>
                  </a:spcBef>
                  <a:spcAft>
                    <a:spcPct val="0"/>
                  </a:spcAft>
                </a:pPr>
                <a:endParaRPr lang="en-US">
                  <a:solidFill>
                    <a:srgbClr val="000000"/>
                  </a:solidFill>
                  <a:latin typeface="Arial"/>
                </a:endParaRPr>
              </a:p>
            </p:txBody>
          </p:sp>
        </p:grpSp>
        <p:grpSp>
          <p:nvGrpSpPr>
            <p:cNvPr id="95" name="Group 15"/>
            <p:cNvGrpSpPr/>
            <p:nvPr/>
          </p:nvGrpSpPr>
          <p:grpSpPr>
            <a:xfrm>
              <a:off x="3647281" y="1105297"/>
              <a:ext cx="477837" cy="796131"/>
              <a:chOff x="2856" y="1268"/>
              <a:chExt cx="353" cy="571"/>
            </a:xfrm>
          </p:grpSpPr>
          <p:sp>
            <p:nvSpPr>
              <p:cNvPr id="96" name="Rectangle 16"/>
              <p:cNvSpPr>
                <a:spLocks noChangeArrowheads="1"/>
              </p:cNvSpPr>
              <p:nvPr/>
            </p:nvSpPr>
            <p:spPr bwMode="auto">
              <a:xfrm>
                <a:off x="2908" y="1301"/>
                <a:ext cx="251" cy="538"/>
              </a:xfrm>
              <a:prstGeom prst="rect">
                <a:avLst/>
              </a:prstGeom>
              <a:gradFill rotWithShape="1">
                <a:gsLst>
                  <a:gs pos="0">
                    <a:srgbClr val="777777"/>
                  </a:gs>
                  <a:gs pos="50000">
                    <a:srgbClr val="FFFFFF"/>
                  </a:gs>
                  <a:gs pos="100000">
                    <a:srgbClr val="777777"/>
                  </a:gs>
                </a:gsLst>
                <a:lin ang="0" scaled="1"/>
              </a:gradFill>
              <a:ln w="9525">
                <a:solidFill>
                  <a:schemeClr val="tx1"/>
                </a:solidFill>
                <a:miter lim="800000"/>
              </a:ln>
            </p:spPr>
            <p:txBody>
              <a:bodyPr wrap="none" anchor="ctr"/>
              <a:lstStyle/>
              <a:p>
                <a:pPr fontAlgn="base">
                  <a:spcBef>
                    <a:spcPct val="0"/>
                  </a:spcBef>
                  <a:spcAft>
                    <a:spcPct val="0"/>
                  </a:spcAft>
                </a:pPr>
                <a:endParaRPr lang="en-US">
                  <a:solidFill>
                    <a:srgbClr val="000000"/>
                  </a:solidFill>
                  <a:latin typeface="Arial"/>
                </a:endParaRPr>
              </a:p>
            </p:txBody>
          </p:sp>
          <p:sp>
            <p:nvSpPr>
              <p:cNvPr id="97" name="Rectangle 17"/>
              <p:cNvSpPr>
                <a:spLocks noChangeArrowheads="1"/>
              </p:cNvSpPr>
              <p:nvPr/>
            </p:nvSpPr>
            <p:spPr bwMode="auto">
              <a:xfrm>
                <a:off x="2856" y="1268"/>
                <a:ext cx="353" cy="129"/>
              </a:xfrm>
              <a:prstGeom prst="rect">
                <a:avLst/>
              </a:prstGeom>
              <a:gradFill rotWithShape="1">
                <a:gsLst>
                  <a:gs pos="0">
                    <a:srgbClr val="777777"/>
                  </a:gs>
                  <a:gs pos="50000">
                    <a:srgbClr val="FFFFFF"/>
                  </a:gs>
                  <a:gs pos="100000">
                    <a:srgbClr val="777777"/>
                  </a:gs>
                </a:gsLst>
                <a:lin ang="0" scaled="1"/>
              </a:gradFill>
              <a:ln w="9525">
                <a:solidFill>
                  <a:schemeClr val="tx1"/>
                </a:solidFill>
                <a:miter lim="800000"/>
              </a:ln>
            </p:spPr>
            <p:txBody>
              <a:bodyPr wrap="none" anchor="ctr"/>
              <a:lstStyle/>
              <a:p>
                <a:pPr fontAlgn="base">
                  <a:spcBef>
                    <a:spcPct val="0"/>
                  </a:spcBef>
                  <a:spcAft>
                    <a:spcPct val="0"/>
                  </a:spcAft>
                </a:pPr>
                <a:endParaRPr lang="en-US">
                  <a:solidFill>
                    <a:srgbClr val="000000"/>
                  </a:solidFill>
                  <a:latin typeface="Arial"/>
                </a:endParaRPr>
              </a:p>
            </p:txBody>
          </p:sp>
        </p:grpSp>
        <p:grpSp>
          <p:nvGrpSpPr>
            <p:cNvPr id="98" name="Group 15"/>
            <p:cNvGrpSpPr/>
            <p:nvPr/>
          </p:nvGrpSpPr>
          <p:grpSpPr>
            <a:xfrm>
              <a:off x="5091906" y="1070769"/>
              <a:ext cx="477837" cy="796131"/>
              <a:chOff x="2856" y="1268"/>
              <a:chExt cx="353" cy="571"/>
            </a:xfrm>
          </p:grpSpPr>
          <p:sp>
            <p:nvSpPr>
              <p:cNvPr id="99" name="Rectangle 16"/>
              <p:cNvSpPr>
                <a:spLocks noChangeArrowheads="1"/>
              </p:cNvSpPr>
              <p:nvPr/>
            </p:nvSpPr>
            <p:spPr bwMode="auto">
              <a:xfrm>
                <a:off x="2908" y="1301"/>
                <a:ext cx="251" cy="538"/>
              </a:xfrm>
              <a:prstGeom prst="rect">
                <a:avLst/>
              </a:prstGeom>
              <a:gradFill rotWithShape="1">
                <a:gsLst>
                  <a:gs pos="0">
                    <a:srgbClr val="777777"/>
                  </a:gs>
                  <a:gs pos="50000">
                    <a:srgbClr val="FFFFFF"/>
                  </a:gs>
                  <a:gs pos="100000">
                    <a:srgbClr val="777777"/>
                  </a:gs>
                </a:gsLst>
                <a:lin ang="0" scaled="1"/>
              </a:gradFill>
              <a:ln w="9525">
                <a:solidFill>
                  <a:schemeClr val="tx1"/>
                </a:solidFill>
                <a:miter lim="800000"/>
              </a:ln>
            </p:spPr>
            <p:txBody>
              <a:bodyPr wrap="none" anchor="ctr"/>
              <a:lstStyle/>
              <a:p>
                <a:pPr fontAlgn="base">
                  <a:spcBef>
                    <a:spcPct val="0"/>
                  </a:spcBef>
                  <a:spcAft>
                    <a:spcPct val="0"/>
                  </a:spcAft>
                </a:pPr>
                <a:endParaRPr lang="en-US">
                  <a:solidFill>
                    <a:srgbClr val="000000"/>
                  </a:solidFill>
                  <a:latin typeface="Arial"/>
                </a:endParaRPr>
              </a:p>
            </p:txBody>
          </p:sp>
          <p:sp>
            <p:nvSpPr>
              <p:cNvPr id="100" name="Rectangle 17"/>
              <p:cNvSpPr>
                <a:spLocks noChangeArrowheads="1"/>
              </p:cNvSpPr>
              <p:nvPr/>
            </p:nvSpPr>
            <p:spPr bwMode="auto">
              <a:xfrm>
                <a:off x="2856" y="1268"/>
                <a:ext cx="353" cy="129"/>
              </a:xfrm>
              <a:prstGeom prst="rect">
                <a:avLst/>
              </a:prstGeom>
              <a:gradFill rotWithShape="1">
                <a:gsLst>
                  <a:gs pos="0">
                    <a:srgbClr val="777777"/>
                  </a:gs>
                  <a:gs pos="50000">
                    <a:srgbClr val="FFFFFF"/>
                  </a:gs>
                  <a:gs pos="100000">
                    <a:srgbClr val="777777"/>
                  </a:gs>
                </a:gsLst>
                <a:lin ang="0" scaled="1"/>
              </a:gradFill>
              <a:ln w="9525">
                <a:solidFill>
                  <a:schemeClr val="tx1"/>
                </a:solidFill>
                <a:miter lim="800000"/>
              </a:ln>
            </p:spPr>
            <p:txBody>
              <a:bodyPr wrap="none" anchor="ctr"/>
              <a:lstStyle/>
              <a:p>
                <a:pPr fontAlgn="base">
                  <a:spcBef>
                    <a:spcPct val="0"/>
                  </a:spcBef>
                  <a:spcAft>
                    <a:spcPct val="0"/>
                  </a:spcAft>
                </a:pPr>
                <a:endParaRPr lang="en-US">
                  <a:solidFill>
                    <a:srgbClr val="000000"/>
                  </a:solidFill>
                  <a:latin typeface="Arial"/>
                </a:endParaRPr>
              </a:p>
            </p:txBody>
          </p:sp>
        </p:grpSp>
        <p:grpSp>
          <p:nvGrpSpPr>
            <p:cNvPr id="101" name="Group 15"/>
            <p:cNvGrpSpPr/>
            <p:nvPr/>
          </p:nvGrpSpPr>
          <p:grpSpPr>
            <a:xfrm>
              <a:off x="7344315" y="3404923"/>
              <a:ext cx="477837" cy="796131"/>
              <a:chOff x="2856" y="1268"/>
              <a:chExt cx="353" cy="571"/>
            </a:xfrm>
          </p:grpSpPr>
          <p:sp>
            <p:nvSpPr>
              <p:cNvPr id="102" name="Rectangle 16"/>
              <p:cNvSpPr>
                <a:spLocks noChangeArrowheads="1"/>
              </p:cNvSpPr>
              <p:nvPr/>
            </p:nvSpPr>
            <p:spPr bwMode="auto">
              <a:xfrm>
                <a:off x="2908" y="1301"/>
                <a:ext cx="251" cy="538"/>
              </a:xfrm>
              <a:prstGeom prst="rect">
                <a:avLst/>
              </a:prstGeom>
              <a:gradFill rotWithShape="1">
                <a:gsLst>
                  <a:gs pos="0">
                    <a:srgbClr val="777777"/>
                  </a:gs>
                  <a:gs pos="50000">
                    <a:srgbClr val="FFFFFF"/>
                  </a:gs>
                  <a:gs pos="100000">
                    <a:srgbClr val="777777"/>
                  </a:gs>
                </a:gsLst>
                <a:lin ang="0" scaled="1"/>
              </a:gradFill>
              <a:ln w="9525">
                <a:solidFill>
                  <a:schemeClr val="tx1"/>
                </a:solidFill>
                <a:miter lim="800000"/>
              </a:ln>
            </p:spPr>
            <p:txBody>
              <a:bodyPr wrap="none" anchor="ctr"/>
              <a:lstStyle/>
              <a:p>
                <a:pPr fontAlgn="base">
                  <a:spcBef>
                    <a:spcPct val="0"/>
                  </a:spcBef>
                  <a:spcAft>
                    <a:spcPct val="0"/>
                  </a:spcAft>
                </a:pPr>
                <a:endParaRPr lang="en-US">
                  <a:solidFill>
                    <a:srgbClr val="000000"/>
                  </a:solidFill>
                  <a:latin typeface="Arial"/>
                </a:endParaRPr>
              </a:p>
            </p:txBody>
          </p:sp>
          <p:sp>
            <p:nvSpPr>
              <p:cNvPr id="103" name="Rectangle 17"/>
              <p:cNvSpPr>
                <a:spLocks noChangeArrowheads="1"/>
              </p:cNvSpPr>
              <p:nvPr/>
            </p:nvSpPr>
            <p:spPr bwMode="auto">
              <a:xfrm>
                <a:off x="2856" y="1268"/>
                <a:ext cx="353" cy="129"/>
              </a:xfrm>
              <a:prstGeom prst="rect">
                <a:avLst/>
              </a:prstGeom>
              <a:gradFill rotWithShape="1">
                <a:gsLst>
                  <a:gs pos="0">
                    <a:srgbClr val="777777"/>
                  </a:gs>
                  <a:gs pos="50000">
                    <a:srgbClr val="FFFFFF"/>
                  </a:gs>
                  <a:gs pos="100000">
                    <a:srgbClr val="777777"/>
                  </a:gs>
                </a:gsLst>
                <a:lin ang="0" scaled="1"/>
              </a:gradFill>
              <a:ln w="9525">
                <a:solidFill>
                  <a:schemeClr val="tx1"/>
                </a:solidFill>
                <a:miter lim="800000"/>
              </a:ln>
            </p:spPr>
            <p:txBody>
              <a:bodyPr wrap="none" anchor="ctr"/>
              <a:lstStyle/>
              <a:p>
                <a:pPr fontAlgn="base">
                  <a:spcBef>
                    <a:spcPct val="0"/>
                  </a:spcBef>
                  <a:spcAft>
                    <a:spcPct val="0"/>
                  </a:spcAft>
                </a:pPr>
                <a:endParaRPr lang="en-US">
                  <a:solidFill>
                    <a:srgbClr val="000000"/>
                  </a:solidFill>
                  <a:latin typeface="Arial"/>
                </a:endParaRPr>
              </a:p>
            </p:txBody>
          </p:sp>
        </p:grpSp>
        <p:grpSp>
          <p:nvGrpSpPr>
            <p:cNvPr id="104" name="Group 15"/>
            <p:cNvGrpSpPr/>
            <p:nvPr/>
          </p:nvGrpSpPr>
          <p:grpSpPr>
            <a:xfrm>
              <a:off x="5162295" y="4707334"/>
              <a:ext cx="477837" cy="796131"/>
              <a:chOff x="2856" y="1268"/>
              <a:chExt cx="353" cy="571"/>
            </a:xfrm>
          </p:grpSpPr>
          <p:sp>
            <p:nvSpPr>
              <p:cNvPr id="105" name="Rectangle 16"/>
              <p:cNvSpPr>
                <a:spLocks noChangeArrowheads="1"/>
              </p:cNvSpPr>
              <p:nvPr/>
            </p:nvSpPr>
            <p:spPr bwMode="auto">
              <a:xfrm>
                <a:off x="2908" y="1301"/>
                <a:ext cx="251" cy="538"/>
              </a:xfrm>
              <a:prstGeom prst="rect">
                <a:avLst/>
              </a:prstGeom>
              <a:gradFill rotWithShape="1">
                <a:gsLst>
                  <a:gs pos="0">
                    <a:srgbClr val="777777"/>
                  </a:gs>
                  <a:gs pos="50000">
                    <a:srgbClr val="FFFFFF"/>
                  </a:gs>
                  <a:gs pos="100000">
                    <a:srgbClr val="777777"/>
                  </a:gs>
                </a:gsLst>
                <a:lin ang="0" scaled="1"/>
              </a:gradFill>
              <a:ln w="9525">
                <a:solidFill>
                  <a:schemeClr val="tx1"/>
                </a:solidFill>
                <a:miter lim="800000"/>
              </a:ln>
            </p:spPr>
            <p:txBody>
              <a:bodyPr wrap="none" anchor="ctr"/>
              <a:lstStyle/>
              <a:p>
                <a:pPr fontAlgn="base">
                  <a:spcBef>
                    <a:spcPct val="0"/>
                  </a:spcBef>
                  <a:spcAft>
                    <a:spcPct val="0"/>
                  </a:spcAft>
                </a:pPr>
                <a:endParaRPr lang="en-US">
                  <a:solidFill>
                    <a:srgbClr val="000000"/>
                  </a:solidFill>
                  <a:latin typeface="Arial"/>
                </a:endParaRPr>
              </a:p>
            </p:txBody>
          </p:sp>
          <p:sp>
            <p:nvSpPr>
              <p:cNvPr id="106" name="Rectangle 17"/>
              <p:cNvSpPr>
                <a:spLocks noChangeArrowheads="1"/>
              </p:cNvSpPr>
              <p:nvPr/>
            </p:nvSpPr>
            <p:spPr bwMode="auto">
              <a:xfrm>
                <a:off x="2856" y="1268"/>
                <a:ext cx="353" cy="129"/>
              </a:xfrm>
              <a:prstGeom prst="rect">
                <a:avLst/>
              </a:prstGeom>
              <a:gradFill rotWithShape="1">
                <a:gsLst>
                  <a:gs pos="0">
                    <a:srgbClr val="777777"/>
                  </a:gs>
                  <a:gs pos="50000">
                    <a:srgbClr val="FFFFFF"/>
                  </a:gs>
                  <a:gs pos="100000">
                    <a:srgbClr val="777777"/>
                  </a:gs>
                </a:gsLst>
                <a:lin ang="0" scaled="1"/>
              </a:gradFill>
              <a:ln w="9525">
                <a:solidFill>
                  <a:schemeClr val="tx1"/>
                </a:solidFill>
                <a:miter lim="800000"/>
              </a:ln>
            </p:spPr>
            <p:txBody>
              <a:bodyPr wrap="none" anchor="ctr"/>
              <a:lstStyle/>
              <a:p>
                <a:pPr fontAlgn="base">
                  <a:spcBef>
                    <a:spcPct val="0"/>
                  </a:spcBef>
                  <a:spcAft>
                    <a:spcPct val="0"/>
                  </a:spcAft>
                </a:pPr>
                <a:endParaRPr lang="en-US">
                  <a:solidFill>
                    <a:srgbClr val="000000"/>
                  </a:solidFill>
                  <a:latin typeface="Arial"/>
                </a:endParaRPr>
              </a:p>
            </p:txBody>
          </p:sp>
        </p:grpSp>
        <p:sp>
          <p:nvSpPr>
            <p:cNvPr id="158737" name="Rectangle 20" descr="Large confetti"/>
            <p:cNvSpPr>
              <a:spLocks noChangeArrowheads="1"/>
            </p:cNvSpPr>
            <p:nvPr/>
          </p:nvSpPr>
          <p:spPr bwMode="auto">
            <a:xfrm>
              <a:off x="1799868" y="1081880"/>
              <a:ext cx="533400" cy="1752600"/>
            </a:xfrm>
            <a:prstGeom prst="rect">
              <a:avLst/>
            </a:prstGeom>
            <a:pattFill prst="lgConfetti">
              <a:fgClr>
                <a:srgbClr val="4D4D4D"/>
              </a:fgClr>
              <a:bgClr>
                <a:schemeClr val="bg1"/>
              </a:bgClr>
            </a:pattFill>
            <a:ln w="9525">
              <a:solidFill>
                <a:schemeClr val="tx1"/>
              </a:solidFill>
              <a:miter lim="800000"/>
            </a:ln>
          </p:spPr>
          <p:txBody>
            <a:bodyPr wrap="none" anchor="ctr"/>
            <a:lstStyle/>
            <a:p>
              <a:pPr fontAlgn="base">
                <a:spcBef>
                  <a:spcPct val="0"/>
                </a:spcBef>
                <a:spcAft>
                  <a:spcPct val="0"/>
                </a:spcAft>
              </a:pPr>
              <a:endParaRPr lang="en-US" sz="1600">
                <a:solidFill>
                  <a:srgbClr val="000000"/>
                </a:solidFill>
              </a:endParaRPr>
            </a:p>
          </p:txBody>
        </p:sp>
        <p:sp>
          <p:nvSpPr>
            <p:cNvPr id="158757" name="Text Box 43"/>
            <p:cNvSpPr txBox="1">
              <a:spLocks noChangeArrowheads="1"/>
            </p:cNvSpPr>
            <p:nvPr/>
          </p:nvSpPr>
          <p:spPr bwMode="auto">
            <a:xfrm>
              <a:off x="1424160" y="2834480"/>
              <a:ext cx="946413" cy="461665"/>
            </a:xfrm>
            <a:prstGeom prst="rect">
              <a:avLst/>
            </a:prstGeom>
            <a:noFill/>
            <a:ln w="9525">
              <a:noFill/>
              <a:miter lim="800000"/>
            </a:ln>
          </p:spPr>
          <p:txBody>
            <a:bodyPr wrap="none">
              <a:spAutoFit/>
            </a:bodyPr>
            <a:lstStyle/>
            <a:p>
              <a:pPr fontAlgn="base">
                <a:spcBef>
                  <a:spcPct val="0"/>
                </a:spcBef>
                <a:spcAft>
                  <a:spcPct val="0"/>
                </a:spcAft>
              </a:pPr>
              <a:r>
                <a:rPr lang="en-US" sz="2400">
                  <a:solidFill>
                    <a:srgbClr val="000000"/>
                  </a:solidFill>
                </a:rPr>
                <a:t>Softener</a:t>
              </a:r>
            </a:p>
          </p:txBody>
        </p:sp>
        <p:sp>
          <p:nvSpPr>
            <p:cNvPr id="2" name="TextBox 1"/>
            <p:cNvSpPr txBox="1"/>
            <p:nvPr/>
          </p:nvSpPr>
          <p:spPr>
            <a:xfrm>
              <a:off x="5410200" y="3733800"/>
              <a:ext cx="956031" cy="369332"/>
            </a:xfrm>
            <a:prstGeom prst="rect">
              <a:avLst/>
            </a:prstGeom>
            <a:noFill/>
          </p:spPr>
          <p:txBody>
            <a:bodyPr wrap="none" rtlCol="0">
              <a:spAutoFit/>
            </a:bodyPr>
            <a:lstStyle/>
            <a:p>
              <a:r>
                <a:rPr lang="en-US">
                  <a:solidFill>
                    <a:srgbClr val="000000"/>
                  </a:solidFill>
                </a:rPr>
                <a:t>Water Tank</a:t>
              </a:r>
            </a:p>
          </p:txBody>
        </p:sp>
      </p:grpSp>
      <p:sp>
        <p:nvSpPr>
          <p:cNvPr id="108" name="TextBox 107">
            <a:extLst>
              <a:ext uri="{FF2B5EF4-FFF2-40B4-BE49-F238E27FC236}">
                <a16:creationId xmlns:a16="http://schemas.microsoft.com/office/drawing/2014/main" id="{D86FED9B-D3BF-4A65-94C5-F3881F789FE3}"/>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107" name="Text Box 7">
            <a:extLst>
              <a:ext uri="{FF2B5EF4-FFF2-40B4-BE49-F238E27FC236}">
                <a16:creationId xmlns:a16="http://schemas.microsoft.com/office/drawing/2014/main" id="{E465644B-D346-44B3-A67B-EE6544F4EF81}"/>
              </a:ext>
            </a:extLst>
          </p:cNvPr>
          <p:cNvSpPr txBox="1">
            <a:spLocks noSelect="1" noMove="1" noResize="1" noChangeArrowheads="1" noTextEdit="1"/>
          </p:cNvSpPr>
          <p:nvPr/>
        </p:nvSpPr>
        <p:spPr bwMode="auto">
          <a:xfrm>
            <a:off x="9216166" y="5856376"/>
            <a:ext cx="2974578" cy="276999"/>
          </a:xfrm>
          <a:prstGeom prst="rect">
            <a:avLst/>
          </a:prstGeom>
          <a:noFill/>
          <a:ln w="9525">
            <a:noFill/>
            <a:miter lim="800000"/>
          </a:ln>
          <a:effectLst/>
        </p:spPr>
        <p:txBody>
          <a:bodyPr wrap="square">
            <a:spAutoFit/>
          </a:bodyPr>
          <a:lstStyle/>
          <a:p>
            <a:pPr algn="r" fontAlgn="base">
              <a:spcBef>
                <a:spcPct val="50000"/>
              </a:spcBef>
              <a:spcAft>
                <a:spcPct val="0"/>
              </a:spcAft>
              <a:defRPr/>
            </a:pPr>
            <a:r>
              <a:rPr lang="en-US" sz="1200" i="1">
                <a:latin typeface="Arial" panose="020b0604020202020204" pitchFamily="34" charset="0"/>
                <a:cs typeface="Arial" panose="020b0604020202020204" pitchFamily="34" charset="0"/>
              </a:rPr>
              <a:t>Image by Ahmad</a:t>
            </a:r>
          </a:p>
        </p:txBody>
      </p:sp>
    </p:spTree>
    <p:extLst>
      <p:ext uri="{BB962C8B-B14F-4D97-AF65-F5344CB8AC3E}">
        <p14:creationId val="1503626500"/>
      </p:ext>
    </p:extLst>
  </p:cSld>
  <p:clrMapOvr>
    <a:masterClrMapping/>
  </p:clrMapOvr>
  <p:transition/>
  <p:timing/>
</p:sld>
</file>

<file path=ppt/slides/slide1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noSelect="1" noMove="1" noResize="1" noTextEdit="1"/>
          </p:cNvSpPr>
          <p:nvPr>
            <p:ph type="title"/>
          </p:nvPr>
        </p:nvSpPr>
        <p:spPr>
          <a:xfrm>
            <a:off x="616666" y="698058"/>
            <a:ext cx="10515600" cy="1082404"/>
          </a:xfrm>
        </p:spPr>
        <p:txBody>
          <a:bodyPr/>
          <a:lstStyle/>
          <a:p>
            <a:r>
              <a:rPr lang="en-US"/>
              <a:t>Dialysis Machine Circuitry </a:t>
            </a:r>
          </a:p>
        </p:txBody>
      </p:sp>
      <p:sp>
        <p:nvSpPr>
          <p:cNvPr id="3" name="Content Placeholder 2"/>
          <p:cNvSpPr>
            <a:spLocks noGrp="1" noSelect="1" noMove="1" noResize="1" noTextEdit="1"/>
          </p:cNvSpPr>
          <p:nvPr>
            <p:ph idx="1"/>
          </p:nvPr>
        </p:nvSpPr>
        <p:spPr>
          <a:xfrm>
            <a:off x="616666" y="1616053"/>
            <a:ext cx="10958668" cy="3388471"/>
          </a:xfrm>
        </p:spPr>
        <p:txBody>
          <a:bodyPr>
            <a:noAutofit/>
          </a:bodyPr>
          <a:lstStyle/>
          <a:p>
            <a:pPr>
              <a:spcBef>
                <a:spcPts val="600"/>
              </a:spcBef>
            </a:pPr>
            <a:r>
              <a:rPr lang="en-US">
                <a:latin typeface="Arial" panose="020b0604020202020204" pitchFamily="34" charset="0"/>
                <a:cs typeface="Arial" panose="020b0604020202020204" pitchFamily="34" charset="0"/>
              </a:rPr>
              <a:t>Once dialysis product water has been generated, bicarbonate and acid solutions are mixed with water to form the dialysate solution.</a:t>
            </a:r>
          </a:p>
          <a:p>
            <a:pPr>
              <a:spcBef>
                <a:spcPts val="600"/>
              </a:spcBef>
            </a:pPr>
            <a:r>
              <a:rPr lang="en-US">
                <a:latin typeface="Arial" panose="020b0604020202020204" pitchFamily="34" charset="0"/>
                <a:cs typeface="Arial" panose="020b0604020202020204" pitchFamily="34" charset="0"/>
              </a:rPr>
              <a:t>Mixing or proportioning may be done by the individual machine or centrally in a dialysis unit. </a:t>
            </a:r>
          </a:p>
          <a:p>
            <a:pPr>
              <a:spcBef>
                <a:spcPts val="600"/>
              </a:spcBef>
            </a:pPr>
            <a:r>
              <a:rPr lang="en-US">
                <a:latin typeface="Arial" panose="020b0604020202020204" pitchFamily="34" charset="0"/>
                <a:cs typeface="Arial" panose="020b0604020202020204" pitchFamily="34" charset="0"/>
              </a:rPr>
              <a:t>Several components of proportioning ensure safe dialysate that is checked by a series of alarms, pumps, and monitors. </a:t>
            </a:r>
          </a:p>
          <a:p>
            <a:pPr>
              <a:spcBef>
                <a:spcPts val="600"/>
              </a:spcBef>
            </a:pPr>
            <a:r>
              <a:rPr lang="en-US">
                <a:latin typeface="Arial" panose="020b0604020202020204" pitchFamily="34" charset="0"/>
                <a:cs typeface="Arial" panose="020b0604020202020204" pitchFamily="34" charset="0"/>
              </a:rPr>
              <a:t>Fluid ultrafiltration occurs by volumetric or flow sensor controllers. </a:t>
            </a:r>
          </a:p>
          <a:p>
            <a:pPr>
              <a:spcBef>
                <a:spcPts val="600"/>
              </a:spcBef>
            </a:pPr>
            <a:r>
              <a:rPr lang="en-US">
                <a:latin typeface="Arial" panose="020b0604020202020204" pitchFamily="34" charset="0"/>
                <a:cs typeface="Arial" panose="020b0604020202020204" pitchFamily="34" charset="0"/>
              </a:rPr>
              <a:t>Water is “clean,” but not sterile.</a:t>
            </a:r>
          </a:p>
          <a:p>
            <a:pPr>
              <a:spcBef>
                <a:spcPts val="600"/>
              </a:spcBef>
            </a:pPr>
            <a:r>
              <a:rPr lang="en-US">
                <a:latin typeface="Arial" panose="020b0604020202020204" pitchFamily="34" charset="0"/>
                <a:cs typeface="Arial" panose="020b0604020202020204" pitchFamily="34" charset="0"/>
              </a:rPr>
              <a:t>Disinfection of the machine every 24 hours is essential and prevents bacterial overgrowth in the dialysis machine.</a:t>
            </a:r>
          </a:p>
          <a:p>
            <a:pPr>
              <a:spcBef>
                <a:spcPts val="600"/>
              </a:spcBef>
            </a:pPr>
            <a:endParaRPr lang="en-US">
              <a:latin typeface="Arial" panose="020b0604020202020204" pitchFamily="34" charset="0"/>
              <a:cs typeface="Arial" panose="020b0604020202020204" pitchFamily="34" charset="0"/>
            </a:endParaRPr>
          </a:p>
        </p:txBody>
      </p:sp>
      <p:sp>
        <p:nvSpPr>
          <p:cNvPr id="4" name="Subtitle 3"/>
          <p:cNvSpPr>
            <a:spLocks noGrp="1" noSelect="1" noMove="1" noResize="1" noTextEdit="1"/>
          </p:cNvSpPr>
          <p:nvPr>
            <p:ph type="subTitle" idx="10"/>
          </p:nvPr>
        </p:nvSpPr>
        <p:spPr/>
        <p:txBody>
          <a:bodyPr/>
          <a:lstStyle/>
          <a:p>
            <a:r>
              <a:rPr lang="en-US"/>
              <a:t>Dialysate circuit</a:t>
            </a:r>
          </a:p>
          <a:p>
            <a:endParaRPr lang="en-US"/>
          </a:p>
        </p:txBody>
      </p:sp>
      <p:sp>
        <p:nvSpPr>
          <p:cNvPr id="5" name="TextBox 4">
            <a:extLst>
              <a:ext uri="{FF2B5EF4-FFF2-40B4-BE49-F238E27FC236}">
                <a16:creationId xmlns:a16="http://schemas.microsoft.com/office/drawing/2014/main" id="{DEF90E4C-20A4-48EB-9564-7FBE8AFA10E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1967123162"/>
      </p:ext>
    </p:extLst>
  </p:cSld>
  <p:clrMapOvr>
    <a:masterClrMapping/>
  </p:clrMapOvr>
  <p:transition/>
  <p:timing/>
</p:sld>
</file>

<file path=ppt/slides/slide1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35E7C34B-0D0F-4093-942D-CC22D7C27BFF}"/>
              </a:ext>
            </a:extLst>
          </p:cNvPr>
          <p:cNvSpPr>
            <a:spLocks noGrp="1" noSelect="1" noMove="1" noResize="1" noTextEdit="1"/>
          </p:cNvSpPr>
          <p:nvPr>
            <p:ph type="title"/>
          </p:nvPr>
        </p:nvSpPr>
        <p:spPr>
          <a:xfrm>
            <a:off x="614916" y="698057"/>
            <a:ext cx="10515600" cy="1078992"/>
          </a:xfrm>
        </p:spPr>
        <p:txBody>
          <a:bodyPr/>
          <a:lstStyle/>
          <a:p>
            <a:r>
              <a:rPr lang="en-US"/>
              <a:t>Dialysis Circuit Key Components</a:t>
            </a:r>
          </a:p>
        </p:txBody>
      </p:sp>
      <p:sp>
        <p:nvSpPr>
          <p:cNvPr id="3" name="Content Placeholder 2">
            <a:extLst>
              <a:ext uri="{FF2B5EF4-FFF2-40B4-BE49-F238E27FC236}">
                <a16:creationId xmlns:a16="http://schemas.microsoft.com/office/drawing/2014/main" id="{60AA77DB-06DB-4A53-9611-A78745BC6DEC}"/>
              </a:ext>
            </a:extLst>
          </p:cNvPr>
          <p:cNvSpPr>
            <a:spLocks noGrp="1" noSelect="1" noMove="1" noResize="1" noTextEdit="1"/>
          </p:cNvSpPr>
          <p:nvPr>
            <p:ph sz="half" idx="1"/>
          </p:nvPr>
        </p:nvSpPr>
        <p:spPr>
          <a:xfrm>
            <a:off x="614916" y="1615405"/>
            <a:ext cx="5828414" cy="3370710"/>
          </a:xfrm>
        </p:spPr>
        <p:txBody>
          <a:bodyPr>
            <a:noAutofit/>
          </a:bodyPr>
          <a:lstStyle/>
          <a:p>
            <a:pPr marL="0" indent="0">
              <a:buNone/>
            </a:pPr>
            <a:r>
              <a:rPr lang="en-US" b="1">
                <a:latin typeface="Arial" panose="020b0604020202020204" pitchFamily="34" charset="0"/>
                <a:cs typeface="Arial" panose="020b0604020202020204" pitchFamily="34" charset="0"/>
              </a:rPr>
              <a:t>The key components of the dialysate circuit include: </a:t>
            </a:r>
          </a:p>
          <a:p>
            <a:r>
              <a:rPr lang="en-US">
                <a:latin typeface="Arial" panose="020b0604020202020204" pitchFamily="34" charset="0"/>
                <a:cs typeface="Arial" panose="020b0604020202020204" pitchFamily="34" charset="0"/>
              </a:rPr>
              <a:t>Heating </a:t>
            </a:r>
          </a:p>
          <a:p>
            <a:r>
              <a:rPr lang="en-US">
                <a:latin typeface="Arial" panose="020b0604020202020204" pitchFamily="34" charset="0"/>
                <a:cs typeface="Arial" panose="020b0604020202020204" pitchFamily="34" charset="0"/>
              </a:rPr>
              <a:t>Deaeration </a:t>
            </a:r>
          </a:p>
          <a:p>
            <a:r>
              <a:rPr lang="en-US">
                <a:latin typeface="Arial" panose="020b0604020202020204" pitchFamily="34" charset="0"/>
                <a:cs typeface="Arial" panose="020b0604020202020204" pitchFamily="34" charset="0"/>
              </a:rPr>
              <a:t>Proportioning </a:t>
            </a:r>
          </a:p>
          <a:p>
            <a:r>
              <a:rPr lang="en-US">
                <a:latin typeface="Arial" panose="020b0604020202020204" pitchFamily="34" charset="0"/>
                <a:cs typeface="Arial" panose="020b0604020202020204" pitchFamily="34" charset="0"/>
              </a:rPr>
              <a:t>Monitoring </a:t>
            </a:r>
          </a:p>
          <a:p>
            <a:r>
              <a:rPr lang="en-US">
                <a:latin typeface="Arial" panose="020b0604020202020204" pitchFamily="34" charset="0"/>
                <a:cs typeface="Arial" panose="020b0604020202020204" pitchFamily="34" charset="0"/>
              </a:rPr>
              <a:t>Ultrafiltration </a:t>
            </a:r>
          </a:p>
          <a:p>
            <a:r>
              <a:rPr lang="en-US">
                <a:latin typeface="Arial" panose="020b0604020202020204" pitchFamily="34" charset="0"/>
                <a:cs typeface="Arial" panose="020b0604020202020204" pitchFamily="34" charset="0"/>
              </a:rPr>
              <a:t>Disinfection </a:t>
            </a:r>
          </a:p>
          <a:p>
            <a:endParaRPr lang="en-US">
              <a:latin typeface="Arial" panose="020b0604020202020204" pitchFamily="34" charset="0"/>
              <a:cs typeface="Arial" panose="020b0604020202020204" pitchFamily="34" charset="0"/>
            </a:endParaRPr>
          </a:p>
          <a:p>
            <a:endParaRPr lang="en-US">
              <a:latin typeface="Arial" panose="020b0604020202020204" pitchFamily="34" charset="0"/>
              <a:cs typeface="Arial" panose="020b0604020202020204" pitchFamily="34" charset="0"/>
            </a:endParaRPr>
          </a:p>
          <a:p>
            <a:pPr marL="0" indent="0">
              <a:buNone/>
            </a:pPr>
            <a:endParaRPr lang="en-US">
              <a:latin typeface="Arial" panose="020b0604020202020204" pitchFamily="34" charset="0"/>
              <a:cs typeface="Arial" panose="020b0604020202020204" pitchFamily="34" charset="0"/>
            </a:endParaRPr>
          </a:p>
        </p:txBody>
      </p:sp>
      <p:pic>
        <p:nvPicPr>
          <p:cNvPr id="7" name="Content Placeholder 6"/>
          <p:cNvPicPr>
            <a:picLocks noGrp="1" noSelect="1" noChangeAspect="1" noMove="1" noResize="1"/>
          </p:cNvPicPr>
          <p:nvPr>
            <p:ph sz="half" idx="2"/>
          </p:nvPr>
        </p:nvPicPr>
        <p:blipFill>
          <a:blip r:embed="rId3"/>
          <a:srcRect l="-113070" r="-113070"/>
          <a:stretch>
            <a:fillRect/>
          </a:stretch>
        </p:blipFill>
        <p:spPr>
          <a:xfrm>
            <a:off x="5335032" y="1611194"/>
            <a:ext cx="6863041" cy="4417465"/>
          </a:xfrm>
        </p:spPr>
      </p:pic>
      <p:sp>
        <p:nvSpPr>
          <p:cNvPr id="5" name="Subtitle 4">
            <a:extLst>
              <a:ext uri="{FF2B5EF4-FFF2-40B4-BE49-F238E27FC236}">
                <a16:creationId xmlns:a16="http://schemas.microsoft.com/office/drawing/2014/main" id="{0E7383EA-A368-4131-9362-C6E5B2676FB1}"/>
              </a:ext>
            </a:extLst>
          </p:cNvPr>
          <p:cNvSpPr>
            <a:spLocks noGrp="1" noSelect="1" noMove="1" noResize="1" noTextEdit="1"/>
          </p:cNvSpPr>
          <p:nvPr>
            <p:ph type="subTitle" idx="10"/>
          </p:nvPr>
        </p:nvSpPr>
        <p:spPr/>
        <p:txBody>
          <a:bodyPr/>
          <a:lstStyle/>
          <a:p>
            <a:r>
              <a:rPr lang="en-US"/>
              <a:t>Dialysate circuit</a:t>
            </a:r>
          </a:p>
          <a:p>
            <a:endParaRPr lang="en-US"/>
          </a:p>
        </p:txBody>
      </p:sp>
      <p:sp>
        <p:nvSpPr>
          <p:cNvPr id="6" name="TextBox 5">
            <a:extLst>
              <a:ext uri="{FF2B5EF4-FFF2-40B4-BE49-F238E27FC236}">
                <a16:creationId xmlns:a16="http://schemas.microsoft.com/office/drawing/2014/main" id="{89A6BD7E-E0E2-4D31-ADC0-C96B9C12487B}"/>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4119716867"/>
      </p:ext>
    </p:extLst>
  </p:cSld>
  <p:clrMapOvr>
    <a:masterClrMapping/>
  </p:clrMapOvr>
  <p:transition/>
  <p:timing/>
</p:sld>
</file>

<file path=ppt/slides/slide1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02130607-C614-4745-AB11-DD8E3C97C47C}"/>
              </a:ext>
            </a:extLst>
          </p:cNvPr>
          <p:cNvSpPr>
            <a:spLocks noGrp="1" noSelect="1" noMove="1" noResize="1" noTextEdit="1"/>
          </p:cNvSpPr>
          <p:nvPr>
            <p:ph type="title"/>
          </p:nvPr>
        </p:nvSpPr>
        <p:spPr>
          <a:xfrm>
            <a:off x="616666" y="700239"/>
            <a:ext cx="10515600" cy="1082404"/>
          </a:xfrm>
        </p:spPr>
        <p:txBody>
          <a:bodyPr>
            <a:normAutofit/>
          </a:bodyPr>
          <a:lstStyle/>
          <a:p>
            <a:r>
              <a:rPr lang="en-US"/>
              <a:t>The Dialysis Circuit</a:t>
            </a:r>
          </a:p>
        </p:txBody>
      </p:sp>
      <p:sp>
        <p:nvSpPr>
          <p:cNvPr id="4" name="Subtitle 3">
            <a:extLst>
              <a:ext uri="{FF2B5EF4-FFF2-40B4-BE49-F238E27FC236}">
                <a16:creationId xmlns:a16="http://schemas.microsoft.com/office/drawing/2014/main" id="{33676BA9-6D71-47AF-8B98-A8CEBD7243BC}"/>
              </a:ext>
            </a:extLst>
          </p:cNvPr>
          <p:cNvSpPr>
            <a:spLocks noGrp="1" noSelect="1" noMove="1" noResize="1" noTextEdit="1"/>
          </p:cNvSpPr>
          <p:nvPr>
            <p:ph type="subTitle" idx="10"/>
          </p:nvPr>
        </p:nvSpPr>
        <p:spPr/>
        <p:txBody>
          <a:bodyPr/>
          <a:lstStyle/>
          <a:p>
            <a:r>
              <a:rPr lang="en-US"/>
              <a:t>Dialysate circuit</a:t>
            </a:r>
          </a:p>
          <a:p>
            <a:endParaRPr lang="en-US"/>
          </a:p>
        </p:txBody>
      </p:sp>
      <p:sp>
        <p:nvSpPr>
          <p:cNvPr id="5" name="TextBox 4">
            <a:extLst>
              <a:ext uri="{FF2B5EF4-FFF2-40B4-BE49-F238E27FC236}">
                <a16:creationId xmlns:a16="http://schemas.microsoft.com/office/drawing/2014/main" id="{BBEB9FA7-B22A-4259-AE07-A4ECF4311566}"/>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pic>
        <p:nvPicPr>
          <p:cNvPr id="8" name="Content Placeholder 7" descr="DialysateCircuit.bmp"/>
          <p:cNvPicPr>
            <a:picLocks noGrp="1" noSelect="1" noChangeAspect="1" noMove="1" noResize="1"/>
          </p:cNvPicPr>
          <p:nvPr>
            <p:ph idx="1"/>
          </p:nvPr>
        </p:nvPicPr>
        <p:blipFill>
          <a:blip r:embed="rId3">
            <a:extLst>
              <a:ext uri="{28A0092B-C50C-407E-A947-70E740481C1C}">
                <a14:useLocalDpi xmlns:a14="http://schemas.microsoft.com/office/drawing/2010/main" val="0"/>
              </a:ext>
            </a:extLst>
          </a:blip>
          <a:srcRect t="1200" b="3146"/>
          <a:stretch>
            <a:fillRect/>
          </a:stretch>
        </p:blipFill>
        <p:spPr>
          <a:xfrm>
            <a:off x="838866" y="1709363"/>
            <a:ext cx="10515600" cy="4410333"/>
          </a:xfrm>
        </p:spPr>
      </p:pic>
      <p:sp>
        <p:nvSpPr>
          <p:cNvPr id="11" name="TextBox 10"/>
          <p:cNvSpPr txBox="1">
            <a:spLocks noSelect="1" noMove="1" noResize="1" noTextEdit="1"/>
          </p:cNvSpPr>
          <p:nvPr/>
        </p:nvSpPr>
        <p:spPr>
          <a:xfrm>
            <a:off x="7517224" y="5825932"/>
            <a:ext cx="4677356" cy="323165"/>
          </a:xfrm>
          <a:prstGeom prst="rect">
            <a:avLst/>
          </a:prstGeom>
          <a:noFill/>
        </p:spPr>
        <p:txBody>
          <a:bodyPr wrap="square" rtlCol="0">
            <a:spAutoFit/>
          </a:bodyPr>
          <a:lstStyle/>
          <a:p>
            <a:pPr algn="r"/>
            <a:r>
              <a:rPr lang="en-US" sz="1500" i="1">
                <a:latin typeface="Arial" panose="020b0604020202020204" pitchFamily="34" charset="0"/>
                <a:cs typeface="Arial" panose="020b0604020202020204" pitchFamily="34" charset="0"/>
              </a:rPr>
              <a:t>Image used with permission</a:t>
            </a:r>
            <a:r>
              <a:rPr lang="is-IS" sz="1500" i="1">
                <a:latin typeface="Arial" panose="020b0604020202020204" pitchFamily="34" charset="0"/>
                <a:cs typeface="Arial" panose="020b0604020202020204" pitchFamily="34" charset="0"/>
              </a:rPr>
              <a:t>, ©Scott Bieber</a:t>
            </a:r>
            <a:endParaRPr lang="en-US" sz="1500" i="1">
              <a:latin typeface="Arial" panose="020b0604020202020204" pitchFamily="34" charset="0"/>
              <a:cs typeface="Arial" panose="020b0604020202020204" pitchFamily="34" charset="0"/>
            </a:endParaRPr>
          </a:p>
        </p:txBody>
      </p:sp>
    </p:spTree>
    <p:extLst>
      <p:ext uri="{BB962C8B-B14F-4D97-AF65-F5344CB8AC3E}">
        <p14:creationId val="3262113863"/>
      </p:ext>
    </p:extLst>
  </p:cSld>
  <p:clrMapOvr>
    <a:masterClrMapping/>
  </p:clrMapOvr>
  <p:transition/>
  <p:timing/>
</p:sld>
</file>

<file path=ppt/slides/slide1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F1E7A481-6B30-4A31-8D49-82A24A3C5B6F}"/>
              </a:ext>
            </a:extLst>
          </p:cNvPr>
          <p:cNvSpPr>
            <a:spLocks noGrp="1" noSelect="1" noMove="1" noResize="1" noTextEdit="1"/>
          </p:cNvSpPr>
          <p:nvPr>
            <p:ph type="title"/>
          </p:nvPr>
        </p:nvSpPr>
        <p:spPr>
          <a:xfrm>
            <a:off x="614916" y="698057"/>
            <a:ext cx="10515600" cy="1078992"/>
          </a:xfrm>
        </p:spPr>
        <p:txBody>
          <a:bodyPr/>
          <a:lstStyle/>
          <a:p>
            <a:r>
              <a:rPr lang="en-US"/>
              <a:t>Degassing Dialysis Water</a:t>
            </a:r>
          </a:p>
        </p:txBody>
      </p:sp>
      <p:sp>
        <p:nvSpPr>
          <p:cNvPr id="3" name="Content Placeholder 2">
            <a:extLst>
              <a:ext uri="{FF2B5EF4-FFF2-40B4-BE49-F238E27FC236}">
                <a16:creationId xmlns:a16="http://schemas.microsoft.com/office/drawing/2014/main" id="{7BBA7777-BC05-41C8-9EF4-94FFC86DAF16}"/>
              </a:ext>
            </a:extLst>
          </p:cNvPr>
          <p:cNvSpPr>
            <a:spLocks noGrp="1" noSelect="1" noMove="1" noResize="1" noTextEdit="1"/>
          </p:cNvSpPr>
          <p:nvPr>
            <p:ph sz="half" idx="1"/>
          </p:nvPr>
        </p:nvSpPr>
        <p:spPr>
          <a:xfrm>
            <a:off x="614916" y="1618389"/>
            <a:ext cx="6399547" cy="3616547"/>
          </a:xfrm>
        </p:spPr>
        <p:txBody>
          <a:bodyPr>
            <a:noAutofit/>
          </a:bodyPr>
          <a:lstStyle/>
          <a:p>
            <a:r>
              <a:rPr lang="en-US" sz="2000">
                <a:latin typeface="Arial" panose="020b0604020202020204" pitchFamily="34" charset="0"/>
                <a:cs typeface="Arial" panose="020b0604020202020204" pitchFamily="34" charset="0"/>
              </a:rPr>
              <a:t>Treated water inflows into the dialysis machine and passes through a heat exchanger prior to entering the heater.</a:t>
            </a:r>
          </a:p>
          <a:p>
            <a:r>
              <a:rPr lang="en-US" sz="2000">
                <a:latin typeface="Arial" panose="020b0604020202020204" pitchFamily="34" charset="0"/>
                <a:cs typeface="Arial" panose="020b0604020202020204" pitchFamily="34" charset="0"/>
              </a:rPr>
              <a:t>Water heated to body temperature (33°C–39°C ) is subjected to negative pressure in the dialysis machine to remove any air. </a:t>
            </a:r>
          </a:p>
          <a:p>
            <a:r>
              <a:rPr lang="en-US" sz="2000">
                <a:latin typeface="Arial" panose="020b0604020202020204" pitchFamily="34" charset="0"/>
                <a:cs typeface="Arial" panose="020b0604020202020204" pitchFamily="34" charset="0"/>
              </a:rPr>
              <a:t>Air in the dialysate water can interfere with dialysate flow and cause “air trapping.”</a:t>
            </a:r>
          </a:p>
          <a:p>
            <a:r>
              <a:rPr lang="en-US" sz="2000">
                <a:latin typeface="Arial" panose="020b0604020202020204" pitchFamily="34" charset="0"/>
                <a:cs typeface="Arial" panose="020b0604020202020204" pitchFamily="34" charset="0"/>
              </a:rPr>
              <a:t>Negative pressure is maintained by a closed loop composed of a pump, constricting valve, air trap, and vent. </a:t>
            </a:r>
          </a:p>
          <a:p>
            <a:r>
              <a:rPr lang="en-US" sz="2000">
                <a:latin typeface="Arial" panose="020b0604020202020204" pitchFamily="34" charset="0"/>
                <a:cs typeface="Arial" panose="020b0604020202020204" pitchFamily="34" charset="0"/>
              </a:rPr>
              <a:t>Alternative methods for degassing include heating treated water to 85°C followed by cooling prior to proportioning.</a:t>
            </a:r>
          </a:p>
        </p:txBody>
      </p:sp>
      <p:sp>
        <p:nvSpPr>
          <p:cNvPr id="5" name="Subtitle 4">
            <a:extLst>
              <a:ext uri="{FF2B5EF4-FFF2-40B4-BE49-F238E27FC236}">
                <a16:creationId xmlns:a16="http://schemas.microsoft.com/office/drawing/2014/main" id="{1403D1DB-2E9C-47D5-B21B-2C158BBEB41D}"/>
              </a:ext>
            </a:extLst>
          </p:cNvPr>
          <p:cNvSpPr>
            <a:spLocks noGrp="1" noSelect="1" noMove="1" noResize="1" noTextEdit="1"/>
          </p:cNvSpPr>
          <p:nvPr>
            <p:ph type="subTitle" idx="10"/>
          </p:nvPr>
        </p:nvSpPr>
        <p:spPr/>
        <p:txBody>
          <a:bodyPr/>
          <a:lstStyle/>
          <a:p>
            <a:r>
              <a:rPr lang="en-US"/>
              <a:t>Dialysate circuit</a:t>
            </a:r>
          </a:p>
          <a:p>
            <a:r>
              <a:rPr lang="en-US"/>
              <a:t>Degassing</a:t>
            </a:r>
          </a:p>
        </p:txBody>
      </p:sp>
      <p:sp>
        <p:nvSpPr>
          <p:cNvPr id="6" name="TextBox 5">
            <a:extLst>
              <a:ext uri="{FF2B5EF4-FFF2-40B4-BE49-F238E27FC236}">
                <a16:creationId xmlns:a16="http://schemas.microsoft.com/office/drawing/2014/main" id="{749D9D1F-6D19-4039-809A-5DC21B3D6916}"/>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pic>
        <p:nvPicPr>
          <p:cNvPr id="4" name="Picture 3" descr="Screen Shot 2020-12-04 at 6.21.52 AM.png"/>
          <p:cNvPicPr>
            <a:picLocks noSelect="1" noChangeAspect="1" noMove="1" noResize="1"/>
          </p:cNvPicPr>
          <p:nvPr/>
        </p:nvPicPr>
        <p:blipFill>
          <a:blip r:embed="rId3">
            <a:extLst>
              <a:ext uri="{28A0092B-C50C-407E-A947-70E740481C1C}">
                <a14:useLocalDpi xmlns:a14="http://schemas.microsoft.com/office/drawing/2010/main" val="0"/>
              </a:ext>
            </a:extLst>
          </a:blip>
          <a:stretch>
            <a:fillRect/>
          </a:stretch>
        </p:blipFill>
        <p:spPr>
          <a:xfrm>
            <a:off x="7176620" y="2078626"/>
            <a:ext cx="4398272" cy="2004276"/>
          </a:xfrm>
          <a:prstGeom prst="rect">
            <a:avLst/>
          </a:prstGeom>
        </p:spPr>
      </p:pic>
      <p:sp>
        <p:nvSpPr>
          <p:cNvPr id="8" name="TextBox 7"/>
          <p:cNvSpPr txBox="1">
            <a:spLocks noSelect="1" noMove="1" noResize="1" noTextEdit="1"/>
          </p:cNvSpPr>
          <p:nvPr/>
        </p:nvSpPr>
        <p:spPr>
          <a:xfrm>
            <a:off x="8259100" y="5815298"/>
            <a:ext cx="3935476" cy="323165"/>
          </a:xfrm>
          <a:prstGeom prst="rect">
            <a:avLst/>
          </a:prstGeom>
          <a:noFill/>
        </p:spPr>
        <p:txBody>
          <a:bodyPr wrap="square" rtlCol="0">
            <a:spAutoFit/>
          </a:bodyPr>
          <a:lstStyle/>
          <a:p>
            <a:pPr algn="r"/>
            <a:r>
              <a:rPr lang="en-US" sz="1500" i="1">
                <a:latin typeface="Arial" panose="020b0604020202020204" pitchFamily="34" charset="0"/>
                <a:cs typeface="Arial" panose="020b0604020202020204" pitchFamily="34" charset="0"/>
              </a:rPr>
              <a:t>Image used with permission</a:t>
            </a:r>
            <a:r>
              <a:rPr lang="is-IS" sz="1500" i="1">
                <a:latin typeface="Arial" panose="020b0604020202020204" pitchFamily="34" charset="0"/>
                <a:cs typeface="Arial" panose="020b0604020202020204" pitchFamily="34" charset="0"/>
              </a:rPr>
              <a:t>, ©Scott Bieber</a:t>
            </a:r>
            <a:endParaRPr lang="en-US" sz="1500" i="1">
              <a:latin typeface="Arial" panose="020b0604020202020204" pitchFamily="34" charset="0"/>
              <a:cs typeface="Arial" panose="020b0604020202020204" pitchFamily="34" charset="0"/>
            </a:endParaRPr>
          </a:p>
        </p:txBody>
      </p:sp>
    </p:spTree>
    <p:extLst>
      <p:ext uri="{BB962C8B-B14F-4D97-AF65-F5344CB8AC3E}">
        <p14:creationId val="3373603000"/>
      </p:ext>
    </p:extLst>
  </p:cSld>
  <p:clrMapOvr>
    <a:masterClrMapping/>
  </p:clrMapOvr>
  <p:transition/>
  <p:timing/>
</p:sld>
</file>

<file path=ppt/slides/slide1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02130607-C614-4745-AB11-DD8E3C97C47C}"/>
              </a:ext>
            </a:extLst>
          </p:cNvPr>
          <p:cNvSpPr>
            <a:spLocks noGrp="1" noSelect="1" noMove="1" noResize="1" noTextEdit="1"/>
          </p:cNvSpPr>
          <p:nvPr>
            <p:ph type="title"/>
          </p:nvPr>
        </p:nvSpPr>
        <p:spPr>
          <a:xfrm>
            <a:off x="613116" y="705530"/>
            <a:ext cx="10515600" cy="1078992"/>
          </a:xfrm>
        </p:spPr>
        <p:txBody>
          <a:bodyPr/>
          <a:lstStyle/>
          <a:p>
            <a:r>
              <a:rPr lang="en-US"/>
              <a:t>Dialysate Proportioning</a:t>
            </a:r>
          </a:p>
        </p:txBody>
      </p:sp>
      <p:sp>
        <p:nvSpPr>
          <p:cNvPr id="3" name="Content Placeholder 2">
            <a:extLst>
              <a:ext uri="{FF2B5EF4-FFF2-40B4-BE49-F238E27FC236}">
                <a16:creationId xmlns:a16="http://schemas.microsoft.com/office/drawing/2014/main" id="{34725579-A703-41BB-BAAC-C591A4EC08D4}"/>
              </a:ext>
            </a:extLst>
          </p:cNvPr>
          <p:cNvSpPr>
            <a:spLocks noGrp="1" noSelect="1" noMove="1" noResize="1" noTextEdit="1"/>
          </p:cNvSpPr>
          <p:nvPr>
            <p:ph sz="half" idx="1"/>
          </p:nvPr>
        </p:nvSpPr>
        <p:spPr>
          <a:xfrm>
            <a:off x="613115" y="1621147"/>
            <a:ext cx="8269339" cy="3370710"/>
          </a:xfrm>
        </p:spPr>
        <p:txBody>
          <a:bodyPr>
            <a:noAutofit/>
          </a:bodyPr>
          <a:lstStyle/>
          <a:p>
            <a:r>
              <a:rPr lang="en-US" sz="2400">
                <a:latin typeface="Arial" panose="020b0604020202020204" pitchFamily="34" charset="0"/>
                <a:cs typeface="Arial" panose="020b0604020202020204" pitchFamily="34" charset="0"/>
              </a:rPr>
              <a:t>Proportioning assures proper mixing of heated and treated water to produce the appropriate dialysate solution. </a:t>
            </a:r>
          </a:p>
          <a:p>
            <a:r>
              <a:rPr lang="en-US" sz="2400">
                <a:latin typeface="Arial" panose="020b0604020202020204" pitchFamily="34" charset="0"/>
                <a:cs typeface="Arial" panose="020b0604020202020204" pitchFamily="34" charset="0"/>
              </a:rPr>
              <a:t>Proportioning pumps mix premade fresh dialysate acid (A) and bicarbonate (B) solutions together to make dialysate.</a:t>
            </a:r>
          </a:p>
          <a:p>
            <a:r>
              <a:rPr lang="en-US" sz="2400">
                <a:latin typeface="Arial" panose="020b0604020202020204" pitchFamily="34" charset="0"/>
                <a:cs typeface="Arial" panose="020b0604020202020204" pitchFamily="34" charset="0"/>
              </a:rPr>
              <a:t>Acid solutions contain acid/chloride salts, including sodium, potassium, calcium, magnesium, and acetate.</a:t>
            </a:r>
          </a:p>
          <a:p>
            <a:r>
              <a:rPr lang="en-US" sz="2400">
                <a:latin typeface="Arial" panose="020b0604020202020204" pitchFamily="34" charset="0"/>
                <a:cs typeface="Arial" panose="020b0604020202020204" pitchFamily="34" charset="0"/>
              </a:rPr>
              <a:t>Bicarbonate solutions are made fresh, since pre-prepared bicarbonate can precipitate with calcium and release CO</a:t>
            </a:r>
            <a:r>
              <a:rPr lang="en-US" sz="2400" baseline="-25000">
                <a:latin typeface="Arial" panose="020b0604020202020204" pitchFamily="34" charset="0"/>
                <a:cs typeface="Arial" panose="020b0604020202020204" pitchFamily="34" charset="0"/>
              </a:rPr>
              <a:t>2</a:t>
            </a:r>
            <a:r>
              <a:rPr lang="en-US" sz="2400">
                <a:latin typeface="Arial" panose="020b0604020202020204" pitchFamily="34" charset="0"/>
                <a:cs typeface="Arial" panose="020b0604020202020204" pitchFamily="34" charset="0"/>
              </a:rPr>
              <a:t> and encourage bacterial growth.</a:t>
            </a:r>
          </a:p>
        </p:txBody>
      </p:sp>
      <p:sp>
        <p:nvSpPr>
          <p:cNvPr id="7" name="Subtitle 6"/>
          <p:cNvSpPr>
            <a:spLocks noGrp="1" noSelect="1" noMove="1" noResize="1" noTextEdit="1"/>
          </p:cNvSpPr>
          <p:nvPr>
            <p:ph type="subTitle" idx="10"/>
          </p:nvPr>
        </p:nvSpPr>
        <p:spPr/>
        <p:txBody>
          <a:bodyPr/>
          <a:lstStyle/>
          <a:p>
            <a:r>
              <a:rPr lang="en-US"/>
              <a:t>Dialysate circuit: Proportioning</a:t>
            </a:r>
          </a:p>
        </p:txBody>
      </p:sp>
      <p:sp>
        <p:nvSpPr>
          <p:cNvPr id="5" name="TextBox 4">
            <a:extLst>
              <a:ext uri="{FF2B5EF4-FFF2-40B4-BE49-F238E27FC236}">
                <a16:creationId xmlns:a16="http://schemas.microsoft.com/office/drawing/2014/main" id="{BBEB9FA7-B22A-4259-AE07-A4ECF4311566}"/>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pic>
        <p:nvPicPr>
          <p:cNvPr id="9" name="Picture 8" descr="Screen Shot 2020-12-04 at 6.50.33 AM.png"/>
          <p:cNvPicPr>
            <a:picLocks noSelect="1" noChangeAspect="1" noMove="1" noResize="1"/>
          </p:cNvPicPr>
          <p:nvPr/>
        </p:nvPicPr>
        <p:blipFill>
          <a:blip r:embed="rId3">
            <a:extLst>
              <a:ext uri="{28A0092B-C50C-407E-A947-70E740481C1C}">
                <a14:useLocalDpi xmlns:a14="http://schemas.microsoft.com/office/drawing/2010/main" val="0"/>
              </a:ext>
            </a:extLst>
          </a:blip>
          <a:stretch>
            <a:fillRect/>
          </a:stretch>
        </p:blipFill>
        <p:spPr>
          <a:xfrm>
            <a:off x="9335386" y="1614289"/>
            <a:ext cx="2246261" cy="4186214"/>
          </a:xfrm>
          <a:prstGeom prst="rect">
            <a:avLst/>
          </a:prstGeom>
        </p:spPr>
      </p:pic>
      <p:sp>
        <p:nvSpPr>
          <p:cNvPr id="15" name="TextBox 14"/>
          <p:cNvSpPr txBox="1">
            <a:spLocks noSelect="1" noMove="1" noResize="1" noTextEdit="1"/>
          </p:cNvSpPr>
          <p:nvPr/>
        </p:nvSpPr>
        <p:spPr>
          <a:xfrm>
            <a:off x="8259103" y="5815297"/>
            <a:ext cx="3935476" cy="323165"/>
          </a:xfrm>
          <a:prstGeom prst="rect">
            <a:avLst/>
          </a:prstGeom>
          <a:noFill/>
        </p:spPr>
        <p:txBody>
          <a:bodyPr wrap="square" rtlCol="0">
            <a:spAutoFit/>
          </a:bodyPr>
          <a:lstStyle/>
          <a:p>
            <a:pPr algn="r"/>
            <a:r>
              <a:rPr lang="en-US" sz="1500" i="1">
                <a:latin typeface="Arial" panose="020b0604020202020204" pitchFamily="34" charset="0"/>
                <a:cs typeface="Arial" panose="020b0604020202020204" pitchFamily="34" charset="0"/>
              </a:rPr>
              <a:t>Image used with permission</a:t>
            </a:r>
            <a:r>
              <a:rPr lang="is-IS" sz="1500" i="1">
                <a:latin typeface="Arial" panose="020b0604020202020204" pitchFamily="34" charset="0"/>
                <a:cs typeface="Arial" panose="020b0604020202020204" pitchFamily="34" charset="0"/>
              </a:rPr>
              <a:t>, ©Scott Bieber</a:t>
            </a:r>
            <a:endParaRPr lang="en-US" sz="1500" i="1">
              <a:latin typeface="Arial" panose="020b0604020202020204" pitchFamily="34" charset="0"/>
              <a:cs typeface="Arial" panose="020b0604020202020204" pitchFamily="34" charset="0"/>
            </a:endParaRPr>
          </a:p>
        </p:txBody>
      </p:sp>
    </p:spTree>
    <p:extLst>
      <p:ext uri="{BB962C8B-B14F-4D97-AF65-F5344CB8AC3E}">
        <p14:creationId val="469170273"/>
      </p:ext>
    </p:extLst>
  </p:cSld>
  <p:clrMapOvr>
    <a:masterClrMapping/>
  </p:clrMapOvr>
  <p:transition/>
  <p:timing/>
</p:sld>
</file>

<file path=ppt/slides/slide1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5" name="Title 4"/>
          <p:cNvSpPr>
            <a:spLocks noGrp="1" noSelect="1" noMove="1" noResize="1" noTextEdit="1"/>
          </p:cNvSpPr>
          <p:nvPr>
            <p:ph type="title"/>
          </p:nvPr>
        </p:nvSpPr>
        <p:spPr>
          <a:xfrm>
            <a:off x="621166" y="696795"/>
            <a:ext cx="10515600" cy="1078992"/>
          </a:xfrm>
        </p:spPr>
        <p:txBody>
          <a:bodyPr/>
          <a:lstStyle/>
          <a:p>
            <a:r>
              <a:rPr lang="en-US"/>
              <a:t>Dialysate Proportioning and Formulation</a:t>
            </a:r>
          </a:p>
        </p:txBody>
      </p:sp>
      <p:sp>
        <p:nvSpPr>
          <p:cNvPr id="6" name="Content Placeholder 5"/>
          <p:cNvSpPr>
            <a:spLocks noGrp="1" noSelect="1" noMove="1" noResize="1" noTextEdit="1"/>
          </p:cNvSpPr>
          <p:nvPr>
            <p:ph sz="half" idx="1"/>
          </p:nvPr>
        </p:nvSpPr>
        <p:spPr>
          <a:xfrm>
            <a:off x="621167" y="1616369"/>
            <a:ext cx="5474834" cy="4167189"/>
          </a:xfrm>
        </p:spPr>
        <p:txBody>
          <a:bodyPr>
            <a:normAutofit lnSpcReduction="10000"/>
          </a:bodyPr>
          <a:lstStyle/>
          <a:p>
            <a:r>
              <a:rPr lang="en-US" sz="2400">
                <a:latin typeface="Arial" panose="020b0604020202020204" pitchFamily="34" charset="0"/>
                <a:cs typeface="Arial" panose="020b0604020202020204" pitchFamily="34" charset="0"/>
              </a:rPr>
              <a:t>Dialysate solutions are passed through a small filter prior to and after formation</a:t>
            </a:r>
          </a:p>
          <a:p>
            <a:r>
              <a:rPr lang="en-US" sz="2400">
                <a:latin typeface="Arial" panose="020b0604020202020204" pitchFamily="34" charset="0"/>
                <a:cs typeface="Arial" panose="020b0604020202020204" pitchFamily="34" charset="0"/>
              </a:rPr>
              <a:t>Potential problems include: </a:t>
            </a:r>
          </a:p>
          <a:p>
            <a:pPr marL="796925" lvl="1" indent="-339725">
              <a:buFont typeface="Courier New" panose="02070309020205020404" pitchFamily="49" charset="0"/>
              <a:buChar char="o"/>
            </a:pPr>
            <a:r>
              <a:rPr lang="en-US">
                <a:latin typeface="Arial" panose="020b0604020202020204" pitchFamily="34" charset="0"/>
                <a:cs typeface="Arial" panose="020b0604020202020204" pitchFamily="34" charset="0"/>
              </a:rPr>
              <a:t>Incorrect bicarbonate or acid concentrate </a:t>
            </a:r>
          </a:p>
          <a:p>
            <a:pPr marL="796925" lvl="1" indent="-339725">
              <a:buFont typeface="Courier New" panose="02070309020205020404" pitchFamily="49" charset="0"/>
              <a:buChar char="o"/>
            </a:pPr>
            <a:r>
              <a:rPr lang="en-US">
                <a:latin typeface="Arial" panose="020b0604020202020204" pitchFamily="34" charset="0"/>
                <a:cs typeface="Arial" panose="020b0604020202020204" pitchFamily="34" charset="0"/>
              </a:rPr>
              <a:t>Inadequate dialysate mixing </a:t>
            </a:r>
          </a:p>
          <a:p>
            <a:pPr marL="796925" lvl="1" indent="-339725">
              <a:buFont typeface="Courier New" panose="02070309020205020404" pitchFamily="49" charset="0"/>
              <a:buChar char="o"/>
            </a:pPr>
            <a:r>
              <a:rPr lang="en-US">
                <a:latin typeface="Arial" panose="020b0604020202020204" pitchFamily="34" charset="0"/>
                <a:cs typeface="Arial" panose="020b0604020202020204" pitchFamily="34" charset="0"/>
              </a:rPr>
              <a:t>Clogged filters </a:t>
            </a:r>
          </a:p>
          <a:p>
            <a:pPr marL="796925" lvl="1" indent="-339725">
              <a:buFont typeface="Courier New" panose="02070309020205020404" pitchFamily="49" charset="0"/>
              <a:buChar char="o"/>
            </a:pPr>
            <a:r>
              <a:rPr lang="en-US">
                <a:latin typeface="Arial" panose="020b0604020202020204" pitchFamily="34" charset="0"/>
                <a:cs typeface="Arial" panose="020b0604020202020204" pitchFamily="34" charset="0"/>
              </a:rPr>
              <a:t>Device alarms disarmed by the operator </a:t>
            </a:r>
          </a:p>
          <a:p>
            <a:pPr marL="796925" lvl="1" indent="-339725">
              <a:buFont typeface="Courier New" panose="02070309020205020404" pitchFamily="49" charset="0"/>
              <a:buChar char="o"/>
            </a:pPr>
            <a:r>
              <a:rPr lang="en-US">
                <a:latin typeface="Arial" panose="020b0604020202020204" pitchFamily="34" charset="0"/>
                <a:cs typeface="Arial" panose="020b0604020202020204" pitchFamily="34" charset="0"/>
              </a:rPr>
              <a:t>Precipitation of calcium or bicarbonate salts </a:t>
            </a:r>
          </a:p>
          <a:p>
            <a:endParaRPr lang="en-US" sz="2400">
              <a:latin typeface="Arial" panose="020b0604020202020204" pitchFamily="34" charset="0"/>
              <a:cs typeface="Arial" panose="020b0604020202020204" pitchFamily="34" charset="0"/>
            </a:endParaRPr>
          </a:p>
          <a:p>
            <a:endParaRPr lang="en-US" sz="2400">
              <a:latin typeface="Arial" panose="020b0604020202020204" pitchFamily="34" charset="0"/>
              <a:cs typeface="Arial" panose="020b0604020202020204" pitchFamily="34" charset="0"/>
            </a:endParaRPr>
          </a:p>
        </p:txBody>
      </p:sp>
      <p:sp>
        <p:nvSpPr>
          <p:cNvPr id="8" name="Subtitle 7"/>
          <p:cNvSpPr>
            <a:spLocks noGrp="1" noSelect="1" noMove="1" noResize="1" noTextEdit="1"/>
          </p:cNvSpPr>
          <p:nvPr>
            <p:ph type="subTitle" idx="10"/>
          </p:nvPr>
        </p:nvSpPr>
        <p:spPr/>
        <p:txBody>
          <a:bodyPr/>
          <a:lstStyle/>
          <a:p>
            <a:r>
              <a:rPr lang="en-US"/>
              <a:t>Dialysate circuit: Proportioning</a:t>
            </a:r>
          </a:p>
          <a:p>
            <a:r>
              <a:rPr lang="en-US"/>
              <a:t> proportioning</a:t>
            </a:r>
          </a:p>
        </p:txBody>
      </p:sp>
      <p:graphicFrame>
        <p:nvGraphicFramePr>
          <p:cNvPr id="13" name="Content Placeholder 7"/>
          <p:cNvGraphicFramePr>
            <a:graphicFrameLocks noGrp="1" noSelect="1" noMove="1" noResize="1"/>
          </p:cNvGraphicFramePr>
          <p:nvPr>
            <p:ph sz="half" idx="2"/>
            <p:extLst>
              <p:ext uri="{D42A27DB-BD31-4B8C-83A1-F6EECF244321}">
                <p14:modId val="2950175185"/>
              </p:ext>
            </p:extLst>
          </p:nvPr>
        </p:nvGraphicFramePr>
        <p:xfrm>
          <a:off x="6661469" y="1605736"/>
          <a:ext cx="5151564" cy="4064000"/>
        </p:xfrm>
        <a:graphic>
          <a:graphicData uri="http://schemas.openxmlformats.org/drawingml/2006/table">
            <a:tbl>
              <a:tblPr firstRow="1" bandRow="1">
                <a:tableStyleId>{5C22544A-7EE6-4342-B048-85BDC9FD1C3A}</a:tableStyleId>
              </a:tblPr>
              <a:tblGrid>
                <a:gridCol w="1706076">
                  <a:extLst>
                    <a:ext uri="{9D8B030D-6E8A-4147-A177-3AD203B41FA5}">
                      <a16:colId xmlns:a16="http://schemas.microsoft.com/office/drawing/2014/main" val="20000"/>
                    </a:ext>
                  </a:extLst>
                </a:gridCol>
                <a:gridCol w="3445488">
                  <a:extLst>
                    <a:ext uri="{9D8B030D-6E8A-4147-A177-3AD203B41FA5}">
                      <a16:colId xmlns:a16="http://schemas.microsoft.com/office/drawing/2014/main" val="20001"/>
                    </a:ext>
                  </a:extLst>
                </a:gridCol>
              </a:tblGrid>
              <a:tr h="370840">
                <a:tc>
                  <a:txBody>
                    <a:bodyPr vert="horz" wrap="square"/>
                    <a:lstStyle/>
                    <a:p>
                      <a:r>
                        <a:rPr lang="en-US" sz="2000"/>
                        <a:t>Electrolyte</a:t>
                      </a:r>
                    </a:p>
                  </a:txBody>
                  <a:tcPr marL="45057" marR="45057"/>
                </a:tc>
                <a:tc>
                  <a:txBody>
                    <a:bodyPr vert="horz" wrap="square"/>
                    <a:lstStyle/>
                    <a:p>
                      <a:r>
                        <a:rPr lang="en-US" sz="2000"/>
                        <a:t>Standard Concentrations</a:t>
                      </a:r>
                    </a:p>
                  </a:txBody>
                  <a:tcPr marL="45057" marR="45057"/>
                </a:tc>
                <a:extLst>
                  <a:ext uri="{0D108BD9-81ED-4DB2-BD59-A6C34878D82A}">
                    <a16:rowId xmlns:a16="http://schemas.microsoft.com/office/drawing/2014/main" val="10000"/>
                  </a:ext>
                </a:extLst>
              </a:tr>
              <a:tr h="370840">
                <a:tc>
                  <a:txBody>
                    <a:bodyPr vert="horz" wrap="square"/>
                    <a:lstStyle/>
                    <a:p>
                      <a:r>
                        <a:rPr lang="en-US" sz="1800"/>
                        <a:t>Sodium</a:t>
                      </a:r>
                    </a:p>
                  </a:txBody>
                  <a:tcPr marL="45057" marR="45057"/>
                </a:tc>
                <a:tc>
                  <a:txBody>
                    <a:bodyPr vert="horz" wrap="square"/>
                    <a:lstStyle/>
                    <a:p>
                      <a:r>
                        <a:rPr lang="en-US" sz="1800"/>
                        <a:t>135-145 mEq/L</a:t>
                      </a:r>
                    </a:p>
                  </a:txBody>
                  <a:tcPr marL="45057" marR="45057"/>
                </a:tc>
                <a:extLst>
                  <a:ext uri="{0D108BD9-81ED-4DB2-BD59-A6C34878D82A}">
                    <a16:rowId xmlns:a16="http://schemas.microsoft.com/office/drawing/2014/main" val="10001"/>
                  </a:ext>
                </a:extLst>
              </a:tr>
              <a:tr h="370840">
                <a:tc>
                  <a:txBody>
                    <a:bodyPr vert="horz" wrap="square"/>
                    <a:lstStyle/>
                    <a:p>
                      <a:r>
                        <a:rPr lang="en-US" sz="1800"/>
                        <a:t>Potassium</a:t>
                      </a:r>
                    </a:p>
                  </a:txBody>
                  <a:tcPr marL="45057" marR="45057"/>
                </a:tc>
                <a:tc>
                  <a:txBody>
                    <a:bodyPr vert="horz" wrap="square"/>
                    <a:lstStyle/>
                    <a:p>
                      <a:pPr marL="0" marR="0" indent="0" algn="l" defTabSz="914400" rtl="0" eaLnBrk="1" fontAlgn="auto" latinLnBrk="0" hangingPunct="1">
                        <a:lnSpc>
                          <a:spcPct val="100000"/>
                        </a:lnSpc>
                        <a:spcBef>
                          <a:spcPct val="0"/>
                        </a:spcBef>
                        <a:spcAft>
                          <a:spcPct val="0"/>
                        </a:spcAft>
                        <a:buClrTx/>
                        <a:buSzTx/>
                        <a:buFontTx/>
                        <a:buNone/>
                        <a:defRPr/>
                      </a:pPr>
                      <a:r>
                        <a:rPr lang="en-US" sz="1800"/>
                        <a:t>2-4 mEq/L</a:t>
                      </a:r>
                    </a:p>
                  </a:txBody>
                  <a:tcPr marL="45057" marR="45057"/>
                </a:tc>
                <a:extLst>
                  <a:ext uri="{0D108BD9-81ED-4DB2-BD59-A6C34878D82A}">
                    <a16:rowId xmlns:a16="http://schemas.microsoft.com/office/drawing/2014/main" val="10002"/>
                  </a:ext>
                </a:extLst>
              </a:tr>
              <a:tr h="370840">
                <a:tc>
                  <a:txBody>
                    <a:bodyPr vert="horz" wrap="square"/>
                    <a:lstStyle/>
                    <a:p>
                      <a:r>
                        <a:rPr lang="en-US" sz="1800"/>
                        <a:t>Calcium</a:t>
                      </a:r>
                    </a:p>
                  </a:txBody>
                  <a:tcPr marL="45057" marR="45057"/>
                </a:tc>
                <a:tc>
                  <a:txBody>
                    <a:bodyPr vert="horz" wrap="square"/>
                    <a:lstStyle/>
                    <a:p>
                      <a:pPr marL="0" marR="0" indent="0" algn="l" defTabSz="914400" rtl="0" eaLnBrk="1" fontAlgn="auto" latinLnBrk="0" hangingPunct="1">
                        <a:lnSpc>
                          <a:spcPct val="100000"/>
                        </a:lnSpc>
                        <a:spcBef>
                          <a:spcPct val="0"/>
                        </a:spcBef>
                        <a:spcAft>
                          <a:spcPct val="0"/>
                        </a:spcAft>
                        <a:buClrTx/>
                        <a:buSzTx/>
                        <a:buFontTx/>
                        <a:buNone/>
                        <a:defRPr/>
                      </a:pPr>
                      <a:r>
                        <a:rPr lang="en-US" sz="1800"/>
                        <a:t>2.5-3.5 mEq/L (2.5 mEq/L</a:t>
                      </a:r>
                      <a:r>
                        <a:rPr lang="en-US" sz="1800" baseline="0"/>
                        <a:t> std.)</a:t>
                      </a:r>
                      <a:endParaRPr lang="en-US" sz="1800"/>
                    </a:p>
                  </a:txBody>
                  <a:tcPr marL="45057" marR="45057"/>
                </a:tc>
                <a:extLst>
                  <a:ext uri="{0D108BD9-81ED-4DB2-BD59-A6C34878D82A}">
                    <a16:rowId xmlns:a16="http://schemas.microsoft.com/office/drawing/2014/main" val="10003"/>
                  </a:ext>
                </a:extLst>
              </a:tr>
              <a:tr h="370840">
                <a:tc>
                  <a:txBody>
                    <a:bodyPr vert="horz" wrap="square"/>
                    <a:lstStyle/>
                    <a:p>
                      <a:r>
                        <a:rPr lang="en-US" sz="1800"/>
                        <a:t>Magnesium</a:t>
                      </a:r>
                    </a:p>
                  </a:txBody>
                  <a:tcPr marL="45057" marR="45057"/>
                </a:tc>
                <a:tc>
                  <a:txBody>
                    <a:bodyPr vert="horz" wrap="square"/>
                    <a:lstStyle/>
                    <a:p>
                      <a:pPr marL="0" marR="0" indent="0" algn="l" defTabSz="914400" rtl="0" eaLnBrk="1" fontAlgn="auto" latinLnBrk="0" hangingPunct="1">
                        <a:lnSpc>
                          <a:spcPct val="100000"/>
                        </a:lnSpc>
                        <a:spcBef>
                          <a:spcPct val="0"/>
                        </a:spcBef>
                        <a:spcAft>
                          <a:spcPct val="0"/>
                        </a:spcAft>
                        <a:buClrTx/>
                        <a:buSzTx/>
                        <a:buFontTx/>
                        <a:buNone/>
                        <a:defRPr/>
                      </a:pPr>
                      <a:r>
                        <a:rPr lang="en-US" sz="1800"/>
                        <a:t>0.5-1.5 mEq/L</a:t>
                      </a:r>
                    </a:p>
                  </a:txBody>
                  <a:tcPr marL="45057" marR="45057"/>
                </a:tc>
                <a:extLst>
                  <a:ext uri="{0D108BD9-81ED-4DB2-BD59-A6C34878D82A}">
                    <a16:rowId xmlns:a16="http://schemas.microsoft.com/office/drawing/2014/main" val="10004"/>
                  </a:ext>
                </a:extLst>
              </a:tr>
              <a:tr h="370840">
                <a:tc>
                  <a:txBody>
                    <a:bodyPr vert="horz" wrap="square"/>
                    <a:lstStyle/>
                    <a:p>
                      <a:r>
                        <a:rPr lang="en-US" sz="1800"/>
                        <a:t>Chloride</a:t>
                      </a:r>
                    </a:p>
                  </a:txBody>
                  <a:tcPr marL="45057" marR="45057"/>
                </a:tc>
                <a:tc>
                  <a:txBody>
                    <a:bodyPr vert="horz" wrap="square"/>
                    <a:lstStyle/>
                    <a:p>
                      <a:pPr marL="0" marR="0" indent="0" algn="l" defTabSz="914400" rtl="0" eaLnBrk="1" fontAlgn="auto" latinLnBrk="0" hangingPunct="1">
                        <a:lnSpc>
                          <a:spcPct val="100000"/>
                        </a:lnSpc>
                        <a:spcBef>
                          <a:spcPct val="0"/>
                        </a:spcBef>
                        <a:spcAft>
                          <a:spcPct val="0"/>
                        </a:spcAft>
                        <a:buClrTx/>
                        <a:buSzTx/>
                        <a:buFontTx/>
                        <a:buNone/>
                        <a:defRPr/>
                      </a:pPr>
                      <a:r>
                        <a:rPr lang="en-US" sz="1800"/>
                        <a:t>100-124 mEq/L</a:t>
                      </a:r>
                    </a:p>
                  </a:txBody>
                  <a:tcPr marL="45057" marR="45057"/>
                </a:tc>
                <a:extLst>
                  <a:ext uri="{0D108BD9-81ED-4DB2-BD59-A6C34878D82A}">
                    <a16:rowId xmlns:a16="http://schemas.microsoft.com/office/drawing/2014/main" val="10005"/>
                  </a:ext>
                </a:extLst>
              </a:tr>
              <a:tr h="370840">
                <a:tc>
                  <a:txBody>
                    <a:bodyPr vert="horz" wrap="square"/>
                    <a:lstStyle/>
                    <a:p>
                      <a:r>
                        <a:rPr lang="en-US" sz="1800"/>
                        <a:t>Bicarbonate</a:t>
                      </a:r>
                    </a:p>
                  </a:txBody>
                  <a:tcPr marL="45057" marR="45057"/>
                </a:tc>
                <a:tc>
                  <a:txBody>
                    <a:bodyPr vert="horz" wrap="square"/>
                    <a:lstStyle/>
                    <a:p>
                      <a:pPr marL="0" marR="0" indent="0" algn="l" defTabSz="914400" rtl="0" eaLnBrk="1" fontAlgn="auto" latinLnBrk="0" hangingPunct="1">
                        <a:lnSpc>
                          <a:spcPct val="100000"/>
                        </a:lnSpc>
                        <a:spcBef>
                          <a:spcPct val="0"/>
                        </a:spcBef>
                        <a:spcAft>
                          <a:spcPct val="0"/>
                        </a:spcAft>
                        <a:buClrTx/>
                        <a:buSzTx/>
                        <a:buFontTx/>
                        <a:buNone/>
                        <a:defRPr/>
                      </a:pPr>
                      <a:r>
                        <a:rPr lang="en-US" sz="1800"/>
                        <a:t>32-40 mEq/L</a:t>
                      </a:r>
                    </a:p>
                  </a:txBody>
                  <a:tcPr marL="45057" marR="45057"/>
                </a:tc>
                <a:extLst>
                  <a:ext uri="{0D108BD9-81ED-4DB2-BD59-A6C34878D82A}">
                    <a16:rowId xmlns:a16="http://schemas.microsoft.com/office/drawing/2014/main" val="10006"/>
                  </a:ext>
                </a:extLst>
              </a:tr>
              <a:tr h="370840">
                <a:tc>
                  <a:txBody>
                    <a:bodyPr vert="horz" wrap="square"/>
                    <a:lstStyle/>
                    <a:p>
                      <a:r>
                        <a:rPr lang="en-US" sz="1800"/>
                        <a:t>Glucose</a:t>
                      </a:r>
                    </a:p>
                  </a:txBody>
                  <a:tcPr marL="45057" marR="45057"/>
                </a:tc>
                <a:tc>
                  <a:txBody>
                    <a:bodyPr vert="horz" wrap="square"/>
                    <a:lstStyle/>
                    <a:p>
                      <a:pPr marL="0" marR="0" indent="0" algn="l" defTabSz="914400" rtl="0" eaLnBrk="1" fontAlgn="auto" latinLnBrk="0" hangingPunct="1">
                        <a:lnSpc>
                          <a:spcPct val="100000"/>
                        </a:lnSpc>
                        <a:spcBef>
                          <a:spcPct val="0"/>
                        </a:spcBef>
                        <a:spcAft>
                          <a:spcPct val="0"/>
                        </a:spcAft>
                        <a:buClrTx/>
                        <a:buSzTx/>
                        <a:buFontTx/>
                        <a:buNone/>
                        <a:defRPr/>
                      </a:pPr>
                      <a:r>
                        <a:rPr lang="en-US" sz="1800"/>
                        <a:t>100-250 mg/dL</a:t>
                      </a:r>
                    </a:p>
                  </a:txBody>
                  <a:tcPr marL="45057" marR="45057"/>
                </a:tc>
                <a:extLst>
                  <a:ext uri="{0D108BD9-81ED-4DB2-BD59-A6C34878D82A}">
                    <a16:rowId xmlns:a16="http://schemas.microsoft.com/office/drawing/2014/main" val="10007"/>
                  </a:ext>
                </a:extLst>
              </a:tr>
              <a:tr h="370840">
                <a:tc>
                  <a:txBody>
                    <a:bodyPr vert="horz" wrap="square"/>
                    <a:lstStyle/>
                    <a:p>
                      <a:r>
                        <a:rPr lang="en-US" sz="1800"/>
                        <a:t>Citrate/acetate</a:t>
                      </a:r>
                    </a:p>
                  </a:txBody>
                  <a:tcPr marL="45057" marR="45057"/>
                </a:tc>
                <a:tc>
                  <a:txBody>
                    <a:bodyPr vert="horz" wrap="square"/>
                    <a:lstStyle/>
                    <a:p>
                      <a:pPr marL="0" marR="0" indent="0" algn="l" defTabSz="914400" rtl="0" eaLnBrk="1" fontAlgn="auto" latinLnBrk="0" hangingPunct="1">
                        <a:lnSpc>
                          <a:spcPct val="100000"/>
                        </a:lnSpc>
                        <a:spcBef>
                          <a:spcPct val="0"/>
                        </a:spcBef>
                        <a:spcAft>
                          <a:spcPct val="0"/>
                        </a:spcAft>
                        <a:buClrTx/>
                        <a:buSzTx/>
                        <a:buFontTx/>
                        <a:buNone/>
                        <a:defRPr/>
                      </a:pPr>
                      <a:r>
                        <a:rPr lang="en-US" sz="1800"/>
                        <a:t>Cit.: 2.4 mEq/L;</a:t>
                      </a:r>
                      <a:r>
                        <a:rPr lang="en-US" sz="1800" baseline="0"/>
                        <a:t> Acetate: </a:t>
                      </a:r>
                      <a:r>
                        <a:rPr lang="en-US" sz="1800"/>
                        <a:t>0.3 mEq/L</a:t>
                      </a:r>
                    </a:p>
                  </a:txBody>
                  <a:tcPr marL="45057" marR="45057"/>
                </a:tc>
                <a:extLst>
                  <a:ext uri="{0D108BD9-81ED-4DB2-BD59-A6C34878D82A}">
                    <a16:rowId xmlns:a16="http://schemas.microsoft.com/office/drawing/2014/main" val="2823325378"/>
                  </a:ext>
                </a:extLst>
              </a:tr>
              <a:tr h="370840">
                <a:tc>
                  <a:txBody>
                    <a:bodyPr vert="horz" wrap="square"/>
                    <a:lstStyle/>
                    <a:p>
                      <a:r>
                        <a:rPr lang="en-US" sz="1800"/>
                        <a:t>Acetate</a:t>
                      </a:r>
                    </a:p>
                  </a:txBody>
                  <a:tcPr marL="45057" marR="45057"/>
                </a:tc>
                <a:tc>
                  <a:txBody>
                    <a:bodyPr vert="horz" wrap="square"/>
                    <a:lstStyle/>
                    <a:p>
                      <a:pPr marL="0" marR="0" indent="0" algn="l" defTabSz="914400" rtl="0" eaLnBrk="1" fontAlgn="auto" latinLnBrk="0" hangingPunct="1">
                        <a:lnSpc>
                          <a:spcPct val="100000"/>
                        </a:lnSpc>
                        <a:spcBef>
                          <a:spcPct val="0"/>
                        </a:spcBef>
                        <a:spcAft>
                          <a:spcPct val="0"/>
                        </a:spcAft>
                        <a:buClrTx/>
                        <a:buSzTx/>
                        <a:buFontTx/>
                        <a:buNone/>
                        <a:defRPr/>
                      </a:pPr>
                      <a:r>
                        <a:rPr lang="en-US" sz="1800"/>
                        <a:t>Naturalyte</a:t>
                      </a:r>
                      <a:r>
                        <a:rPr lang="en-US" sz="2000" baseline="0"/>
                        <a:t>®</a:t>
                      </a:r>
                      <a:r>
                        <a:rPr lang="en-US" sz="1800"/>
                        <a:t>4.0</a:t>
                      </a:r>
                      <a:r>
                        <a:rPr lang="en-US" sz="1800" baseline="0"/>
                        <a:t> mEq/L</a:t>
                      </a:r>
                      <a:endParaRPr lang="en-US" sz="1800"/>
                    </a:p>
                    <a:p>
                      <a:pPr marL="0" marR="0" indent="0" algn="l" defTabSz="914400" rtl="0" eaLnBrk="1" fontAlgn="auto" latinLnBrk="0" hangingPunct="1">
                        <a:lnSpc>
                          <a:spcPct val="100000"/>
                        </a:lnSpc>
                        <a:spcBef>
                          <a:spcPct val="0"/>
                        </a:spcBef>
                        <a:spcAft>
                          <a:spcPct val="0"/>
                        </a:spcAft>
                        <a:buClrTx/>
                        <a:buSzTx/>
                        <a:buFontTx/>
                        <a:buNone/>
                        <a:defRPr/>
                      </a:pPr>
                      <a:r>
                        <a:rPr lang="en-US" sz="1800" err="1"/>
                        <a:t>Granuflo</a:t>
                      </a:r>
                      <a:r>
                        <a:rPr lang="en-US" sz="2000"/>
                        <a:t>®</a:t>
                      </a:r>
                      <a:r>
                        <a:rPr lang="en-US" sz="1800" baseline="0"/>
                        <a:t> 8 mEq/L</a:t>
                      </a:r>
                      <a:endParaRPr lang="en-US" sz="1800"/>
                    </a:p>
                  </a:txBody>
                  <a:tcPr marL="45057" marR="45057"/>
                </a:tc>
                <a:extLst>
                  <a:ext uri="{0D108BD9-81ED-4DB2-BD59-A6C34878D82A}">
                    <a16:rowId xmlns:a16="http://schemas.microsoft.com/office/drawing/2014/main" val="10009"/>
                  </a:ext>
                </a:extLst>
              </a:tr>
            </a:tbl>
          </a:graphicData>
        </a:graphic>
      </p:graphicFrame>
      <p:sp>
        <p:nvSpPr>
          <p:cNvPr id="7" name="TextBox 6">
            <a:extLst>
              <a:ext uri="{FF2B5EF4-FFF2-40B4-BE49-F238E27FC236}">
                <a16:creationId xmlns:a16="http://schemas.microsoft.com/office/drawing/2014/main" id="{DEF90E4C-20A4-48EB-9564-7FBE8AFA10E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2712663062"/>
      </p:ext>
    </p:extLst>
  </p:cSld>
  <p:clrMapOvr>
    <a:masterClrMapping/>
  </p:clrMapOvr>
  <p:transition/>
  <p:timing/>
</p:sld>
</file>

<file path=ppt/slides/slide1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noSelect="1" noMove="1" noResize="1" noTextEdit="1"/>
          </p:cNvSpPr>
          <p:nvPr>
            <p:ph type="title"/>
          </p:nvPr>
        </p:nvSpPr>
        <p:spPr>
          <a:xfrm>
            <a:off x="616667" y="698058"/>
            <a:ext cx="10515600" cy="1082404"/>
          </a:xfrm>
        </p:spPr>
        <p:txBody>
          <a:bodyPr/>
          <a:lstStyle/>
          <a:p>
            <a:r>
              <a:rPr lang="en-US"/>
              <a:t>Dialysate Modeling: Sodium</a:t>
            </a:r>
          </a:p>
        </p:txBody>
      </p:sp>
      <p:sp>
        <p:nvSpPr>
          <p:cNvPr id="11" name="Content Placeholder 10"/>
          <p:cNvSpPr>
            <a:spLocks noGrp="1" noSelect="1" noMove="1" noResize="1" noTextEdit="1"/>
          </p:cNvSpPr>
          <p:nvPr>
            <p:ph idx="1"/>
          </p:nvPr>
        </p:nvSpPr>
        <p:spPr>
          <a:xfrm>
            <a:off x="616667" y="1614637"/>
            <a:ext cx="10958666" cy="4259389"/>
          </a:xfrm>
        </p:spPr>
        <p:txBody>
          <a:bodyPr>
            <a:normAutofit/>
          </a:bodyPr>
          <a:lstStyle/>
          <a:p>
            <a:r>
              <a:rPr lang="en-US" sz="2400">
                <a:latin typeface="Arial" panose="020b0604020202020204" pitchFamily="34" charset="0"/>
                <a:cs typeface="Arial" panose="020b0604020202020204" pitchFamily="34" charset="0"/>
              </a:rPr>
              <a:t>Sodium modeling was used in the past to maintain hemodynamic stability during ultrafiltration; however, it led to increased thirst, which led to more intradialytic weight gain and fluid retention.</a:t>
            </a:r>
          </a:p>
          <a:p>
            <a:r>
              <a:rPr lang="en-US" sz="2400">
                <a:latin typeface="Arial" panose="020b0604020202020204" pitchFamily="34" charset="0"/>
                <a:cs typeface="Arial" panose="020b0604020202020204" pitchFamily="34" charset="0"/>
              </a:rPr>
              <a:t>Evidence indicates lower dialysate sodium is associated with lower intradialytic weight gain, lower BP and decreased thirst, but data are lacking for guidelines and prescriptions should be individualized. </a:t>
            </a:r>
          </a:p>
          <a:p>
            <a:pPr marL="457200" lvl="1" indent="0" algn="r">
              <a:buNone/>
            </a:pPr>
            <a:r>
              <a:rPr lang="en-US" sz="1500" i="1">
                <a:solidFill>
                  <a:schemeClr val="tx1"/>
                </a:solidFill>
                <a:latin typeface="Arial" panose="020b0604020202020204" pitchFamily="34" charset="0"/>
                <a:cs typeface="Arial" panose="020b0604020202020204" pitchFamily="34" charset="0"/>
              </a:rPr>
              <a:t>Song et al. JASN, 2005</a:t>
            </a:r>
          </a:p>
          <a:p>
            <a:pPr marL="457200" lvl="1" indent="0" algn="r">
              <a:buNone/>
            </a:pPr>
            <a:r>
              <a:rPr lang="en-US" sz="1500" i="1">
                <a:solidFill>
                  <a:schemeClr val="tx1"/>
                </a:solidFill>
                <a:latin typeface="Arial" panose="020b0604020202020204" pitchFamily="34" charset="0"/>
                <a:cs typeface="Arial" panose="020b0604020202020204" pitchFamily="34" charset="0"/>
              </a:rPr>
              <a:t>de Paula et al. Kidney International, 2004    </a:t>
            </a:r>
          </a:p>
          <a:p>
            <a:pPr marL="457200" lvl="1" indent="0" algn="r">
              <a:buNone/>
            </a:pPr>
            <a:r>
              <a:rPr lang="en-US" sz="1500" i="1">
                <a:solidFill>
                  <a:schemeClr val="tx1"/>
                </a:solidFill>
                <a:latin typeface="Arial" panose="020b0604020202020204" pitchFamily="34" charset="0"/>
                <a:cs typeface="Arial" panose="020b0604020202020204" pitchFamily="34" charset="0"/>
              </a:rPr>
              <a:t>Santos et al. Seminars in Dialysis, 2010</a:t>
            </a:r>
          </a:p>
          <a:p>
            <a:pPr marL="457200" lvl="1" indent="0" algn="r">
              <a:buNone/>
            </a:pPr>
            <a:r>
              <a:rPr lang="en-US" sz="1500" i="1">
                <a:solidFill>
                  <a:schemeClr val="tx1"/>
                </a:solidFill>
                <a:latin typeface="Arial" panose="020b0604020202020204" pitchFamily="34" charset="0"/>
                <a:cs typeface="Arial" panose="020b0604020202020204" pitchFamily="34" charset="0"/>
              </a:rPr>
              <a:t>Flythe et al. Seminars in Dialysis, 2017</a:t>
            </a:r>
          </a:p>
          <a:p>
            <a:endParaRPr lang="en-US" sz="2400">
              <a:latin typeface="Arial" panose="020b0604020202020204" pitchFamily="34" charset="0"/>
              <a:cs typeface="Arial" panose="020b0604020202020204" pitchFamily="34" charset="0"/>
            </a:endParaRPr>
          </a:p>
          <a:p>
            <a:endParaRPr lang="en-US" sz="2400">
              <a:latin typeface="Arial" panose="020b0604020202020204" pitchFamily="34" charset="0"/>
              <a:cs typeface="Arial" panose="020b0604020202020204" pitchFamily="34" charset="0"/>
            </a:endParaRPr>
          </a:p>
        </p:txBody>
      </p:sp>
      <p:sp>
        <p:nvSpPr>
          <p:cNvPr id="10" name="Subtitle 9"/>
          <p:cNvSpPr>
            <a:spLocks noGrp="1" noSelect="1" noMove="1" noResize="1" noTextEdit="1"/>
          </p:cNvSpPr>
          <p:nvPr>
            <p:ph type="subTitle" idx="10"/>
          </p:nvPr>
        </p:nvSpPr>
        <p:spPr/>
        <p:txBody>
          <a:bodyPr/>
          <a:lstStyle/>
          <a:p>
            <a:r>
              <a:rPr lang="en-US"/>
              <a:t>Dialysate circuit: Electrolyte</a:t>
            </a:r>
          </a:p>
        </p:txBody>
      </p:sp>
      <p:sp>
        <p:nvSpPr>
          <p:cNvPr id="5" name="TextBox 4">
            <a:extLst>
              <a:ext uri="{FF2B5EF4-FFF2-40B4-BE49-F238E27FC236}">
                <a16:creationId xmlns:a16="http://schemas.microsoft.com/office/drawing/2014/main" id="{DEF90E4C-20A4-48EB-9564-7FBE8AFA10E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1122620757"/>
      </p:ext>
    </p:extLst>
  </p:cSld>
  <p:clrMapOvr>
    <a:masterClrMapping/>
  </p:clrMapOvr>
  <p:transition/>
  <p:timing/>
</p:sld>
</file>

<file path=ppt/slides/slide1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noSelect="1" noMove="1" noResize="1" noTextEdit="1"/>
          </p:cNvSpPr>
          <p:nvPr>
            <p:ph type="title"/>
          </p:nvPr>
        </p:nvSpPr>
        <p:spPr>
          <a:xfrm>
            <a:off x="614359" y="698020"/>
            <a:ext cx="10515600" cy="1078992"/>
          </a:xfrm>
        </p:spPr>
        <p:txBody>
          <a:bodyPr>
            <a:normAutofit fontScale="90000"/>
          </a:bodyPr>
          <a:lstStyle/>
          <a:p>
            <a:r>
              <a:rPr lang="en-US"/>
              <a:t>Dialysate Monitoring: pH and Temperature3</a:t>
            </a:r>
          </a:p>
        </p:txBody>
      </p:sp>
      <p:sp>
        <p:nvSpPr>
          <p:cNvPr id="3" name="Content Placeholder 2"/>
          <p:cNvSpPr>
            <a:spLocks noGrp="1" noSelect="1" noMove="1" noResize="1" noTextEdit="1"/>
          </p:cNvSpPr>
          <p:nvPr>
            <p:ph sz="half" idx="1"/>
          </p:nvPr>
        </p:nvSpPr>
        <p:spPr>
          <a:xfrm>
            <a:off x="614359" y="1620047"/>
            <a:ext cx="7198096" cy="3788030"/>
          </a:xfrm>
        </p:spPr>
        <p:txBody>
          <a:bodyPr>
            <a:noAutofit/>
          </a:bodyPr>
          <a:lstStyle/>
          <a:p>
            <a:r>
              <a:rPr lang="en-US" sz="2400" b="1">
                <a:latin typeface="Arial" panose="020b0604020202020204" pitchFamily="34" charset="0"/>
                <a:cs typeface="Arial" panose="020b0604020202020204" pitchFamily="34" charset="0"/>
              </a:rPr>
              <a:t>pH: </a:t>
            </a:r>
            <a:r>
              <a:rPr lang="en-US" sz="2400">
                <a:latin typeface="Arial" panose="020b0604020202020204" pitchFamily="34" charset="0"/>
                <a:cs typeface="Arial" panose="020b0604020202020204" pitchFamily="34" charset="0"/>
              </a:rPr>
              <a:t>pH is measured as the ratio of HCO</a:t>
            </a:r>
            <a:r>
              <a:rPr lang="en-US" sz="2400" baseline="-25000">
                <a:latin typeface="Arial" panose="020b0604020202020204" pitchFamily="34" charset="0"/>
                <a:cs typeface="Arial" panose="020b0604020202020204" pitchFamily="34" charset="0"/>
              </a:rPr>
              <a:t>3</a:t>
            </a:r>
            <a:r>
              <a:rPr lang="en-US" sz="2400" baseline="30000">
                <a:latin typeface="Arial" panose="020b0604020202020204" pitchFamily="34" charset="0"/>
                <a:cs typeface="Arial" panose="020b0604020202020204" pitchFamily="34" charset="0"/>
              </a:rPr>
              <a:t>- </a:t>
            </a:r>
            <a:r>
              <a:rPr lang="en-US" sz="2400">
                <a:latin typeface="Arial" panose="020b0604020202020204" pitchFamily="34" charset="0"/>
                <a:cs typeface="Arial" panose="020b0604020202020204" pitchFamily="34" charset="0"/>
              </a:rPr>
              <a:t>to H</a:t>
            </a:r>
            <a:r>
              <a:rPr lang="en-US" sz="2400" baseline="-25000">
                <a:latin typeface="Arial" panose="020b0604020202020204" pitchFamily="34" charset="0"/>
                <a:cs typeface="Arial" panose="020b0604020202020204" pitchFamily="34" charset="0"/>
              </a:rPr>
              <a:t>2</a:t>
            </a:r>
            <a:r>
              <a:rPr lang="en-US" sz="2400">
                <a:latin typeface="Arial" panose="020b0604020202020204" pitchFamily="34" charset="0"/>
                <a:cs typeface="Arial" panose="020b0604020202020204" pitchFamily="34" charset="0"/>
              </a:rPr>
              <a:t>C0</a:t>
            </a:r>
            <a:r>
              <a:rPr lang="en-US" sz="2400" baseline="-25000">
                <a:latin typeface="Arial" panose="020b0604020202020204" pitchFamily="34" charset="0"/>
                <a:cs typeface="Arial" panose="020b0604020202020204" pitchFamily="34" charset="0"/>
              </a:rPr>
              <a:t>3</a:t>
            </a:r>
            <a:r>
              <a:rPr lang="en-US" sz="2400">
                <a:latin typeface="Arial" panose="020b0604020202020204" pitchFamily="34" charset="0"/>
                <a:cs typeface="Arial" panose="020b0604020202020204" pitchFamily="34" charset="0"/>
              </a:rPr>
              <a:t>.The recommended pH range is 6.8–7.6. Not all machines have a monitor, but dialysate pH should be monitored each session.</a:t>
            </a:r>
          </a:p>
          <a:p>
            <a:r>
              <a:rPr lang="en-US" sz="2400" b="1">
                <a:latin typeface="Arial" panose="020b0604020202020204" pitchFamily="34" charset="0"/>
                <a:cs typeface="Arial" panose="020b0604020202020204" pitchFamily="34" charset="0"/>
              </a:rPr>
              <a:t>Temperature: </a:t>
            </a:r>
            <a:r>
              <a:rPr lang="en-US" sz="2400">
                <a:latin typeface="Arial" panose="020b0604020202020204" pitchFamily="34" charset="0"/>
                <a:cs typeface="Arial" panose="020b0604020202020204" pitchFamily="34" charset="0"/>
              </a:rPr>
              <a:t>A heat sensor monitors dialysate temperature near the dialyzer and provides a short feedback loop for changes. Temperature should be between 35°– 42°C. </a:t>
            </a:r>
          </a:p>
          <a:p>
            <a:pPr marL="796925" lvl="1" indent="-339725">
              <a:spcBef>
                <a:spcPct val="0"/>
              </a:spcBef>
              <a:buFont typeface="Courier New" panose="02070309020205020404" pitchFamily="49" charset="0"/>
              <a:buChar char="o"/>
            </a:pPr>
            <a:r>
              <a:rPr lang="en-US" sz="2000">
                <a:latin typeface="Arial" panose="020b0604020202020204" pitchFamily="34" charset="0"/>
                <a:cs typeface="Arial" panose="020b0604020202020204" pitchFamily="34" charset="0"/>
              </a:rPr>
              <a:t>Low temperatures can cause shivering (&lt;35°C).</a:t>
            </a:r>
          </a:p>
          <a:p>
            <a:pPr marL="796925" lvl="1" indent="-339725">
              <a:spcBef>
                <a:spcPct val="0"/>
              </a:spcBef>
              <a:buFont typeface="Courier New" panose="02070309020205020404" pitchFamily="49" charset="0"/>
              <a:buChar char="o"/>
            </a:pPr>
            <a:r>
              <a:rPr lang="en-US" sz="2000">
                <a:latin typeface="Arial" panose="020b0604020202020204" pitchFamily="34" charset="0"/>
                <a:cs typeface="Arial" panose="020b0604020202020204" pitchFamily="34" charset="0"/>
              </a:rPr>
              <a:t>High temperatures can cause protein denaturing or hemolysis (&gt;41°C).</a:t>
            </a:r>
          </a:p>
          <a:p>
            <a:pPr marL="796925" lvl="1" indent="-339725">
              <a:spcBef>
                <a:spcPct val="0"/>
              </a:spcBef>
              <a:buFont typeface="Courier New" panose="02070309020205020404" pitchFamily="49" charset="0"/>
              <a:buChar char="o"/>
            </a:pPr>
            <a:r>
              <a:rPr lang="en-US" sz="2000">
                <a:latin typeface="Arial" panose="020b0604020202020204" pitchFamily="34" charset="0"/>
                <a:cs typeface="Arial" panose="020b0604020202020204" pitchFamily="34" charset="0"/>
              </a:rPr>
              <a:t>Lower temperatures (35°C) are used to help modulate BP and stabilize hemodynamics during runs.</a:t>
            </a:r>
          </a:p>
          <a:p>
            <a:pPr marL="0" indent="0">
              <a:buNone/>
            </a:pPr>
            <a:endParaRPr lang="en-US" sz="2400">
              <a:latin typeface="Arial" panose="020b0604020202020204" pitchFamily="34" charset="0"/>
              <a:cs typeface="Arial" panose="020b0604020202020204" pitchFamily="34" charset="0"/>
            </a:endParaRPr>
          </a:p>
          <a:p>
            <a:pPr lvl="1"/>
            <a:endParaRPr lang="en-US">
              <a:latin typeface="Arial" panose="020b0604020202020204" pitchFamily="34" charset="0"/>
              <a:cs typeface="Arial" panose="020b0604020202020204" pitchFamily="34" charset="0"/>
            </a:endParaRPr>
          </a:p>
          <a:p>
            <a:pPr lvl="1"/>
            <a:endParaRPr lang="en-US">
              <a:latin typeface="Arial" panose="020b0604020202020204" pitchFamily="34" charset="0"/>
              <a:cs typeface="Arial" panose="020b0604020202020204" pitchFamily="34" charset="0"/>
            </a:endParaRPr>
          </a:p>
        </p:txBody>
      </p:sp>
      <p:sp>
        <p:nvSpPr>
          <p:cNvPr id="6" name="Subtitle 5"/>
          <p:cNvSpPr>
            <a:spLocks noGrp="1" noSelect="1" noMove="1" noResize="1" noTextEdit="1"/>
          </p:cNvSpPr>
          <p:nvPr>
            <p:ph type="subTitle" idx="10"/>
          </p:nvPr>
        </p:nvSpPr>
        <p:spPr/>
        <p:txBody>
          <a:bodyPr/>
          <a:lstStyle/>
          <a:p>
            <a:r>
              <a:rPr lang="en-US"/>
              <a:t>Dialysate circuit: Dialysate monitoring</a:t>
            </a:r>
          </a:p>
          <a:p>
            <a:r>
              <a:rPr lang="en-US"/>
              <a:t>Dialysis monitoring</a:t>
            </a:r>
          </a:p>
        </p:txBody>
      </p:sp>
      <p:sp>
        <p:nvSpPr>
          <p:cNvPr id="8" name="TextBox 7">
            <a:extLst>
              <a:ext uri="{FF2B5EF4-FFF2-40B4-BE49-F238E27FC236}">
                <a16:creationId xmlns:a16="http://schemas.microsoft.com/office/drawing/2014/main" id="{DEF90E4C-20A4-48EB-9564-7FBE8AFA10E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pic>
        <p:nvPicPr>
          <p:cNvPr id="4" name="Picture 3" descr="Screen Shot 2020-12-04 at 6.53.01 AM.png"/>
          <p:cNvPicPr>
            <a:picLocks noSelect="1" noChangeAspect="1" noMove="1" noResize="1"/>
          </p:cNvPicPr>
          <p:nvPr/>
        </p:nvPicPr>
        <p:blipFill>
          <a:blip r:embed="rId2">
            <a:extLst>
              <a:ext uri="{28A0092B-C50C-407E-A947-70E740481C1C}">
                <a14:useLocalDpi xmlns:a14="http://schemas.microsoft.com/office/drawing/2010/main" val="0"/>
              </a:ext>
            </a:extLst>
          </a:blip>
          <a:stretch>
            <a:fillRect/>
          </a:stretch>
        </p:blipFill>
        <p:spPr>
          <a:xfrm>
            <a:off x="8397980" y="2074371"/>
            <a:ext cx="3179661" cy="3006618"/>
          </a:xfrm>
          <a:prstGeom prst="rect">
            <a:avLst/>
          </a:prstGeom>
        </p:spPr>
      </p:pic>
      <p:sp>
        <p:nvSpPr>
          <p:cNvPr id="5" name="Rectangle 4"/>
          <p:cNvSpPr>
            <a:spLocks noSelect="1" noMove="1" noResize="1" noTextEdit="1"/>
          </p:cNvSpPr>
          <p:nvPr/>
        </p:nvSpPr>
        <p:spPr>
          <a:xfrm>
            <a:off x="10865903" y="2749791"/>
            <a:ext cx="711738" cy="40474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p:cNvSpPr>
            <a:spLocks noSelect="1" noMove="1" noResize="1" noTextEdit="1"/>
          </p:cNvSpPr>
          <p:nvPr/>
        </p:nvSpPr>
        <p:spPr>
          <a:xfrm>
            <a:off x="8194158" y="3630090"/>
            <a:ext cx="711738" cy="40474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F4E02173-7A94-4EF3-92EB-FEC345846A98}"/>
              </a:ext>
            </a:extLst>
          </p:cNvPr>
          <p:cNvSpPr txBox="1">
            <a:spLocks noSelect="1" noMove="1" noResize="1" noTextEdit="1"/>
          </p:cNvSpPr>
          <p:nvPr/>
        </p:nvSpPr>
        <p:spPr>
          <a:xfrm>
            <a:off x="8259004" y="5808060"/>
            <a:ext cx="3935476" cy="323165"/>
          </a:xfrm>
          <a:prstGeom prst="rect">
            <a:avLst/>
          </a:prstGeom>
          <a:noFill/>
        </p:spPr>
        <p:txBody>
          <a:bodyPr wrap="square" rtlCol="0">
            <a:spAutoFit/>
          </a:bodyPr>
          <a:lstStyle/>
          <a:p>
            <a:pPr algn="r"/>
            <a:r>
              <a:rPr lang="en-US" sz="1500" i="1">
                <a:latin typeface="Arial" panose="020b0604020202020204" pitchFamily="34" charset="0"/>
                <a:cs typeface="Arial" panose="020b0604020202020204" pitchFamily="34" charset="0"/>
              </a:rPr>
              <a:t>Image used with permission</a:t>
            </a:r>
            <a:r>
              <a:rPr lang="is-IS" sz="1500" i="1">
                <a:latin typeface="Arial" panose="020b0604020202020204" pitchFamily="34" charset="0"/>
                <a:cs typeface="Arial" panose="020b0604020202020204" pitchFamily="34" charset="0"/>
              </a:rPr>
              <a:t>, ©Scott Bieber</a:t>
            </a:r>
            <a:endParaRPr lang="en-US" sz="1500" i="1">
              <a:latin typeface="Arial" panose="020b0604020202020204" pitchFamily="34" charset="0"/>
              <a:cs typeface="Arial" panose="020b0604020202020204" pitchFamily="34" charset="0"/>
            </a:endParaRPr>
          </a:p>
        </p:txBody>
      </p:sp>
    </p:spTree>
    <p:extLst>
      <p:ext uri="{BB962C8B-B14F-4D97-AF65-F5344CB8AC3E}">
        <p14:creationId val="2960256461"/>
      </p:ext>
    </p:extLst>
  </p:cSld>
  <p:clrMapOvr>
    <a:masterClrMapping/>
  </p:clrMapOvr>
  <p:transition/>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3" name="Content Placeholder 2">
            <a:extLst>
              <a:ext uri="{FF2B5EF4-FFF2-40B4-BE49-F238E27FC236}">
                <a16:creationId xmlns:a16="http://schemas.microsoft.com/office/drawing/2014/main" id="{257BD579-48B6-4DB9-85DF-445B462E4F74}"/>
              </a:ext>
            </a:extLst>
          </p:cNvPr>
          <p:cNvSpPr>
            <a:spLocks noGrp="1" noSelect="1" noMove="1" noResize="1" noTextEdit="1"/>
          </p:cNvSpPr>
          <p:nvPr>
            <p:ph idx="1"/>
          </p:nvPr>
        </p:nvSpPr>
        <p:spPr>
          <a:xfrm>
            <a:off x="615658" y="849882"/>
            <a:ext cx="10963198" cy="4687410"/>
          </a:xfrm>
        </p:spPr>
        <p:txBody>
          <a:bodyPr>
            <a:noAutofit/>
          </a:bodyPr>
          <a:lstStyle/>
          <a:p>
            <a:pPr marL="0" indent="0">
              <a:buNone/>
            </a:pPr>
            <a:r>
              <a:rPr kumimoji="0" lang="en-US" sz="2400" b="1" i="0" u="none" strike="noStrike" kern="1200" cap="none" spc="0" normalizeH="0" baseline="0" noProof="0">
                <a:ln>
                  <a:noFill/>
                </a:ln>
                <a:solidFill>
                  <a:srgbClr val="008EAA"/>
                </a:solidFill>
                <a:effectLst/>
                <a:uLnTx/>
                <a:uFillTx/>
                <a:latin typeface="Arial" panose="020b0604020202020204" pitchFamily="34" charset="0"/>
                <a:ea typeface="+mj-ea"/>
                <a:cs typeface="Arial" panose="020b0604020202020204" pitchFamily="34" charset="0"/>
              </a:rPr>
              <a:t>Bessie A. Young</a:t>
            </a:r>
          </a:p>
          <a:p>
            <a:r>
              <a:rPr lang="en-US" sz="2400" i="1">
                <a:latin typeface="Arial" panose="020b0604020202020204" pitchFamily="34" charset="0"/>
                <a:cs typeface="Arial" panose="020b0604020202020204" pitchFamily="34" charset="0"/>
              </a:rPr>
              <a:t>Employer:</a:t>
            </a:r>
            <a:r>
              <a:rPr lang="en-US" sz="2400">
                <a:latin typeface="Arial" panose="020b0604020202020204" pitchFamily="34" charset="0"/>
                <a:cs typeface="Arial" panose="020b0604020202020204" pitchFamily="34" charset="0"/>
              </a:rPr>
              <a:t> VA Puget Sound Healthcare System; University of Washington</a:t>
            </a:r>
          </a:p>
          <a:p>
            <a:r>
              <a:rPr lang="en-US" sz="2400" i="1">
                <a:latin typeface="Arial" panose="020b0604020202020204" pitchFamily="34" charset="0"/>
                <a:cs typeface="Arial" panose="020b0604020202020204" pitchFamily="34" charset="0"/>
              </a:rPr>
              <a:t>Research Funding:</a:t>
            </a:r>
            <a:r>
              <a:rPr lang="en-US" sz="2400">
                <a:latin typeface="Arial" panose="020b0604020202020204" pitchFamily="34" charset="0"/>
                <a:cs typeface="Arial" panose="020b0604020202020204" pitchFamily="34" charset="0"/>
              </a:rPr>
              <a:t> NIH, VA</a:t>
            </a:r>
          </a:p>
          <a:p>
            <a:r>
              <a:rPr lang="en-US" sz="2400" i="1">
                <a:latin typeface="Arial" panose="020b0604020202020204" pitchFamily="34" charset="0"/>
                <a:cs typeface="Arial" panose="020b0604020202020204" pitchFamily="34" charset="0"/>
              </a:rPr>
              <a:t>Scientific Advisor/Membership: </a:t>
            </a:r>
            <a:r>
              <a:rPr lang="en-US" sz="2400">
                <a:latin typeface="Arial" panose="020b0604020202020204" pitchFamily="34" charset="0"/>
                <a:cs typeface="Arial" panose="020b0604020202020204" pitchFamily="34" charset="0"/>
              </a:rPr>
              <a:t>ASN, CJASN, Diabetes Reviews</a:t>
            </a:r>
          </a:p>
          <a:p>
            <a:pPr marL="0" indent="0">
              <a:buNone/>
            </a:pPr>
            <a:r>
              <a:rPr kumimoji="0" lang="en-US" sz="2400" b="1" i="0" u="none" strike="noStrike" kern="1200" cap="none" spc="0" normalizeH="0" baseline="0" noProof="0">
                <a:ln>
                  <a:noFill/>
                </a:ln>
                <a:solidFill>
                  <a:srgbClr val="008EAA"/>
                </a:solidFill>
                <a:effectLst/>
                <a:uLnTx/>
                <a:uFillTx/>
                <a:latin typeface="Arial" panose="020b0604020202020204" pitchFamily="34" charset="0"/>
                <a:ea typeface="+mj-ea"/>
                <a:cs typeface="Arial" panose="020b0604020202020204" pitchFamily="34" charset="0"/>
              </a:rPr>
              <a:t>Suhail Ahmad</a:t>
            </a:r>
          </a:p>
          <a:p>
            <a:r>
              <a:rPr lang="en-US" sz="2400" i="1">
                <a:latin typeface="Arial" panose="020b0604020202020204" pitchFamily="34" charset="0"/>
                <a:cs typeface="Arial" panose="020b0604020202020204" pitchFamily="34" charset="0"/>
              </a:rPr>
              <a:t>Employer:</a:t>
            </a:r>
            <a:r>
              <a:rPr lang="en-US" sz="2400">
                <a:latin typeface="Arial" panose="020b0604020202020204" pitchFamily="34" charset="0"/>
                <a:cs typeface="Arial" panose="020b0604020202020204" pitchFamily="34" charset="0"/>
              </a:rPr>
              <a:t> University of Washington</a:t>
            </a:r>
          </a:p>
          <a:p>
            <a:r>
              <a:rPr lang="en-US" sz="2400" i="1">
                <a:latin typeface="Arial" panose="020b0604020202020204" pitchFamily="34" charset="0"/>
                <a:cs typeface="Arial" panose="020b0604020202020204" pitchFamily="34" charset="0"/>
              </a:rPr>
              <a:t>Ownership, Patents and Inventions, Scientific Advisor or Membership:</a:t>
            </a:r>
            <a:r>
              <a:rPr lang="en-US" sz="2400">
                <a:latin typeface="Arial" panose="020b0604020202020204" pitchFamily="34" charset="0"/>
                <a:cs typeface="Arial" panose="020b0604020202020204" pitchFamily="34" charset="0"/>
              </a:rPr>
              <a:t> Advanced Renal Technologies</a:t>
            </a:r>
          </a:p>
          <a:p>
            <a:pPr marL="0" indent="0">
              <a:buNone/>
            </a:pPr>
            <a:r>
              <a:rPr kumimoji="0" lang="en-US" sz="2400" b="1" i="0" u="none" strike="noStrike" kern="1200" cap="none" spc="0" normalizeH="0" baseline="0" noProof="0">
                <a:ln>
                  <a:noFill/>
                </a:ln>
                <a:solidFill>
                  <a:srgbClr val="008EAA"/>
                </a:solidFill>
                <a:effectLst/>
                <a:uLnTx/>
                <a:uFillTx/>
                <a:latin typeface="Arial" panose="020b0604020202020204" pitchFamily="34" charset="0"/>
                <a:ea typeface="+mj-ea"/>
                <a:cs typeface="Arial" panose="020b0604020202020204" pitchFamily="34" charset="0"/>
              </a:rPr>
              <a:t>Scott D. Bieber</a:t>
            </a:r>
          </a:p>
          <a:p>
            <a:r>
              <a:rPr lang="en-US" sz="2400" i="1">
                <a:latin typeface="Arial" panose="020b0604020202020204" pitchFamily="34" charset="0"/>
                <a:cs typeface="Arial" panose="020b0604020202020204" pitchFamily="34" charset="0"/>
              </a:rPr>
              <a:t>Employer:</a:t>
            </a:r>
            <a:r>
              <a:rPr lang="en-US" sz="2400">
                <a:latin typeface="Arial" panose="020b0604020202020204" pitchFamily="34" charset="0"/>
                <a:cs typeface="Arial" panose="020b0604020202020204" pitchFamily="34" charset="0"/>
              </a:rPr>
              <a:t> University of Washington, Northwest Kidney Centers</a:t>
            </a:r>
          </a:p>
          <a:p>
            <a:r>
              <a:rPr lang="en-US" sz="2400" i="1">
                <a:latin typeface="Arial" panose="020b0604020202020204" pitchFamily="34" charset="0"/>
                <a:cs typeface="Arial" panose="020b0604020202020204" pitchFamily="34" charset="0"/>
              </a:rPr>
              <a:t>Other Interests and Relationships:</a:t>
            </a:r>
            <a:r>
              <a:rPr lang="en-US" sz="2400">
                <a:latin typeface="Arial" panose="020b0604020202020204" pitchFamily="34" charset="0"/>
                <a:cs typeface="Arial" panose="020b0604020202020204" pitchFamily="34" charset="0"/>
              </a:rPr>
              <a:t> Medical Director for Northwest Kidney Centers</a:t>
            </a:r>
          </a:p>
          <a:p>
            <a:endParaRPr kumimoji="0" lang="en-US" sz="2400" b="1" i="0" u="none" strike="noStrike" kern="1200" cap="none" spc="0" normalizeH="0" baseline="0" noProof="0">
              <a:ln>
                <a:noFill/>
              </a:ln>
              <a:solidFill>
                <a:srgbClr val="008EAA"/>
              </a:solidFill>
              <a:effectLst/>
              <a:uLnTx/>
              <a:uFillTx/>
              <a:latin typeface="Arial" panose="020b0604020202020204" pitchFamily="34" charset="0"/>
              <a:ea typeface="+mj-ea"/>
              <a:cs typeface="Arial" panose="020b0604020202020204" pitchFamily="34" charset="0"/>
            </a:endParaRPr>
          </a:p>
          <a:p>
            <a:pPr marL="0" indent="0">
              <a:buNone/>
            </a:pPr>
            <a:endParaRPr lang="en-US" sz="2400">
              <a:latin typeface="Arial" panose="020b0604020202020204" pitchFamily="34" charset="0"/>
              <a:cs typeface="Arial" panose="020b0604020202020204" pitchFamily="34" charset="0"/>
            </a:endParaRPr>
          </a:p>
          <a:p>
            <a:endParaRPr lang="en-US" sz="2400">
              <a:solidFill>
                <a:schemeClr val="tx1">
                  <a:lumMod val="50000"/>
                  <a:lumOff val="50000"/>
                </a:schemeClr>
              </a:solidFill>
              <a:latin typeface="Arial" panose="020b0604020202020204" pitchFamily="34" charset="0"/>
              <a:cs typeface="Arial" panose="020b0604020202020204" pitchFamily="34" charset="0"/>
            </a:endParaRPr>
          </a:p>
          <a:p>
            <a:endParaRPr lang="en-US" sz="2400">
              <a:latin typeface="Arial" panose="020b0604020202020204" pitchFamily="34" charset="0"/>
              <a:cs typeface="Arial" panose="020b0604020202020204" pitchFamily="34" charset="0"/>
            </a:endParaRPr>
          </a:p>
        </p:txBody>
      </p:sp>
      <p:sp>
        <p:nvSpPr>
          <p:cNvPr id="4" name="Subtitle 3">
            <a:extLst>
              <a:ext uri="{FF2B5EF4-FFF2-40B4-BE49-F238E27FC236}">
                <a16:creationId xmlns:a16="http://schemas.microsoft.com/office/drawing/2014/main" id="{39336E96-DE6C-418B-879F-007CE6006881}"/>
              </a:ext>
            </a:extLst>
          </p:cNvPr>
          <p:cNvSpPr>
            <a:spLocks noGrp="1" noSelect="1" noMove="1" noResize="1" noTextEdit="1"/>
          </p:cNvSpPr>
          <p:nvPr>
            <p:ph type="subTitle" idx="10"/>
          </p:nvPr>
        </p:nvSpPr>
        <p:spPr/>
        <p:txBody>
          <a:bodyPr/>
          <a:lstStyle/>
          <a:p>
            <a:r>
              <a:rPr lang="en-US"/>
              <a:t>Disclosures</a:t>
            </a:r>
          </a:p>
        </p:txBody>
      </p:sp>
      <p:sp>
        <p:nvSpPr>
          <p:cNvPr id="9" name="TextBox 8">
            <a:extLst>
              <a:ext uri="{FF2B5EF4-FFF2-40B4-BE49-F238E27FC236}">
                <a16:creationId xmlns:a16="http://schemas.microsoft.com/office/drawing/2014/main" id="{EABB957C-AE03-4939-8857-DFF832C4B08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1505009434"/>
      </p:ext>
    </p:extLst>
  </p:cSld>
  <p:clrMapOvr>
    <a:masterClrMapping/>
  </p:clrMapOvr>
  <p:transition/>
  <p:timing/>
</p:sld>
</file>

<file path=ppt/slides/slide2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noSelect="1" noMove="1" noResize="1" noTextEdit="1"/>
          </p:cNvSpPr>
          <p:nvPr>
            <p:ph type="title"/>
          </p:nvPr>
        </p:nvSpPr>
        <p:spPr>
          <a:xfrm>
            <a:off x="614251" y="698783"/>
            <a:ext cx="10515600" cy="1078992"/>
          </a:xfrm>
        </p:spPr>
        <p:txBody>
          <a:bodyPr/>
          <a:lstStyle/>
          <a:p>
            <a:r>
              <a:rPr lang="en-US"/>
              <a:t>Conductivity</a:t>
            </a:r>
          </a:p>
        </p:txBody>
      </p:sp>
      <p:sp>
        <p:nvSpPr>
          <p:cNvPr id="3" name="Content Placeholder 2"/>
          <p:cNvSpPr>
            <a:spLocks noGrp="1" noSelect="1" noMove="1" noResize="1" noTextEdit="1"/>
          </p:cNvSpPr>
          <p:nvPr>
            <p:ph sz="half" idx="1"/>
          </p:nvPr>
        </p:nvSpPr>
        <p:spPr>
          <a:xfrm>
            <a:off x="614251" y="1619350"/>
            <a:ext cx="5946037" cy="4312637"/>
          </a:xfrm>
        </p:spPr>
        <p:txBody>
          <a:bodyPr>
            <a:noAutofit/>
          </a:bodyPr>
          <a:lstStyle/>
          <a:p>
            <a:r>
              <a:rPr lang="en-US" sz="2000">
                <a:latin typeface="Arial" panose="020b0604020202020204" pitchFamily="34" charset="0"/>
                <a:cs typeface="Arial" panose="020b0604020202020204" pitchFamily="34" charset="0"/>
              </a:rPr>
              <a:t>Conductivity is the amount of electrical current conducted through the dialysate and reflects the electrolyte concentration of the dialysate.</a:t>
            </a:r>
          </a:p>
          <a:p>
            <a:r>
              <a:rPr lang="en-US" sz="2000">
                <a:latin typeface="Arial" panose="020b0604020202020204" pitchFamily="34" charset="0"/>
                <a:cs typeface="Arial" panose="020b0604020202020204" pitchFamily="34" charset="0"/>
              </a:rPr>
              <a:t>A constant voltage is applied across two electrodes 1 cm apart in the dialysate; if the concentration of electrolytes changes, the voltage will change and change the conductivity. </a:t>
            </a:r>
          </a:p>
          <a:p>
            <a:r>
              <a:rPr lang="en-US" sz="2000">
                <a:latin typeface="Arial" panose="020b0604020202020204" pitchFamily="34" charset="0"/>
                <a:cs typeface="Arial" panose="020b0604020202020204" pitchFamily="34" charset="0"/>
              </a:rPr>
              <a:t>Conductivity should be between 12–16 mS/cm (milliSiemens per centimeter). The greater the number of ions, the greater the conductivity.</a:t>
            </a:r>
          </a:p>
          <a:p>
            <a:r>
              <a:rPr lang="en-US" sz="2000">
                <a:latin typeface="Arial" panose="020b0604020202020204" pitchFamily="34" charset="0"/>
                <a:cs typeface="Arial" panose="020b0604020202020204" pitchFamily="34" charset="0"/>
              </a:rPr>
              <a:t>Temperature or acid/base concentration can affect conductivity. Alarms will stop dialysate flow and place machine into bypass.</a:t>
            </a:r>
          </a:p>
          <a:p>
            <a:endParaRPr lang="en-US" sz="2000">
              <a:latin typeface="Arial" panose="020b0604020202020204" pitchFamily="34" charset="0"/>
              <a:cs typeface="Arial" panose="020b0604020202020204" pitchFamily="34" charset="0"/>
            </a:endParaRPr>
          </a:p>
        </p:txBody>
      </p:sp>
      <p:sp>
        <p:nvSpPr>
          <p:cNvPr id="4" name="Content Placeholder 3"/>
          <p:cNvSpPr>
            <a:spLocks noGrp="1" noSelect="1" noMove="1" noResize="1" noTextEdit="1"/>
          </p:cNvSpPr>
          <p:nvPr>
            <p:ph sz="half" idx="2"/>
          </p:nvPr>
        </p:nvSpPr>
        <p:spPr>
          <a:xfrm>
            <a:off x="6719778" y="1619350"/>
            <a:ext cx="4857972" cy="3846184"/>
          </a:xfrm>
        </p:spPr>
        <p:txBody>
          <a:bodyPr>
            <a:normAutofit/>
          </a:bodyPr>
          <a:lstStyle/>
          <a:p>
            <a:r>
              <a:rPr lang="en-US" sz="2000" b="1">
                <a:latin typeface="Arial" panose="020b0604020202020204" pitchFamily="34" charset="0"/>
                <a:cs typeface="Arial" panose="020b0604020202020204" pitchFamily="34" charset="0"/>
              </a:rPr>
              <a:t>Conductivity Alarms can occur in the following scenarios:</a:t>
            </a:r>
          </a:p>
          <a:p>
            <a:pPr marL="796925" lvl="1" indent="-339725">
              <a:buFont typeface="Courier New" panose="02070309020205020404" pitchFamily="49" charset="0"/>
              <a:buChar char="o"/>
            </a:pPr>
            <a:r>
              <a:rPr lang="en-US" sz="2000">
                <a:latin typeface="Arial" panose="020b0604020202020204" pitchFamily="34" charset="0"/>
                <a:cs typeface="Arial" panose="020b0604020202020204" pitchFamily="34" charset="0"/>
              </a:rPr>
              <a:t>Empty acid/base concentrate jugs</a:t>
            </a:r>
          </a:p>
          <a:p>
            <a:pPr marL="796925" lvl="1" indent="-339725">
              <a:buFont typeface="Courier New" panose="02070309020205020404" pitchFamily="49" charset="0"/>
              <a:buChar char="o"/>
            </a:pPr>
            <a:r>
              <a:rPr lang="en-US" sz="2000">
                <a:latin typeface="Arial" panose="020b0604020202020204" pitchFamily="34" charset="0"/>
                <a:cs typeface="Arial" panose="020b0604020202020204" pitchFamily="34" charset="0"/>
              </a:rPr>
              <a:t>Change in electrolyte concentration of the dialysate</a:t>
            </a:r>
          </a:p>
          <a:p>
            <a:pPr marL="796925" lvl="1" indent="-339725">
              <a:buFont typeface="Courier New" panose="02070309020205020404" pitchFamily="49" charset="0"/>
              <a:buChar char="o"/>
            </a:pPr>
            <a:r>
              <a:rPr lang="en-US" sz="2000">
                <a:latin typeface="Arial" panose="020b0604020202020204" pitchFamily="34" charset="0"/>
                <a:cs typeface="Arial" panose="020b0604020202020204" pitchFamily="34" charset="0"/>
              </a:rPr>
              <a:t>Abnormal water inlet pressure</a:t>
            </a:r>
          </a:p>
          <a:p>
            <a:pPr marL="796925" lvl="1" indent="-339725">
              <a:buFont typeface="Courier New" panose="02070309020205020404" pitchFamily="49" charset="0"/>
              <a:buChar char="o"/>
            </a:pPr>
            <a:r>
              <a:rPr lang="en-US" sz="2000">
                <a:latin typeface="Arial" panose="020b0604020202020204" pitchFamily="34" charset="0"/>
                <a:cs typeface="Arial" panose="020b0604020202020204" pitchFamily="34" charset="0"/>
              </a:rPr>
              <a:t>Water leaks or puddles beneath the mixing chamber</a:t>
            </a:r>
          </a:p>
          <a:p>
            <a:pPr marL="796925" lvl="1" indent="-339725">
              <a:buFont typeface="Courier New" panose="02070309020205020404" pitchFamily="49" charset="0"/>
              <a:buChar char="o"/>
            </a:pPr>
            <a:r>
              <a:rPr lang="en-US" sz="2000">
                <a:latin typeface="Arial" panose="020b0604020202020204" pitchFamily="34" charset="0"/>
                <a:cs typeface="Arial" panose="020b0604020202020204" pitchFamily="34" charset="0"/>
              </a:rPr>
              <a:t>Concentration line connector unplugged</a:t>
            </a:r>
          </a:p>
          <a:p>
            <a:endParaRPr lang="en-US" sz="2000">
              <a:latin typeface="Arial" panose="020b0604020202020204" pitchFamily="34" charset="0"/>
              <a:cs typeface="Arial" panose="020b0604020202020204" pitchFamily="34" charset="0"/>
            </a:endParaRPr>
          </a:p>
        </p:txBody>
      </p:sp>
      <p:sp>
        <p:nvSpPr>
          <p:cNvPr id="7" name="Subtitle 6"/>
          <p:cNvSpPr>
            <a:spLocks noGrp="1" noSelect="1" noMove="1" noResize="1" noTextEdit="1"/>
          </p:cNvSpPr>
          <p:nvPr>
            <p:ph type="subTitle" idx="10"/>
          </p:nvPr>
        </p:nvSpPr>
        <p:spPr/>
        <p:txBody>
          <a:bodyPr/>
          <a:lstStyle/>
          <a:p>
            <a:r>
              <a:rPr lang="en-US"/>
              <a:t>Dialysate circuit: Conductivity</a:t>
            </a:r>
          </a:p>
          <a:p>
            <a:r>
              <a:rPr lang="en-US"/>
              <a:t>:conductivity</a:t>
            </a:r>
          </a:p>
        </p:txBody>
      </p:sp>
      <p:sp>
        <p:nvSpPr>
          <p:cNvPr id="6" name="TextBox 5">
            <a:extLst>
              <a:ext uri="{FF2B5EF4-FFF2-40B4-BE49-F238E27FC236}">
                <a16:creationId xmlns:a16="http://schemas.microsoft.com/office/drawing/2014/main" id="{DEF90E4C-20A4-48EB-9564-7FBE8AFA10E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2743639149"/>
      </p:ext>
    </p:extLst>
  </p:cSld>
  <p:clrMapOvr>
    <a:masterClrMapping/>
  </p:clrMapOvr>
  <p:transition/>
  <p:timing/>
</p:sld>
</file>

<file path=ppt/slides/slide2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11" name="Right Arrow 10">
            <a:extLst>
              <a:ext uri="{FF2B5EF4-FFF2-40B4-BE49-F238E27FC236}">
                <a16:creationId xmlns:a16="http://schemas.microsoft.com/office/drawing/2014/main" id="{25DAADA3-E23B-C141-AAB3-D0EDF694BA6D}"/>
              </a:ext>
            </a:extLst>
          </p:cNvPr>
          <p:cNvSpPr>
            <a:spLocks noSelect="1" noMove="1" noResize="1" noTextEdit="1"/>
          </p:cNvSpPr>
          <p:nvPr/>
        </p:nvSpPr>
        <p:spPr>
          <a:xfrm>
            <a:off x="8071337" y="3848694"/>
            <a:ext cx="914399" cy="3891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Graphic 14" descr="Empty battery">
            <a:extLst>
              <a:ext uri="{FF2B5EF4-FFF2-40B4-BE49-F238E27FC236}">
                <a16:creationId xmlns:a16="http://schemas.microsoft.com/office/drawing/2014/main" id="{E5626C19-88FC-C545-BA88-D187E0C7392D}"/>
              </a:ext>
            </a:extLst>
          </p:cNvPr>
          <p:cNvPicPr>
            <a:picLocks noSelect="1" noChangeAspect="1" noMove="1" noResize="1"/>
          </p:cNvPicPr>
          <p:nvPr/>
        </p:nvPicPr>
        <p:blipFill>
          <a:blip r:embed="rId2">
            <a:extLst>
              <a:ext uri="{96DAC541-7B7A-43D3-8B79-37D633B846F1}">
                <asvg:svgBlip xmlns:asvg="http://schemas.microsoft.com/office/drawing/2016/SVG/main" r:embed="rId3"/>
              </a:ext>
              <a:ext uri="{28A0092B-C50C-407E-A947-70E740481C1C}">
                <a14:useLocalDpi xmlns:a14="http://schemas.microsoft.com/office/drawing/2010/main" val="0"/>
              </a:ext>
            </a:extLst>
          </a:blip>
          <a:stretch>
            <a:fillRect/>
          </a:stretch>
        </p:blipFill>
        <p:spPr>
          <a:xfrm rot="16200000">
            <a:off x="6570783" y="2642305"/>
            <a:ext cx="914400" cy="914400"/>
          </a:xfrm>
          <a:prstGeom prst="rect">
            <a:avLst/>
          </a:prstGeom>
        </p:spPr>
      </p:pic>
      <p:sp>
        <p:nvSpPr>
          <p:cNvPr id="37" name="TextBox 36">
            <a:extLst>
              <a:ext uri="{FF2B5EF4-FFF2-40B4-BE49-F238E27FC236}">
                <a16:creationId xmlns:a16="http://schemas.microsoft.com/office/drawing/2014/main" id="{BA4EF4DD-2AE7-8D47-B0A4-C812173DC738}"/>
              </a:ext>
            </a:extLst>
          </p:cNvPr>
          <p:cNvSpPr txBox="1">
            <a:spLocks noSelect="1" noMove="1" noResize="1" noTextEdit="1"/>
          </p:cNvSpPr>
          <p:nvPr/>
        </p:nvSpPr>
        <p:spPr>
          <a:xfrm>
            <a:off x="4255470" y="3850151"/>
            <a:ext cx="2691763" cy="523220"/>
          </a:xfrm>
          <a:prstGeom prst="rect">
            <a:avLst/>
          </a:prstGeom>
          <a:noFill/>
        </p:spPr>
        <p:txBody>
          <a:bodyPr wrap="none" rtlCol="0">
            <a:spAutoFit/>
          </a:bodyPr>
          <a:lstStyle/>
          <a:p>
            <a:r>
              <a:rPr lang="en-US" sz="2800" b="1"/>
              <a:t>Conductivity Cell</a:t>
            </a:r>
          </a:p>
        </p:txBody>
      </p:sp>
      <p:grpSp>
        <p:nvGrpSpPr>
          <p:cNvPr id="72" name="Group 71">
            <a:extLst>
              <a:ext uri="{FF2B5EF4-FFF2-40B4-BE49-F238E27FC236}">
                <a16:creationId xmlns:a16="http://schemas.microsoft.com/office/drawing/2014/main" id="{EE8CB26E-84C4-A642-9D0F-7AC986F680CF}"/>
              </a:ext>
            </a:extLst>
          </p:cNvPr>
          <p:cNvGrpSpPr>
            <a:grpSpLocks noGrp="1" noSelect="1" noMove="1" noResize="1"/>
          </p:cNvGrpSpPr>
          <p:nvPr/>
        </p:nvGrpSpPr>
        <p:grpSpPr>
          <a:xfrm>
            <a:off x="1089826" y="1002825"/>
            <a:ext cx="9207056" cy="4114298"/>
            <a:chOff x="1089826" y="1002825"/>
            <a:chExt cx="9207055" cy="4114298"/>
          </a:xfrm>
        </p:grpSpPr>
        <p:sp>
          <p:nvSpPr>
            <p:cNvPr id="6" name="Rounded Rectangle 5">
              <a:extLst>
                <a:ext uri="{FF2B5EF4-FFF2-40B4-BE49-F238E27FC236}">
                  <a16:creationId xmlns:a16="http://schemas.microsoft.com/office/drawing/2014/main" id="{F9BB592F-7F2B-1444-AE4B-61D21A81D59F}"/>
                </a:ext>
              </a:extLst>
            </p:cNvPr>
            <p:cNvSpPr/>
            <p:nvPr/>
          </p:nvSpPr>
          <p:spPr>
            <a:xfrm>
              <a:off x="2989385" y="3059723"/>
              <a:ext cx="5081953" cy="2057400"/>
            </a:xfrm>
            <a:prstGeom prst="round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Graphic 13" descr="Empty battery">
              <a:extLst>
                <a:ext uri="{FF2B5EF4-FFF2-40B4-BE49-F238E27FC236}">
                  <a16:creationId xmlns:a16="http://schemas.microsoft.com/office/drawing/2014/main" id="{6D0A9AE1-8A79-FC45-A77A-46001D523530}"/>
                </a:ext>
              </a:extLst>
            </p:cNvPr>
            <p:cNvPicPr>
              <a:picLocks noChangeAspect="1"/>
            </p:cNvPicPr>
            <p:nvPr/>
          </p:nvPicPr>
          <p:blipFill>
            <a:blip r:embed="rId4">
              <a:extLst>
                <a:ext uri="{96DAC541-7B7A-43D3-8B79-37D633B846F1}">
                  <asvg:svgBlip xmlns:asvg="http://schemas.microsoft.com/office/drawing/2016/SVG/main" r:embed="rId5"/>
                </a:ext>
                <a:ext uri="{28A0092B-C50C-407E-A947-70E740481C1C}">
                  <a14:useLocalDpi xmlns:a14="http://schemas.microsoft.com/office/drawing/2010/main" val="0"/>
                </a:ext>
              </a:extLst>
            </a:blip>
            <a:stretch>
              <a:fillRect/>
            </a:stretch>
          </p:blipFill>
          <p:spPr>
            <a:xfrm rot="16200000">
              <a:off x="3493477" y="2637687"/>
              <a:ext cx="914400" cy="914400"/>
            </a:xfrm>
            <a:prstGeom prst="rect">
              <a:avLst/>
            </a:prstGeom>
          </p:spPr>
        </p:pic>
        <p:sp>
          <p:nvSpPr>
            <p:cNvPr id="7" name="Right Arrow 6">
              <a:extLst>
                <a:ext uri="{FF2B5EF4-FFF2-40B4-BE49-F238E27FC236}">
                  <a16:creationId xmlns:a16="http://schemas.microsoft.com/office/drawing/2014/main" id="{597252D9-BB94-4A45-A7A9-D2551B886F4C}"/>
                </a:ext>
              </a:extLst>
            </p:cNvPr>
            <p:cNvSpPr/>
            <p:nvPr/>
          </p:nvSpPr>
          <p:spPr>
            <a:xfrm>
              <a:off x="2074984" y="3848694"/>
              <a:ext cx="914399" cy="38919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Graphic 9" descr="Speedometer Middle">
              <a:extLst>
                <a:ext uri="{FF2B5EF4-FFF2-40B4-BE49-F238E27FC236}">
                  <a16:creationId xmlns:a16="http://schemas.microsoft.com/office/drawing/2014/main" id="{631A29EC-1B89-A046-9F7E-63CBCFB2041C}"/>
                </a:ext>
              </a:extLst>
            </p:cNvPr>
            <p:cNvPicPr>
              <a:picLocks noChangeAspect="1"/>
            </p:cNvPicPr>
            <p:nvPr/>
          </p:nvPicPr>
          <p:blipFill>
            <a:blip r:embed="rId6">
              <a:extLst>
                <a:ext uri="{96DAC541-7B7A-43D3-8B79-37D633B846F1}">
                  <asvg:svgBlip xmlns:asvg="http://schemas.microsoft.com/office/drawing/2016/SVG/main" r:embed="rId7"/>
                </a:ext>
                <a:ext uri="{28A0092B-C50C-407E-A947-70E740481C1C}">
                  <a14:useLocalDpi xmlns:a14="http://schemas.microsoft.com/office/drawing/2010/main" val="0"/>
                </a:ext>
              </a:extLst>
            </a:blip>
            <a:stretch>
              <a:fillRect/>
            </a:stretch>
          </p:blipFill>
          <p:spPr>
            <a:xfrm>
              <a:off x="5017473" y="1064300"/>
              <a:ext cx="914400" cy="914400"/>
            </a:xfrm>
            <a:prstGeom prst="rect">
              <a:avLst/>
            </a:prstGeom>
          </p:spPr>
        </p:pic>
        <p:sp>
          <p:nvSpPr>
            <p:cNvPr id="12" name="Frame 11">
              <a:extLst>
                <a:ext uri="{FF2B5EF4-FFF2-40B4-BE49-F238E27FC236}">
                  <a16:creationId xmlns:a16="http://schemas.microsoft.com/office/drawing/2014/main" id="{569F2268-2B87-7343-89F4-56C157B5E25E}"/>
                </a:ext>
              </a:extLst>
            </p:cNvPr>
            <p:cNvSpPr/>
            <p:nvPr/>
          </p:nvSpPr>
          <p:spPr>
            <a:xfrm>
              <a:off x="4712677" y="2066622"/>
              <a:ext cx="1529861" cy="447970"/>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Current Source</a:t>
              </a:r>
            </a:p>
          </p:txBody>
        </p:sp>
        <p:pic>
          <p:nvPicPr>
            <p:cNvPr id="17" name="Graphic 16" descr="Line arrow: Counter-clockwise curve">
              <a:extLst>
                <a:ext uri="{FF2B5EF4-FFF2-40B4-BE49-F238E27FC236}">
                  <a16:creationId xmlns:a16="http://schemas.microsoft.com/office/drawing/2014/main" id="{9CF23EBF-54A2-264F-A0A2-76752E9669B0}"/>
                </a:ext>
              </a:extLst>
            </p:cNvPr>
            <p:cNvPicPr>
              <a:picLocks noChangeAspect="1"/>
            </p:cNvPicPr>
            <p:nvPr/>
          </p:nvPicPr>
          <p:blipFill>
            <a:blip r:embed="rId8">
              <a:extLst>
                <a:ext uri="{96DAC541-7B7A-43D3-8B79-37D633B846F1}">
                  <asvg:svgBlip xmlns:asvg="http://schemas.microsoft.com/office/drawing/2016/SVG/main" r:embed="rId9"/>
                </a:ext>
                <a:ext uri="{28A0092B-C50C-407E-A947-70E740481C1C}">
                  <a14:useLocalDpi xmlns:a14="http://schemas.microsoft.com/office/drawing/2010/main" val="0"/>
                </a:ext>
              </a:extLst>
            </a:blip>
            <a:stretch>
              <a:fillRect/>
            </a:stretch>
          </p:blipFill>
          <p:spPr>
            <a:xfrm rot="14976066">
              <a:off x="3814508" y="1984863"/>
              <a:ext cx="914400" cy="914400"/>
            </a:xfrm>
            <a:prstGeom prst="rect">
              <a:avLst/>
            </a:prstGeom>
          </p:spPr>
        </p:pic>
        <p:pic>
          <p:nvPicPr>
            <p:cNvPr id="27" name="Graphic 26" descr="Line arrow: Counter-clockwise curve">
              <a:extLst>
                <a:ext uri="{FF2B5EF4-FFF2-40B4-BE49-F238E27FC236}">
                  <a16:creationId xmlns:a16="http://schemas.microsoft.com/office/drawing/2014/main" id="{0ADBE31B-0C62-B841-98B3-20A4D87B140C}"/>
                </a:ext>
              </a:extLst>
            </p:cNvPr>
            <p:cNvPicPr>
              <a:picLocks noChangeAspect="1"/>
            </p:cNvPicPr>
            <p:nvPr/>
          </p:nvPicPr>
          <p:blipFill>
            <a:blip r:embed="rId8">
              <a:extLst>
                <a:ext uri="{96DAC541-7B7A-43D3-8B79-37D633B846F1}">
                  <asvg:svgBlip xmlns:asvg="http://schemas.microsoft.com/office/drawing/2016/SVG/main" r:embed="rId9"/>
                </a:ext>
                <a:ext uri="{28A0092B-C50C-407E-A947-70E740481C1C}">
                  <a14:useLocalDpi xmlns:a14="http://schemas.microsoft.com/office/drawing/2010/main" val="0"/>
                </a:ext>
              </a:extLst>
            </a:blip>
            <a:stretch>
              <a:fillRect/>
            </a:stretch>
          </p:blipFill>
          <p:spPr>
            <a:xfrm rot="18911424">
              <a:off x="6218825" y="2022231"/>
              <a:ext cx="914400" cy="914400"/>
            </a:xfrm>
            <a:prstGeom prst="rect">
              <a:avLst/>
            </a:prstGeom>
          </p:spPr>
        </p:pic>
        <p:pic>
          <p:nvPicPr>
            <p:cNvPr id="29" name="Graphic 28" descr="Wallet">
              <a:extLst>
                <a:ext uri="{FF2B5EF4-FFF2-40B4-BE49-F238E27FC236}">
                  <a16:creationId xmlns:a16="http://schemas.microsoft.com/office/drawing/2014/main" id="{932DAEC9-AED7-8D4C-8CDA-BA23519B83E4}"/>
                </a:ext>
              </a:extLst>
            </p:cNvPr>
            <p:cNvPicPr>
              <a:picLocks noChangeAspect="1"/>
            </p:cNvPicPr>
            <p:nvPr/>
          </p:nvPicPr>
          <p:blipFill>
            <a:blip r:embed="rId10">
              <a:extLst>
                <a:ext uri="{96DAC541-7B7A-43D3-8B79-37D633B846F1}">
                  <asvg:svgBlip xmlns:asvg="http://schemas.microsoft.com/office/drawing/2016/SVG/main" r:embed="rId11"/>
                </a:ext>
                <a:ext uri="{28A0092B-C50C-407E-A947-70E740481C1C}">
                  <a14:useLocalDpi xmlns:a14="http://schemas.microsoft.com/office/drawing/2010/main" val="0"/>
                </a:ext>
              </a:extLst>
            </a:blip>
            <a:stretch>
              <a:fillRect/>
            </a:stretch>
          </p:blipFill>
          <p:spPr>
            <a:xfrm>
              <a:off x="8118230" y="2904206"/>
              <a:ext cx="914400" cy="914400"/>
            </a:xfrm>
            <a:prstGeom prst="rect">
              <a:avLst/>
            </a:prstGeom>
          </p:spPr>
        </p:pic>
        <p:sp>
          <p:nvSpPr>
            <p:cNvPr id="38" name="TextBox 37">
              <a:extLst>
                <a:ext uri="{FF2B5EF4-FFF2-40B4-BE49-F238E27FC236}">
                  <a16:creationId xmlns:a16="http://schemas.microsoft.com/office/drawing/2014/main" id="{F59145C5-3504-9949-BED5-47A873691332}"/>
                </a:ext>
              </a:extLst>
            </p:cNvPr>
            <p:cNvSpPr txBox="1"/>
            <p:nvPr/>
          </p:nvSpPr>
          <p:spPr>
            <a:xfrm>
              <a:off x="1089826" y="3410223"/>
              <a:ext cx="1266372" cy="369332"/>
            </a:xfrm>
            <a:prstGeom prst="rect">
              <a:avLst/>
            </a:prstGeom>
            <a:noFill/>
          </p:spPr>
          <p:txBody>
            <a:bodyPr wrap="none" rtlCol="0">
              <a:spAutoFit/>
            </a:bodyPr>
            <a:lstStyle/>
            <a:p>
              <a:r>
                <a:rPr lang="en-US"/>
                <a:t>Dialysate In</a:t>
              </a:r>
            </a:p>
          </p:txBody>
        </p:sp>
        <p:sp>
          <p:nvSpPr>
            <p:cNvPr id="39" name="TextBox 38">
              <a:extLst>
                <a:ext uri="{FF2B5EF4-FFF2-40B4-BE49-F238E27FC236}">
                  <a16:creationId xmlns:a16="http://schemas.microsoft.com/office/drawing/2014/main" id="{5A3D507D-680D-B341-A32C-CAA2C6E45FC6}"/>
                </a:ext>
              </a:extLst>
            </p:cNvPr>
            <p:cNvSpPr txBox="1"/>
            <p:nvPr/>
          </p:nvSpPr>
          <p:spPr>
            <a:xfrm>
              <a:off x="8352550" y="4434921"/>
              <a:ext cx="1437894" cy="369332"/>
            </a:xfrm>
            <a:prstGeom prst="rect">
              <a:avLst/>
            </a:prstGeom>
            <a:noFill/>
          </p:spPr>
          <p:txBody>
            <a:bodyPr wrap="none" rtlCol="0">
              <a:spAutoFit/>
            </a:bodyPr>
            <a:lstStyle/>
            <a:p>
              <a:r>
                <a:rPr lang="en-US"/>
                <a:t>Dialysate Out</a:t>
              </a:r>
            </a:p>
          </p:txBody>
        </p:sp>
        <p:sp>
          <p:nvSpPr>
            <p:cNvPr id="40" name="TextBox 39">
              <a:extLst>
                <a:ext uri="{FF2B5EF4-FFF2-40B4-BE49-F238E27FC236}">
                  <a16:creationId xmlns:a16="http://schemas.microsoft.com/office/drawing/2014/main" id="{0B9D7CA7-04A3-0240-B269-9B0306ABF30E}"/>
                </a:ext>
              </a:extLst>
            </p:cNvPr>
            <p:cNvSpPr txBox="1"/>
            <p:nvPr/>
          </p:nvSpPr>
          <p:spPr>
            <a:xfrm>
              <a:off x="9030510" y="3228958"/>
              <a:ext cx="1266371" cy="331084"/>
            </a:xfrm>
            <a:prstGeom prst="rect">
              <a:avLst/>
            </a:prstGeom>
            <a:noFill/>
          </p:spPr>
          <p:txBody>
            <a:bodyPr wrap="square" rtlCol="0">
              <a:spAutoFit/>
            </a:bodyPr>
            <a:lstStyle/>
            <a:p>
              <a:r>
                <a:rPr lang="en-US"/>
                <a:t>Thermistor</a:t>
              </a:r>
            </a:p>
          </p:txBody>
        </p:sp>
        <p:sp>
          <p:nvSpPr>
            <p:cNvPr id="41" name="TextBox 40">
              <a:extLst>
                <a:ext uri="{FF2B5EF4-FFF2-40B4-BE49-F238E27FC236}">
                  <a16:creationId xmlns:a16="http://schemas.microsoft.com/office/drawing/2014/main" id="{AB23C53F-BCF9-554D-90DB-8BDF50377D68}"/>
                </a:ext>
              </a:extLst>
            </p:cNvPr>
            <p:cNvSpPr txBox="1"/>
            <p:nvPr/>
          </p:nvSpPr>
          <p:spPr>
            <a:xfrm>
              <a:off x="6299376" y="1002825"/>
              <a:ext cx="1542730" cy="646331"/>
            </a:xfrm>
            <a:prstGeom prst="rect">
              <a:avLst/>
            </a:prstGeom>
            <a:noFill/>
          </p:spPr>
          <p:txBody>
            <a:bodyPr wrap="none" rtlCol="0">
              <a:spAutoFit/>
            </a:bodyPr>
            <a:lstStyle/>
            <a:p>
              <a:r>
                <a:rPr lang="en-US"/>
                <a:t>Meter with </a:t>
              </a:r>
            </a:p>
            <a:p>
              <a:r>
                <a:rPr lang="en-US"/>
                <a:t>Alarm Settings</a:t>
              </a:r>
            </a:p>
          </p:txBody>
        </p:sp>
        <p:cxnSp>
          <p:nvCxnSpPr>
            <p:cNvPr id="45" name="Straight Connector 44">
              <a:extLst>
                <a:ext uri="{FF2B5EF4-FFF2-40B4-BE49-F238E27FC236}">
                  <a16:creationId xmlns:a16="http://schemas.microsoft.com/office/drawing/2014/main" id="{DC681B14-9F49-C148-9974-E6436556726A}"/>
                </a:ext>
              </a:extLst>
            </p:cNvPr>
            <p:cNvCxnSpPr/>
            <p:nvPr/>
          </p:nvCxnSpPr>
          <p:spPr>
            <a:xfrm flipH="1">
              <a:off x="8575430" y="3598290"/>
              <a:ext cx="0" cy="445002"/>
            </a:xfrm>
            <a:prstGeom prst="line">
              <a:avLst/>
            </a:prstGeom>
            <a:ln w="47625"/>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5D323566-0AC7-9042-BF23-983BE001077E}"/>
                </a:ext>
              </a:extLst>
            </p:cNvPr>
            <p:cNvCxnSpPr/>
            <p:nvPr/>
          </p:nvCxnSpPr>
          <p:spPr>
            <a:xfrm flipH="1" flipV="1">
              <a:off x="6676025" y="2315971"/>
              <a:ext cx="1852511" cy="737302"/>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9" name="TextBox 68">
            <a:extLst>
              <a:ext uri="{FF2B5EF4-FFF2-40B4-BE49-F238E27FC236}">
                <a16:creationId xmlns:a16="http://schemas.microsoft.com/office/drawing/2014/main" id="{F3B26FDB-1FE3-0C44-95C9-88AFB3B730B8}"/>
              </a:ext>
            </a:extLst>
          </p:cNvPr>
          <p:cNvSpPr txBox="1">
            <a:spLocks noSelect="1" noMove="1" noResize="1" noTextEdit="1"/>
          </p:cNvSpPr>
          <p:nvPr/>
        </p:nvSpPr>
        <p:spPr>
          <a:xfrm>
            <a:off x="6570783" y="2635776"/>
            <a:ext cx="300082" cy="369332"/>
          </a:xfrm>
          <a:prstGeom prst="rect">
            <a:avLst/>
          </a:prstGeom>
          <a:noFill/>
        </p:spPr>
        <p:txBody>
          <a:bodyPr wrap="none" rtlCol="0">
            <a:spAutoFit/>
          </a:bodyPr>
          <a:lstStyle/>
          <a:p>
            <a:r>
              <a:rPr lang="en-US" b="1"/>
              <a:t>+</a:t>
            </a:r>
          </a:p>
        </p:txBody>
      </p:sp>
      <p:sp>
        <p:nvSpPr>
          <p:cNvPr id="70" name="TextBox 69">
            <a:extLst>
              <a:ext uri="{FF2B5EF4-FFF2-40B4-BE49-F238E27FC236}">
                <a16:creationId xmlns:a16="http://schemas.microsoft.com/office/drawing/2014/main" id="{67036521-124C-CB43-A037-7EB0677F2134}"/>
              </a:ext>
            </a:extLst>
          </p:cNvPr>
          <p:cNvSpPr txBox="1">
            <a:spLocks noSelect="1" noMove="1" noResize="1" noTextEdit="1"/>
          </p:cNvSpPr>
          <p:nvPr/>
        </p:nvSpPr>
        <p:spPr>
          <a:xfrm>
            <a:off x="4198892" y="2648306"/>
            <a:ext cx="255198" cy="369332"/>
          </a:xfrm>
          <a:prstGeom prst="rect">
            <a:avLst/>
          </a:prstGeom>
          <a:noFill/>
        </p:spPr>
        <p:txBody>
          <a:bodyPr wrap="none" rtlCol="0">
            <a:spAutoFit/>
          </a:bodyPr>
          <a:lstStyle/>
          <a:p>
            <a:r>
              <a:rPr lang="en-US" b="1"/>
              <a:t>-</a:t>
            </a:r>
          </a:p>
        </p:txBody>
      </p:sp>
      <p:sp>
        <p:nvSpPr>
          <p:cNvPr id="4" name="Subtitle 3"/>
          <p:cNvSpPr>
            <a:spLocks noGrp="1" noSelect="1" noMove="1" noResize="1" noTextEdit="1"/>
          </p:cNvSpPr>
          <p:nvPr>
            <p:ph type="subTitle" idx="11"/>
          </p:nvPr>
        </p:nvSpPr>
        <p:spPr/>
        <p:txBody>
          <a:bodyPr/>
          <a:lstStyle/>
          <a:p>
            <a:r>
              <a:rPr lang="en-US"/>
              <a:t>Dialysate circuit: Conductivity</a:t>
            </a:r>
          </a:p>
          <a:p>
            <a:endParaRPr lang="en-US"/>
          </a:p>
        </p:txBody>
      </p:sp>
      <p:sp>
        <p:nvSpPr>
          <p:cNvPr id="3" name="Rectangle 2"/>
          <p:cNvSpPr>
            <a:spLocks noSelect="1" noMove="1" noResize="1" noTextEdit="1"/>
          </p:cNvSpPr>
          <p:nvPr/>
        </p:nvSpPr>
        <p:spPr>
          <a:xfrm>
            <a:off x="6866177" y="2986745"/>
            <a:ext cx="334936" cy="167481"/>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Rectangle 24"/>
          <p:cNvSpPr>
            <a:spLocks noSelect="1" noMove="1" noResize="1" noTextEdit="1"/>
          </p:cNvSpPr>
          <p:nvPr/>
        </p:nvSpPr>
        <p:spPr>
          <a:xfrm>
            <a:off x="3780867" y="2971664"/>
            <a:ext cx="334936" cy="167481"/>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Content Placeholder 3"/>
          <p:cNvSpPr txBox="1">
            <a:spLocks noSelect="1" noMove="1" noResize="1" noTextEdit="1"/>
          </p:cNvSpPr>
          <p:nvPr/>
        </p:nvSpPr>
        <p:spPr>
          <a:xfrm>
            <a:off x="614712" y="5273653"/>
            <a:ext cx="10358088" cy="999006"/>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solidFill>
                  <a:schemeClr val="tx1">
                    <a:lumMod val="65000"/>
                    <a:lumOff val="35000"/>
                  </a:schemeClr>
                </a:solidFill>
                <a:latin typeface="Arial" panose="020b0604020202020204" pitchFamily="34" charset="0"/>
                <a:cs typeface="Arial" panose="020b0604020202020204" pitchFamily="34" charset="0"/>
              </a:rPr>
              <a:t>Conductivity settings should never be adjusted while the patient is on the dialysis machine! Alarms require finding the source!</a:t>
            </a:r>
          </a:p>
          <a:p>
            <a:endParaRPr lang="en-US">
              <a:solidFill>
                <a:schemeClr val="tx1">
                  <a:lumMod val="65000"/>
                  <a:lumOff val="35000"/>
                </a:schemeClr>
              </a:solidFill>
              <a:latin typeface="Arial" panose="020b0604020202020204" pitchFamily="34" charset="0"/>
              <a:cs typeface="Arial" panose="020b0604020202020204" pitchFamily="34" charset="0"/>
            </a:endParaRPr>
          </a:p>
        </p:txBody>
      </p:sp>
      <p:sp>
        <p:nvSpPr>
          <p:cNvPr id="28" name="TextBox 27">
            <a:extLst>
              <a:ext uri="{FF2B5EF4-FFF2-40B4-BE49-F238E27FC236}">
                <a16:creationId xmlns:a16="http://schemas.microsoft.com/office/drawing/2014/main" id="{93F12F5A-11B6-4701-A3CB-678A5B6E4717}"/>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368139995"/>
      </p:ext>
    </p:extLst>
  </p:cSld>
  <p:clrMapOvr>
    <a:masterClrMapping/>
  </p:clrMapOvr>
  <p:transition/>
  <p:timing/>
</p:sld>
</file>

<file path=ppt/slides/slide2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noSelect="1" noMove="1" noResize="1" noTextEdit="1"/>
          </p:cNvSpPr>
          <p:nvPr>
            <p:ph type="title"/>
          </p:nvPr>
        </p:nvSpPr>
        <p:spPr>
          <a:xfrm>
            <a:off x="614919" y="706526"/>
            <a:ext cx="10515600" cy="1078992"/>
          </a:xfrm>
        </p:spPr>
        <p:txBody>
          <a:bodyPr/>
          <a:lstStyle/>
          <a:p>
            <a:r>
              <a:rPr lang="en-US"/>
              <a:t>Alarms: Temperature</a:t>
            </a:r>
          </a:p>
        </p:txBody>
      </p:sp>
      <p:sp>
        <p:nvSpPr>
          <p:cNvPr id="3" name="Content Placeholder 2"/>
          <p:cNvSpPr>
            <a:spLocks noGrp="1" noSelect="1" noMove="1" noResize="1" noTextEdit="1"/>
          </p:cNvSpPr>
          <p:nvPr>
            <p:ph sz="half" idx="1"/>
          </p:nvPr>
        </p:nvSpPr>
        <p:spPr>
          <a:xfrm>
            <a:off x="613349" y="1613860"/>
            <a:ext cx="7307907" cy="3376597"/>
          </a:xfrm>
        </p:spPr>
        <p:txBody>
          <a:bodyPr>
            <a:noAutofit/>
          </a:bodyPr>
          <a:lstStyle/>
          <a:p>
            <a:r>
              <a:rPr lang="en-US" sz="2000" b="1">
                <a:latin typeface="Arial" panose="020b0604020202020204" pitchFamily="34" charset="0"/>
                <a:cs typeface="Arial" panose="020b0604020202020204" pitchFamily="34" charset="0"/>
              </a:rPr>
              <a:t>Temperature Monitor </a:t>
            </a:r>
            <a:r>
              <a:rPr lang="en-US" sz="2000">
                <a:latin typeface="Arial" panose="020b0604020202020204" pitchFamily="34" charset="0"/>
                <a:cs typeface="Arial" panose="020b0604020202020204" pitchFamily="34" charset="0"/>
              </a:rPr>
              <a:t>is an internal dialysis machine monitor that measures dialysate temperature. Dialysis machines are internally calibrated to not go above or below set limits.</a:t>
            </a:r>
            <a:r>
              <a:rPr lang="en-US" sz="2000" b="1">
                <a:latin typeface="Arial" panose="020b0604020202020204" pitchFamily="34" charset="0"/>
                <a:cs typeface="Arial" panose="020b0604020202020204" pitchFamily="34" charset="0"/>
              </a:rPr>
              <a:t> </a:t>
            </a:r>
          </a:p>
          <a:p>
            <a:r>
              <a:rPr lang="en-US" sz="2000">
                <a:latin typeface="Arial" panose="020b0604020202020204" pitchFamily="34" charset="0"/>
                <a:cs typeface="Arial" panose="020b0604020202020204" pitchFamily="34" charset="0"/>
              </a:rPr>
              <a:t>A malfunctioning heating element can cause abnormal dialysate temperatures. Cool temperatures (&lt;35°C) will result in shivering. Most patients will alert you to cold or hot temperatures. </a:t>
            </a:r>
          </a:p>
          <a:p>
            <a:r>
              <a:rPr lang="en-US" sz="2000">
                <a:latin typeface="Arial" panose="020b0604020202020204" pitchFamily="34" charset="0"/>
                <a:cs typeface="Arial" panose="020b0604020202020204" pitchFamily="34" charset="0"/>
              </a:rPr>
              <a:t>Hypothermia can occur if the patient is unconscious or not able to respond (altered mental status, intubated or paralyzed).</a:t>
            </a:r>
          </a:p>
          <a:p>
            <a:r>
              <a:rPr lang="en-US" sz="2000">
                <a:latin typeface="Arial" panose="020b0604020202020204" pitchFamily="34" charset="0"/>
                <a:cs typeface="Arial" panose="020b0604020202020204" pitchFamily="34" charset="0"/>
              </a:rPr>
              <a:t>Warm temperature (&gt;42°C) can cause protein denaturing or hemolysis (&gt;45°C), which can lead to hyperkalemia and fatal arrhythmias.</a:t>
            </a:r>
          </a:p>
          <a:p>
            <a:pPr lvl="1"/>
            <a:endParaRPr lang="en-US" sz="2000">
              <a:latin typeface="Arial" panose="020b0604020202020204" pitchFamily="34" charset="0"/>
              <a:cs typeface="Arial" panose="020b0604020202020204" pitchFamily="34" charset="0"/>
            </a:endParaRPr>
          </a:p>
          <a:p>
            <a:pPr lvl="1"/>
            <a:endParaRPr lang="en-US" sz="2000">
              <a:latin typeface="Arial" panose="020b0604020202020204" pitchFamily="34" charset="0"/>
              <a:cs typeface="Arial" panose="020b0604020202020204" pitchFamily="34" charset="0"/>
            </a:endParaRPr>
          </a:p>
          <a:p>
            <a:endParaRPr lang="en-US" sz="2000">
              <a:latin typeface="Arial" panose="020b0604020202020204" pitchFamily="34" charset="0"/>
              <a:cs typeface="Arial" panose="020b0604020202020204" pitchFamily="34" charset="0"/>
            </a:endParaRPr>
          </a:p>
        </p:txBody>
      </p:sp>
      <p:sp>
        <p:nvSpPr>
          <p:cNvPr id="5" name="Subtitle 4"/>
          <p:cNvSpPr>
            <a:spLocks noGrp="1" noSelect="1" noMove="1" noResize="1" noTextEdit="1"/>
          </p:cNvSpPr>
          <p:nvPr>
            <p:ph type="subTitle" idx="10"/>
          </p:nvPr>
        </p:nvSpPr>
        <p:spPr/>
        <p:txBody>
          <a:bodyPr/>
          <a:lstStyle/>
          <a:p>
            <a:r>
              <a:rPr lang="en-US"/>
              <a:t>Alarms: Temperature and pressure</a:t>
            </a:r>
          </a:p>
        </p:txBody>
      </p:sp>
      <p:sp>
        <p:nvSpPr>
          <p:cNvPr id="6" name="TextBox 5">
            <a:extLst>
              <a:ext uri="{FF2B5EF4-FFF2-40B4-BE49-F238E27FC236}">
                <a16:creationId xmlns:a16="http://schemas.microsoft.com/office/drawing/2014/main" id="{DEF90E4C-20A4-48EB-9564-7FBE8AFA10E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pic>
        <p:nvPicPr>
          <p:cNvPr id="12" name="Picture 11" descr="Screen Shot 2020-12-04 at 6.53.01 AM.png">
            <a:extLst>
              <a:ext uri="{FF2B5EF4-FFF2-40B4-BE49-F238E27FC236}">
                <a16:creationId xmlns:a16="http://schemas.microsoft.com/office/drawing/2014/main" id="{1DC658D6-966C-4281-B361-5F430C57C0F0}"/>
              </a:ext>
            </a:extLst>
          </p:cNvPr>
          <p:cNvPicPr>
            <a:picLocks noSelect="1" noChangeAspect="1" noMove="1" noResize="1"/>
          </p:cNvPicPr>
          <p:nvPr/>
        </p:nvPicPr>
        <p:blipFill>
          <a:blip r:embed="rId3">
            <a:extLst>
              <a:ext uri="{28A0092B-C50C-407E-A947-70E740481C1C}">
                <a14:useLocalDpi xmlns:a14="http://schemas.microsoft.com/office/drawing/2010/main" val="0"/>
              </a:ext>
            </a:extLst>
          </a:blip>
          <a:stretch>
            <a:fillRect/>
          </a:stretch>
        </p:blipFill>
        <p:spPr>
          <a:xfrm>
            <a:off x="8397980" y="2074371"/>
            <a:ext cx="3179661" cy="3006618"/>
          </a:xfrm>
          <a:prstGeom prst="rect">
            <a:avLst/>
          </a:prstGeom>
        </p:spPr>
      </p:pic>
      <p:sp>
        <p:nvSpPr>
          <p:cNvPr id="13" name="Rectangle 12">
            <a:extLst>
              <a:ext uri="{FF2B5EF4-FFF2-40B4-BE49-F238E27FC236}">
                <a16:creationId xmlns:a16="http://schemas.microsoft.com/office/drawing/2014/main" id="{CED2BFA8-A61F-4D63-8930-EA7AB6828F23}"/>
              </a:ext>
            </a:extLst>
          </p:cNvPr>
          <p:cNvSpPr>
            <a:spLocks noSelect="1" noMove="1" noResize="1" noTextEdit="1"/>
          </p:cNvSpPr>
          <p:nvPr/>
        </p:nvSpPr>
        <p:spPr>
          <a:xfrm>
            <a:off x="10865903" y="2749791"/>
            <a:ext cx="711738" cy="40474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5C1088BD-B340-4994-9C09-F9BE41B7422D}"/>
              </a:ext>
            </a:extLst>
          </p:cNvPr>
          <p:cNvSpPr>
            <a:spLocks noSelect="1" noMove="1" noResize="1" noTextEdit="1"/>
          </p:cNvSpPr>
          <p:nvPr/>
        </p:nvSpPr>
        <p:spPr>
          <a:xfrm>
            <a:off x="8194158" y="3630090"/>
            <a:ext cx="711738" cy="40474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58598AE4-9076-4CEB-B4C4-FB45E5BBCD4E}"/>
              </a:ext>
            </a:extLst>
          </p:cNvPr>
          <p:cNvSpPr txBox="1">
            <a:spLocks noSelect="1" noMove="1" noResize="1" noTextEdit="1"/>
          </p:cNvSpPr>
          <p:nvPr/>
        </p:nvSpPr>
        <p:spPr>
          <a:xfrm>
            <a:off x="8259004" y="5808060"/>
            <a:ext cx="3935476" cy="323165"/>
          </a:xfrm>
          <a:prstGeom prst="rect">
            <a:avLst/>
          </a:prstGeom>
          <a:noFill/>
        </p:spPr>
        <p:txBody>
          <a:bodyPr wrap="square" rtlCol="0">
            <a:spAutoFit/>
          </a:bodyPr>
          <a:lstStyle/>
          <a:p>
            <a:pPr algn="r"/>
            <a:r>
              <a:rPr lang="en-US" sz="1500" i="1">
                <a:latin typeface="Arial" panose="020b0604020202020204" pitchFamily="34" charset="0"/>
                <a:cs typeface="Arial" panose="020b0604020202020204" pitchFamily="34" charset="0"/>
              </a:rPr>
              <a:t>Image used with permission</a:t>
            </a:r>
            <a:r>
              <a:rPr lang="is-IS" sz="1500" i="1">
                <a:latin typeface="Arial" panose="020b0604020202020204" pitchFamily="34" charset="0"/>
                <a:cs typeface="Arial" panose="020b0604020202020204" pitchFamily="34" charset="0"/>
              </a:rPr>
              <a:t>, ©Scott Bieber</a:t>
            </a:r>
            <a:endParaRPr lang="en-US" sz="1500" i="1">
              <a:latin typeface="Arial" panose="020b0604020202020204" pitchFamily="34" charset="0"/>
              <a:cs typeface="Arial" panose="020b0604020202020204" pitchFamily="34" charset="0"/>
            </a:endParaRPr>
          </a:p>
        </p:txBody>
      </p:sp>
    </p:spTree>
    <p:extLst>
      <p:ext uri="{BB962C8B-B14F-4D97-AF65-F5344CB8AC3E}">
        <p14:creationId val="3571107428"/>
      </p:ext>
    </p:extLst>
  </p:cSld>
  <p:clrMapOvr>
    <a:masterClrMapping/>
  </p:clrMapOvr>
  <p:transition/>
  <p:timing/>
</p:sld>
</file>

<file path=ppt/slides/slide2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noSelect="1" noMove="1" noResize="1" noTextEdit="1"/>
          </p:cNvSpPr>
          <p:nvPr>
            <p:ph type="title"/>
          </p:nvPr>
        </p:nvSpPr>
        <p:spPr>
          <a:xfrm>
            <a:off x="616666" y="704151"/>
            <a:ext cx="10515600" cy="1082404"/>
          </a:xfrm>
        </p:spPr>
        <p:txBody>
          <a:bodyPr/>
          <a:lstStyle/>
          <a:p>
            <a:r>
              <a:rPr lang="en-US"/>
              <a:t>Alarms: Pressure Monitor</a:t>
            </a:r>
          </a:p>
        </p:txBody>
      </p:sp>
      <p:sp>
        <p:nvSpPr>
          <p:cNvPr id="3" name="Content Placeholder 2"/>
          <p:cNvSpPr>
            <a:spLocks noGrp="1" noSelect="1" noMove="1" noResize="1" noTextEdit="1"/>
          </p:cNvSpPr>
          <p:nvPr>
            <p:ph idx="1"/>
          </p:nvPr>
        </p:nvSpPr>
        <p:spPr>
          <a:xfrm>
            <a:off x="613418" y="1611647"/>
            <a:ext cx="10961916" cy="3699630"/>
          </a:xfrm>
        </p:spPr>
        <p:txBody>
          <a:bodyPr>
            <a:noAutofit/>
          </a:bodyPr>
          <a:lstStyle/>
          <a:p>
            <a:pPr>
              <a:spcBef>
                <a:spcPts val="600"/>
              </a:spcBef>
            </a:pPr>
            <a:r>
              <a:rPr lang="en-US" sz="2400">
                <a:latin typeface="Arial" panose="020b0604020202020204" pitchFamily="34" charset="0"/>
                <a:cs typeface="Arial" panose="020b0604020202020204" pitchFamily="34" charset="0"/>
              </a:rPr>
              <a:t>Dialysate pressure monitoring is an important aspect of UF in dialysis. Negative pressure in the dialysis component allows for UF and is monitored by TMP.</a:t>
            </a:r>
          </a:p>
          <a:p>
            <a:pPr>
              <a:spcBef>
                <a:spcPts val="600"/>
              </a:spcBef>
            </a:pPr>
            <a:r>
              <a:rPr lang="en-US" sz="2400">
                <a:latin typeface="Arial" panose="020b0604020202020204" pitchFamily="34" charset="0"/>
                <a:cs typeface="Arial" panose="020b0604020202020204" pitchFamily="34" charset="0"/>
              </a:rPr>
              <a:t>The pressure range is from -400 to +350mmHg, with an accuracy of ±10%.</a:t>
            </a:r>
          </a:p>
          <a:p>
            <a:pPr>
              <a:spcBef>
                <a:spcPts val="600"/>
              </a:spcBef>
            </a:pPr>
            <a:r>
              <a:rPr lang="en-US" sz="2400">
                <a:latin typeface="Arial" panose="020b0604020202020204" pitchFamily="34" charset="0"/>
                <a:cs typeface="Arial" panose="020b0604020202020204" pitchFamily="34" charset="0"/>
              </a:rPr>
              <a:t>Pressure in the dialysate compartment should not exceed that in the blood compartment, or there will be an increased risk of blood contamination by unsterile dialysate secondary to dialyzer membrane rupture and back filtration.</a:t>
            </a:r>
          </a:p>
          <a:p>
            <a:pPr>
              <a:spcBef>
                <a:spcPts val="600"/>
              </a:spcBef>
            </a:pPr>
            <a:r>
              <a:rPr lang="en-US" sz="2400">
                <a:latin typeface="Arial" panose="020b0604020202020204" pitchFamily="34" charset="0"/>
                <a:cs typeface="Arial" panose="020b0604020202020204" pitchFamily="34" charset="0"/>
              </a:rPr>
              <a:t>Ultrafiltration (UF) is controlled by transmembrane pressure (TMP) and membrane ultrafiltration coefficient (Kuf).</a:t>
            </a:r>
          </a:p>
          <a:p>
            <a:pPr>
              <a:spcBef>
                <a:spcPts val="600"/>
              </a:spcBef>
            </a:pPr>
            <a:r>
              <a:rPr lang="en-US" sz="2400">
                <a:latin typeface="Arial" panose="020b0604020202020204" pitchFamily="34" charset="0"/>
                <a:cs typeface="Arial" panose="020b0604020202020204" pitchFamily="34" charset="0"/>
              </a:rPr>
              <a:t>TMP = Pressure at blood outlet(P</a:t>
            </a:r>
            <a:r>
              <a:rPr lang="en-US" sz="2400" baseline="-25000">
                <a:latin typeface="Arial" panose="020b0604020202020204" pitchFamily="34" charset="0"/>
                <a:cs typeface="Arial" panose="020b0604020202020204" pitchFamily="34" charset="0"/>
              </a:rPr>
              <a:t>BO</a:t>
            </a:r>
            <a:r>
              <a:rPr lang="en-US" sz="2400">
                <a:latin typeface="Arial" panose="020b0604020202020204" pitchFamily="34" charset="0"/>
                <a:cs typeface="Arial" panose="020b0604020202020204" pitchFamily="34" charset="0"/>
              </a:rPr>
              <a:t>) </a:t>
            </a:r>
            <a:r>
              <a:rPr lang="mr-IN" sz="2400">
                <a:latin typeface="Arial" panose="020b0604020202020204" pitchFamily="34" charset="0"/>
              </a:rPr>
              <a:t>–</a:t>
            </a:r>
            <a:r>
              <a:rPr lang="en-US" sz="2400">
                <a:latin typeface="Arial" panose="020b0604020202020204" pitchFamily="34" charset="0"/>
                <a:cs typeface="Arial" panose="020b0604020202020204" pitchFamily="34" charset="0"/>
              </a:rPr>
              <a:t> Pressure at dialysate outlet (P</a:t>
            </a:r>
            <a:r>
              <a:rPr lang="en-US" sz="2400" baseline="-25000">
                <a:latin typeface="Arial" panose="020b0604020202020204" pitchFamily="34" charset="0"/>
                <a:cs typeface="Arial" panose="020b0604020202020204" pitchFamily="34" charset="0"/>
              </a:rPr>
              <a:t>DO</a:t>
            </a:r>
            <a:r>
              <a:rPr lang="en-US" sz="2400">
                <a:latin typeface="Arial" panose="020b0604020202020204" pitchFamily="34" charset="0"/>
                <a:cs typeface="Arial" panose="020b0604020202020204" pitchFamily="34" charset="0"/>
              </a:rPr>
              <a:t>).</a:t>
            </a:r>
          </a:p>
          <a:p>
            <a:pPr>
              <a:spcBef>
                <a:spcPts val="600"/>
              </a:spcBef>
            </a:pPr>
            <a:r>
              <a:rPr lang="en-US" sz="2400">
                <a:latin typeface="Arial" panose="020b0604020202020204" pitchFamily="34" charset="0"/>
                <a:cs typeface="Arial" panose="020b0604020202020204" pitchFamily="34" charset="0"/>
              </a:rPr>
              <a:t>TMP is adjusted to achieve the desired UF rate, as low as 50 ml/hr.</a:t>
            </a:r>
          </a:p>
          <a:p>
            <a:pPr>
              <a:spcBef>
                <a:spcPts val="600"/>
              </a:spcBef>
            </a:pPr>
            <a:endParaRPr lang="en-US" sz="2400">
              <a:latin typeface="Arial" panose="020b0604020202020204" pitchFamily="34" charset="0"/>
              <a:cs typeface="Arial" panose="020b0604020202020204" pitchFamily="34" charset="0"/>
            </a:endParaRPr>
          </a:p>
          <a:p>
            <a:pPr lvl="1">
              <a:spcBef>
                <a:spcPts val="600"/>
              </a:spcBef>
            </a:pPr>
            <a:endParaRPr lang="en-US">
              <a:latin typeface="Arial" panose="020b0604020202020204" pitchFamily="34" charset="0"/>
              <a:cs typeface="Arial" panose="020b0604020202020204" pitchFamily="34" charset="0"/>
            </a:endParaRPr>
          </a:p>
          <a:p>
            <a:pPr>
              <a:spcBef>
                <a:spcPts val="600"/>
              </a:spcBef>
            </a:pPr>
            <a:endParaRPr lang="en-US" sz="2400">
              <a:latin typeface="Arial" panose="020b0604020202020204" pitchFamily="34" charset="0"/>
              <a:cs typeface="Arial" panose="020b0604020202020204" pitchFamily="34" charset="0"/>
            </a:endParaRPr>
          </a:p>
        </p:txBody>
      </p:sp>
      <p:sp>
        <p:nvSpPr>
          <p:cNvPr id="5" name="Subtitle 4"/>
          <p:cNvSpPr>
            <a:spLocks noGrp="1" noSelect="1" noMove="1" noResize="1" noTextEdit="1"/>
          </p:cNvSpPr>
          <p:nvPr>
            <p:ph type="subTitle" idx="10"/>
          </p:nvPr>
        </p:nvSpPr>
        <p:spPr/>
        <p:txBody>
          <a:bodyPr/>
          <a:lstStyle/>
          <a:p>
            <a:r>
              <a:rPr lang="en-US"/>
              <a:t>Alarms: Temperature and pressure</a:t>
            </a:r>
          </a:p>
        </p:txBody>
      </p:sp>
      <p:sp>
        <p:nvSpPr>
          <p:cNvPr id="6" name="TextBox 5">
            <a:extLst>
              <a:ext uri="{FF2B5EF4-FFF2-40B4-BE49-F238E27FC236}">
                <a16:creationId xmlns:a16="http://schemas.microsoft.com/office/drawing/2014/main" id="{DEF90E4C-20A4-48EB-9564-7FBE8AFA10E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3343363248"/>
      </p:ext>
    </p:extLst>
  </p:cSld>
  <p:clrMapOvr>
    <a:masterClrMapping/>
  </p:clrMapOvr>
  <p:transition/>
  <p:timing/>
</p:sld>
</file>

<file path=ppt/slides/slide2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noSelect="1" noMove="1" noResize="1" noTextEdit="1"/>
          </p:cNvSpPr>
          <p:nvPr>
            <p:ph type="title"/>
          </p:nvPr>
        </p:nvSpPr>
        <p:spPr>
          <a:xfrm>
            <a:off x="614917" y="697544"/>
            <a:ext cx="10515600" cy="1078992"/>
          </a:xfrm>
        </p:spPr>
        <p:txBody>
          <a:bodyPr/>
          <a:lstStyle/>
          <a:p>
            <a:r>
              <a:rPr lang="en-US"/>
              <a:t>Blood Leak Detector</a:t>
            </a:r>
          </a:p>
        </p:txBody>
      </p:sp>
      <p:sp>
        <p:nvSpPr>
          <p:cNvPr id="6" name="Content Placeholder 5"/>
          <p:cNvSpPr>
            <a:spLocks noGrp="1" noSelect="1" noMove="1" noResize="1" noTextEdit="1"/>
          </p:cNvSpPr>
          <p:nvPr>
            <p:ph sz="half" idx="1"/>
          </p:nvPr>
        </p:nvSpPr>
        <p:spPr>
          <a:xfrm>
            <a:off x="619856" y="1614900"/>
            <a:ext cx="5791593" cy="3734530"/>
          </a:xfrm>
        </p:spPr>
        <p:txBody>
          <a:bodyPr>
            <a:noAutofit/>
          </a:bodyPr>
          <a:lstStyle/>
          <a:p>
            <a:r>
              <a:rPr lang="en-US" sz="2000">
                <a:latin typeface="Arial" panose="020b0604020202020204" pitchFamily="34" charset="0"/>
                <a:cs typeface="Arial" panose="020b0604020202020204" pitchFamily="34" charset="0"/>
              </a:rPr>
              <a:t>Blood should not cross the blood/dialysate membrane .</a:t>
            </a:r>
          </a:p>
          <a:p>
            <a:r>
              <a:rPr lang="en-US" sz="2000">
                <a:latin typeface="Arial" panose="020b0604020202020204" pitchFamily="34" charset="0"/>
                <a:cs typeface="Arial" panose="020b0604020202020204" pitchFamily="34" charset="0"/>
              </a:rPr>
              <a:t>Leakage of blood into the dialysate circuit is detected by the blood leak monitor, which is usually located downstream from dialyzer.</a:t>
            </a:r>
          </a:p>
          <a:p>
            <a:r>
              <a:rPr lang="en-US" sz="2000">
                <a:latin typeface="Arial" panose="020b0604020202020204" pitchFamily="34" charset="0"/>
                <a:cs typeface="Arial" panose="020b0604020202020204" pitchFamily="34" charset="0"/>
              </a:rPr>
              <a:t>Infrared or photoelectric cells detect decreases in light from source.</a:t>
            </a:r>
          </a:p>
          <a:p>
            <a:r>
              <a:rPr lang="en-US" sz="2000">
                <a:latin typeface="Arial" panose="020b0604020202020204" pitchFamily="34" charset="0"/>
                <a:cs typeface="Arial" panose="020b0604020202020204" pitchFamily="34" charset="0"/>
              </a:rPr>
              <a:t>Red blood cells scatter light and trigger alarm, which deactivates the blood pump. </a:t>
            </a:r>
          </a:p>
          <a:p>
            <a:r>
              <a:rPr lang="en-US" sz="2000">
                <a:latin typeface="Arial" panose="020b0604020202020204" pitchFamily="34" charset="0"/>
                <a:cs typeface="Arial" panose="020b0604020202020204" pitchFamily="34" charset="0"/>
              </a:rPr>
              <a:t>A blood leak will cause the machine to go into </a:t>
            </a:r>
            <a:r>
              <a:rPr lang="en-US" sz="2000" b="1">
                <a:latin typeface="Arial" panose="020b0604020202020204" pitchFamily="34" charset="0"/>
                <a:cs typeface="Arial" panose="020b0604020202020204" pitchFamily="34" charset="0"/>
              </a:rPr>
              <a:t>bypass mode, </a:t>
            </a:r>
            <a:r>
              <a:rPr lang="en-US" sz="2000">
                <a:latin typeface="Arial" panose="020b0604020202020204" pitchFamily="34" charset="0"/>
                <a:cs typeface="Arial" panose="020b0604020202020204" pitchFamily="34" charset="0"/>
              </a:rPr>
              <a:t>which shunts dialysate into the drain, reducing negative pressure in the dialyzer to decrease blood loss.</a:t>
            </a:r>
          </a:p>
        </p:txBody>
      </p:sp>
      <p:pic>
        <p:nvPicPr>
          <p:cNvPr id="8" name="Content Placeholder 4"/>
          <p:cNvPicPr>
            <a:picLocks noGrp="1" noSelect="1" noChangeAspect="1" noMove="1" noResize="1"/>
          </p:cNvPicPr>
          <p:nvPr>
            <p:ph sz="half" idx="2"/>
          </p:nvPr>
        </p:nvPicPr>
        <p:blipFill>
          <a:blip r:embed="rId3"/>
          <a:srcRect t="1781" b="1781"/>
          <a:stretch>
            <a:fillRect/>
          </a:stretch>
        </p:blipFill>
        <p:spPr>
          <a:xfrm>
            <a:off x="6400818" y="2070825"/>
            <a:ext cx="5181600" cy="3335189"/>
          </a:xfrm>
        </p:spPr>
      </p:pic>
      <p:sp>
        <p:nvSpPr>
          <p:cNvPr id="4" name="Subtitle 3"/>
          <p:cNvSpPr>
            <a:spLocks noGrp="1" noSelect="1" noMove="1" noResize="1" noTextEdit="1"/>
          </p:cNvSpPr>
          <p:nvPr>
            <p:ph type="subTitle" idx="10"/>
          </p:nvPr>
        </p:nvSpPr>
        <p:spPr/>
        <p:txBody>
          <a:bodyPr/>
          <a:lstStyle/>
          <a:p>
            <a:r>
              <a:rPr lang="en-US"/>
              <a:t>Dialysis Circuit: blood leak detector</a:t>
            </a:r>
          </a:p>
        </p:txBody>
      </p:sp>
      <p:sp>
        <p:nvSpPr>
          <p:cNvPr id="5" name="TextBox 4">
            <a:extLst>
              <a:ext uri="{FF2B5EF4-FFF2-40B4-BE49-F238E27FC236}">
                <a16:creationId xmlns:a16="http://schemas.microsoft.com/office/drawing/2014/main" id="{DEF90E4C-20A4-48EB-9564-7FBE8AFA10E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9" name="TextBox 8"/>
          <p:cNvSpPr txBox="1">
            <a:spLocks noSelect="1" noMove="1" noResize="1" noTextEdit="1"/>
          </p:cNvSpPr>
          <p:nvPr/>
        </p:nvSpPr>
        <p:spPr>
          <a:xfrm>
            <a:off x="5390708" y="5579374"/>
            <a:ext cx="6805193" cy="553998"/>
          </a:xfrm>
          <a:prstGeom prst="rect">
            <a:avLst/>
          </a:prstGeom>
          <a:noFill/>
        </p:spPr>
        <p:txBody>
          <a:bodyPr wrap="square" rtlCol="0">
            <a:spAutoFit/>
          </a:bodyPr>
          <a:lstStyle/>
          <a:p>
            <a:pPr algn="r"/>
            <a:r>
              <a:rPr lang="en-US" sz="1500" i="1">
                <a:latin typeface="Arial" panose="020b0604020202020204" pitchFamily="34" charset="0"/>
                <a:cs typeface="Arial" panose="020b0604020202020204" pitchFamily="34" charset="0"/>
              </a:rPr>
              <a:t>Image used with permission. </a:t>
            </a:r>
            <a:r>
              <a:rPr lang="is-IS" sz="1500" i="1">
                <a:latin typeface="Arial" panose="020b0604020202020204" pitchFamily="34" charset="0"/>
                <a:cs typeface="Arial" panose="020b0604020202020204" pitchFamily="34" charset="0"/>
              </a:rPr>
              <a:t>Core Curriculum for the Dialysis Technician. </a:t>
            </a:r>
          </a:p>
          <a:p>
            <a:pPr algn="r"/>
            <a:r>
              <a:rPr lang="is-IS" sz="1500" i="1">
                <a:latin typeface="Arial" panose="020b0604020202020204" pitchFamily="34" charset="0"/>
                <a:cs typeface="Arial" panose="020b0604020202020204" pitchFamily="34" charset="0"/>
              </a:rPr>
              <a:t>6th Edition, ©Medical Education Institute, 2018. https//mei.org/cc6</a:t>
            </a:r>
            <a:endParaRPr lang="en-US" sz="1500" i="1">
              <a:latin typeface="Arial" panose="020b0604020202020204" pitchFamily="34" charset="0"/>
              <a:cs typeface="Arial" panose="020b0604020202020204" pitchFamily="34" charset="0"/>
            </a:endParaRPr>
          </a:p>
        </p:txBody>
      </p:sp>
    </p:spTree>
    <p:extLst>
      <p:ext uri="{BB962C8B-B14F-4D97-AF65-F5344CB8AC3E}">
        <p14:creationId val="2137901834"/>
      </p:ext>
    </p:extLst>
  </p:cSld>
  <p:clrMapOvr>
    <a:masterClrMapping/>
  </p:clrMapOvr>
  <p:transition/>
  <p:timing/>
</p:sld>
</file>

<file path=ppt/slides/slide2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noSelect="1" noMove="1" noResize="1" noTextEdit="1"/>
          </p:cNvSpPr>
          <p:nvPr>
            <p:ph type="title"/>
          </p:nvPr>
        </p:nvSpPr>
        <p:spPr>
          <a:xfrm>
            <a:off x="616669" y="702304"/>
            <a:ext cx="10515600" cy="1082404"/>
          </a:xfrm>
        </p:spPr>
        <p:txBody>
          <a:bodyPr/>
          <a:lstStyle/>
          <a:p>
            <a:r>
              <a:rPr lang="en-US"/>
              <a:t>Volumetric-Based Ultrafiltration</a:t>
            </a:r>
          </a:p>
        </p:txBody>
      </p:sp>
      <p:sp>
        <p:nvSpPr>
          <p:cNvPr id="3" name="Content Placeholder 2"/>
          <p:cNvSpPr>
            <a:spLocks noGrp="1" noSelect="1" noMove="1" noResize="1" noTextEdit="1"/>
          </p:cNvSpPr>
          <p:nvPr>
            <p:ph idx="1"/>
          </p:nvPr>
        </p:nvSpPr>
        <p:spPr>
          <a:xfrm>
            <a:off x="616669" y="1621024"/>
            <a:ext cx="10958662" cy="3388471"/>
          </a:xfrm>
        </p:spPr>
        <p:txBody>
          <a:bodyPr>
            <a:normAutofit/>
          </a:bodyPr>
          <a:lstStyle/>
          <a:p>
            <a:r>
              <a:rPr lang="en-US">
                <a:latin typeface="Arial" panose="020b0604020202020204" pitchFamily="34" charset="0"/>
                <a:cs typeface="Arial" panose="020b0604020202020204" pitchFamily="34" charset="0"/>
              </a:rPr>
              <a:t>Ultrafiltration is the process of removing fluid from the patient in a controlled fashion, during which volume is accurately measured.</a:t>
            </a:r>
          </a:p>
          <a:p>
            <a:r>
              <a:rPr lang="en-US">
                <a:latin typeface="Arial" panose="020b0604020202020204" pitchFamily="34" charset="0"/>
                <a:cs typeface="Arial" panose="020b0604020202020204" pitchFamily="34" charset="0"/>
              </a:rPr>
              <a:t>Most dialysis machines use volumetric-based control, which uses a balancing chamber(s) composed of 2 compartments separated by a flexible membrane.</a:t>
            </a:r>
          </a:p>
          <a:p>
            <a:r>
              <a:rPr lang="en-US">
                <a:latin typeface="Arial" panose="020b0604020202020204" pitchFamily="34" charset="0"/>
                <a:cs typeface="Arial" panose="020b0604020202020204" pitchFamily="34" charset="0"/>
              </a:rPr>
              <a:t>One side of the membrane allows fresh dialysate in, while the other allows “spent” or used dialysate out. </a:t>
            </a:r>
          </a:p>
          <a:p>
            <a:endParaRPr lang="en-US">
              <a:latin typeface="Arial" panose="020b0604020202020204" pitchFamily="34" charset="0"/>
              <a:cs typeface="Arial" panose="020b0604020202020204" pitchFamily="34" charset="0"/>
            </a:endParaRPr>
          </a:p>
          <a:p>
            <a:pPr marL="0" indent="0">
              <a:buNone/>
            </a:pPr>
            <a:endParaRPr lang="en-US">
              <a:latin typeface="Arial" panose="020b0604020202020204" pitchFamily="34" charset="0"/>
              <a:cs typeface="Arial" panose="020b0604020202020204" pitchFamily="34" charset="0"/>
            </a:endParaRPr>
          </a:p>
        </p:txBody>
      </p:sp>
      <p:sp>
        <p:nvSpPr>
          <p:cNvPr id="4" name="Subtitle 3"/>
          <p:cNvSpPr>
            <a:spLocks noGrp="1" noSelect="1" noMove="1" noResize="1" noTextEdit="1"/>
          </p:cNvSpPr>
          <p:nvPr>
            <p:ph type="subTitle" idx="10"/>
          </p:nvPr>
        </p:nvSpPr>
        <p:spPr/>
        <p:txBody>
          <a:bodyPr/>
          <a:lstStyle/>
          <a:p>
            <a:r>
              <a:rPr lang="en-US"/>
              <a:t>Dialysate circuit: volumetric UF</a:t>
            </a:r>
          </a:p>
          <a:p>
            <a:endParaRPr lang="en-US"/>
          </a:p>
        </p:txBody>
      </p:sp>
      <p:sp>
        <p:nvSpPr>
          <p:cNvPr id="5" name="TextBox 4">
            <a:extLst>
              <a:ext uri="{FF2B5EF4-FFF2-40B4-BE49-F238E27FC236}">
                <a16:creationId xmlns:a16="http://schemas.microsoft.com/office/drawing/2014/main" id="{DEF90E4C-20A4-48EB-9564-7FBE8AFA10E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1644572880"/>
      </p:ext>
    </p:extLst>
  </p:cSld>
  <p:clrMapOvr>
    <a:masterClrMapping/>
  </p:clrMapOvr>
  <p:transition/>
  <p:timing/>
</p:sld>
</file>

<file path=ppt/slides/slide2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noSelect="1" noMove="1" noResize="1" noTextEdit="1"/>
          </p:cNvSpPr>
          <p:nvPr>
            <p:ph type="title"/>
          </p:nvPr>
        </p:nvSpPr>
        <p:spPr>
          <a:xfrm>
            <a:off x="618903" y="702303"/>
            <a:ext cx="10515600" cy="1078992"/>
          </a:xfrm>
        </p:spPr>
        <p:txBody>
          <a:bodyPr/>
          <a:lstStyle/>
          <a:p>
            <a:r>
              <a:rPr lang="en-US"/>
              <a:t>Volumetric-Based Ultrafiltration</a:t>
            </a:r>
          </a:p>
        </p:txBody>
      </p:sp>
      <p:sp>
        <p:nvSpPr>
          <p:cNvPr id="3" name="Content Placeholder 2"/>
          <p:cNvSpPr>
            <a:spLocks noGrp="1" noSelect="1" noMove="1" noResize="1" noTextEdit="1"/>
          </p:cNvSpPr>
          <p:nvPr>
            <p:ph sz="half" idx="1"/>
          </p:nvPr>
        </p:nvSpPr>
        <p:spPr>
          <a:xfrm>
            <a:off x="621088" y="1617661"/>
            <a:ext cx="5508450" cy="3860141"/>
          </a:xfrm>
        </p:spPr>
        <p:txBody>
          <a:bodyPr>
            <a:noAutofit/>
          </a:bodyPr>
          <a:lstStyle/>
          <a:p>
            <a:r>
              <a:rPr lang="en-US" sz="2000">
                <a:latin typeface="Arial" panose="020b0604020202020204" pitchFamily="34" charset="0"/>
                <a:cs typeface="Arial" panose="020b0604020202020204" pitchFamily="34" charset="0"/>
              </a:rPr>
              <a:t>Valves are connected on the inlet and outlet and allows fluid to enter one side of the chamber, which pushes an equal amount of fluid out of the other side of the chamber.</a:t>
            </a:r>
          </a:p>
          <a:p>
            <a:r>
              <a:rPr lang="en-US" sz="2000">
                <a:latin typeface="Arial" panose="020b0604020202020204" pitchFamily="34" charset="0"/>
                <a:cs typeface="Arial" panose="020b0604020202020204" pitchFamily="34" charset="0"/>
              </a:rPr>
              <a:t>One chamber fills with used dialysate and pushes fresh dialysate to the dialyzer, while the other chamber fills with fresh dialysate and pushes used dialysate to the drain.</a:t>
            </a:r>
          </a:p>
          <a:p>
            <a:r>
              <a:rPr lang="en-US" sz="2000">
                <a:latin typeface="Arial" panose="020b0604020202020204" pitchFamily="34" charset="0"/>
                <a:cs typeface="Arial" panose="020b0604020202020204" pitchFamily="34" charset="0"/>
              </a:rPr>
              <a:t>One pump moves proportioned dialysis to the balance chambers; a second pump pulls dialysate from the dialyzer and pushes it to the balance chambers. </a:t>
            </a:r>
          </a:p>
          <a:p>
            <a:endParaRPr lang="en-US" sz="2000">
              <a:latin typeface="Arial" panose="020b0604020202020204" pitchFamily="34" charset="0"/>
              <a:cs typeface="Arial" panose="020b0604020202020204" pitchFamily="34" charset="0"/>
            </a:endParaRPr>
          </a:p>
          <a:p>
            <a:endParaRPr lang="en-US" sz="2000">
              <a:latin typeface="Arial" panose="020b0604020202020204" pitchFamily="34" charset="0"/>
              <a:cs typeface="Arial" panose="020b0604020202020204" pitchFamily="34" charset="0"/>
            </a:endParaRPr>
          </a:p>
          <a:p>
            <a:endParaRPr lang="en-US" sz="2000">
              <a:latin typeface="Arial" panose="020b0604020202020204" pitchFamily="34" charset="0"/>
              <a:cs typeface="Arial" panose="020b0604020202020204" pitchFamily="34" charset="0"/>
            </a:endParaRPr>
          </a:p>
        </p:txBody>
      </p:sp>
      <p:sp>
        <p:nvSpPr>
          <p:cNvPr id="4" name="Subtitle 3"/>
          <p:cNvSpPr>
            <a:spLocks noGrp="1" noSelect="1" noMove="1" noResize="1" noTextEdit="1"/>
          </p:cNvSpPr>
          <p:nvPr>
            <p:ph type="subTitle" idx="10"/>
          </p:nvPr>
        </p:nvSpPr>
        <p:spPr/>
        <p:txBody>
          <a:bodyPr/>
          <a:lstStyle/>
          <a:p>
            <a:r>
              <a:rPr lang="en-US"/>
              <a:t>Dialysate circuit: volumetric uf</a:t>
            </a:r>
          </a:p>
          <a:p>
            <a:endParaRPr lang="en-US"/>
          </a:p>
        </p:txBody>
      </p:sp>
      <p:sp>
        <p:nvSpPr>
          <p:cNvPr id="5" name="TextBox 4">
            <a:extLst>
              <a:ext uri="{FF2B5EF4-FFF2-40B4-BE49-F238E27FC236}">
                <a16:creationId xmlns:a16="http://schemas.microsoft.com/office/drawing/2014/main" id="{DEF90E4C-20A4-48EB-9564-7FBE8AFA10E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pic>
        <p:nvPicPr>
          <p:cNvPr id="7" name="Content Placeholder 4"/>
          <p:cNvPicPr>
            <a:picLocks noGrp="1" noSelect="1" noChangeAspect="1" noMove="1" noResize="1"/>
          </p:cNvPicPr>
          <p:nvPr>
            <p:ph sz="half" idx="2"/>
          </p:nvPr>
        </p:nvPicPr>
        <p:blipFill>
          <a:blip r:embed="rId2"/>
          <a:srcRect t="3903" b="3903"/>
          <a:stretch>
            <a:fillRect/>
          </a:stretch>
        </p:blipFill>
        <p:spPr>
          <a:xfrm>
            <a:off x="5945591" y="1621009"/>
            <a:ext cx="5628556" cy="3622877"/>
          </a:xfrm>
        </p:spPr>
      </p:pic>
      <p:sp>
        <p:nvSpPr>
          <p:cNvPr id="8" name="TextBox 7"/>
          <p:cNvSpPr txBox="1">
            <a:spLocks noSelect="1" noMove="1" noResize="1" noTextEdit="1"/>
          </p:cNvSpPr>
          <p:nvPr/>
        </p:nvSpPr>
        <p:spPr>
          <a:xfrm>
            <a:off x="5167426" y="5579374"/>
            <a:ext cx="7028477" cy="553998"/>
          </a:xfrm>
          <a:prstGeom prst="rect">
            <a:avLst/>
          </a:prstGeom>
          <a:noFill/>
        </p:spPr>
        <p:txBody>
          <a:bodyPr wrap="square" rtlCol="0">
            <a:spAutoFit/>
          </a:bodyPr>
          <a:lstStyle/>
          <a:p>
            <a:pPr algn="r"/>
            <a:r>
              <a:rPr lang="en-US" sz="1500" i="1">
                <a:latin typeface="Arial" panose="020b0604020202020204" pitchFamily="34" charset="0"/>
                <a:cs typeface="Arial" panose="020b0604020202020204" pitchFamily="34" charset="0"/>
              </a:rPr>
              <a:t>Image used with permission. </a:t>
            </a:r>
            <a:r>
              <a:rPr lang="is-IS" sz="1500" i="1">
                <a:latin typeface="Arial" panose="020b0604020202020204" pitchFamily="34" charset="0"/>
                <a:cs typeface="Arial" panose="020b0604020202020204" pitchFamily="34" charset="0"/>
              </a:rPr>
              <a:t>Core Curriculum for the Dialysis Technician. </a:t>
            </a:r>
          </a:p>
          <a:p>
            <a:pPr algn="r"/>
            <a:r>
              <a:rPr lang="is-IS" sz="1500" i="1">
                <a:latin typeface="Arial" panose="020b0604020202020204" pitchFamily="34" charset="0"/>
                <a:cs typeface="Arial" panose="020b0604020202020204" pitchFamily="34" charset="0"/>
              </a:rPr>
              <a:t>6th Edition, ©Medical Education Institute, 2018. https//mei.org/cc6</a:t>
            </a:r>
            <a:endParaRPr lang="en-US" sz="1500" i="1">
              <a:latin typeface="Arial" panose="020b0604020202020204" pitchFamily="34" charset="0"/>
              <a:cs typeface="Arial" panose="020b0604020202020204" pitchFamily="34" charset="0"/>
            </a:endParaRPr>
          </a:p>
        </p:txBody>
      </p:sp>
    </p:spTree>
    <p:extLst>
      <p:ext uri="{BB962C8B-B14F-4D97-AF65-F5344CB8AC3E}">
        <p14:creationId val="2457807425"/>
      </p:ext>
    </p:extLst>
  </p:cSld>
  <p:clrMapOvr>
    <a:masterClrMapping/>
  </p:clrMapOvr>
  <p:transition/>
  <p:timing/>
</p:sld>
</file>

<file path=ppt/slides/slide2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noSelect="1" noMove="1" noResize="1" noTextEdit="1"/>
          </p:cNvSpPr>
          <p:nvPr>
            <p:ph type="title"/>
          </p:nvPr>
        </p:nvSpPr>
        <p:spPr>
          <a:xfrm>
            <a:off x="616665" y="703402"/>
            <a:ext cx="10515600" cy="1082404"/>
          </a:xfrm>
        </p:spPr>
        <p:txBody>
          <a:bodyPr/>
          <a:lstStyle/>
          <a:p>
            <a:r>
              <a:rPr lang="en-US"/>
              <a:t>Ultrafiltration Pump</a:t>
            </a:r>
          </a:p>
        </p:txBody>
      </p:sp>
      <p:sp>
        <p:nvSpPr>
          <p:cNvPr id="3" name="Content Placeholder 2"/>
          <p:cNvSpPr>
            <a:spLocks noGrp="1" noSelect="1" noMove="1" noResize="1" noTextEdit="1"/>
          </p:cNvSpPr>
          <p:nvPr>
            <p:ph idx="1"/>
          </p:nvPr>
        </p:nvSpPr>
        <p:spPr>
          <a:xfrm>
            <a:off x="616665" y="1619926"/>
            <a:ext cx="10958670" cy="3388471"/>
          </a:xfrm>
        </p:spPr>
        <p:txBody>
          <a:bodyPr>
            <a:noAutofit/>
          </a:bodyPr>
          <a:lstStyle/>
          <a:p>
            <a:r>
              <a:rPr lang="en-US" sz="2400">
                <a:latin typeface="Arial" panose="020b0604020202020204" pitchFamily="34" charset="0"/>
                <a:cs typeface="Arial" panose="020b0604020202020204" pitchFamily="34" charset="0"/>
              </a:rPr>
              <a:t>The UF pump or the fluid removal pump removes fluid from the closed dialysate loop, which results in fluid removal from the dialyzer membrane. </a:t>
            </a:r>
          </a:p>
          <a:p>
            <a:r>
              <a:rPr lang="en-US" sz="2400">
                <a:latin typeface="Arial" panose="020b0604020202020204" pitchFamily="34" charset="0"/>
                <a:cs typeface="Arial" panose="020b0604020202020204" pitchFamily="34" charset="0"/>
              </a:rPr>
              <a:t>Most UF pumps are piston type and placed in the used dialysate flow path and remove about 1ml of fluid per stroke, creating a negative pressure in the dialysate loop.</a:t>
            </a:r>
          </a:p>
          <a:p>
            <a:r>
              <a:rPr lang="en-US" sz="2400">
                <a:latin typeface="Arial" panose="020b0604020202020204" pitchFamily="34" charset="0"/>
                <a:cs typeface="Arial" panose="020b0604020202020204" pitchFamily="34" charset="0"/>
              </a:rPr>
              <a:t>Removal of fluid from the used dialysate loop creates a negative pressure in the dialysate compartment compared to the blood compartment, allowing flow of UF down a pressure gradient from blood to dialysate compartment.</a:t>
            </a:r>
          </a:p>
          <a:p>
            <a:r>
              <a:rPr lang="en-US" sz="2400">
                <a:latin typeface="Arial" panose="020b0604020202020204" pitchFamily="34" charset="0"/>
                <a:cs typeface="Arial" panose="020b0604020202020204" pitchFamily="34" charset="0"/>
              </a:rPr>
              <a:t>When the UF pump is off, there is no pressure gradient between the blood and dialysate and no fluid is removed from the patient. </a:t>
            </a:r>
          </a:p>
        </p:txBody>
      </p:sp>
      <p:sp>
        <p:nvSpPr>
          <p:cNvPr id="4" name="Subtitle 3"/>
          <p:cNvSpPr>
            <a:spLocks noGrp="1" noSelect="1" noMove="1" noResize="1" noTextEdit="1"/>
          </p:cNvSpPr>
          <p:nvPr>
            <p:ph type="subTitle" idx="10"/>
          </p:nvPr>
        </p:nvSpPr>
        <p:spPr/>
        <p:txBody>
          <a:bodyPr/>
          <a:lstStyle/>
          <a:p>
            <a:r>
              <a:rPr lang="en-US"/>
              <a:t>Dialysate circuit: UF Pump</a:t>
            </a:r>
          </a:p>
          <a:p>
            <a:r>
              <a:rPr lang="en-US"/>
              <a:t>:</a:t>
            </a:r>
          </a:p>
        </p:txBody>
      </p:sp>
      <p:sp>
        <p:nvSpPr>
          <p:cNvPr id="5" name="TextBox 4">
            <a:extLst>
              <a:ext uri="{FF2B5EF4-FFF2-40B4-BE49-F238E27FC236}">
                <a16:creationId xmlns:a16="http://schemas.microsoft.com/office/drawing/2014/main" id="{DEF90E4C-20A4-48EB-9564-7FBE8AFA10E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3181641119"/>
      </p:ext>
    </p:extLst>
  </p:cSld>
  <p:clrMapOvr>
    <a:masterClrMapping/>
  </p:clrMapOvr>
  <p:transition/>
  <p:timing/>
</p:sld>
</file>

<file path=ppt/slides/slide2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5" name="Title 4"/>
          <p:cNvSpPr>
            <a:spLocks noGrp="1" noSelect="1" noMove="1" noResize="1" noTextEdit="1"/>
          </p:cNvSpPr>
          <p:nvPr>
            <p:ph type="title"/>
          </p:nvPr>
        </p:nvSpPr>
        <p:spPr>
          <a:xfrm>
            <a:off x="616240" y="698057"/>
            <a:ext cx="10515600" cy="1078992"/>
          </a:xfrm>
        </p:spPr>
        <p:txBody>
          <a:bodyPr/>
          <a:lstStyle/>
          <a:p>
            <a:r>
              <a:rPr lang="en-US"/>
              <a:t>Ultrafiltration: Flow Control</a:t>
            </a:r>
          </a:p>
        </p:txBody>
      </p:sp>
      <p:sp>
        <p:nvSpPr>
          <p:cNvPr id="6" name="Content Placeholder 5"/>
          <p:cNvSpPr>
            <a:spLocks noGrp="1" noSelect="1" noMove="1" noResize="1" noTextEdit="1"/>
          </p:cNvSpPr>
          <p:nvPr>
            <p:ph sz="half" idx="1"/>
          </p:nvPr>
        </p:nvSpPr>
        <p:spPr>
          <a:xfrm>
            <a:off x="621835" y="1619338"/>
            <a:ext cx="5474166" cy="3704388"/>
          </a:xfrm>
        </p:spPr>
        <p:txBody>
          <a:bodyPr>
            <a:normAutofit/>
          </a:bodyPr>
          <a:lstStyle/>
          <a:p>
            <a:r>
              <a:rPr lang="en-US" sz="2000">
                <a:latin typeface="Arial" panose="020b0604020202020204" pitchFamily="34" charset="0"/>
                <a:cs typeface="Arial" panose="020b0604020202020204" pitchFamily="34" charset="0"/>
              </a:rPr>
              <a:t>Flow-control UF has flow sensors on the inlet and outlet side of the dialyzer that allow control of dialysate flow. </a:t>
            </a:r>
          </a:p>
          <a:p>
            <a:r>
              <a:rPr lang="en-US" sz="2000">
                <a:latin typeface="Arial" panose="020b0604020202020204" pitchFamily="34" charset="0"/>
                <a:cs typeface="Arial" panose="020b0604020202020204" pitchFamily="34" charset="0"/>
              </a:rPr>
              <a:t>A post-dialyzer UF pump removes fluid at an UF rate calculated by the dialysis machine. </a:t>
            </a:r>
          </a:p>
          <a:p>
            <a:r>
              <a:rPr lang="en-US" sz="2000">
                <a:latin typeface="Arial" panose="020b0604020202020204" pitchFamily="34" charset="0"/>
                <a:cs typeface="Arial" panose="020b0604020202020204" pitchFamily="34" charset="0"/>
              </a:rPr>
              <a:t>UF volume is removed prior to the UF flow sensor, ensuring that volume removed by both the inlet and outlet UF flow are equal.</a:t>
            </a:r>
          </a:p>
          <a:p>
            <a:r>
              <a:rPr lang="en-US" sz="2000">
                <a:latin typeface="Arial" panose="020b0604020202020204" pitchFamily="34" charset="0"/>
                <a:cs typeface="Arial" panose="020b0604020202020204" pitchFamily="34" charset="0"/>
              </a:rPr>
              <a:t>HD Profiling is available on some machines and can be used to remove UF early during the treatment.</a:t>
            </a:r>
          </a:p>
          <a:p>
            <a:endParaRPr lang="en-US" sz="2000">
              <a:latin typeface="Arial" panose="020b0604020202020204" pitchFamily="34" charset="0"/>
              <a:cs typeface="Arial" panose="020b0604020202020204" pitchFamily="34" charset="0"/>
            </a:endParaRPr>
          </a:p>
          <a:p>
            <a:endParaRPr lang="en-US" sz="2000">
              <a:latin typeface="Arial" panose="020b0604020202020204" pitchFamily="34" charset="0"/>
              <a:cs typeface="Arial" panose="020b0604020202020204" pitchFamily="34" charset="0"/>
            </a:endParaRPr>
          </a:p>
          <a:p>
            <a:pPr marL="0" indent="0">
              <a:buNone/>
            </a:pPr>
            <a:endParaRPr lang="en-US" sz="2000">
              <a:latin typeface="Arial" panose="020b0604020202020204" pitchFamily="34" charset="0"/>
              <a:cs typeface="Arial" panose="020b0604020202020204" pitchFamily="34" charset="0"/>
            </a:endParaRPr>
          </a:p>
        </p:txBody>
      </p:sp>
      <p:pic>
        <p:nvPicPr>
          <p:cNvPr id="9" name="Content Placeholder 8"/>
          <p:cNvPicPr>
            <a:picLocks noGrp="1" noSelect="1" noChangeAspect="1" noMove="1" noResize="1"/>
          </p:cNvPicPr>
          <p:nvPr>
            <p:ph sz="half" idx="2"/>
          </p:nvPr>
        </p:nvPicPr>
        <p:blipFill>
          <a:blip r:embed="rId3"/>
          <a:srcRect l="6462" t="6900" b="6900"/>
          <a:stretch>
            <a:fillRect/>
          </a:stretch>
        </p:blipFill>
        <p:spPr>
          <a:xfrm>
            <a:off x="6475228" y="1620346"/>
            <a:ext cx="5105975" cy="3513565"/>
          </a:xfrm>
        </p:spPr>
      </p:pic>
      <p:sp>
        <p:nvSpPr>
          <p:cNvPr id="8" name="Subtitle 7"/>
          <p:cNvSpPr>
            <a:spLocks noGrp="1" noSelect="1" noMove="1" noResize="1" noTextEdit="1"/>
          </p:cNvSpPr>
          <p:nvPr>
            <p:ph type="subTitle" idx="10"/>
          </p:nvPr>
        </p:nvSpPr>
        <p:spPr/>
        <p:txBody>
          <a:bodyPr/>
          <a:lstStyle/>
          <a:p>
            <a:r>
              <a:rPr lang="en-US"/>
              <a:t>Flow-control Uf</a:t>
            </a:r>
          </a:p>
        </p:txBody>
      </p:sp>
      <p:sp>
        <p:nvSpPr>
          <p:cNvPr id="7" name="TextBox 6">
            <a:extLst>
              <a:ext uri="{FF2B5EF4-FFF2-40B4-BE49-F238E27FC236}">
                <a16:creationId xmlns:a16="http://schemas.microsoft.com/office/drawing/2014/main" id="{DEF90E4C-20A4-48EB-9564-7FBE8AFA10E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10" name="TextBox 9">
            <a:extLst>
              <a:ext uri="{FF2B5EF4-FFF2-40B4-BE49-F238E27FC236}">
                <a16:creationId xmlns:a16="http://schemas.microsoft.com/office/drawing/2014/main" id="{6F5C4B2C-382E-42A3-A939-544F8F6293BF}"/>
              </a:ext>
            </a:extLst>
          </p:cNvPr>
          <p:cNvSpPr txBox="1">
            <a:spLocks noSelect="1" noMove="1" noResize="1" noTextEdit="1"/>
          </p:cNvSpPr>
          <p:nvPr/>
        </p:nvSpPr>
        <p:spPr>
          <a:xfrm>
            <a:off x="5167426" y="5579374"/>
            <a:ext cx="7028477" cy="553998"/>
          </a:xfrm>
          <a:prstGeom prst="rect">
            <a:avLst/>
          </a:prstGeom>
          <a:noFill/>
        </p:spPr>
        <p:txBody>
          <a:bodyPr wrap="square" rtlCol="0">
            <a:spAutoFit/>
          </a:bodyPr>
          <a:lstStyle/>
          <a:p>
            <a:pPr algn="r"/>
            <a:r>
              <a:rPr lang="en-US" sz="1500" i="1">
                <a:latin typeface="Arial" panose="020b0604020202020204" pitchFamily="34" charset="0"/>
                <a:cs typeface="Arial" panose="020b0604020202020204" pitchFamily="34" charset="0"/>
              </a:rPr>
              <a:t>Image used with permission. </a:t>
            </a:r>
            <a:r>
              <a:rPr lang="is-IS" sz="1500" i="1">
                <a:latin typeface="Arial" panose="020b0604020202020204" pitchFamily="34" charset="0"/>
                <a:cs typeface="Arial" panose="020b0604020202020204" pitchFamily="34" charset="0"/>
              </a:rPr>
              <a:t>Core Curriculum for the Dialysis Technician. </a:t>
            </a:r>
          </a:p>
          <a:p>
            <a:pPr algn="r"/>
            <a:r>
              <a:rPr lang="is-IS" sz="1500" i="1">
                <a:latin typeface="Arial" panose="020b0604020202020204" pitchFamily="34" charset="0"/>
                <a:cs typeface="Arial" panose="020b0604020202020204" pitchFamily="34" charset="0"/>
              </a:rPr>
              <a:t>6th Edition, ©Medical Education Institute, 2018. https//mei.org/cc6</a:t>
            </a:r>
            <a:endParaRPr lang="en-US" sz="1500" i="1">
              <a:latin typeface="Arial" panose="020b0604020202020204" pitchFamily="34" charset="0"/>
              <a:cs typeface="Arial" panose="020b0604020202020204" pitchFamily="34" charset="0"/>
            </a:endParaRPr>
          </a:p>
        </p:txBody>
      </p:sp>
    </p:spTree>
    <p:extLst>
      <p:ext uri="{BB962C8B-B14F-4D97-AF65-F5344CB8AC3E}">
        <p14:creationId val="2113289466"/>
      </p:ext>
    </p:extLst>
  </p:cSld>
  <p:clrMapOvr>
    <a:masterClrMapping/>
  </p:clrMapOvr>
  <p:transition/>
  <p:timing/>
</p:sld>
</file>

<file path=ppt/slides/slide2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5" name="Title 4"/>
          <p:cNvSpPr>
            <a:spLocks noGrp="1" noSelect="1" noMove="1" noResize="1" noTextEdit="1"/>
          </p:cNvSpPr>
          <p:nvPr>
            <p:ph type="title"/>
          </p:nvPr>
        </p:nvSpPr>
        <p:spPr>
          <a:xfrm>
            <a:off x="614914" y="698057"/>
            <a:ext cx="10515600" cy="1078992"/>
          </a:xfrm>
        </p:spPr>
        <p:txBody>
          <a:bodyPr/>
          <a:lstStyle/>
          <a:p>
            <a:r>
              <a:rPr lang="en-US"/>
              <a:t>Dialysate Disinfection and Rinsing</a:t>
            </a:r>
          </a:p>
        </p:txBody>
      </p:sp>
      <p:sp>
        <p:nvSpPr>
          <p:cNvPr id="3" name="Content Placeholder 2"/>
          <p:cNvSpPr>
            <a:spLocks noGrp="1" noSelect="1" noMove="1" noResize="1" noTextEdit="1"/>
          </p:cNvSpPr>
          <p:nvPr>
            <p:ph sz="half" idx="1"/>
          </p:nvPr>
        </p:nvSpPr>
        <p:spPr>
          <a:xfrm>
            <a:off x="614915" y="1617558"/>
            <a:ext cx="5468814" cy="3574508"/>
          </a:xfrm>
        </p:spPr>
        <p:txBody>
          <a:bodyPr>
            <a:noAutofit/>
          </a:bodyPr>
          <a:lstStyle/>
          <a:p>
            <a:r>
              <a:rPr lang="en-US" sz="2000" b="1">
                <a:latin typeface="Arial" panose="020b0604020202020204" pitchFamily="34" charset="0"/>
                <a:cs typeface="Arial" panose="020b0604020202020204" pitchFamily="34" charset="0"/>
              </a:rPr>
              <a:t>Dialysate is not sterile! </a:t>
            </a:r>
            <a:r>
              <a:rPr lang="en-US" sz="2000">
                <a:latin typeface="Arial" panose="020b0604020202020204" pitchFamily="34" charset="0"/>
                <a:cs typeface="Arial" panose="020b0604020202020204" pitchFamily="34" charset="0"/>
              </a:rPr>
              <a:t>Dialysis machines should be disinfected according to the manufacturer’s recommendations; usually daily.</a:t>
            </a:r>
          </a:p>
          <a:p>
            <a:r>
              <a:rPr lang="en-US" sz="2000">
                <a:latin typeface="Arial" panose="020b0604020202020204" pitchFamily="34" charset="0"/>
                <a:cs typeface="Arial" panose="020b0604020202020204" pitchFamily="34" charset="0"/>
              </a:rPr>
              <a:t>The dialysate circuit should be completely exposed to disinfectant every 24 hours before use.</a:t>
            </a:r>
          </a:p>
          <a:p>
            <a:r>
              <a:rPr lang="en-US" sz="2000">
                <a:latin typeface="Arial" panose="020b0604020202020204" pitchFamily="34" charset="0"/>
                <a:cs typeface="Arial" panose="020b0604020202020204" pitchFamily="34" charset="0"/>
              </a:rPr>
              <a:t>Reused bicarbonate/acid containers should be disinfected between use.</a:t>
            </a:r>
          </a:p>
          <a:p>
            <a:r>
              <a:rPr lang="en-US" sz="2000">
                <a:latin typeface="Arial" panose="020b0604020202020204" pitchFamily="34" charset="0"/>
                <a:cs typeface="Arial" panose="020b0604020202020204" pitchFamily="34" charset="0"/>
              </a:rPr>
              <a:t>Machines should be rinsed between chemicals and ALWAYS before dialysis.</a:t>
            </a:r>
          </a:p>
        </p:txBody>
      </p:sp>
      <p:sp>
        <p:nvSpPr>
          <p:cNvPr id="6" name="Content Placeholder 5"/>
          <p:cNvSpPr>
            <a:spLocks noGrp="1" noSelect="1" noMove="1" noResize="1" noTextEdit="1"/>
          </p:cNvSpPr>
          <p:nvPr>
            <p:ph sz="half" idx="2"/>
          </p:nvPr>
        </p:nvSpPr>
        <p:spPr>
          <a:xfrm>
            <a:off x="6108270" y="1617836"/>
            <a:ext cx="5468815" cy="3558808"/>
          </a:xfrm>
        </p:spPr>
        <p:txBody>
          <a:bodyPr>
            <a:noAutofit/>
          </a:bodyPr>
          <a:lstStyle/>
          <a:p>
            <a:r>
              <a:rPr lang="en-US" sz="2000">
                <a:latin typeface="Arial" panose="020b0604020202020204" pitchFamily="34" charset="0"/>
                <a:cs typeface="Arial" panose="020b0604020202020204" pitchFamily="34" charset="0"/>
              </a:rPr>
              <a:t>Disinfectants and rinse solutions include: </a:t>
            </a:r>
          </a:p>
          <a:p>
            <a:pPr marL="796925" lvl="1" indent="-339725">
              <a:buFont typeface="Courier New" panose="02070309020205020404" pitchFamily="49" charset="0"/>
              <a:buChar char="o"/>
            </a:pPr>
            <a:r>
              <a:rPr lang="en-US" sz="2000">
                <a:latin typeface="Arial" panose="020b0604020202020204" pitchFamily="34" charset="0"/>
                <a:cs typeface="Arial" panose="020b0604020202020204" pitchFamily="34" charset="0"/>
              </a:rPr>
              <a:t>Formaldehyde, </a:t>
            </a:r>
          </a:p>
          <a:p>
            <a:pPr marL="796925" lvl="1" indent="-339725">
              <a:buFont typeface="Courier New" panose="02070309020205020404" pitchFamily="49" charset="0"/>
              <a:buChar char="o"/>
            </a:pPr>
            <a:r>
              <a:rPr lang="en-US" sz="2000">
                <a:latin typeface="Arial" panose="020b0604020202020204" pitchFamily="34" charset="0"/>
                <a:cs typeface="Arial" panose="020b0604020202020204" pitchFamily="34" charset="0"/>
              </a:rPr>
              <a:t>Hypochlorite (bleach)</a:t>
            </a:r>
          </a:p>
          <a:p>
            <a:pPr marL="796925" lvl="1" indent="-339725">
              <a:buFont typeface="Courier New" panose="02070309020205020404" pitchFamily="49" charset="0"/>
              <a:buChar char="o"/>
            </a:pPr>
            <a:r>
              <a:rPr lang="en-US" sz="2000">
                <a:latin typeface="Arial" panose="020b0604020202020204" pitchFamily="34" charset="0"/>
                <a:cs typeface="Arial" panose="020b0604020202020204" pitchFamily="34" charset="0"/>
              </a:rPr>
              <a:t>Peracetic acid </a:t>
            </a:r>
          </a:p>
          <a:p>
            <a:r>
              <a:rPr lang="en-US" sz="2000">
                <a:latin typeface="Arial" panose="020b0604020202020204" pitchFamily="34" charset="0"/>
                <a:cs typeface="Arial" panose="020b0604020202020204" pitchFamily="34" charset="0"/>
              </a:rPr>
              <a:t>Dead space is needed between dialysis effluent line and drain.</a:t>
            </a:r>
          </a:p>
          <a:p>
            <a:r>
              <a:rPr lang="en-US" sz="2000">
                <a:latin typeface="Arial" panose="020b0604020202020204" pitchFamily="34" charset="0"/>
                <a:cs typeface="Arial" panose="020b0604020202020204" pitchFamily="34" charset="0"/>
              </a:rPr>
              <a:t>Some machines incorporate a filter between the water input and the dialysate circuit and can make “ultrapure” dialysate. </a:t>
            </a:r>
          </a:p>
          <a:p>
            <a:r>
              <a:rPr lang="en-US" sz="2000">
                <a:latin typeface="Arial" panose="020b0604020202020204" pitchFamily="34" charset="0"/>
                <a:cs typeface="Arial" panose="020b0604020202020204" pitchFamily="34" charset="0"/>
              </a:rPr>
              <a:t>Always run detection tests for chemicals prior to starting dialysis.</a:t>
            </a:r>
          </a:p>
        </p:txBody>
      </p:sp>
      <p:sp>
        <p:nvSpPr>
          <p:cNvPr id="7" name="Subtitle 6"/>
          <p:cNvSpPr>
            <a:spLocks noGrp="1" noSelect="1" noMove="1" noResize="1" noTextEdit="1"/>
          </p:cNvSpPr>
          <p:nvPr>
            <p:ph type="subTitle" idx="10"/>
          </p:nvPr>
        </p:nvSpPr>
        <p:spPr/>
        <p:txBody>
          <a:bodyPr/>
          <a:lstStyle/>
          <a:p>
            <a:r>
              <a:rPr lang="en-US"/>
              <a:t>disinfection</a:t>
            </a:r>
          </a:p>
        </p:txBody>
      </p:sp>
      <p:sp>
        <p:nvSpPr>
          <p:cNvPr id="8" name="TextBox 7">
            <a:extLst>
              <a:ext uri="{FF2B5EF4-FFF2-40B4-BE49-F238E27FC236}">
                <a16:creationId xmlns:a16="http://schemas.microsoft.com/office/drawing/2014/main" id="{DEF90E4C-20A4-48EB-9564-7FBE8AFA10E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62752197"/>
      </p:ext>
    </p:extLst>
  </p:cSld>
  <p:clrMapOvr>
    <a:masterClrMapping/>
  </p:clrMapOvr>
  <p:transition/>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02130607-C614-4745-AB11-DD8E3C97C47C}"/>
              </a:ext>
            </a:extLst>
          </p:cNvPr>
          <p:cNvSpPr>
            <a:spLocks noGrp="1" noSelect="1" noMove="1" noResize="1" noTextEdit="1"/>
          </p:cNvSpPr>
          <p:nvPr>
            <p:ph type="title"/>
          </p:nvPr>
        </p:nvSpPr>
        <p:spPr>
          <a:xfrm>
            <a:off x="612458" y="700264"/>
            <a:ext cx="9264593" cy="1082404"/>
          </a:xfrm>
        </p:spPr>
        <p:txBody>
          <a:bodyPr/>
          <a:lstStyle/>
          <a:p>
            <a:r>
              <a:rPr lang="en-US"/>
              <a:t>Learning Objectives</a:t>
            </a:r>
          </a:p>
        </p:txBody>
      </p:sp>
      <p:sp>
        <p:nvSpPr>
          <p:cNvPr id="3" name="Content Placeholder 2">
            <a:extLst>
              <a:ext uri="{FF2B5EF4-FFF2-40B4-BE49-F238E27FC236}">
                <a16:creationId xmlns:a16="http://schemas.microsoft.com/office/drawing/2014/main" id="{34725579-A703-41BB-BAAC-C591A4EC08D4}"/>
              </a:ext>
            </a:extLst>
          </p:cNvPr>
          <p:cNvSpPr>
            <a:spLocks noGrp="1" noSelect="1" noMove="1" noResize="1" noTextEdit="1"/>
          </p:cNvSpPr>
          <p:nvPr>
            <p:ph idx="1"/>
          </p:nvPr>
        </p:nvSpPr>
        <p:spPr>
          <a:xfrm>
            <a:off x="612458" y="1611503"/>
            <a:ext cx="10967084" cy="2006354"/>
          </a:xfrm>
        </p:spPr>
        <p:txBody>
          <a:bodyPr>
            <a:normAutofit/>
          </a:bodyPr>
          <a:lstStyle/>
          <a:p>
            <a:r>
              <a:rPr lang="en-US">
                <a:latin typeface="Arial" panose="020b0604020202020204" pitchFamily="34" charset="0"/>
                <a:cs typeface="Arial" panose="020b0604020202020204" pitchFamily="34" charset="0"/>
              </a:rPr>
              <a:t>Describe components of hemodialysis machine circuit</a:t>
            </a:r>
          </a:p>
          <a:p>
            <a:r>
              <a:rPr lang="en-US">
                <a:latin typeface="Arial" panose="020b0604020202020204" pitchFamily="34" charset="0"/>
                <a:cs typeface="Arial" panose="020b0604020202020204" pitchFamily="34" charset="0"/>
              </a:rPr>
              <a:t>Discuss how to troubleshoot dialysis circuitry alarms</a:t>
            </a:r>
          </a:p>
          <a:p>
            <a:r>
              <a:rPr lang="en-US">
                <a:latin typeface="Arial" panose="020b0604020202020204" pitchFamily="34" charset="0"/>
                <a:cs typeface="Arial" panose="020b0604020202020204" pitchFamily="34" charset="0"/>
              </a:rPr>
              <a:t>Explain potential dialysis emergencies associated with the dialysis circuit components</a:t>
            </a:r>
          </a:p>
          <a:p>
            <a:endParaRPr lang="en-US">
              <a:latin typeface="Arial" panose="020b0604020202020204" pitchFamily="34" charset="0"/>
              <a:cs typeface="Arial" panose="020b0604020202020204" pitchFamily="34" charset="0"/>
            </a:endParaRPr>
          </a:p>
          <a:p>
            <a:endParaRPr lang="en-US">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281FC590-6694-4F26-985D-93A9B0B6E647}"/>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860366053"/>
      </p:ext>
    </p:extLst>
  </p:cSld>
  <p:clrMapOvr>
    <a:masterClrMapping/>
  </p:clrMapOvr>
  <p:transition/>
  <p:timing/>
</p:sld>
</file>

<file path=ppt/slides/slide3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B0070F34-5B0C-B34E-9593-1DB05E4D9AEC}"/>
              </a:ext>
            </a:extLst>
          </p:cNvPr>
          <p:cNvSpPr>
            <a:spLocks noGrp="1" noSelect="1" noMove="1" noResize="1" noTextEdit="1"/>
          </p:cNvSpPr>
          <p:nvPr>
            <p:ph type="title"/>
          </p:nvPr>
        </p:nvSpPr>
        <p:spPr>
          <a:xfrm>
            <a:off x="614911" y="706992"/>
            <a:ext cx="10515600" cy="1078992"/>
          </a:xfrm>
        </p:spPr>
        <p:txBody>
          <a:bodyPr/>
          <a:lstStyle/>
          <a:p>
            <a:r>
              <a:rPr lang="en-US"/>
              <a:t>Special Precautions with COVID-19</a:t>
            </a:r>
          </a:p>
        </p:txBody>
      </p:sp>
      <p:sp>
        <p:nvSpPr>
          <p:cNvPr id="3" name="Content Placeholder 2">
            <a:extLst>
              <a:ext uri="{FF2B5EF4-FFF2-40B4-BE49-F238E27FC236}">
                <a16:creationId xmlns:a16="http://schemas.microsoft.com/office/drawing/2014/main" id="{961ACE40-CC03-794B-AB5D-FBB5B40C91F7}"/>
              </a:ext>
            </a:extLst>
          </p:cNvPr>
          <p:cNvSpPr>
            <a:spLocks noGrp="1" noSelect="1" noMove="1" noResize="1" noTextEdit="1"/>
          </p:cNvSpPr>
          <p:nvPr>
            <p:ph sz="half" idx="1"/>
          </p:nvPr>
        </p:nvSpPr>
        <p:spPr>
          <a:xfrm>
            <a:off x="614911" y="1613380"/>
            <a:ext cx="5481089" cy="3370710"/>
          </a:xfrm>
        </p:spPr>
        <p:txBody>
          <a:bodyPr>
            <a:noAutofit/>
          </a:bodyPr>
          <a:lstStyle/>
          <a:p>
            <a:r>
              <a:rPr lang="en-US" sz="2400">
                <a:latin typeface="Arial" panose="020b0604020202020204" pitchFamily="34" charset="0"/>
                <a:cs typeface="Arial" panose="020b0604020202020204" pitchFamily="34" charset="0"/>
              </a:rPr>
              <a:t>The CDC has specific recommendations for dialysis staff and treatment of patients during the COVID pandemic.</a:t>
            </a:r>
          </a:p>
          <a:p>
            <a:r>
              <a:rPr lang="en-US" sz="2400">
                <a:latin typeface="Arial" panose="020b0604020202020204" pitchFamily="34" charset="0"/>
                <a:cs typeface="Arial" panose="020b0604020202020204" pitchFamily="34" charset="0"/>
              </a:rPr>
              <a:t>Current standards are appropriate for cleaning and disinfecting for COVID.</a:t>
            </a:r>
          </a:p>
          <a:p>
            <a:r>
              <a:rPr lang="en-US" sz="2400">
                <a:latin typeface="Arial" panose="020b0604020202020204" pitchFamily="34" charset="0"/>
                <a:cs typeface="Arial" panose="020b0604020202020204" pitchFamily="34" charset="0"/>
              </a:rPr>
              <a:t>Any machine or equipment located within 6 feet of a symptomatic patient should be appropriately cleaned.</a:t>
            </a:r>
          </a:p>
          <a:p>
            <a:endParaRPr lang="en-US" sz="2400">
              <a:latin typeface="Arial" panose="020b0604020202020204" pitchFamily="34" charset="0"/>
              <a:cs typeface="Arial" panose="020b0604020202020204" pitchFamily="34" charset="0"/>
            </a:endParaRPr>
          </a:p>
        </p:txBody>
      </p:sp>
      <p:sp>
        <p:nvSpPr>
          <p:cNvPr id="5" name="Subtitle 4">
            <a:extLst>
              <a:ext uri="{FF2B5EF4-FFF2-40B4-BE49-F238E27FC236}">
                <a16:creationId xmlns:a16="http://schemas.microsoft.com/office/drawing/2014/main" id="{3E05C773-DA23-F04D-BC53-5027A10BC0CD}"/>
              </a:ext>
            </a:extLst>
          </p:cNvPr>
          <p:cNvSpPr>
            <a:spLocks noGrp="1" noSelect="1" noMove="1" noResize="1" noTextEdit="1"/>
          </p:cNvSpPr>
          <p:nvPr>
            <p:ph type="subTitle" idx="10"/>
          </p:nvPr>
        </p:nvSpPr>
        <p:spPr/>
        <p:txBody>
          <a:bodyPr/>
          <a:lstStyle/>
          <a:p>
            <a:r>
              <a:rPr lang="en-US"/>
              <a:t>Disinfection: Covid-19</a:t>
            </a:r>
          </a:p>
        </p:txBody>
      </p:sp>
      <p:pic>
        <p:nvPicPr>
          <p:cNvPr id="7" name="Picture 6" descr="Graphical user interface, text&#10;&#10;Description automatically generated">
            <a:extLst>
              <a:ext uri="{FF2B5EF4-FFF2-40B4-BE49-F238E27FC236}">
                <a16:creationId xmlns:a16="http://schemas.microsoft.com/office/drawing/2014/main" id="{273DF8BE-A2CB-5242-8E04-39167EC3B989}"/>
              </a:ext>
            </a:extLst>
          </p:cNvPr>
          <p:cNvPicPr>
            <a:picLocks noSelect="1" noChangeAspect="1" noMove="1" noResize="1"/>
          </p:cNvPicPr>
          <p:nvPr/>
        </p:nvPicPr>
        <p:blipFill>
          <a:blip r:embed="rId2">
            <a:extLst>
              <a:ext uri="{28A0092B-C50C-407E-A947-70E740481C1C}">
                <a14:useLocalDpi xmlns:a14="http://schemas.microsoft.com/office/drawing/2010/main" val="0"/>
              </a:ext>
            </a:extLst>
          </a:blip>
          <a:stretch>
            <a:fillRect/>
          </a:stretch>
        </p:blipFill>
        <p:spPr>
          <a:xfrm>
            <a:off x="6102545" y="3440364"/>
            <a:ext cx="5474544" cy="1676415"/>
          </a:xfrm>
          <a:prstGeom prst="rect">
            <a:avLst/>
          </a:prstGeom>
        </p:spPr>
        <p:style>
          <a:lnRef idx="2">
            <a:schemeClr val="accent1"/>
          </a:lnRef>
          <a:fillRef idx="1">
            <a:schemeClr val="lt1"/>
          </a:fillRef>
          <a:effectRef idx="0">
            <a:schemeClr val="accent1"/>
          </a:effectRef>
          <a:fontRef idx="minor">
            <a:schemeClr val="dk1"/>
          </a:fontRef>
        </p:style>
      </p:pic>
      <p:pic>
        <p:nvPicPr>
          <p:cNvPr id="9" name="Picture 8" descr="A picture containing shape&#10;&#10;Description automatically generated">
            <a:extLst>
              <a:ext uri="{FF2B5EF4-FFF2-40B4-BE49-F238E27FC236}">
                <a16:creationId xmlns:a16="http://schemas.microsoft.com/office/drawing/2014/main" id="{9F80703D-DD0C-DC42-84BF-4000D0B3C71C}"/>
              </a:ext>
            </a:extLst>
          </p:cNvPr>
          <p:cNvPicPr>
            <a:picLocks noSelect="1" noChangeAspect="1" noMove="1" noResize="1"/>
          </p:cNvPicPr>
          <p:nvPr/>
        </p:nvPicPr>
        <p:blipFill>
          <a:blip r:embed="rId3">
            <a:extLst>
              <a:ext uri="{28A0092B-C50C-407E-A947-70E740481C1C}">
                <a14:useLocalDpi xmlns:a14="http://schemas.microsoft.com/office/drawing/2010/main" val="0"/>
              </a:ext>
            </a:extLst>
          </a:blip>
          <a:stretch>
            <a:fillRect/>
          </a:stretch>
        </p:blipFill>
        <p:spPr>
          <a:xfrm>
            <a:off x="9178047" y="548769"/>
            <a:ext cx="2850996" cy="2850996"/>
          </a:xfrm>
          <a:prstGeom prst="rect">
            <a:avLst/>
          </a:prstGeom>
        </p:spPr>
      </p:pic>
      <p:sp>
        <p:nvSpPr>
          <p:cNvPr id="10" name="TextBox 9">
            <a:extLst>
              <a:ext uri="{FF2B5EF4-FFF2-40B4-BE49-F238E27FC236}">
                <a16:creationId xmlns:a16="http://schemas.microsoft.com/office/drawing/2014/main" id="{2ABA9255-7730-FF45-842D-C76B5631A0FB}"/>
              </a:ext>
            </a:extLst>
          </p:cNvPr>
          <p:cNvSpPr txBox="1">
            <a:spLocks noSelect="1" noMove="1" noResize="1" noTextEdit="1"/>
          </p:cNvSpPr>
          <p:nvPr/>
        </p:nvSpPr>
        <p:spPr>
          <a:xfrm>
            <a:off x="4964999" y="5809256"/>
            <a:ext cx="7230441" cy="323165"/>
          </a:xfrm>
          <a:prstGeom prst="rect">
            <a:avLst/>
          </a:prstGeom>
          <a:noFill/>
        </p:spPr>
        <p:txBody>
          <a:bodyPr wrap="none" rtlCol="0">
            <a:spAutoFit/>
          </a:bodyPr>
          <a:lstStyle/>
          <a:p>
            <a:pPr algn="r"/>
            <a:r>
              <a:rPr lang="en-US" sz="1500" i="1">
                <a:latin typeface="Arial" panose="020b0604020202020204" pitchFamily="34" charset="0"/>
                <a:cs typeface="Arial" panose="020b0604020202020204" pitchFamily="34" charset="0"/>
              </a:rPr>
              <a:t>https://www.cdc.gov/coronavirus/2019-ncov/hcp/dialysis/dialysis-in-acute-care.html</a:t>
            </a:r>
            <a:endParaRPr lang="en-US" sz="1500" i="1">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404900D4-79B7-477C-B38E-0F4FDCD28717}"/>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840176383"/>
      </p:ext>
    </p:extLst>
  </p:cSld>
  <p:clrMapOvr>
    <a:masterClrMapping/>
  </p:clrMapOvr>
  <p:transition/>
  <p:timing/>
</p:sld>
</file>

<file path=ppt/slides/slide3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noSelect="1" noMove="1" noResize="1" noTextEdit="1"/>
          </p:cNvSpPr>
          <p:nvPr>
            <p:ph type="title"/>
          </p:nvPr>
        </p:nvSpPr>
        <p:spPr>
          <a:xfrm>
            <a:off x="616666" y="702304"/>
            <a:ext cx="10515600" cy="1082404"/>
          </a:xfrm>
        </p:spPr>
        <p:txBody>
          <a:bodyPr/>
          <a:lstStyle/>
          <a:p>
            <a:r>
              <a:rPr lang="en-US"/>
              <a:t>Emergencies</a:t>
            </a:r>
          </a:p>
        </p:txBody>
      </p:sp>
      <p:sp>
        <p:nvSpPr>
          <p:cNvPr id="3" name="Content Placeholder 2"/>
          <p:cNvSpPr>
            <a:spLocks noGrp="1" noSelect="1" noMove="1" noResize="1" noTextEdit="1"/>
          </p:cNvSpPr>
          <p:nvPr>
            <p:ph idx="1"/>
          </p:nvPr>
        </p:nvSpPr>
        <p:spPr>
          <a:xfrm>
            <a:off x="616666" y="1621024"/>
            <a:ext cx="10958668" cy="3388471"/>
          </a:xfrm>
        </p:spPr>
        <p:txBody>
          <a:bodyPr>
            <a:noAutofit/>
          </a:bodyPr>
          <a:lstStyle/>
          <a:p>
            <a:r>
              <a:rPr lang="en-US" b="1">
                <a:latin typeface="Arial" panose="020b0604020202020204" pitchFamily="34" charset="0"/>
                <a:cs typeface="Arial" panose="020b0604020202020204" pitchFamily="34" charset="0"/>
              </a:rPr>
              <a:t>Dialysis machine proportioning problems can result in severe serum electrolyte abnormalities. Some of these emergencies include:</a:t>
            </a:r>
          </a:p>
          <a:p>
            <a:pPr marL="796925" lvl="1" indent="-339725">
              <a:buFont typeface="Courier New" panose="02070309020205020404" pitchFamily="49" charset="0"/>
              <a:buChar char="o"/>
            </a:pPr>
            <a:r>
              <a:rPr lang="en-US" sz="2800">
                <a:latin typeface="Arial" panose="020b0604020202020204" pitchFamily="34" charset="0"/>
                <a:cs typeface="Arial" panose="020b0604020202020204" pitchFamily="34" charset="0"/>
              </a:rPr>
              <a:t>High or low serum sodium, potassium, calcium or magnesium </a:t>
            </a:r>
          </a:p>
          <a:p>
            <a:pPr marL="796925" lvl="1" indent="-339725">
              <a:buFont typeface="Courier New" panose="02070309020205020404" pitchFamily="49" charset="0"/>
              <a:buChar char="o"/>
            </a:pPr>
            <a:r>
              <a:rPr lang="en-US" sz="2800">
                <a:latin typeface="Arial" panose="020b0604020202020204" pitchFamily="34" charset="0"/>
                <a:cs typeface="Arial" panose="020b0604020202020204" pitchFamily="34" charset="0"/>
              </a:rPr>
              <a:t>High or low plasma osmolarity due to hyper- or hypo-osmolar dialysate </a:t>
            </a:r>
          </a:p>
          <a:p>
            <a:pPr marL="228600" lvl="1">
              <a:spcBef>
                <a:spcPts val="1000"/>
              </a:spcBef>
            </a:pPr>
            <a:r>
              <a:rPr lang="en-US" sz="2800">
                <a:latin typeface="Arial" panose="020b0604020202020204" pitchFamily="34" charset="0"/>
                <a:cs typeface="Arial" panose="020b0604020202020204" pitchFamily="34" charset="0"/>
              </a:rPr>
              <a:t>These abnormalities can result in cardiac arrhythmias, hemolysis, or hypotension. </a:t>
            </a:r>
          </a:p>
          <a:p>
            <a:endParaRPr lang="en-US">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DEF90E4C-20A4-48EB-9564-7FBE8AFA10E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4013373369"/>
      </p:ext>
    </p:extLst>
  </p:cSld>
  <p:clrMapOvr>
    <a:masterClrMapping/>
  </p:clrMapOvr>
  <p:transition/>
  <p:timing/>
</p:sld>
</file>

<file path=ppt/slides/slide3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noSelect="1" noMove="1" noResize="1" noTextEdit="1"/>
          </p:cNvSpPr>
          <p:nvPr>
            <p:ph type="title"/>
          </p:nvPr>
        </p:nvSpPr>
        <p:spPr>
          <a:xfrm>
            <a:off x="612233" y="704720"/>
            <a:ext cx="10515600" cy="1078992"/>
          </a:xfrm>
        </p:spPr>
        <p:txBody>
          <a:bodyPr/>
          <a:lstStyle/>
          <a:p>
            <a:r>
              <a:rPr lang="en-US"/>
              <a:t>Emergencies</a:t>
            </a:r>
          </a:p>
        </p:txBody>
      </p:sp>
      <p:sp>
        <p:nvSpPr>
          <p:cNvPr id="3" name="Content Placeholder 2"/>
          <p:cNvSpPr>
            <a:spLocks noGrp="1" noSelect="1" noMove="1" noResize="1" noTextEdit="1"/>
          </p:cNvSpPr>
          <p:nvPr>
            <p:ph sz="half" idx="1"/>
          </p:nvPr>
        </p:nvSpPr>
        <p:spPr>
          <a:xfrm>
            <a:off x="612232" y="1612870"/>
            <a:ext cx="5320735" cy="3370710"/>
          </a:xfrm>
        </p:spPr>
        <p:txBody>
          <a:bodyPr>
            <a:noAutofit/>
          </a:bodyPr>
          <a:lstStyle/>
          <a:p>
            <a:r>
              <a:rPr lang="en-US" sz="2400">
                <a:latin typeface="Arial" panose="020b0604020202020204" pitchFamily="34" charset="0"/>
                <a:cs typeface="Arial" panose="020b0604020202020204" pitchFamily="34" charset="0"/>
              </a:rPr>
              <a:t>Clinical emergencies can occur if significant levels of contaminants are in the dialysate.</a:t>
            </a:r>
          </a:p>
          <a:p>
            <a:r>
              <a:rPr lang="en-US" sz="2400">
                <a:latin typeface="Arial" panose="020b0604020202020204" pitchFamily="34" charset="0"/>
                <a:cs typeface="Arial" panose="020b0604020202020204" pitchFamily="34" charset="0"/>
              </a:rPr>
              <a:t>Copper or cupraphane may be released from heating element or dialyzer and can cause severe hemolysis.</a:t>
            </a:r>
          </a:p>
          <a:p>
            <a:r>
              <a:rPr lang="en-US" sz="2400">
                <a:latin typeface="Arial" panose="020b0604020202020204" pitchFamily="34" charset="0"/>
                <a:cs typeface="Arial" panose="020b0604020202020204" pitchFamily="34" charset="0"/>
              </a:rPr>
              <a:t>Chloramines and nitrates can cause severe hemolysis as well, leading to fatal arrhythmias.</a:t>
            </a:r>
          </a:p>
          <a:p>
            <a:endParaRPr lang="en-US" sz="2400">
              <a:latin typeface="Arial" panose="020b0604020202020204" pitchFamily="34" charset="0"/>
              <a:cs typeface="Arial" panose="020b0604020202020204" pitchFamily="34" charset="0"/>
            </a:endParaRPr>
          </a:p>
        </p:txBody>
      </p:sp>
      <p:sp>
        <p:nvSpPr>
          <p:cNvPr id="6" name="Content Placeholder 5"/>
          <p:cNvSpPr>
            <a:spLocks noGrp="1" noSelect="1" noMove="1" noResize="1" noTextEdit="1"/>
          </p:cNvSpPr>
          <p:nvPr>
            <p:ph sz="half" idx="2"/>
          </p:nvPr>
        </p:nvSpPr>
        <p:spPr>
          <a:xfrm>
            <a:off x="6106631" y="1612870"/>
            <a:ext cx="5483767" cy="3335189"/>
          </a:xfrm>
        </p:spPr>
        <p:txBody>
          <a:bodyPr>
            <a:noAutofit/>
          </a:bodyPr>
          <a:lstStyle/>
          <a:p>
            <a:r>
              <a:rPr lang="en-US" sz="2400">
                <a:latin typeface="Arial" panose="020b0604020202020204" pitchFamily="34" charset="0"/>
                <a:cs typeface="Arial" panose="020b0604020202020204" pitchFamily="34" charset="0"/>
              </a:rPr>
              <a:t>Fluoride can cause severe pruritus, nausea, and ventricular tachycardia or fatal ventricular fibrillation.</a:t>
            </a:r>
          </a:p>
          <a:p>
            <a:r>
              <a:rPr lang="en-US" sz="2400">
                <a:latin typeface="Arial" panose="020b0604020202020204" pitchFamily="34" charset="0"/>
                <a:cs typeface="Arial" panose="020b0604020202020204" pitchFamily="34" charset="0"/>
              </a:rPr>
              <a:t>Aluminum can cause bone disease, anemia, and fatal progressive neurologic deterioration commonly known as dialysis encephalopathy syndrome.</a:t>
            </a:r>
          </a:p>
          <a:p>
            <a:r>
              <a:rPr lang="en-US" sz="2400">
                <a:latin typeface="Arial" panose="020b0604020202020204" pitchFamily="34" charset="0"/>
                <a:cs typeface="Arial" panose="020b0604020202020204" pitchFamily="34" charset="0"/>
              </a:rPr>
              <a:t>Lead, copper, zinc, and aluminum can leach from metal pipes and cause anemia.</a:t>
            </a:r>
          </a:p>
          <a:p>
            <a:endParaRPr lang="en-US" sz="240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DEF90E4C-20A4-48EB-9564-7FBE8AFA10E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2668263074"/>
      </p:ext>
    </p:extLst>
  </p:cSld>
  <p:clrMapOvr>
    <a:masterClrMapping/>
  </p:clrMapOvr>
  <p:transition/>
  <p:timing/>
</p:sld>
</file>

<file path=ppt/slides/slide3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noSelect="1" noMove="1" noResize="1" noTextEdit="1"/>
          </p:cNvSpPr>
          <p:nvPr>
            <p:ph type="title"/>
          </p:nvPr>
        </p:nvSpPr>
        <p:spPr>
          <a:xfrm>
            <a:off x="616667" y="697517"/>
            <a:ext cx="10515600" cy="1082404"/>
          </a:xfrm>
        </p:spPr>
        <p:txBody>
          <a:bodyPr/>
          <a:lstStyle/>
          <a:p>
            <a:r>
              <a:rPr lang="en-US"/>
              <a:t>Emergencies: Power Failure</a:t>
            </a:r>
          </a:p>
        </p:txBody>
      </p:sp>
      <p:sp>
        <p:nvSpPr>
          <p:cNvPr id="3" name="Content Placeholder 2"/>
          <p:cNvSpPr>
            <a:spLocks noGrp="1" noSelect="1" noMove="1" noResize="1" noTextEdit="1"/>
          </p:cNvSpPr>
          <p:nvPr>
            <p:ph idx="1"/>
          </p:nvPr>
        </p:nvSpPr>
        <p:spPr>
          <a:xfrm>
            <a:off x="616667" y="1610970"/>
            <a:ext cx="9144021" cy="3388471"/>
          </a:xfrm>
        </p:spPr>
        <p:txBody>
          <a:bodyPr>
            <a:normAutofit lnSpcReduction="10000"/>
          </a:bodyPr>
          <a:lstStyle/>
          <a:p>
            <a:r>
              <a:rPr lang="en-US">
                <a:latin typeface="Arial" panose="020b0604020202020204" pitchFamily="34" charset="0"/>
                <a:cs typeface="Arial" panose="020b0604020202020204" pitchFamily="34" charset="0"/>
              </a:rPr>
              <a:t>In the event of power failure, the system is no longer safe for dialysis patients. </a:t>
            </a:r>
          </a:p>
          <a:p>
            <a:r>
              <a:rPr lang="en-US">
                <a:latin typeface="Arial" panose="020b0604020202020204" pitchFamily="34" charset="0"/>
                <a:cs typeface="Arial" panose="020b0604020202020204" pitchFamily="34" charset="0"/>
              </a:rPr>
              <a:t>All systems and monitors are NOT WORKING!</a:t>
            </a:r>
          </a:p>
          <a:p>
            <a:r>
              <a:rPr lang="en-US">
                <a:latin typeface="Arial" panose="020b0604020202020204" pitchFamily="34" charset="0"/>
                <a:cs typeface="Arial" panose="020b0604020202020204" pitchFamily="34" charset="0"/>
              </a:rPr>
              <a:t>Blood should not be pumped into the machine.</a:t>
            </a:r>
          </a:p>
          <a:p>
            <a:r>
              <a:rPr lang="en-US">
                <a:latin typeface="Arial" panose="020b0604020202020204" pitchFamily="34" charset="0"/>
                <a:cs typeface="Arial" panose="020b0604020202020204" pitchFamily="34" charset="0"/>
              </a:rPr>
              <a:t>Blood should be returned manually to the patient.</a:t>
            </a:r>
          </a:p>
          <a:p>
            <a:r>
              <a:rPr lang="en-US">
                <a:latin typeface="Arial" panose="020b0604020202020204" pitchFamily="34" charset="0"/>
                <a:cs typeface="Arial" panose="020b0604020202020204" pitchFamily="34" charset="0"/>
              </a:rPr>
              <a:t>Patients should be taken manually taken off the dialysis machine if power is not restored in 15-20 minutes. </a:t>
            </a:r>
          </a:p>
          <a:p>
            <a:endParaRPr lang="mr-IN">
              <a:latin typeface="Arial" panose="020b0604020202020204" pitchFamily="34" charset="0"/>
            </a:endParaRPr>
          </a:p>
          <a:p>
            <a:pPr marL="0" indent="0">
              <a:buNone/>
            </a:pPr>
            <a:endParaRPr lang="mr-IN">
              <a:latin typeface="Arial" panose="020b0604020202020204" pitchFamily="34" charset="0"/>
            </a:endParaRPr>
          </a:p>
          <a:p>
            <a:endParaRPr lang="en-US">
              <a:latin typeface="Arial" panose="020b0604020202020204" pitchFamily="34" charset="0"/>
              <a:cs typeface="Arial" panose="020b0604020202020204" pitchFamily="34" charset="0"/>
            </a:endParaRPr>
          </a:p>
        </p:txBody>
      </p:sp>
      <p:sp>
        <p:nvSpPr>
          <p:cNvPr id="4" name="Subtitle 3"/>
          <p:cNvSpPr>
            <a:spLocks noGrp="1" noSelect="1" noMove="1" noResize="1" noTextEdit="1"/>
          </p:cNvSpPr>
          <p:nvPr>
            <p:ph type="subTitle" idx="10"/>
          </p:nvPr>
        </p:nvSpPr>
        <p:spPr/>
        <p:txBody>
          <a:bodyPr/>
          <a:lstStyle/>
          <a:p>
            <a:r>
              <a:rPr lang="en-US"/>
              <a:t>Emergencies: Power failure</a:t>
            </a:r>
          </a:p>
        </p:txBody>
      </p:sp>
      <p:sp>
        <p:nvSpPr>
          <p:cNvPr id="5" name="TextBox 4">
            <a:extLst>
              <a:ext uri="{FF2B5EF4-FFF2-40B4-BE49-F238E27FC236}">
                <a16:creationId xmlns:a16="http://schemas.microsoft.com/office/drawing/2014/main" id="{DEF90E4C-20A4-48EB-9564-7FBE8AFA10E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pic>
        <p:nvPicPr>
          <p:cNvPr id="8" name="Graphic 7" descr="High voltage">
            <a:extLst>
              <a:ext uri="{FF2B5EF4-FFF2-40B4-BE49-F238E27FC236}">
                <a16:creationId xmlns:a16="http://schemas.microsoft.com/office/drawing/2014/main" id="{2CD1F352-ED71-2344-82C7-B594E33A0463}"/>
              </a:ext>
            </a:extLst>
          </p:cNvPr>
          <p:cNvPicPr>
            <a:picLocks noSelect="1" noChangeAspect="1" noMove="1" noResize="1"/>
          </p:cNvPicPr>
          <p:nvPr/>
        </p:nvPicPr>
        <p:blipFill>
          <a:blip r:embed="rId3">
            <a:extLst>
              <a:ext uri="{96DAC541-7B7A-43D3-8B79-37D633B846F1}">
                <asvg:svgBlip xmlns:asvg="http://schemas.microsoft.com/office/drawing/2016/SVG/main" r:embed="rId4"/>
              </a:ext>
              <a:ext uri="{28A0092B-C50C-407E-A947-70E740481C1C}">
                <a14:useLocalDpi xmlns:a14="http://schemas.microsoft.com/office/drawing/2010/main" val="0"/>
              </a:ext>
            </a:extLst>
          </a:blip>
          <a:stretch>
            <a:fillRect/>
          </a:stretch>
        </p:blipFill>
        <p:spPr>
          <a:xfrm>
            <a:off x="9760688" y="1616285"/>
            <a:ext cx="1814645" cy="1814645"/>
          </a:xfrm>
          <a:prstGeom prst="rect">
            <a:avLst/>
          </a:prstGeom>
        </p:spPr>
      </p:pic>
    </p:spTree>
    <p:extLst>
      <p:ext uri="{BB962C8B-B14F-4D97-AF65-F5344CB8AC3E}">
        <p14:creationId val="3611580888"/>
      </p:ext>
    </p:extLst>
  </p:cSld>
  <p:clrMapOvr>
    <a:masterClrMapping/>
  </p:clrMapOvr>
  <p:transition/>
  <p:timing/>
</p:sld>
</file>

<file path=ppt/slides/slide3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A195AC33-44D4-EB43-AE2B-1B855855A74D}"/>
              </a:ext>
            </a:extLst>
          </p:cNvPr>
          <p:cNvSpPr>
            <a:spLocks noGrp="1" noSelect="1" noMove="1" noResize="1" noTextEdit="1"/>
          </p:cNvSpPr>
          <p:nvPr>
            <p:ph type="title"/>
          </p:nvPr>
        </p:nvSpPr>
        <p:spPr>
          <a:xfrm>
            <a:off x="614916" y="698057"/>
            <a:ext cx="10515600" cy="1078992"/>
          </a:xfrm>
        </p:spPr>
        <p:txBody>
          <a:bodyPr/>
          <a:lstStyle/>
          <a:p>
            <a:r>
              <a:rPr lang="en-US"/>
              <a:t>Dialysis Blood Circuit Emergencies</a:t>
            </a:r>
          </a:p>
        </p:txBody>
      </p:sp>
      <p:sp>
        <p:nvSpPr>
          <p:cNvPr id="3" name="Content Placeholder 2">
            <a:extLst>
              <a:ext uri="{FF2B5EF4-FFF2-40B4-BE49-F238E27FC236}">
                <a16:creationId xmlns:a16="http://schemas.microsoft.com/office/drawing/2014/main" id="{31498D8D-1FA3-2949-AFB1-0E5AC396C8D0}"/>
              </a:ext>
            </a:extLst>
          </p:cNvPr>
          <p:cNvSpPr>
            <a:spLocks noGrp="1" noSelect="1" noMove="1" noResize="1" noTextEdit="1"/>
          </p:cNvSpPr>
          <p:nvPr>
            <p:ph sz="half" idx="1"/>
          </p:nvPr>
        </p:nvSpPr>
        <p:spPr>
          <a:xfrm>
            <a:off x="616685" y="1614546"/>
            <a:ext cx="4922878" cy="3370710"/>
          </a:xfrm>
        </p:spPr>
        <p:txBody>
          <a:bodyPr>
            <a:normAutofit/>
          </a:bodyPr>
          <a:lstStyle/>
          <a:p>
            <a:r>
              <a:rPr lang="en-US">
                <a:latin typeface="Arial" panose="020b0604020202020204" pitchFamily="34" charset="0"/>
                <a:cs typeface="Arial" panose="020b0604020202020204" pitchFamily="34" charset="0"/>
              </a:rPr>
              <a:t>Although not part of the </a:t>
            </a:r>
            <a:r>
              <a:rPr lang="en-US" b="1" i="1" u="sng">
                <a:latin typeface="Arial" panose="020b0604020202020204" pitchFamily="34" charset="0"/>
                <a:cs typeface="Arial" panose="020b0604020202020204" pitchFamily="34" charset="0"/>
              </a:rPr>
              <a:t>dialysate</a:t>
            </a:r>
            <a:r>
              <a:rPr lang="en-US">
                <a:latin typeface="Arial" panose="020b0604020202020204" pitchFamily="34" charset="0"/>
                <a:cs typeface="Arial" panose="020b0604020202020204" pitchFamily="34" charset="0"/>
              </a:rPr>
              <a:t> circuit, </a:t>
            </a:r>
            <a:r>
              <a:rPr lang="en-US" b="1" i="1" u="sng">
                <a:latin typeface="Arial" panose="020b0604020202020204" pitchFamily="34" charset="0"/>
                <a:cs typeface="Arial" panose="020b0604020202020204" pitchFamily="34" charset="0"/>
              </a:rPr>
              <a:t>blood circuit</a:t>
            </a:r>
            <a:r>
              <a:rPr lang="en-US" b="1" i="1">
                <a:latin typeface="Arial" panose="020b0604020202020204" pitchFamily="34" charset="0"/>
                <a:cs typeface="Arial" panose="020b0604020202020204" pitchFamily="34" charset="0"/>
              </a:rPr>
              <a:t> </a:t>
            </a:r>
            <a:r>
              <a:rPr lang="en-US">
                <a:latin typeface="Arial" panose="020b0604020202020204" pitchFamily="34" charset="0"/>
                <a:cs typeface="Arial" panose="020b0604020202020204" pitchFamily="34" charset="0"/>
              </a:rPr>
              <a:t>emergencies can be associated with fatalities. The two most common are air embolism and dialysis filter reactions.</a:t>
            </a:r>
          </a:p>
        </p:txBody>
      </p:sp>
      <p:sp>
        <p:nvSpPr>
          <p:cNvPr id="5" name="Content Placeholder 4">
            <a:extLst>
              <a:ext uri="{FF2B5EF4-FFF2-40B4-BE49-F238E27FC236}">
                <a16:creationId xmlns:a16="http://schemas.microsoft.com/office/drawing/2014/main" id="{8F0A6BAE-20A6-CF41-8B2F-7365F6ACD7B6}"/>
              </a:ext>
            </a:extLst>
          </p:cNvPr>
          <p:cNvSpPr>
            <a:spLocks noGrp="1" noSelect="1" noMove="1" noResize="1" noTextEdit="1"/>
          </p:cNvSpPr>
          <p:nvPr>
            <p:ph sz="half" idx="2"/>
          </p:nvPr>
        </p:nvSpPr>
        <p:spPr>
          <a:xfrm>
            <a:off x="6108202" y="1614546"/>
            <a:ext cx="5488380" cy="3335189"/>
          </a:xfrm>
        </p:spPr>
        <p:txBody>
          <a:bodyPr>
            <a:normAutofit/>
          </a:bodyPr>
          <a:lstStyle/>
          <a:p>
            <a:r>
              <a:rPr lang="en-US">
                <a:latin typeface="Arial" panose="020b0604020202020204" pitchFamily="34" charset="0"/>
                <a:cs typeface="Arial" panose="020b0604020202020204" pitchFamily="34" charset="0"/>
              </a:rPr>
              <a:t>Air embolism can occur if air enters the dialysis blood circuit from a line or catheter. Patients may experience loss of consciousness, convulsions, death.</a:t>
            </a:r>
          </a:p>
          <a:p>
            <a:r>
              <a:rPr lang="en-US">
                <a:latin typeface="Arial" panose="020b0604020202020204" pitchFamily="34" charset="0"/>
                <a:cs typeface="Arial" panose="020b0604020202020204" pitchFamily="34" charset="0"/>
              </a:rPr>
              <a:t>Treatment: lay patient left side down; place on 100% O</a:t>
            </a:r>
            <a:r>
              <a:rPr lang="en-US" baseline="-25000">
                <a:latin typeface="Arial" panose="020b0604020202020204" pitchFamily="34" charset="0"/>
                <a:cs typeface="Arial" panose="020b0604020202020204" pitchFamily="34" charset="0"/>
              </a:rPr>
              <a:t>2</a:t>
            </a:r>
          </a:p>
          <a:p>
            <a:endParaRPr lang="en-US">
              <a:latin typeface="Arial" panose="020b0604020202020204" pitchFamily="34" charset="0"/>
              <a:cs typeface="Arial" panose="020b0604020202020204" pitchFamily="34" charset="0"/>
            </a:endParaRPr>
          </a:p>
          <a:p>
            <a:endParaRPr lang="en-US">
              <a:latin typeface="Arial" panose="020b0604020202020204" pitchFamily="34" charset="0"/>
              <a:cs typeface="Arial" panose="020b0604020202020204" pitchFamily="34" charset="0"/>
            </a:endParaRPr>
          </a:p>
        </p:txBody>
      </p:sp>
      <p:sp>
        <p:nvSpPr>
          <p:cNvPr id="6" name="Subtitle 5">
            <a:extLst>
              <a:ext uri="{FF2B5EF4-FFF2-40B4-BE49-F238E27FC236}">
                <a16:creationId xmlns:a16="http://schemas.microsoft.com/office/drawing/2014/main" id="{3D38F0C9-3FCD-EF4C-A5E5-D04D69F19944}"/>
              </a:ext>
            </a:extLst>
          </p:cNvPr>
          <p:cNvSpPr>
            <a:spLocks noGrp="1" noSelect="1" noMove="1" noResize="1" noTextEdit="1"/>
          </p:cNvSpPr>
          <p:nvPr>
            <p:ph type="subTitle" idx="10"/>
          </p:nvPr>
        </p:nvSpPr>
        <p:spPr/>
        <p:txBody>
          <a:bodyPr/>
          <a:lstStyle/>
          <a:p>
            <a:r>
              <a:rPr lang="en-US"/>
              <a:t>Emergencies</a:t>
            </a:r>
          </a:p>
        </p:txBody>
      </p:sp>
      <p:sp>
        <p:nvSpPr>
          <p:cNvPr id="8" name="TextBox 7">
            <a:extLst>
              <a:ext uri="{FF2B5EF4-FFF2-40B4-BE49-F238E27FC236}">
                <a16:creationId xmlns:a16="http://schemas.microsoft.com/office/drawing/2014/main" id="{ABEFE7C7-81EE-4E95-BB05-8F4F7B138DF9}"/>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2683226498"/>
      </p:ext>
    </p:extLst>
  </p:cSld>
  <p:clrMapOvr>
    <a:masterClrMapping/>
  </p:clrMapOvr>
  <p:transition/>
  <p:timing/>
</p:sld>
</file>

<file path=ppt/slides/slide3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E8A63FD6-E52A-0A42-83EF-6342A032487B}"/>
              </a:ext>
            </a:extLst>
          </p:cNvPr>
          <p:cNvSpPr>
            <a:spLocks noGrp="1" noSelect="1" noMove="1" noResize="1" noTextEdit="1"/>
          </p:cNvSpPr>
          <p:nvPr>
            <p:ph type="title"/>
          </p:nvPr>
        </p:nvSpPr>
        <p:spPr>
          <a:xfrm>
            <a:off x="614916" y="702303"/>
            <a:ext cx="10515600" cy="1078992"/>
          </a:xfrm>
        </p:spPr>
        <p:txBody>
          <a:bodyPr/>
          <a:lstStyle/>
          <a:p>
            <a:r>
              <a:rPr lang="en-US"/>
              <a:t>Dialyzer Reaction</a:t>
            </a:r>
          </a:p>
        </p:txBody>
      </p:sp>
      <p:sp>
        <p:nvSpPr>
          <p:cNvPr id="3" name="Content Placeholder 2">
            <a:extLst>
              <a:ext uri="{FF2B5EF4-FFF2-40B4-BE49-F238E27FC236}">
                <a16:creationId xmlns:a16="http://schemas.microsoft.com/office/drawing/2014/main" id="{A7847102-6CEB-9E45-9712-D7F628B363FA}"/>
              </a:ext>
            </a:extLst>
          </p:cNvPr>
          <p:cNvSpPr>
            <a:spLocks noGrp="1" noSelect="1" noMove="1" noResize="1" noTextEdit="1"/>
          </p:cNvSpPr>
          <p:nvPr>
            <p:ph sz="half" idx="1"/>
          </p:nvPr>
        </p:nvSpPr>
        <p:spPr>
          <a:xfrm>
            <a:off x="616687" y="1621331"/>
            <a:ext cx="5489946" cy="3811352"/>
          </a:xfrm>
        </p:spPr>
        <p:txBody>
          <a:bodyPr>
            <a:noAutofit/>
          </a:bodyPr>
          <a:lstStyle/>
          <a:p>
            <a:r>
              <a:rPr lang="en-US" sz="2400" b="1">
                <a:latin typeface="Arial" panose="020b0604020202020204" pitchFamily="34" charset="0"/>
                <a:cs typeface="Arial" panose="020b0604020202020204" pitchFamily="34" charset="0"/>
              </a:rPr>
              <a:t>Type A: Anaphylactic reaction</a:t>
            </a:r>
          </a:p>
          <a:p>
            <a:r>
              <a:rPr lang="en-US" sz="2400">
                <a:latin typeface="Arial" panose="020b0604020202020204" pitchFamily="34" charset="0"/>
                <a:cs typeface="Arial" panose="020b0604020202020204" pitchFamily="34" charset="0"/>
              </a:rPr>
              <a:t>Clinically patients present with dyspnea, impending doom, itching, urticaria, GI cramping, diarrhea; may progress to </a:t>
            </a:r>
            <a:r>
              <a:rPr lang="en-US" altLang="en-US" sz="2400">
                <a:latin typeface="Arial" panose="020b0604020202020204" pitchFamily="34" charset="0"/>
                <a:ea typeface="ＭＳ Ｐゴシック" panose="020b0600070205080204" pitchFamily="34" charset="-128"/>
                <a:cs typeface="Arial" panose="020b0604020202020204" pitchFamily="34" charset="0"/>
              </a:rPr>
              <a:t>cardiac arrest or death. </a:t>
            </a:r>
          </a:p>
          <a:p>
            <a:r>
              <a:rPr lang="en-US" altLang="en-US" sz="2400">
                <a:latin typeface="Arial" panose="020b0604020202020204" pitchFamily="34" charset="0"/>
                <a:ea typeface="ＭＳ Ｐゴシック" panose="020b0600070205080204" pitchFamily="34" charset="-128"/>
                <a:cs typeface="Arial" panose="020b0604020202020204" pitchFamily="34" charset="0"/>
              </a:rPr>
              <a:t>Causes: ethylene oxide, AN69 dialyzer reactions with ACE-Inhibitors, heparin contaminated dialysis solution, reuse</a:t>
            </a:r>
          </a:p>
          <a:p>
            <a:r>
              <a:rPr lang="en-US" altLang="en-US" sz="2400">
                <a:latin typeface="Arial" panose="020b0604020202020204" pitchFamily="34" charset="0"/>
                <a:ea typeface="ＭＳ Ｐゴシック" panose="020b0600070205080204" pitchFamily="34" charset="-128"/>
                <a:cs typeface="Arial" panose="020b0604020202020204" pitchFamily="34" charset="0"/>
              </a:rPr>
              <a:t>Treatment: stop dialysis, cardiac support, antihistamines, steroids</a:t>
            </a:r>
          </a:p>
          <a:p>
            <a:pPr lvl="1"/>
            <a:endParaRPr lang="en-US" altLang="en-US">
              <a:latin typeface="Arial" panose="020b0604020202020204" pitchFamily="34" charset="0"/>
              <a:ea typeface="ＭＳ Ｐゴシック" panose="020b0600070205080204" pitchFamily="34" charset="-128"/>
              <a:cs typeface="Arial" panose="020b0604020202020204" pitchFamily="34" charset="0"/>
            </a:endParaRPr>
          </a:p>
          <a:p>
            <a:endParaRPr lang="en-US" sz="2400">
              <a:latin typeface="Arial" panose="020b0604020202020204" pitchFamily="34" charset="0"/>
              <a:cs typeface="Arial" panose="020b0604020202020204" pitchFamily="34" charset="0"/>
            </a:endParaRPr>
          </a:p>
        </p:txBody>
      </p:sp>
      <p:sp>
        <p:nvSpPr>
          <p:cNvPr id="4" name="Content Placeholder 3">
            <a:extLst>
              <a:ext uri="{FF2B5EF4-FFF2-40B4-BE49-F238E27FC236}">
                <a16:creationId xmlns:a16="http://schemas.microsoft.com/office/drawing/2014/main" id="{7554582F-82EE-854F-A11C-D4CF5C42ABE6}"/>
              </a:ext>
            </a:extLst>
          </p:cNvPr>
          <p:cNvSpPr>
            <a:spLocks noGrp="1" noSelect="1" noMove="1" noResize="1" noTextEdit="1"/>
          </p:cNvSpPr>
          <p:nvPr>
            <p:ph sz="half" idx="2"/>
          </p:nvPr>
        </p:nvSpPr>
        <p:spPr>
          <a:xfrm>
            <a:off x="6106633" y="1616249"/>
            <a:ext cx="5468680" cy="3811352"/>
          </a:xfrm>
        </p:spPr>
        <p:txBody>
          <a:bodyPr>
            <a:noAutofit/>
          </a:bodyPr>
          <a:lstStyle/>
          <a:p>
            <a:pPr>
              <a:spcBef>
                <a:spcPts val="600"/>
              </a:spcBef>
            </a:pPr>
            <a:r>
              <a:rPr lang="en-US" sz="2400" b="1">
                <a:latin typeface="Arial" panose="020b0604020202020204" pitchFamily="34" charset="0"/>
                <a:cs typeface="Arial" panose="020b0604020202020204" pitchFamily="34" charset="0"/>
              </a:rPr>
              <a:t>Type B: Non-specific</a:t>
            </a:r>
          </a:p>
          <a:p>
            <a:pPr>
              <a:spcBef>
                <a:spcPts val="600"/>
              </a:spcBef>
            </a:pPr>
            <a:r>
              <a:rPr lang="en-US" sz="2400">
                <a:latin typeface="Arial" panose="020b0604020202020204" pitchFamily="34" charset="0"/>
                <a:cs typeface="Arial" panose="020b0604020202020204" pitchFamily="34" charset="0"/>
              </a:rPr>
              <a:t>Clinically patients may present with chest pain or back pain, but less severe than Type A reactions.</a:t>
            </a:r>
          </a:p>
          <a:p>
            <a:pPr>
              <a:spcBef>
                <a:spcPts val="600"/>
              </a:spcBef>
            </a:pPr>
            <a:r>
              <a:rPr lang="en-US" sz="2400">
                <a:latin typeface="Arial" panose="020b0604020202020204" pitchFamily="34" charset="0"/>
                <a:cs typeface="Arial" panose="020b0604020202020204" pitchFamily="34" charset="0"/>
              </a:rPr>
              <a:t>Causes: unknown, but possibly due to complement activation. Other causes of chest or back pain need to be evaluated.</a:t>
            </a:r>
          </a:p>
          <a:p>
            <a:pPr>
              <a:spcBef>
                <a:spcPts val="600"/>
              </a:spcBef>
            </a:pPr>
            <a:r>
              <a:rPr lang="en-US" sz="2400">
                <a:latin typeface="Arial" panose="020b0604020202020204" pitchFamily="34" charset="0"/>
                <a:cs typeface="Arial" panose="020b0604020202020204" pitchFamily="34" charset="0"/>
              </a:rPr>
              <a:t>Treatment: continue dialysis if hemodynamically stable, O</a:t>
            </a:r>
            <a:r>
              <a:rPr lang="en-US" sz="2400" baseline="-25000">
                <a:latin typeface="Arial" panose="020b0604020202020204" pitchFamily="34" charset="0"/>
                <a:cs typeface="Arial" panose="020b0604020202020204" pitchFamily="34" charset="0"/>
              </a:rPr>
              <a:t>2 </a:t>
            </a:r>
            <a:r>
              <a:rPr lang="en-US" sz="2400">
                <a:latin typeface="Arial" panose="020b0604020202020204" pitchFamily="34" charset="0"/>
                <a:cs typeface="Arial" panose="020b0604020202020204" pitchFamily="34" charset="0"/>
              </a:rPr>
              <a:t>as needed</a:t>
            </a:r>
          </a:p>
        </p:txBody>
      </p:sp>
      <p:sp>
        <p:nvSpPr>
          <p:cNvPr id="5" name="Subtitle 4">
            <a:extLst>
              <a:ext uri="{FF2B5EF4-FFF2-40B4-BE49-F238E27FC236}">
                <a16:creationId xmlns:a16="http://schemas.microsoft.com/office/drawing/2014/main" id="{DA749CC6-CA28-0641-9923-E6DB303E9145}"/>
              </a:ext>
            </a:extLst>
          </p:cNvPr>
          <p:cNvSpPr>
            <a:spLocks noGrp="1" noSelect="1" noMove="1" noResize="1" noTextEdit="1"/>
          </p:cNvSpPr>
          <p:nvPr>
            <p:ph type="subTitle" idx="10"/>
          </p:nvPr>
        </p:nvSpPr>
        <p:spPr/>
        <p:txBody>
          <a:bodyPr/>
          <a:lstStyle/>
          <a:p>
            <a:r>
              <a:rPr lang="en-US"/>
              <a:t>emergencies</a:t>
            </a:r>
          </a:p>
        </p:txBody>
      </p:sp>
      <p:sp>
        <p:nvSpPr>
          <p:cNvPr id="6" name="TextBox 5">
            <a:extLst>
              <a:ext uri="{FF2B5EF4-FFF2-40B4-BE49-F238E27FC236}">
                <a16:creationId xmlns:a16="http://schemas.microsoft.com/office/drawing/2014/main" id="{42058DCB-1A4B-49A4-B028-7CDCD8A3219A}"/>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7" name="TextBox 6">
            <a:extLst>
              <a:ext uri="{FF2B5EF4-FFF2-40B4-BE49-F238E27FC236}">
                <a16:creationId xmlns:a16="http://schemas.microsoft.com/office/drawing/2014/main" id="{E0F2C341-901E-4A1D-A01D-B95A64CFBF5D}"/>
              </a:ext>
            </a:extLst>
          </p:cNvPr>
          <p:cNvSpPr txBox="1">
            <a:spLocks noSelect="1" noMove="1" noResize="1" noTextEdit="1"/>
          </p:cNvSpPr>
          <p:nvPr/>
        </p:nvSpPr>
        <p:spPr>
          <a:xfrm>
            <a:off x="6096000" y="5575351"/>
            <a:ext cx="6099093" cy="553998"/>
          </a:xfrm>
          <a:prstGeom prst="rect">
            <a:avLst/>
          </a:prstGeom>
          <a:noFill/>
        </p:spPr>
        <p:txBody>
          <a:bodyPr wrap="square" rtlCol="0">
            <a:spAutoFit/>
          </a:bodyPr>
          <a:lstStyle/>
          <a:p>
            <a:pPr algn="r"/>
            <a:r>
              <a:rPr lang="en-US" sz="1500" i="1"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Saha M and Allon M. Diagnosis, treatment, and prevention of hemodialysis emergencies. Clin J Am Soc Nephrol 12: 357–369, 2017</a:t>
            </a:r>
            <a:endParaRPr lang="en-US" sz="1500" i="1">
              <a:latin typeface="Arial" panose="020b0604020202020204" pitchFamily="34" charset="0"/>
              <a:cs typeface="Arial" panose="020b0604020202020204" pitchFamily="34" charset="0"/>
            </a:endParaRPr>
          </a:p>
        </p:txBody>
      </p:sp>
    </p:spTree>
    <p:extLst>
      <p:ext uri="{BB962C8B-B14F-4D97-AF65-F5344CB8AC3E}">
        <p14:creationId val="658039900"/>
      </p:ext>
    </p:extLst>
  </p:cSld>
  <p:clrMapOvr>
    <a:masterClrMapping/>
  </p:clrMapOvr>
  <p:transition/>
  <p:timing/>
</p:sld>
</file>

<file path=ppt/slides/slide3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graphicFrame>
        <p:nvGraphicFramePr>
          <p:cNvPr id="10" name="Table 10">
            <a:extLst>
              <a:ext uri="{FF2B5EF4-FFF2-40B4-BE49-F238E27FC236}">
                <a16:creationId xmlns:a16="http://schemas.microsoft.com/office/drawing/2014/main" id="{5A9B68B4-B3AC-3A4F-B707-C3C1A4369861}"/>
              </a:ext>
            </a:extLst>
          </p:cNvPr>
          <p:cNvGraphicFramePr>
            <a:graphicFrameLocks noGrp="1" noSelect="1" noMove="1" noResize="1"/>
          </p:cNvGraphicFramePr>
          <p:nvPr>
            <p:ph idx="1"/>
            <p:extLst>
              <p:ext uri="{D42A27DB-BD31-4B8C-83A1-F6EECF244321}">
                <p14:modId val="954999541"/>
              </p:ext>
            </p:extLst>
          </p:nvPr>
        </p:nvGraphicFramePr>
        <p:xfrm>
          <a:off x="145774" y="825016"/>
          <a:ext cx="11900452" cy="5191760"/>
        </p:xfrm>
        <a:graphic>
          <a:graphicData uri="http://schemas.openxmlformats.org/drawingml/2006/table">
            <a:tbl>
              <a:tblPr firstRow="1" bandRow="1">
                <a:tableStyleId>{5C22544A-7EE6-4342-B048-85BDC9FD1C3A}</a:tableStyleId>
              </a:tblPr>
              <a:tblGrid>
                <a:gridCol w="1449110">
                  <a:extLst>
                    <a:ext uri="{9D8B030D-6E8A-4147-A177-3AD203B41FA5}">
                      <a16:colId xmlns:a16="http://schemas.microsoft.com/office/drawing/2014/main" val="1562092152"/>
                    </a:ext>
                  </a:extLst>
                </a:gridCol>
                <a:gridCol w="4992180">
                  <a:extLst>
                    <a:ext uri="{9D8B030D-6E8A-4147-A177-3AD203B41FA5}">
                      <a16:colId xmlns:a16="http://schemas.microsoft.com/office/drawing/2014/main" val="2231080645"/>
                    </a:ext>
                  </a:extLst>
                </a:gridCol>
                <a:gridCol w="5459162">
                  <a:extLst>
                    <a:ext uri="{9D8B030D-6E8A-4147-A177-3AD203B41FA5}">
                      <a16:colId xmlns:a16="http://schemas.microsoft.com/office/drawing/2014/main" val="3036208331"/>
                    </a:ext>
                  </a:extLst>
                </a:gridCol>
              </a:tblGrid>
              <a:tr h="370840">
                <a:tc>
                  <a:txBody>
                    <a:bodyPr vert="horz" wrap="square"/>
                    <a:lstStyle/>
                    <a:p>
                      <a:r>
                        <a:rPr lang="en-US"/>
                        <a:t>Alarm</a:t>
                      </a:r>
                    </a:p>
                  </a:txBody>
                  <a:tcPr/>
                </a:tc>
                <a:tc>
                  <a:txBody>
                    <a:bodyPr vert="horz" wrap="square"/>
                    <a:lstStyle/>
                    <a:p>
                      <a:r>
                        <a:rPr lang="en-US"/>
                        <a:t>Cause</a:t>
                      </a:r>
                    </a:p>
                  </a:txBody>
                  <a:tcPr/>
                </a:tc>
                <a:tc>
                  <a:txBody>
                    <a:bodyPr vert="horz" wrap="square"/>
                    <a:lstStyle/>
                    <a:p>
                      <a:r>
                        <a:rPr lang="en-US"/>
                        <a:t>Alarm</a:t>
                      </a:r>
                    </a:p>
                  </a:txBody>
                  <a:tcPr/>
                </a:tc>
                <a:extLst>
                  <a:ext uri="{0D108BD9-81ED-4DB2-BD59-A6C34878D82A}">
                    <a16:rowId xmlns:a16="http://schemas.microsoft.com/office/drawing/2014/main" val="2722143063"/>
                  </a:ext>
                </a:extLst>
              </a:tr>
              <a:tr h="370840">
                <a:tc>
                  <a:txBody>
                    <a:bodyPr vert="horz" wrap="square"/>
                    <a:lstStyle/>
                    <a:p>
                      <a:pPr marL="0" marR="0" lvl="0" indent="0" algn="l" defTabSz="914400" rtl="0" eaLnBrk="1" fontAlgn="auto" latinLnBrk="0" hangingPunct="1">
                        <a:lnSpc>
                          <a:spcPct val="100000"/>
                        </a:lnSpc>
                        <a:spcBef>
                          <a:spcPct val="0"/>
                        </a:spcBef>
                        <a:spcAft>
                          <a:spcPct val="0"/>
                        </a:spcAft>
                        <a:buClrTx/>
                        <a:buSzTx/>
                        <a:buFontTx/>
                        <a:buNone/>
                        <a:defRPr/>
                      </a:pPr>
                      <a:r>
                        <a:rPr lang="en-US" sz="1600" b="1"/>
                        <a:t>Conductivity</a:t>
                      </a:r>
                    </a:p>
                  </a:txBody>
                  <a:tcPr/>
                </a:tc>
                <a:tc>
                  <a:txBody>
                    <a:bodyPr vert="horz" wrap="square"/>
                    <a:lstStyle/>
                    <a:p>
                      <a:pPr marL="0" marR="0" lvl="0" indent="0" algn="l" defTabSz="914400" rtl="0" eaLnBrk="1" fontAlgn="auto" latinLnBrk="0" hangingPunct="1">
                        <a:lnSpc>
                          <a:spcPct val="100000"/>
                        </a:lnSpc>
                        <a:spcBef>
                          <a:spcPct val="0"/>
                        </a:spcBef>
                        <a:spcAft>
                          <a:spcPct val="0"/>
                        </a:spcAft>
                        <a:buClrTx/>
                        <a:buSzTx/>
                        <a:buFontTx/>
                        <a:buNone/>
                        <a:defRPr/>
                      </a:pPr>
                      <a:r>
                        <a:rPr lang="en-US" sz="1600"/>
                        <a:t>Checks the electrolyte concentration and appropriate mixing in dialysate and will alarm if there is a change in concentration of electrolytes in dialysate</a:t>
                      </a:r>
                    </a:p>
                  </a:txBody>
                  <a:tcPr/>
                </a:tc>
                <a:tc>
                  <a:txBody>
                    <a:bodyPr vert="horz" wrap="square"/>
                    <a:lstStyle/>
                    <a:p>
                      <a:pPr marL="0" marR="0" lvl="0" indent="0" algn="l" defTabSz="914400" rtl="0" eaLnBrk="1" fontAlgn="auto" latinLnBrk="0" hangingPunct="1">
                        <a:lnSpc>
                          <a:spcPct val="100000"/>
                        </a:lnSpc>
                        <a:spcBef>
                          <a:spcPct val="0"/>
                        </a:spcBef>
                        <a:spcAft>
                          <a:spcPct val="0"/>
                        </a:spcAft>
                        <a:buClrTx/>
                        <a:buSzTx/>
                        <a:buFontTx/>
                        <a:buNone/>
                        <a:defRPr/>
                      </a:pPr>
                      <a:r>
                        <a:rPr lang="en-US" sz="1600" b="1"/>
                        <a:t>High</a:t>
                      </a:r>
                      <a:r>
                        <a:rPr lang="en-US" sz="1600"/>
                        <a:t>: Poor water flow into the system; untreated incoming water; wrong acid/base concentrates</a:t>
                      </a:r>
                    </a:p>
                    <a:p>
                      <a:pPr marL="0" marR="0" lvl="0" indent="0" algn="l" defTabSz="914400" rtl="0" eaLnBrk="1" fontAlgn="auto" latinLnBrk="0" hangingPunct="1">
                        <a:lnSpc>
                          <a:spcPct val="100000"/>
                        </a:lnSpc>
                        <a:spcBef>
                          <a:spcPct val="0"/>
                        </a:spcBef>
                        <a:spcAft>
                          <a:spcPct val="0"/>
                        </a:spcAft>
                        <a:buClrTx/>
                        <a:buSzTx/>
                        <a:buFontTx/>
                        <a:buNone/>
                        <a:defRPr/>
                      </a:pPr>
                      <a:r>
                        <a:rPr lang="en-US" sz="1600" b="1"/>
                        <a:t>Low</a:t>
                      </a:r>
                      <a:r>
                        <a:rPr lang="en-US" sz="1600"/>
                        <a:t>: Acid or bicarb jug empty or central solution is low</a:t>
                      </a:r>
                    </a:p>
                    <a:p>
                      <a:endParaRPr lang="en-US" sz="1600"/>
                    </a:p>
                  </a:txBody>
                  <a:tcPr/>
                </a:tc>
                <a:extLst>
                  <a:ext uri="{0D108BD9-81ED-4DB2-BD59-A6C34878D82A}">
                    <a16:rowId xmlns:a16="http://schemas.microsoft.com/office/drawing/2014/main" val="1178175578"/>
                  </a:ext>
                </a:extLst>
              </a:tr>
              <a:tr h="370840">
                <a:tc>
                  <a:txBody>
                    <a:bodyPr vert="horz" wrap="square"/>
                    <a:lstStyle/>
                    <a:p>
                      <a:r>
                        <a:rPr lang="en-US" sz="1600" b="1"/>
                        <a:t>Temperature</a:t>
                      </a:r>
                    </a:p>
                  </a:txBody>
                  <a:tcPr/>
                </a:tc>
                <a:tc>
                  <a:txBody>
                    <a:bodyPr vert="horz" wrap="square"/>
                    <a:lstStyle/>
                    <a:p>
                      <a:pPr marL="0" marR="0" lvl="0" indent="0" algn="l" defTabSz="914400" rtl="0" eaLnBrk="1" fontAlgn="auto" latinLnBrk="0" hangingPunct="1">
                        <a:lnSpc>
                          <a:spcPct val="100000"/>
                        </a:lnSpc>
                        <a:spcBef>
                          <a:spcPct val="0"/>
                        </a:spcBef>
                        <a:spcAft>
                          <a:spcPct val="0"/>
                        </a:spcAft>
                        <a:buClrTx/>
                        <a:buSzTx/>
                        <a:buFontTx/>
                        <a:buNone/>
                        <a:defRPr/>
                      </a:pPr>
                      <a:r>
                        <a:rPr lang="en-US" sz="1600"/>
                        <a:t>Temperature can be set as part of the machine. Abnormal temperatures can represent a faculty heat exchanger or heater</a:t>
                      </a:r>
                    </a:p>
                  </a:txBody>
                  <a:tcPr/>
                </a:tc>
                <a:tc>
                  <a:txBody>
                    <a:bodyPr vert="horz" wrap="square"/>
                    <a:lstStyle/>
                    <a:p>
                      <a:pPr marL="0" marR="0" lvl="0" indent="0" algn="l" defTabSz="914400" rtl="0" eaLnBrk="1" fontAlgn="auto" latinLnBrk="0" hangingPunct="1">
                        <a:lnSpc>
                          <a:spcPct val="100000"/>
                        </a:lnSpc>
                        <a:spcBef>
                          <a:spcPct val="0"/>
                        </a:spcBef>
                        <a:spcAft>
                          <a:spcPct val="0"/>
                        </a:spcAft>
                        <a:buClrTx/>
                        <a:buSzTx/>
                        <a:buFontTx/>
                        <a:buNone/>
                        <a:defRPr/>
                      </a:pPr>
                      <a:r>
                        <a:rPr lang="en-US" sz="1600" b="1"/>
                        <a:t>High</a:t>
                      </a:r>
                      <a:r>
                        <a:rPr lang="en-US" sz="1600"/>
                        <a:t>: Can cause hemolysis; protein denaturing if temperature &gt;47° C, hyperthermia</a:t>
                      </a:r>
                    </a:p>
                    <a:p>
                      <a:pPr marL="0" marR="0" lvl="0" indent="0" algn="l" defTabSz="914400" rtl="0" eaLnBrk="1" fontAlgn="auto" latinLnBrk="0" hangingPunct="1">
                        <a:lnSpc>
                          <a:spcPct val="100000"/>
                        </a:lnSpc>
                        <a:spcBef>
                          <a:spcPct val="0"/>
                        </a:spcBef>
                        <a:spcAft>
                          <a:spcPct val="0"/>
                        </a:spcAft>
                        <a:buClrTx/>
                        <a:buSzTx/>
                        <a:buFontTx/>
                        <a:buNone/>
                        <a:defRPr/>
                      </a:pPr>
                      <a:r>
                        <a:rPr lang="en-US" sz="1600" b="1"/>
                        <a:t>Low</a:t>
                      </a:r>
                      <a:r>
                        <a:rPr lang="en-US" sz="1600"/>
                        <a:t>: Causes patient to feel cold, but slight decrease in temperature (0.5° C) can stabilize intradialytic hypotension</a:t>
                      </a:r>
                    </a:p>
                  </a:txBody>
                  <a:tcPr/>
                </a:tc>
                <a:extLst>
                  <a:ext uri="{0D108BD9-81ED-4DB2-BD59-A6C34878D82A}">
                    <a16:rowId xmlns:a16="http://schemas.microsoft.com/office/drawing/2014/main" val="3033924433"/>
                  </a:ext>
                </a:extLst>
              </a:tr>
              <a:tr h="370840">
                <a:tc>
                  <a:txBody>
                    <a:bodyPr vert="horz" wrap="square"/>
                    <a:lstStyle/>
                    <a:p>
                      <a:r>
                        <a:rPr lang="en-US" sz="1600" b="1"/>
                        <a:t>Flow Rate</a:t>
                      </a:r>
                    </a:p>
                  </a:txBody>
                  <a:tcPr/>
                </a:tc>
                <a:tc>
                  <a:txBody>
                    <a:bodyPr vert="horz" wrap="square"/>
                    <a:lstStyle/>
                    <a:p>
                      <a:r>
                        <a:rPr lang="en-US" sz="1600"/>
                        <a:t>Blockage in the dialysate flow path; incorrect flow rate</a:t>
                      </a:r>
                    </a:p>
                  </a:txBody>
                  <a:tcPr/>
                </a:tc>
                <a:tc>
                  <a:txBody>
                    <a:bodyPr vert="horz" wrap="square"/>
                    <a:lstStyle/>
                    <a:p>
                      <a:pPr marL="0" marR="0" lvl="0" indent="0" algn="l" defTabSz="914400" rtl="0" eaLnBrk="1" fontAlgn="auto" latinLnBrk="0" hangingPunct="1">
                        <a:lnSpc>
                          <a:spcPct val="100000"/>
                        </a:lnSpc>
                        <a:spcBef>
                          <a:spcPct val="0"/>
                        </a:spcBef>
                        <a:spcAft>
                          <a:spcPct val="0"/>
                        </a:spcAft>
                        <a:buClrTx/>
                        <a:buSzTx/>
                        <a:buFontTx/>
                        <a:buNone/>
                        <a:defRPr/>
                      </a:pPr>
                      <a:r>
                        <a:rPr lang="en-US" sz="1600" b="1"/>
                        <a:t>Low</a:t>
                      </a:r>
                      <a:r>
                        <a:rPr lang="en-US" sz="1600"/>
                        <a:t> water pressure; dialysate pump failure</a:t>
                      </a:r>
                    </a:p>
                  </a:txBody>
                  <a:tcPr/>
                </a:tc>
                <a:extLst>
                  <a:ext uri="{0D108BD9-81ED-4DB2-BD59-A6C34878D82A}">
                    <a16:rowId xmlns:a16="http://schemas.microsoft.com/office/drawing/2014/main" val="1519261769"/>
                  </a:ext>
                </a:extLst>
              </a:tr>
              <a:tr h="370840">
                <a:tc>
                  <a:txBody>
                    <a:bodyPr vert="horz" wrap="square"/>
                    <a:lstStyle/>
                    <a:p>
                      <a:r>
                        <a:rPr lang="en-US" sz="1600" b="1"/>
                        <a:t>Blood Leak Detector</a:t>
                      </a:r>
                    </a:p>
                  </a:txBody>
                  <a:tcPr/>
                </a:tc>
                <a:tc>
                  <a:txBody>
                    <a:bodyPr vert="horz" wrap="square"/>
                    <a:lstStyle/>
                    <a:p>
                      <a:r>
                        <a:rPr lang="en-US" sz="1600"/>
                        <a:t>Detects blood crossing into the dialysate in the dialyzer or dialyzer membrane failure</a:t>
                      </a:r>
                    </a:p>
                  </a:txBody>
                  <a:tcPr/>
                </a:tc>
                <a:tc>
                  <a:txBody>
                    <a:bodyPr vert="horz" wrap="square"/>
                    <a:lstStyle/>
                    <a:p>
                      <a:r>
                        <a:rPr lang="en-US" sz="1600"/>
                        <a:t>Machine will go into </a:t>
                      </a:r>
                      <a:r>
                        <a:rPr lang="en-US" sz="1600" b="1"/>
                        <a:t>bypass mode </a:t>
                      </a:r>
                      <a:r>
                        <a:rPr lang="en-US" sz="1600"/>
                        <a:t>and divert dialysate. DO NOT RETURN THE PATIENT’S BLOOD!</a:t>
                      </a:r>
                    </a:p>
                  </a:txBody>
                  <a:tcPr/>
                </a:tc>
                <a:extLst>
                  <a:ext uri="{0D108BD9-81ED-4DB2-BD59-A6C34878D82A}">
                    <a16:rowId xmlns:a16="http://schemas.microsoft.com/office/drawing/2014/main" val="1854971102"/>
                  </a:ext>
                </a:extLst>
              </a:tr>
              <a:tr h="370840">
                <a:tc>
                  <a:txBody>
                    <a:bodyPr vert="horz" wrap="square"/>
                    <a:lstStyle/>
                    <a:p>
                      <a:r>
                        <a:rPr lang="en-US" sz="1600" b="1"/>
                        <a:t>pH (7.34-7.45)</a:t>
                      </a:r>
                    </a:p>
                  </a:txBody>
                  <a:tcPr/>
                </a:tc>
                <a:tc>
                  <a:txBody>
                    <a:bodyPr vert="horz" wrap="square"/>
                    <a:lstStyle/>
                    <a:p>
                      <a:r>
                        <a:rPr lang="en-US" sz="1600"/>
                        <a:t>Some machines have integrated pH monitor; otherwise will need to be checked manually</a:t>
                      </a:r>
                    </a:p>
                  </a:txBody>
                  <a:tcPr/>
                </a:tc>
                <a:tc>
                  <a:txBody>
                    <a:bodyPr vert="horz" wrap="square"/>
                    <a:lstStyle/>
                    <a:p>
                      <a:r>
                        <a:rPr lang="en-US" sz="1600"/>
                        <a:t>pH should be tested at the start of each treatment to be sure dialysate is within a safe range (6.9-7.6)</a:t>
                      </a:r>
                    </a:p>
                  </a:txBody>
                  <a:tcPr/>
                </a:tc>
                <a:extLst>
                  <a:ext uri="{0D108BD9-81ED-4DB2-BD59-A6C34878D82A}">
                    <a16:rowId xmlns:a16="http://schemas.microsoft.com/office/drawing/2014/main" val="2104460918"/>
                  </a:ext>
                </a:extLst>
              </a:tr>
              <a:tr h="370840">
                <a:tc>
                  <a:txBody>
                    <a:bodyPr vert="horz" wrap="square"/>
                    <a:lstStyle/>
                    <a:p>
                      <a:r>
                        <a:rPr lang="en-US" sz="1600" b="1"/>
                        <a:t>Pressure monitors</a:t>
                      </a:r>
                    </a:p>
                  </a:txBody>
                  <a:tcPr/>
                </a:tc>
                <a:tc>
                  <a:txBody>
                    <a:bodyPr vert="horz" wrap="square"/>
                    <a:lstStyle/>
                    <a:p>
                      <a:r>
                        <a:rPr lang="en-US" sz="1600"/>
                        <a:t>High or low arterial pressures may be due to kinks in the blood tubing, clotting or needle against a vessel wall</a:t>
                      </a:r>
                    </a:p>
                  </a:txBody>
                  <a:tcPr/>
                </a:tc>
                <a:tc>
                  <a:txBody>
                    <a:bodyPr vert="horz" wrap="square"/>
                    <a:lstStyle/>
                    <a:p>
                      <a:r>
                        <a:rPr lang="en-US" sz="1600"/>
                        <a:t>Pre-pump pressures are negative (-100 mmHg), while post pump pressures are positive (200 mmHg)</a:t>
                      </a:r>
                    </a:p>
                  </a:txBody>
                  <a:tcPr/>
                </a:tc>
                <a:extLst>
                  <a:ext uri="{0D108BD9-81ED-4DB2-BD59-A6C34878D82A}">
                    <a16:rowId xmlns:a16="http://schemas.microsoft.com/office/drawing/2014/main" val="4256860024"/>
                  </a:ext>
                </a:extLst>
              </a:tr>
              <a:tr h="370840">
                <a:tc>
                  <a:txBody>
                    <a:bodyPr vert="horz" wrap="square"/>
                    <a:lstStyle/>
                    <a:p>
                      <a:r>
                        <a:rPr lang="en-US" sz="1600" b="1"/>
                        <a:t>TMP</a:t>
                      </a:r>
                    </a:p>
                  </a:txBody>
                  <a:tcPr/>
                </a:tc>
                <a:tc>
                  <a:txBody>
                    <a:bodyPr vert="horz" wrap="square"/>
                    <a:lstStyle/>
                    <a:p>
                      <a:r>
                        <a:rPr lang="en-US" sz="1600"/>
                        <a:t>TMP is venous pressure minus dialysate pressure;</a:t>
                      </a:r>
                    </a:p>
                    <a:p>
                      <a:r>
                        <a:rPr lang="en-US" sz="1600"/>
                        <a:t>TMP = (UF rate)/(KUF)</a:t>
                      </a:r>
                    </a:p>
                  </a:txBody>
                  <a:tcPr/>
                </a:tc>
                <a:tc>
                  <a:txBody>
                    <a:bodyPr vert="horz" wrap="square"/>
                    <a:lstStyle/>
                    <a:p>
                      <a:r>
                        <a:rPr lang="en-US" sz="1600" b="1"/>
                        <a:t>High</a:t>
                      </a:r>
                      <a:r>
                        <a:rPr lang="en-US" sz="1600"/>
                        <a:t> TMP may indicate leak in dialysate system; </a:t>
                      </a:r>
                      <a:r>
                        <a:rPr lang="en-US" sz="1600" b="1"/>
                        <a:t>fluctuating</a:t>
                      </a:r>
                      <a:r>
                        <a:rPr lang="en-US" sz="1600"/>
                        <a:t> TMP may mean malfunction in the balancing system</a:t>
                      </a:r>
                    </a:p>
                  </a:txBody>
                  <a:tcPr/>
                </a:tc>
                <a:extLst>
                  <a:ext uri="{0D108BD9-81ED-4DB2-BD59-A6C34878D82A}">
                    <a16:rowId xmlns:a16="http://schemas.microsoft.com/office/drawing/2014/main" val="475940802"/>
                  </a:ext>
                </a:extLst>
              </a:tr>
            </a:tbl>
          </a:graphicData>
        </a:graphic>
      </p:graphicFrame>
      <p:sp>
        <p:nvSpPr>
          <p:cNvPr id="11" name="Subtitle 10">
            <a:extLst>
              <a:ext uri="{FF2B5EF4-FFF2-40B4-BE49-F238E27FC236}">
                <a16:creationId xmlns:a16="http://schemas.microsoft.com/office/drawing/2014/main" id="{CB1866F5-A407-1F45-BB89-2CF2FB7F7737}"/>
              </a:ext>
            </a:extLst>
          </p:cNvPr>
          <p:cNvSpPr>
            <a:spLocks noGrp="1" noSelect="1" noMove="1" noResize="1" noTextEdit="1"/>
          </p:cNvSpPr>
          <p:nvPr>
            <p:ph type="subTitle" idx="10"/>
          </p:nvPr>
        </p:nvSpPr>
        <p:spPr/>
        <p:txBody>
          <a:bodyPr/>
          <a:lstStyle/>
          <a:p>
            <a:r>
              <a:rPr lang="en-US"/>
              <a:t>Alarms: Summary of Dialysis alarms</a:t>
            </a:r>
          </a:p>
        </p:txBody>
      </p:sp>
      <p:sp>
        <p:nvSpPr>
          <p:cNvPr id="4" name="TextBox 3">
            <a:extLst>
              <a:ext uri="{FF2B5EF4-FFF2-40B4-BE49-F238E27FC236}">
                <a16:creationId xmlns:a16="http://schemas.microsoft.com/office/drawing/2014/main" id="{3A5F62D0-137E-4717-BBDB-904CD7282EBE}"/>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1520374154"/>
      </p:ext>
    </p:extLst>
  </p:cSld>
  <p:clrMapOvr>
    <a:masterClrMapping/>
  </p:clrMapOvr>
  <p:transition/>
  <p:timing/>
</p:sld>
</file>

<file path=ppt/slides/slide3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noSelect="1" noMove="1" noResize="1" noTextEdit="1"/>
          </p:cNvSpPr>
          <p:nvPr>
            <p:ph type="title"/>
          </p:nvPr>
        </p:nvSpPr>
        <p:spPr>
          <a:xfrm>
            <a:off x="620586" y="703811"/>
            <a:ext cx="10515600" cy="1082404"/>
          </a:xfrm>
        </p:spPr>
        <p:txBody>
          <a:bodyPr/>
          <a:lstStyle/>
          <a:p>
            <a:r>
              <a:rPr lang="en-US"/>
              <a:t>Conclusions</a:t>
            </a:r>
          </a:p>
        </p:txBody>
      </p:sp>
      <p:graphicFrame>
        <p:nvGraphicFramePr>
          <p:cNvPr id="7" name="Content Placeholder 2">
            <a:extLst>
              <a:ext uri="{FF2B5EF4-FFF2-40B4-BE49-F238E27FC236}">
                <a16:creationId xmlns:a16="http://schemas.microsoft.com/office/drawing/2014/main" id="{FF58D869-71C0-4005-A6F0-99BF67C65A40}"/>
              </a:ext>
            </a:extLst>
          </p:cNvPr>
          <p:cNvGraphicFramePr>
            <a:graphicFrameLocks noGrp="1" noSelect="1" noMove="1" noResize="1"/>
          </p:cNvGraphicFramePr>
          <p:nvPr>
            <p:ph idx="1"/>
            <p:extLst>
              <p:ext uri="{D42A27DB-BD31-4B8C-83A1-F6EECF244321}">
                <p14:modId val="1036836827"/>
              </p:ext>
            </p:extLst>
          </p:nvPr>
        </p:nvGraphicFramePr>
        <p:xfrm>
          <a:off x="618721" y="1612459"/>
          <a:ext cx="10515600" cy="3387725"/>
        </p:xfrm>
        <a:graphic>
          <a:graphicData uri="http://schemas.openxmlformats.org/drawingml/2006/diagram">
            <dgm:relIds xmlns:dgm="http://schemas.openxmlformats.org/drawingml/2006/diagram" r:dm="rId3" r:lo="rId4" r:qs="rId5" r:cs="rId6"/>
          </a:graphicData>
        </a:graphic>
      </p:graphicFrame>
      <p:sp>
        <p:nvSpPr>
          <p:cNvPr id="5" name="TextBox 4">
            <a:extLst>
              <a:ext uri="{FF2B5EF4-FFF2-40B4-BE49-F238E27FC236}">
                <a16:creationId xmlns:a16="http://schemas.microsoft.com/office/drawing/2014/main" id="{DEF90E4C-20A4-48EB-9564-7FBE8AFA10E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411248432"/>
      </p:ext>
    </p:extLst>
  </p:cSld>
  <p:clrMapOvr>
    <a:masterClrMapping/>
  </p:clrMapOvr>
  <p:transition/>
  <p:timing/>
</p:sld>
</file>

<file path=ppt/slides/slide3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noSelect="1" noMove="1" noResize="1" noTextEdit="1"/>
          </p:cNvSpPr>
          <p:nvPr>
            <p:ph type="title"/>
          </p:nvPr>
        </p:nvSpPr>
        <p:spPr>
          <a:xfrm>
            <a:off x="616666" y="702304"/>
            <a:ext cx="10515600" cy="1082404"/>
          </a:xfrm>
        </p:spPr>
        <p:txBody>
          <a:bodyPr/>
          <a:lstStyle/>
          <a:p>
            <a:r>
              <a:rPr lang="en-US"/>
              <a:t>Acknowledgements</a:t>
            </a:r>
          </a:p>
        </p:txBody>
      </p:sp>
      <p:sp>
        <p:nvSpPr>
          <p:cNvPr id="3" name="Content Placeholder 2"/>
          <p:cNvSpPr>
            <a:spLocks noGrp="1" noSelect="1" noMove="1" noResize="1" noTextEdit="1"/>
          </p:cNvSpPr>
          <p:nvPr>
            <p:ph idx="1"/>
          </p:nvPr>
        </p:nvSpPr>
        <p:spPr>
          <a:xfrm>
            <a:off x="616666" y="1618911"/>
            <a:ext cx="10958668" cy="3388471"/>
          </a:xfrm>
        </p:spPr>
        <p:txBody>
          <a:bodyPr>
            <a:normAutofit/>
          </a:bodyPr>
          <a:lstStyle/>
          <a:p>
            <a:endParaRPr lang="en-US" i="1">
              <a:latin typeface="Arial" panose="020b0604020202020204" pitchFamily="34" charset="0"/>
              <a:cs typeface="Arial" panose="020b0604020202020204" pitchFamily="34" charset="0"/>
            </a:endParaRPr>
          </a:p>
          <a:p>
            <a:r>
              <a:rPr lang="en-US" i="1">
                <a:latin typeface="Arial" panose="020b0604020202020204" pitchFamily="34" charset="0"/>
                <a:cs typeface="Arial" panose="020b0604020202020204" pitchFamily="34" charset="0"/>
              </a:rPr>
              <a:t>Dr. Scott Bieber for allowing use of his images of dialysis circuitry</a:t>
            </a:r>
          </a:p>
          <a:p>
            <a:endParaRPr lang="en-US" i="1">
              <a:latin typeface="Arial" panose="020b0604020202020204" pitchFamily="34" charset="0"/>
              <a:cs typeface="Arial" panose="020b0604020202020204" pitchFamily="34" charset="0"/>
            </a:endParaRPr>
          </a:p>
          <a:p>
            <a:r>
              <a:rPr lang="en-US" i="1">
                <a:latin typeface="Arial" panose="020b0604020202020204" pitchFamily="34" charset="0"/>
                <a:cs typeface="Arial" panose="020b0604020202020204" pitchFamily="34" charset="0"/>
              </a:rPr>
              <a:t>Jim Curtis, CHT for allowing use of his images of dialysis circuitry</a:t>
            </a:r>
          </a:p>
          <a:p>
            <a:endParaRPr lang="en-US" i="1">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0431FE9C-2F49-4544-B20C-40CD13B06CF8}"/>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3619568159"/>
      </p:ext>
    </p:extLst>
  </p:cSld>
  <p:clrMapOvr>
    <a:masterClrMapping/>
  </p:clrMapOvr>
  <p:transition/>
  <p:timing/>
</p:sld>
</file>

<file path=ppt/slides/slide3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3" name="Content Placeholder 2"/>
          <p:cNvSpPr>
            <a:spLocks noGrp="1" noSelect="1" noMove="1" noResize="1" noTextEdit="1"/>
          </p:cNvSpPr>
          <p:nvPr>
            <p:ph idx="1"/>
          </p:nvPr>
        </p:nvSpPr>
        <p:spPr>
          <a:xfrm>
            <a:off x="621792" y="777240"/>
            <a:ext cx="10972800" cy="4261899"/>
          </a:xfrm>
        </p:spPr>
        <p:txBody>
          <a:bodyPr>
            <a:noAutofit/>
          </a:bodyPr>
          <a:lstStyle/>
          <a:p>
            <a:pPr marL="339725" indent="-339725">
              <a:spcBef>
                <a:spcPts val="600"/>
              </a:spcBef>
              <a:buFont typeface="+mj-lt"/>
              <a:buAutoNum type="arabicPeriod"/>
            </a:pPr>
            <a:r>
              <a:rPr lang="en-US" sz="1800">
                <a:latin typeface="Arial" panose="020b0604020202020204" pitchFamily="34" charset="0"/>
                <a:cs typeface="Arial" panose="020b0604020202020204" pitchFamily="34" charset="0"/>
              </a:rPr>
              <a:t>Manual of Clinical Dialysis, 2</a:t>
            </a:r>
            <a:r>
              <a:rPr lang="en-US" sz="1800" baseline="30000">
                <a:latin typeface="Arial" panose="020b0604020202020204" pitchFamily="34" charset="0"/>
                <a:cs typeface="Arial" panose="020b0604020202020204" pitchFamily="34" charset="0"/>
              </a:rPr>
              <a:t>nd</a:t>
            </a:r>
            <a:r>
              <a:rPr lang="en-US" sz="1800">
                <a:latin typeface="Arial" panose="020b0604020202020204" pitchFamily="34" charset="0"/>
                <a:cs typeface="Arial" panose="020b0604020202020204" pitchFamily="34" charset="0"/>
              </a:rPr>
              <a:t> Edition, S Ahmad, Springer, 2000</a:t>
            </a:r>
          </a:p>
          <a:p>
            <a:pPr marL="339725" indent="-339725">
              <a:spcBef>
                <a:spcPts val="600"/>
              </a:spcBef>
              <a:buFont typeface="+mj-lt"/>
              <a:buAutoNum type="arabicPeriod"/>
            </a:pPr>
            <a:r>
              <a:rPr lang="en-US" sz="1800">
                <a:latin typeface="Arial" panose="020b0604020202020204" pitchFamily="34" charset="0"/>
                <a:cs typeface="Arial" panose="020b0604020202020204" pitchFamily="34" charset="0"/>
              </a:rPr>
              <a:t>Monitoring your Dialysis Water Treatment System, ESRD Alliance Network 16, 2005, 2018</a:t>
            </a:r>
          </a:p>
          <a:p>
            <a:pPr marL="339725" indent="-339725">
              <a:spcBef>
                <a:spcPts val="600"/>
              </a:spcBef>
              <a:buFont typeface="+mj-lt"/>
              <a:buAutoNum type="arabicPeriod"/>
            </a:pPr>
            <a:r>
              <a:rPr lang="en-US" sz="1800" err="1">
                <a:latin typeface="Arial" panose="020b0604020202020204" pitchFamily="34" charset="0"/>
                <a:cs typeface="Arial" panose="020b0604020202020204" pitchFamily="34" charset="0"/>
              </a:rPr>
              <a:t>Misra M. The basics of hemodialysis equipment. Hemodialysis International: 9:30-36, 2005</a:t>
            </a:r>
          </a:p>
          <a:p>
            <a:pPr marL="339725" indent="-339725">
              <a:spcBef>
                <a:spcPts val="600"/>
              </a:spcBef>
              <a:buFont typeface="+mj-lt"/>
              <a:buAutoNum type="arabicPeriod"/>
            </a:pPr>
            <a:r>
              <a:rPr lang="en-US" sz="1800">
                <a:latin typeface="Arial" panose="020b0604020202020204" pitchFamily="34" charset="0"/>
                <a:cs typeface="Arial" panose="020b0604020202020204" pitchFamily="34" charset="0"/>
              </a:rPr>
              <a:t>Curtis J, Delaney K, O’Kane P, Roshio B, Sweeney J. Module 4: Hemodialysis Devices page 90-118, in National Association of Dialysis Technicians/Technologists (NANT). </a:t>
            </a:r>
            <a:r>
              <a:rPr lang="en-US" sz="1800" i="1">
                <a:latin typeface="Arial" panose="020b0604020202020204" pitchFamily="34" charset="0"/>
                <a:cs typeface="Arial" panose="020b0604020202020204" pitchFamily="34" charset="0"/>
              </a:rPr>
              <a:t>Dialysis Technology, a Manual for Dialysis Technicians. Third Edition, 2003. J. Curtis &amp; P. </a:t>
            </a:r>
            <a:r>
              <a:rPr lang="en-US" sz="1800">
                <a:latin typeface="Arial" panose="020b0604020202020204" pitchFamily="34" charset="0"/>
                <a:cs typeface="Arial" panose="020b0604020202020204" pitchFamily="34" charset="0"/>
              </a:rPr>
              <a:t>Varughese Editors</a:t>
            </a:r>
          </a:p>
          <a:p>
            <a:pPr marL="339725" indent="-339725">
              <a:spcBef>
                <a:spcPts val="600"/>
              </a:spcBef>
              <a:buFont typeface="+mj-lt"/>
              <a:buAutoNum type="arabicPeriod"/>
            </a:pPr>
            <a:r>
              <a:rPr lang="en-US" sz="1800">
                <a:latin typeface="Arial" panose="020b0604020202020204" pitchFamily="34" charset="0"/>
                <a:cs typeface="Arial" panose="020b0604020202020204" pitchFamily="34" charset="0"/>
              </a:rPr>
              <a:t>Ahmad S, Misra M, Hoenick N, Daugirdas J. Hemodialysis Apparatus. In Daugirdas J, Black P, Ing T eds. In Handbook of Dialysis, 5</a:t>
            </a:r>
            <a:r>
              <a:rPr lang="en-US" sz="1800" baseline="30000">
                <a:latin typeface="Arial" panose="020b0604020202020204" pitchFamily="34" charset="0"/>
                <a:cs typeface="Arial" panose="020b0604020202020204" pitchFamily="34" charset="0"/>
              </a:rPr>
              <a:t>th</a:t>
            </a:r>
            <a:r>
              <a:rPr lang="en-US" sz="1800">
                <a:latin typeface="Arial" panose="020b0604020202020204" pitchFamily="34" charset="0"/>
                <a:cs typeface="Arial" panose="020b0604020202020204" pitchFamily="34" charset="0"/>
              </a:rPr>
              <a:t> Edition, Wolters Kluwer: 66-88, 2015</a:t>
            </a:r>
          </a:p>
          <a:p>
            <a:pPr marL="339725" indent="-339725">
              <a:spcBef>
                <a:spcPts val="600"/>
              </a:spcBef>
              <a:buFont typeface="+mj-lt"/>
              <a:buAutoNum type="arabicPeriod"/>
              <a:defRPr/>
            </a:pPr>
            <a:r>
              <a:rPr lang="en-US" sz="1800">
                <a:latin typeface="Arial" panose="020b0604020202020204" pitchFamily="34" charset="0"/>
                <a:cs typeface="Arial" panose="020b0604020202020204" pitchFamily="34" charset="0"/>
              </a:rPr>
              <a:t>Association for the Advancement of Medical Instrumentation. </a:t>
            </a:r>
            <a:r>
              <a:rPr lang="en-US" sz="1800" i="1">
                <a:latin typeface="Arial" panose="020b0604020202020204" pitchFamily="34" charset="0"/>
                <a:cs typeface="Arial" panose="020b0604020202020204" pitchFamily="34" charset="0"/>
              </a:rPr>
              <a:t>Dialysate for hemodialysis (ANSI/AAMI RD52:2004). Arlington (VA). American National </a:t>
            </a:r>
            <a:r>
              <a:rPr lang="en-US" sz="1800">
                <a:latin typeface="Arial" panose="020b0604020202020204" pitchFamily="34" charset="0"/>
                <a:cs typeface="Arial" panose="020b0604020202020204" pitchFamily="34" charset="0"/>
              </a:rPr>
              <a:t>Standard. 2004</a:t>
            </a:r>
          </a:p>
          <a:p>
            <a:pPr marL="339725" indent="-339725">
              <a:spcBef>
                <a:spcPts val="600"/>
              </a:spcBef>
              <a:buFont typeface="+mj-lt"/>
              <a:buAutoNum type="arabicPeriod"/>
              <a:defRPr/>
            </a:pPr>
            <a:r>
              <a:rPr lang="en-US" sz="1800">
                <a:latin typeface="Arial" panose="020b0604020202020204" pitchFamily="34" charset="0"/>
                <a:cs typeface="Arial" panose="020b0604020202020204" pitchFamily="34" charset="0"/>
              </a:rPr>
              <a:t>Flythe JE, Kimmel S, Brunelli S. </a:t>
            </a:r>
            <a:r>
              <a:rPr lang="is-IS" sz="1800">
                <a:latin typeface="Arial" panose="020b0604020202020204" pitchFamily="34" charset="0"/>
                <a:cs typeface="Arial" panose="020b0604020202020204" pitchFamily="34" charset="0"/>
              </a:rPr>
              <a:t>Kidney International: 79, 250–257, 2011</a:t>
            </a:r>
          </a:p>
          <a:p>
            <a:pPr marL="339725" indent="-339725">
              <a:spcBef>
                <a:spcPts val="600"/>
              </a:spcBef>
              <a:buFont typeface="+mj-lt"/>
              <a:buAutoNum type="arabicPeriod"/>
              <a:defRPr/>
            </a:pPr>
            <a:r>
              <a:rPr lang="is-IS" sz="1800">
                <a:latin typeface="Arial" panose="020b0604020202020204" pitchFamily="34" charset="0"/>
                <a:cs typeface="Arial" panose="020b0604020202020204" pitchFamily="34" charset="0"/>
              </a:rPr>
              <a:t>Core Curriculum for the Dialysis Technician. 6th Edition, ©Medical Education Institute, 2018 https//mei.org/cc6</a:t>
            </a:r>
          </a:p>
          <a:p>
            <a:pPr marL="339725" indent="-339725">
              <a:spcBef>
                <a:spcPts val="600"/>
              </a:spcBef>
              <a:buFont typeface="+mj-lt"/>
              <a:buAutoNum type="arabicPeriod"/>
              <a:defRPr/>
            </a:pPr>
            <a:r>
              <a:rPr lang="is-IS" sz="1800">
                <a:latin typeface="Arial" panose="020b0604020202020204" pitchFamily="34" charset="0"/>
                <a:cs typeface="Arial" panose="020b0604020202020204" pitchFamily="34" charset="0"/>
              </a:rPr>
              <a:t>Scott Bieber, MD, and Jim Curtis, CHT, for images of dialysis circuity</a:t>
            </a:r>
          </a:p>
          <a:p>
            <a:pPr marL="514350" indent="-514350">
              <a:buFont typeface="+mj-lt"/>
              <a:buAutoNum type="arabicPeriod"/>
              <a:defRPr/>
            </a:pPr>
            <a:endParaRPr lang="is-IS" sz="1800">
              <a:solidFill>
                <a:schemeClr val="tx1"/>
              </a:solidFill>
              <a:latin typeface="Arial" panose="020b0604020202020204" pitchFamily="34" charset="0"/>
              <a:cs typeface="Arial" panose="020b0604020202020204" pitchFamily="34" charset="0"/>
            </a:endParaRPr>
          </a:p>
          <a:p>
            <a:pPr marL="457200" indent="-457200">
              <a:buFont typeface="+mj-lt"/>
              <a:buAutoNum type="arabicPeriod"/>
              <a:defRPr/>
            </a:pPr>
            <a:endParaRPr lang="en-US" sz="1800">
              <a:latin typeface="Arial" panose="020b0604020202020204" pitchFamily="34" charset="0"/>
              <a:cs typeface="Arial" panose="020b0604020202020204" pitchFamily="34" charset="0"/>
            </a:endParaRPr>
          </a:p>
          <a:p>
            <a:pPr marL="514350" indent="-514350">
              <a:buFont typeface="+mj-lt"/>
              <a:buAutoNum type="arabicPeriod"/>
              <a:defRPr/>
            </a:pPr>
            <a:endParaRPr lang="en-US" sz="1800">
              <a:latin typeface="Arial" panose="020b0604020202020204" pitchFamily="34" charset="0"/>
              <a:cs typeface="Arial" panose="020b0604020202020204" pitchFamily="34" charset="0"/>
            </a:endParaRPr>
          </a:p>
          <a:p>
            <a:pPr marL="514350" indent="-514350">
              <a:buFont typeface="+mj-lt"/>
              <a:buAutoNum type="arabicPeriod"/>
            </a:pPr>
            <a:endParaRPr lang="en-US" sz="1800">
              <a:latin typeface="Arial" panose="020b0604020202020204" pitchFamily="34" charset="0"/>
              <a:cs typeface="Arial" panose="020b0604020202020204" pitchFamily="34" charset="0"/>
            </a:endParaRPr>
          </a:p>
          <a:p>
            <a:pPr marL="514350" indent="-514350">
              <a:buFont typeface="+mj-lt"/>
              <a:buAutoNum type="arabicPeriod"/>
            </a:pPr>
            <a:endParaRPr lang="en-US" sz="1800">
              <a:latin typeface="Arial" panose="020b0604020202020204" pitchFamily="34" charset="0"/>
              <a:cs typeface="Arial" panose="020b0604020202020204" pitchFamily="34" charset="0"/>
            </a:endParaRPr>
          </a:p>
          <a:p>
            <a:pPr marL="514350" indent="-514350">
              <a:buFont typeface="+mj-lt"/>
              <a:buAutoNum type="arabicPeriod"/>
            </a:pPr>
            <a:endParaRPr lang="en-US" sz="1800">
              <a:latin typeface="Arial" panose="020b0604020202020204" pitchFamily="34" charset="0"/>
              <a:cs typeface="Arial" panose="020b0604020202020204" pitchFamily="34" charset="0"/>
            </a:endParaRPr>
          </a:p>
        </p:txBody>
      </p:sp>
      <p:sp>
        <p:nvSpPr>
          <p:cNvPr id="4" name="Subtitle 3">
            <a:extLst>
              <a:ext uri="{FF2B5EF4-FFF2-40B4-BE49-F238E27FC236}">
                <a16:creationId xmlns:a16="http://schemas.microsoft.com/office/drawing/2014/main" id="{6BB8F007-F698-4A64-87E1-14B5B447B163}"/>
              </a:ext>
            </a:extLst>
          </p:cNvPr>
          <p:cNvSpPr>
            <a:spLocks noGrp="1" noSelect="1" noMove="1" noResize="1" noTextEdit="1"/>
          </p:cNvSpPr>
          <p:nvPr>
            <p:ph type="subTitle" idx="10"/>
          </p:nvPr>
        </p:nvSpPr>
        <p:spPr/>
        <p:txBody>
          <a:bodyPr/>
          <a:lstStyle/>
          <a:p>
            <a:r>
              <a:rPr lang="en-US"/>
              <a:t>REFERENCES</a:t>
            </a:r>
          </a:p>
        </p:txBody>
      </p:sp>
      <p:sp>
        <p:nvSpPr>
          <p:cNvPr id="5" name="TextBox 4">
            <a:extLst>
              <a:ext uri="{FF2B5EF4-FFF2-40B4-BE49-F238E27FC236}">
                <a16:creationId xmlns:a16="http://schemas.microsoft.com/office/drawing/2014/main" id="{DEF90E4C-20A4-48EB-9564-7FBE8AFA10E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endParaRPr lang="en-US" sz="2500">
              <a:solidFill>
                <a:schemeClr val="bg1"/>
              </a:solidFill>
              <a:latin typeface="Gotham" panose="02000504050000020004" pitchFamily="2" charset="0"/>
            </a:endParaRPr>
          </a:p>
        </p:txBody>
      </p:sp>
    </p:spTree>
    <p:extLst>
      <p:ext uri="{BB962C8B-B14F-4D97-AF65-F5344CB8AC3E}">
        <p14:creationId val="3922302135"/>
      </p:ext>
    </p:extLst>
  </p:cSld>
  <p:clrMapOvr>
    <a:masterClrMapping/>
  </p:clrMapOvr>
  <p:transition/>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07A5B68E-3FDF-4881-A89A-4C31F375305A}"/>
              </a:ext>
            </a:extLst>
          </p:cNvPr>
          <p:cNvSpPr>
            <a:spLocks noGrp="1" noSelect="1" noMove="1" noResize="1" noTextEdit="1"/>
          </p:cNvSpPr>
          <p:nvPr>
            <p:ph type="title"/>
          </p:nvPr>
        </p:nvSpPr>
        <p:spPr>
          <a:xfrm>
            <a:off x="616667" y="698058"/>
            <a:ext cx="10515600" cy="1078992"/>
          </a:xfrm>
        </p:spPr>
        <p:txBody>
          <a:bodyPr/>
          <a:lstStyle/>
          <a:p>
            <a:r>
              <a:rPr lang="en-US"/>
              <a:t>Case Presentation 1</a:t>
            </a:r>
          </a:p>
        </p:txBody>
      </p:sp>
      <p:sp>
        <p:nvSpPr>
          <p:cNvPr id="3" name="Content Placeholder 2">
            <a:extLst>
              <a:ext uri="{FF2B5EF4-FFF2-40B4-BE49-F238E27FC236}">
                <a16:creationId xmlns:a16="http://schemas.microsoft.com/office/drawing/2014/main" id="{8419697B-63E0-4FDD-A4F1-CAFD01F14D42}"/>
              </a:ext>
            </a:extLst>
          </p:cNvPr>
          <p:cNvSpPr>
            <a:spLocks noGrp="1" noSelect="1" noMove="1" noResize="1" noTextEdit="1"/>
          </p:cNvSpPr>
          <p:nvPr>
            <p:ph idx="1"/>
          </p:nvPr>
        </p:nvSpPr>
        <p:spPr>
          <a:xfrm>
            <a:off x="616667" y="1613651"/>
            <a:ext cx="10958666" cy="3388471"/>
          </a:xfrm>
        </p:spPr>
        <p:txBody>
          <a:bodyPr>
            <a:noAutofit/>
          </a:bodyPr>
          <a:lstStyle/>
          <a:p>
            <a:r>
              <a:rPr lang="en-US">
                <a:latin typeface="Arial" panose="020b0604020202020204" pitchFamily="34" charset="0"/>
                <a:cs typeface="Arial" panose="020b0604020202020204" pitchFamily="34" charset="0"/>
              </a:rPr>
              <a:t>65-year-old male with history ESKD secondary to Diabetes Mellitus type 2 with a history of coronary artery disease and peripheral vascular disease. He has been on dialysis for the past 2 years.</a:t>
            </a:r>
          </a:p>
          <a:p>
            <a:r>
              <a:rPr lang="en-US">
                <a:latin typeface="Arial" panose="020b0604020202020204" pitchFamily="34" charset="0"/>
                <a:cs typeface="Arial" panose="020b0604020202020204" pitchFamily="34" charset="0"/>
              </a:rPr>
              <a:t>The patient has been on dialysis for 3.5 hours of a 4-hour session without any issue. Suddenly, the dialysis machine conductivity alarm triggers and the conductivity decreased from 13 to 8 mS/cm.</a:t>
            </a:r>
          </a:p>
          <a:p>
            <a:r>
              <a:rPr lang="en-US">
                <a:latin typeface="Arial" panose="020b0604020202020204" pitchFamily="34" charset="0"/>
                <a:cs typeface="Arial" panose="020b0604020202020204" pitchFamily="34" charset="0"/>
              </a:rPr>
              <a:t>The dialysis machine stops dialysis and puts the dialysate into bypass mode.</a:t>
            </a:r>
          </a:p>
          <a:p>
            <a:r>
              <a:rPr lang="en-US">
                <a:latin typeface="Arial" panose="020b0604020202020204" pitchFamily="34" charset="0"/>
                <a:cs typeface="Arial" panose="020b0604020202020204" pitchFamily="34" charset="0"/>
              </a:rPr>
              <a:t>What is the issue and how do you trouble shoot it?</a:t>
            </a:r>
          </a:p>
        </p:txBody>
      </p:sp>
      <p:sp>
        <p:nvSpPr>
          <p:cNvPr id="4" name="Subtitle 3">
            <a:extLst>
              <a:ext uri="{FF2B5EF4-FFF2-40B4-BE49-F238E27FC236}">
                <a16:creationId xmlns:a16="http://schemas.microsoft.com/office/drawing/2014/main" id="{5F432294-39A3-4433-99B2-5F5B450A2C51}"/>
              </a:ext>
            </a:extLst>
          </p:cNvPr>
          <p:cNvSpPr>
            <a:spLocks noGrp="1" noSelect="1" noMove="1" noResize="1" noTextEdit="1"/>
          </p:cNvSpPr>
          <p:nvPr>
            <p:ph type="subTitle" idx="10"/>
          </p:nvPr>
        </p:nvSpPr>
        <p:spPr/>
        <p:txBody>
          <a:bodyPr/>
          <a:lstStyle/>
          <a:p>
            <a:r>
              <a:rPr lang="en-US"/>
              <a:t>Clinical case presentation</a:t>
            </a:r>
          </a:p>
        </p:txBody>
      </p:sp>
      <p:sp>
        <p:nvSpPr>
          <p:cNvPr id="5" name="TextBox 4">
            <a:extLst>
              <a:ext uri="{FF2B5EF4-FFF2-40B4-BE49-F238E27FC236}">
                <a16:creationId xmlns:a16="http://schemas.microsoft.com/office/drawing/2014/main" id="{DEF90E4C-20A4-48EB-9564-7FBE8AFA10E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3729232997"/>
      </p:ext>
    </p:extLst>
  </p:cSld>
  <p:clrMapOvr>
    <a:masterClrMapping/>
  </p:clrMapOvr>
  <p:transition/>
  <p:timing/>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02130607-C614-4745-AB11-DD8E3C97C47C}"/>
              </a:ext>
            </a:extLst>
          </p:cNvPr>
          <p:cNvSpPr>
            <a:spLocks noGrp="1" noSelect="1" noMove="1" noResize="1" noTextEdit="1"/>
          </p:cNvSpPr>
          <p:nvPr>
            <p:ph type="title"/>
          </p:nvPr>
        </p:nvSpPr>
        <p:spPr>
          <a:xfrm>
            <a:off x="616553" y="698058"/>
            <a:ext cx="10515600" cy="1082404"/>
          </a:xfrm>
        </p:spPr>
        <p:txBody>
          <a:bodyPr/>
          <a:lstStyle/>
          <a:p>
            <a:r>
              <a:rPr lang="en-US"/>
              <a:t>Case Presentation 1</a:t>
            </a:r>
          </a:p>
        </p:txBody>
      </p:sp>
      <p:sp>
        <p:nvSpPr>
          <p:cNvPr id="3" name="Content Placeholder 2">
            <a:extLst>
              <a:ext uri="{FF2B5EF4-FFF2-40B4-BE49-F238E27FC236}">
                <a16:creationId xmlns:a16="http://schemas.microsoft.com/office/drawing/2014/main" id="{34725579-A703-41BB-BAAC-C591A4EC08D4}"/>
              </a:ext>
            </a:extLst>
          </p:cNvPr>
          <p:cNvSpPr>
            <a:spLocks noGrp="1" noSelect="1" noMove="1" noResize="1" noTextEdit="1"/>
          </p:cNvSpPr>
          <p:nvPr>
            <p:ph idx="1"/>
          </p:nvPr>
        </p:nvSpPr>
        <p:spPr>
          <a:xfrm>
            <a:off x="619765" y="1615494"/>
            <a:ext cx="10515600" cy="3388471"/>
          </a:xfrm>
        </p:spPr>
        <p:txBody>
          <a:bodyPr>
            <a:noAutofit/>
          </a:bodyPr>
          <a:lstStyle/>
          <a:p>
            <a:pPr marL="0" indent="0">
              <a:buNone/>
            </a:pPr>
            <a:r>
              <a:rPr lang="en-US" b="1">
                <a:latin typeface="Arial" panose="020b0604020202020204" pitchFamily="34" charset="0"/>
                <a:cs typeface="Arial" panose="020b0604020202020204" pitchFamily="34" charset="0"/>
              </a:rPr>
              <a:t>Given this scenario, what is the most likely cause of the low conductivity alarm?</a:t>
            </a:r>
          </a:p>
          <a:p>
            <a:pPr marL="0" indent="0">
              <a:buNone/>
            </a:pPr>
            <a:r>
              <a:rPr lang="en-US">
                <a:latin typeface="Arial" panose="020b0604020202020204" pitchFamily="34" charset="0"/>
                <a:cs typeface="Arial" panose="020b0604020202020204" pitchFamily="34" charset="0"/>
              </a:rPr>
              <a:t>A. Lack of solution in the acid or base concentrate</a:t>
            </a:r>
          </a:p>
          <a:p>
            <a:pPr marL="0" indent="0">
              <a:buNone/>
            </a:pPr>
            <a:r>
              <a:rPr lang="en-US">
                <a:latin typeface="Arial" panose="020b0604020202020204" pitchFamily="34" charset="0"/>
                <a:cs typeface="Arial" panose="020b0604020202020204" pitchFamily="34" charset="0"/>
              </a:rPr>
              <a:t>B. Use of the wrong potassium prescription for the patient</a:t>
            </a:r>
          </a:p>
          <a:p>
            <a:pPr marL="0" indent="0">
              <a:buNone/>
            </a:pPr>
            <a:r>
              <a:rPr lang="en-US">
                <a:latin typeface="Arial" panose="020b0604020202020204" pitchFamily="34" charset="0"/>
                <a:cs typeface="Arial" panose="020b0604020202020204" pitchFamily="34" charset="0"/>
              </a:rPr>
              <a:t>C. Blood crossing the dialysis filter</a:t>
            </a:r>
          </a:p>
          <a:p>
            <a:pPr marL="0" indent="0">
              <a:buNone/>
            </a:pPr>
            <a:r>
              <a:rPr lang="en-US">
                <a:latin typeface="Arial" panose="020b0604020202020204" pitchFamily="34" charset="0"/>
                <a:cs typeface="Arial" panose="020b0604020202020204" pitchFamily="34" charset="0"/>
              </a:rPr>
              <a:t>D. High dialysate pressure reading</a:t>
            </a:r>
          </a:p>
          <a:p>
            <a:endParaRPr lang="en-US">
              <a:latin typeface="Arial" panose="020b0604020202020204" pitchFamily="34" charset="0"/>
              <a:cs typeface="Arial" panose="020b0604020202020204" pitchFamily="34" charset="0"/>
            </a:endParaRPr>
          </a:p>
          <a:p>
            <a:endParaRPr lang="en-US">
              <a:latin typeface="Arial" panose="020b0604020202020204" pitchFamily="34" charset="0"/>
              <a:cs typeface="Arial" panose="020b0604020202020204" pitchFamily="34" charset="0"/>
            </a:endParaRPr>
          </a:p>
        </p:txBody>
      </p:sp>
      <p:sp>
        <p:nvSpPr>
          <p:cNvPr id="4" name="Subtitle 3">
            <a:extLst>
              <a:ext uri="{FF2B5EF4-FFF2-40B4-BE49-F238E27FC236}">
                <a16:creationId xmlns:a16="http://schemas.microsoft.com/office/drawing/2014/main" id="{33676BA9-6D71-47AF-8B98-A8CEBD7243BC}"/>
              </a:ext>
            </a:extLst>
          </p:cNvPr>
          <p:cNvSpPr>
            <a:spLocks noGrp="1" noSelect="1" noMove="1" noResize="1" noTextEdit="1"/>
          </p:cNvSpPr>
          <p:nvPr>
            <p:ph type="subTitle" idx="10"/>
          </p:nvPr>
        </p:nvSpPr>
        <p:spPr/>
        <p:txBody>
          <a:bodyPr/>
          <a:lstStyle/>
          <a:p>
            <a:r>
              <a:rPr lang="en-US"/>
              <a:t>Clinical Case Presentation</a:t>
            </a:r>
          </a:p>
        </p:txBody>
      </p:sp>
      <p:sp>
        <p:nvSpPr>
          <p:cNvPr id="5" name="TextBox 4">
            <a:extLst>
              <a:ext uri="{FF2B5EF4-FFF2-40B4-BE49-F238E27FC236}">
                <a16:creationId xmlns:a16="http://schemas.microsoft.com/office/drawing/2014/main" id="{281FC590-6694-4F26-985D-93A9B0B6E647}"/>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772715892"/>
      </p:ext>
    </p:extLst>
  </p:cSld>
  <p:clrMapOvr>
    <a:masterClrMapping/>
  </p:clrMapOvr>
  <p:transition/>
  <p:timing/>
</p:sld>
</file>

<file path=ppt/slides/slide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07A5B68E-3FDF-4881-A89A-4C31F375305A}"/>
              </a:ext>
            </a:extLst>
          </p:cNvPr>
          <p:cNvSpPr>
            <a:spLocks noGrp="1" noSelect="1" noMove="1" noResize="1" noTextEdit="1"/>
          </p:cNvSpPr>
          <p:nvPr>
            <p:ph type="title"/>
          </p:nvPr>
        </p:nvSpPr>
        <p:spPr>
          <a:xfrm>
            <a:off x="616665" y="698058"/>
            <a:ext cx="10515600" cy="1082404"/>
          </a:xfrm>
        </p:spPr>
        <p:txBody>
          <a:bodyPr/>
          <a:lstStyle/>
          <a:p>
            <a:r>
              <a:rPr lang="en-US"/>
              <a:t>Case Presentation 1</a:t>
            </a:r>
          </a:p>
        </p:txBody>
      </p:sp>
      <p:sp>
        <p:nvSpPr>
          <p:cNvPr id="3" name="Content Placeholder 2">
            <a:extLst>
              <a:ext uri="{FF2B5EF4-FFF2-40B4-BE49-F238E27FC236}">
                <a16:creationId xmlns:a16="http://schemas.microsoft.com/office/drawing/2014/main" id="{8419697B-63E0-4FDD-A4F1-CAFD01F14D42}"/>
              </a:ext>
            </a:extLst>
          </p:cNvPr>
          <p:cNvSpPr>
            <a:spLocks noGrp="1" noSelect="1" noMove="1" noResize="1" noTextEdit="1"/>
          </p:cNvSpPr>
          <p:nvPr>
            <p:ph idx="1"/>
          </p:nvPr>
        </p:nvSpPr>
        <p:spPr>
          <a:xfrm>
            <a:off x="614919" y="1612950"/>
            <a:ext cx="10960416" cy="3695898"/>
          </a:xfrm>
        </p:spPr>
        <p:txBody>
          <a:bodyPr>
            <a:noAutofit/>
          </a:bodyPr>
          <a:lstStyle/>
          <a:p>
            <a:pPr marL="0" indent="0">
              <a:spcBef>
                <a:spcPts val="600"/>
              </a:spcBef>
              <a:buNone/>
            </a:pPr>
            <a:r>
              <a:rPr lang="en-US" sz="2400">
                <a:latin typeface="Arial" panose="020b0604020202020204" pitchFamily="34" charset="0"/>
                <a:cs typeface="Arial" panose="020b0604020202020204" pitchFamily="34" charset="0"/>
              </a:rPr>
              <a:t>The most likely reason for low conductivity is low concentration of acid or base solution. Conductivity measures the total electrolyte concentration in dialysate. Conductivity is a measure of how much electricity the fluid will conduct, measured by placing electrodes in the dialysate, and is a proxy measure for electrolyte concentration in the dialysate. Low dialysate concentration is one cause of a low conductivity level. Other potential causes are poor water flow to the proportioning system, untreated incoming water, and use of the wrong dialysate concentration.</a:t>
            </a:r>
          </a:p>
          <a:p>
            <a:pPr marL="0" indent="0">
              <a:spcBef>
                <a:spcPts val="600"/>
              </a:spcBef>
              <a:buNone/>
            </a:pPr>
            <a:r>
              <a:rPr lang="en-US" sz="2400" b="1">
                <a:latin typeface="Arial" panose="020b0604020202020204" pitchFamily="34" charset="0"/>
                <a:cs typeface="Arial" panose="020b0604020202020204" pitchFamily="34" charset="0"/>
              </a:rPr>
              <a:t>A. Lack of solution in the acid or base concentrate</a:t>
            </a:r>
          </a:p>
          <a:p>
            <a:pPr marL="0" indent="0">
              <a:spcBef>
                <a:spcPts val="600"/>
              </a:spcBef>
              <a:buNone/>
            </a:pPr>
            <a:r>
              <a:rPr lang="en-US" sz="2400">
                <a:latin typeface="Arial" panose="020b0604020202020204" pitchFamily="34" charset="0"/>
                <a:cs typeface="Arial" panose="020b0604020202020204" pitchFamily="34" charset="0"/>
              </a:rPr>
              <a:t>B. Use of the wrong potassium prescription for the patient</a:t>
            </a:r>
          </a:p>
          <a:p>
            <a:pPr marL="0" indent="0">
              <a:spcBef>
                <a:spcPts val="600"/>
              </a:spcBef>
              <a:buNone/>
            </a:pPr>
            <a:r>
              <a:rPr lang="en-US" sz="2400">
                <a:latin typeface="Arial" panose="020b0604020202020204" pitchFamily="34" charset="0"/>
                <a:cs typeface="Arial" panose="020b0604020202020204" pitchFamily="34" charset="0"/>
              </a:rPr>
              <a:t>C. Blood crossing the dialysis filter</a:t>
            </a:r>
          </a:p>
          <a:p>
            <a:pPr marL="0" indent="0">
              <a:spcBef>
                <a:spcPts val="600"/>
              </a:spcBef>
              <a:buNone/>
            </a:pPr>
            <a:r>
              <a:rPr lang="en-US" sz="2400">
                <a:latin typeface="Arial" panose="020b0604020202020204" pitchFamily="34" charset="0"/>
                <a:cs typeface="Arial" panose="020b0604020202020204" pitchFamily="34" charset="0"/>
              </a:rPr>
              <a:t>D. High dialysate pressure reading</a:t>
            </a:r>
          </a:p>
        </p:txBody>
      </p:sp>
      <p:sp>
        <p:nvSpPr>
          <p:cNvPr id="4" name="Subtitle 3">
            <a:extLst>
              <a:ext uri="{FF2B5EF4-FFF2-40B4-BE49-F238E27FC236}">
                <a16:creationId xmlns:a16="http://schemas.microsoft.com/office/drawing/2014/main" id="{5F432294-39A3-4433-99B2-5F5B450A2C51}"/>
              </a:ext>
            </a:extLst>
          </p:cNvPr>
          <p:cNvSpPr>
            <a:spLocks noGrp="1" noSelect="1" noMove="1" noResize="1" noTextEdit="1"/>
          </p:cNvSpPr>
          <p:nvPr>
            <p:ph type="subTitle" idx="10"/>
          </p:nvPr>
        </p:nvSpPr>
        <p:spPr/>
        <p:txBody>
          <a:bodyPr/>
          <a:lstStyle/>
          <a:p>
            <a:r>
              <a:rPr lang="en-US"/>
              <a:t>Clinical Case Presentation</a:t>
            </a:r>
          </a:p>
        </p:txBody>
      </p:sp>
      <p:sp>
        <p:nvSpPr>
          <p:cNvPr id="5" name="TextBox 4">
            <a:extLst>
              <a:ext uri="{FF2B5EF4-FFF2-40B4-BE49-F238E27FC236}">
                <a16:creationId xmlns:a16="http://schemas.microsoft.com/office/drawing/2014/main" id="{DEF90E4C-20A4-48EB-9564-7FBE8AFA10E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2292973914"/>
      </p:ext>
    </p:extLst>
  </p:cSld>
  <p:clrMapOvr>
    <a:masterClrMapping/>
  </p:clrMapOvr>
  <p:transition/>
  <p:timing/>
</p:sld>
</file>

<file path=ppt/slides/slide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9B2347A4-47FB-4129-8C8D-6956ACCA8558}"/>
              </a:ext>
            </a:extLst>
          </p:cNvPr>
          <p:cNvSpPr>
            <a:spLocks noGrp="1" noSelect="1" noMove="1" noResize="1" noTextEdit="1"/>
          </p:cNvSpPr>
          <p:nvPr>
            <p:ph type="title"/>
          </p:nvPr>
        </p:nvSpPr>
        <p:spPr>
          <a:xfrm>
            <a:off x="616667" y="698058"/>
            <a:ext cx="10515600" cy="1082404"/>
          </a:xfrm>
        </p:spPr>
        <p:txBody>
          <a:bodyPr/>
          <a:lstStyle/>
          <a:p>
            <a:r>
              <a:rPr lang="en-US"/>
              <a:t>Dialysis Circuit Outline</a:t>
            </a:r>
          </a:p>
        </p:txBody>
      </p:sp>
      <p:sp>
        <p:nvSpPr>
          <p:cNvPr id="3" name="Content Placeholder 2">
            <a:extLst>
              <a:ext uri="{FF2B5EF4-FFF2-40B4-BE49-F238E27FC236}">
                <a16:creationId xmlns:a16="http://schemas.microsoft.com/office/drawing/2014/main" id="{F71DA83D-452D-4423-A5B8-F3593169C3BE}"/>
              </a:ext>
            </a:extLst>
          </p:cNvPr>
          <p:cNvSpPr>
            <a:spLocks noGrp="1" noSelect="1" noMove="1" noResize="1" noTextEdit="1"/>
          </p:cNvSpPr>
          <p:nvPr>
            <p:ph idx="1"/>
          </p:nvPr>
        </p:nvSpPr>
        <p:spPr>
          <a:xfrm>
            <a:off x="616667" y="1614807"/>
            <a:ext cx="10958666" cy="3388471"/>
          </a:xfrm>
        </p:spPr>
        <p:txBody>
          <a:bodyPr>
            <a:noAutofit/>
          </a:bodyPr>
          <a:lstStyle/>
          <a:p>
            <a:r>
              <a:rPr lang="en-US">
                <a:latin typeface="Arial" panose="020b0604020202020204" pitchFamily="34" charset="0"/>
                <a:cs typeface="Arial" panose="020b0604020202020204" pitchFamily="34" charset="0"/>
              </a:rPr>
              <a:t>Describe the main components of the dialysate circuit, including: </a:t>
            </a:r>
          </a:p>
          <a:p>
            <a:pPr marL="796925" lvl="1" indent="-339725">
              <a:buFont typeface="Courier New" panose="02070309020205020404" pitchFamily="49" charset="0"/>
              <a:buChar char="o"/>
            </a:pPr>
            <a:r>
              <a:rPr lang="en-US" sz="2800">
                <a:latin typeface="Arial" panose="020b0604020202020204" pitchFamily="34" charset="0"/>
                <a:cs typeface="Arial" panose="020b0604020202020204" pitchFamily="34" charset="0"/>
              </a:rPr>
              <a:t>Deaeration </a:t>
            </a:r>
          </a:p>
          <a:p>
            <a:pPr marL="796925" lvl="1" indent="-339725">
              <a:buFont typeface="Courier New" panose="02070309020205020404" pitchFamily="49" charset="0"/>
              <a:buChar char="o"/>
            </a:pPr>
            <a:r>
              <a:rPr lang="en-US" sz="2800">
                <a:latin typeface="Arial" panose="020b0604020202020204" pitchFamily="34" charset="0"/>
                <a:cs typeface="Arial" panose="020b0604020202020204" pitchFamily="34" charset="0"/>
              </a:rPr>
              <a:t>Dialysate proportioning and conductivity </a:t>
            </a:r>
          </a:p>
          <a:p>
            <a:pPr marL="796925" lvl="1" indent="-339725">
              <a:buFont typeface="Courier New" panose="02070309020205020404" pitchFamily="49" charset="0"/>
              <a:buChar char="o"/>
            </a:pPr>
            <a:r>
              <a:rPr lang="en-US" sz="2800">
                <a:latin typeface="Arial" panose="020b0604020202020204" pitchFamily="34" charset="0"/>
                <a:cs typeface="Arial" panose="020b0604020202020204" pitchFamily="34" charset="0"/>
              </a:rPr>
              <a:t>Dialysate formulation </a:t>
            </a:r>
          </a:p>
          <a:p>
            <a:pPr marL="796925" lvl="1" indent="-339725">
              <a:buFont typeface="Courier New" panose="02070309020205020404" pitchFamily="49" charset="0"/>
              <a:buChar char="o"/>
            </a:pPr>
            <a:r>
              <a:rPr lang="en-US" sz="2800">
                <a:latin typeface="Arial" panose="020b0604020202020204" pitchFamily="34" charset="0"/>
                <a:cs typeface="Arial" panose="020b0604020202020204" pitchFamily="34" charset="0"/>
              </a:rPr>
              <a:t>Monitors, alarms, and conductivity </a:t>
            </a:r>
          </a:p>
          <a:p>
            <a:pPr marL="796925" lvl="1" indent="-339725">
              <a:buFont typeface="Courier New" panose="02070309020205020404" pitchFamily="49" charset="0"/>
              <a:buChar char="o"/>
            </a:pPr>
            <a:r>
              <a:rPr lang="en-US" sz="2800">
                <a:latin typeface="Arial" panose="020b0604020202020204" pitchFamily="34" charset="0"/>
                <a:cs typeface="Arial" panose="020b0604020202020204" pitchFamily="34" charset="0"/>
              </a:rPr>
              <a:t>Ultrafiltration: Volumetric and flow-sensor control </a:t>
            </a:r>
          </a:p>
          <a:p>
            <a:r>
              <a:rPr lang="en-US">
                <a:latin typeface="Arial" panose="020b0604020202020204" pitchFamily="34" charset="0"/>
                <a:cs typeface="Arial" panose="020b0604020202020204" pitchFamily="34" charset="0"/>
              </a:rPr>
              <a:t>Dialysate disinfection and rinsing </a:t>
            </a:r>
          </a:p>
          <a:p>
            <a:r>
              <a:rPr lang="en-US">
                <a:latin typeface="Arial" panose="020b0604020202020204" pitchFamily="34" charset="0"/>
                <a:cs typeface="Arial" panose="020b0604020202020204" pitchFamily="34" charset="0"/>
              </a:rPr>
              <a:t>Emergencies </a:t>
            </a:r>
          </a:p>
          <a:p>
            <a:endParaRPr lang="en-US">
              <a:latin typeface="Arial" panose="020b0604020202020204" pitchFamily="34" charset="0"/>
              <a:cs typeface="Arial" panose="020b0604020202020204" pitchFamily="34" charset="0"/>
            </a:endParaRPr>
          </a:p>
          <a:p>
            <a:endParaRPr lang="en-US">
              <a:latin typeface="Arial" panose="020b0604020202020204" pitchFamily="34" charset="0"/>
              <a:cs typeface="Arial" panose="020b0604020202020204" pitchFamily="34" charset="0"/>
            </a:endParaRPr>
          </a:p>
        </p:txBody>
      </p:sp>
      <p:sp>
        <p:nvSpPr>
          <p:cNvPr id="4" name="Subtitle 3">
            <a:extLst>
              <a:ext uri="{FF2B5EF4-FFF2-40B4-BE49-F238E27FC236}">
                <a16:creationId xmlns:a16="http://schemas.microsoft.com/office/drawing/2014/main" id="{6C6B1B45-39A9-4729-87F1-A5EF843CC3CF}"/>
              </a:ext>
            </a:extLst>
          </p:cNvPr>
          <p:cNvSpPr>
            <a:spLocks noGrp="1" noSelect="1" noMove="1" noResize="1" noTextEdit="1"/>
          </p:cNvSpPr>
          <p:nvPr>
            <p:ph type="subTitle" idx="10"/>
          </p:nvPr>
        </p:nvSpPr>
        <p:spPr/>
        <p:txBody>
          <a:bodyPr/>
          <a:lstStyle/>
          <a:p>
            <a:r>
              <a:rPr lang="en-US"/>
              <a:t>Hemodialysis Machine circuit</a:t>
            </a:r>
          </a:p>
        </p:txBody>
      </p:sp>
      <p:sp>
        <p:nvSpPr>
          <p:cNvPr id="5" name="TextBox 4">
            <a:extLst>
              <a:ext uri="{FF2B5EF4-FFF2-40B4-BE49-F238E27FC236}">
                <a16:creationId xmlns:a16="http://schemas.microsoft.com/office/drawing/2014/main" id="{241F76E8-0BFB-4B60-94FC-CEBF0E053BE2}"/>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2795757900"/>
      </p:ext>
    </p:extLst>
  </p:cSld>
  <p:clrMapOvr>
    <a:masterClrMapping/>
  </p:clrMapOvr>
  <p:transition/>
  <p:timing/>
</p:sld>
</file>

<file path=ppt/slides/slide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noSelect="1" noMove="1" noResize="1" noTextEdit="1"/>
          </p:cNvSpPr>
          <p:nvPr>
            <p:ph type="title"/>
          </p:nvPr>
        </p:nvSpPr>
        <p:spPr>
          <a:xfrm>
            <a:off x="616667" y="702304"/>
            <a:ext cx="10515600" cy="1082404"/>
          </a:xfrm>
        </p:spPr>
        <p:txBody>
          <a:bodyPr/>
          <a:lstStyle/>
          <a:p>
            <a:r>
              <a:rPr lang="en-US"/>
              <a:t>Introduction to Dialysis Machine Circuit</a:t>
            </a:r>
          </a:p>
        </p:txBody>
      </p:sp>
      <p:sp>
        <p:nvSpPr>
          <p:cNvPr id="3" name="Content Placeholder 2"/>
          <p:cNvSpPr>
            <a:spLocks noGrp="1" noSelect="1" noMove="1" noResize="1" noTextEdit="1"/>
          </p:cNvSpPr>
          <p:nvPr>
            <p:ph idx="1"/>
          </p:nvPr>
        </p:nvSpPr>
        <p:spPr>
          <a:xfrm>
            <a:off x="616667" y="1621024"/>
            <a:ext cx="10958666" cy="3388471"/>
          </a:xfrm>
        </p:spPr>
        <p:txBody>
          <a:bodyPr>
            <a:noAutofit/>
          </a:bodyPr>
          <a:lstStyle/>
          <a:p>
            <a:r>
              <a:rPr lang="en-US" sz="2400">
                <a:latin typeface="Arial" panose="020b0604020202020204" pitchFamily="34" charset="0"/>
                <a:cs typeface="Arial" panose="020b0604020202020204" pitchFamily="34" charset="0"/>
              </a:rPr>
              <a:t>Hemodialysis is the process of pumping the patients’ blood against dialysate, which can be generated either by the dialysis machine or at a central location within a dialysis unit. </a:t>
            </a:r>
          </a:p>
          <a:p>
            <a:r>
              <a:rPr lang="en-US" sz="2400">
                <a:latin typeface="Arial" panose="020b0604020202020204" pitchFamily="34" charset="0"/>
                <a:cs typeface="Arial" panose="020b0604020202020204" pitchFamily="34" charset="0"/>
              </a:rPr>
              <a:t>Hemodialysis delivery systems are comprised of two components: the blood circuit and the internal dialysis circuit. This delivery system consists of pumps, monitors, tubing, and alarms that allow for patient’s blood to be exposed to dialysate. The system allows for the safe development and proportioning of dialysate.</a:t>
            </a:r>
          </a:p>
          <a:p>
            <a:r>
              <a:rPr lang="en-US" sz="2400">
                <a:latin typeface="Arial" panose="020b0604020202020204" pitchFamily="34" charset="0"/>
                <a:cs typeface="Arial" panose="020b0604020202020204" pitchFamily="34" charset="0"/>
              </a:rPr>
              <a:t>It is important that nephrologists become familiar with the components of a dialysis machine circuit and be able to troubleshoot dialysis issues or emergencies for better patient safety.</a:t>
            </a:r>
          </a:p>
          <a:p>
            <a:endParaRPr lang="en-US" sz="2400">
              <a:latin typeface="Arial" panose="020b0604020202020204" pitchFamily="34" charset="0"/>
              <a:cs typeface="Arial" panose="020b0604020202020204" pitchFamily="34" charset="0"/>
            </a:endParaRPr>
          </a:p>
        </p:txBody>
      </p:sp>
      <p:sp>
        <p:nvSpPr>
          <p:cNvPr id="4" name="Subtitle 3"/>
          <p:cNvSpPr>
            <a:spLocks noGrp="1" noSelect="1" noMove="1" noResize="1" noTextEdit="1"/>
          </p:cNvSpPr>
          <p:nvPr>
            <p:ph type="subTitle" idx="10"/>
          </p:nvPr>
        </p:nvSpPr>
        <p:spPr/>
        <p:txBody>
          <a:bodyPr/>
          <a:lstStyle/>
          <a:p>
            <a:r>
              <a:rPr lang="en-US"/>
              <a:t>Hemodialysis Machine circuit</a:t>
            </a:r>
          </a:p>
          <a:p>
            <a:endParaRPr lang="en-US"/>
          </a:p>
        </p:txBody>
      </p:sp>
      <p:sp>
        <p:nvSpPr>
          <p:cNvPr id="5" name="TextBox 4">
            <a:extLst>
              <a:ext uri="{FF2B5EF4-FFF2-40B4-BE49-F238E27FC236}">
                <a16:creationId xmlns:a16="http://schemas.microsoft.com/office/drawing/2014/main" id="{DEF90E4C-20A4-48EB-9564-7FBE8AFA10E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3340334324"/>
      </p:ext>
    </p:extLst>
  </p:cSld>
  <p:clrMapOvr>
    <a:masterClrMapping/>
  </p:clrMapOvr>
  <p:transition/>
  <p:timing/>
</p:sld>
</file>

<file path=ppt/slides/slide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3" name="Rectangle 2">
            <a:extLst>
              <a:ext uri="{FF2B5EF4-FFF2-40B4-BE49-F238E27FC236}">
                <a16:creationId xmlns:a16="http://schemas.microsoft.com/office/drawing/2014/main" id="{5DF0E80D-41F7-6043-9E2D-988E281132E1}"/>
              </a:ext>
            </a:extLst>
          </p:cNvPr>
          <p:cNvSpPr>
            <a:spLocks noSelect="1" noMove="1" noResize="1" noTextEdit="1"/>
          </p:cNvSpPr>
          <p:nvPr/>
        </p:nvSpPr>
        <p:spPr>
          <a:xfrm>
            <a:off x="612432" y="700412"/>
            <a:ext cx="5483567" cy="1015663"/>
          </a:xfrm>
          <a:prstGeom prst="rect">
            <a:avLst/>
          </a:prstGeom>
        </p:spPr>
        <p:txBody>
          <a:bodyPr wrap="square">
            <a:spAutoFit/>
          </a:bodyPr>
          <a:lstStyle/>
          <a:p>
            <a:r>
              <a:rPr lang="en-US" altLang="en-US" sz="3000" b="1">
                <a:solidFill>
                  <a:srgbClr val="008EAA"/>
                </a:solidFill>
                <a:latin typeface="Segoe"/>
              </a:rPr>
              <a:t>Complete Direct Feed Water Treatment Circuit</a:t>
            </a:r>
            <a:endParaRPr lang="en-US" sz="3000" b="1">
              <a:solidFill>
                <a:srgbClr val="008EAA"/>
              </a:solidFill>
              <a:latin typeface="Segoe"/>
            </a:endParaRPr>
          </a:p>
        </p:txBody>
      </p:sp>
      <p:sp>
        <p:nvSpPr>
          <p:cNvPr id="5" name="Content Placeholder 2">
            <a:extLst>
              <a:ext uri="{FF2B5EF4-FFF2-40B4-BE49-F238E27FC236}">
                <a16:creationId xmlns:a16="http://schemas.microsoft.com/office/drawing/2014/main" id="{86B3D7DE-E9C5-8D4D-BA8B-375D63714099}"/>
              </a:ext>
            </a:extLst>
          </p:cNvPr>
          <p:cNvSpPr txBox="1">
            <a:spLocks noSelect="1" noMove="1" noResize="1" noTextEdit="1"/>
          </p:cNvSpPr>
          <p:nvPr/>
        </p:nvSpPr>
        <p:spPr>
          <a:xfrm>
            <a:off x="618304" y="1770119"/>
            <a:ext cx="5477695" cy="440415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a:solidFill>
                  <a:schemeClr val="tx1">
                    <a:lumMod val="65000"/>
                    <a:lumOff val="35000"/>
                  </a:schemeClr>
                </a:solidFill>
                <a:latin typeface="Arial" panose="020b0604020202020204" pitchFamily="34" charset="0"/>
                <a:cs typeface="Arial" panose="020b0604020202020204" pitchFamily="34" charset="0"/>
              </a:rPr>
              <a:t>Dialysis product water is the corner-stone of dialysis and is necessary in order to perform safe dialysis. </a:t>
            </a:r>
          </a:p>
          <a:p>
            <a:r>
              <a:rPr lang="en-US" sz="2400">
                <a:solidFill>
                  <a:schemeClr val="tx1">
                    <a:lumMod val="65000"/>
                    <a:lumOff val="35000"/>
                  </a:schemeClr>
                </a:solidFill>
                <a:latin typeface="Arial" panose="020b0604020202020204" pitchFamily="34" charset="0"/>
                <a:cs typeface="Arial" panose="020b0604020202020204" pitchFamily="34" charset="0"/>
              </a:rPr>
              <a:t>Water treatment is based on the use of multi-depth filters, water softeners (when needed), carbon tanks to remove chlorine and chloramines (primary and polisher), and reverse osmosis to purify water for dialysis. </a:t>
            </a:r>
          </a:p>
          <a:p>
            <a:r>
              <a:rPr lang="en-US" sz="2400">
                <a:solidFill>
                  <a:schemeClr val="tx1">
                    <a:lumMod val="65000"/>
                    <a:lumOff val="35000"/>
                  </a:schemeClr>
                </a:solidFill>
                <a:latin typeface="Arial" panose="020b0604020202020204" pitchFamily="34" charset="0"/>
                <a:cs typeface="Arial" panose="020b0604020202020204" pitchFamily="34" charset="0"/>
              </a:rPr>
              <a:t>Water feed can be direct or indirect</a:t>
            </a:r>
            <a:r>
              <a:rPr lang="en-US" sz="2400">
                <a:latin typeface="Arial" panose="020b0604020202020204" pitchFamily="34" charset="0"/>
                <a:cs typeface="Arial" panose="020b0604020202020204" pitchFamily="34" charset="0"/>
              </a:rPr>
              <a:t>.</a:t>
            </a:r>
          </a:p>
        </p:txBody>
      </p:sp>
      <p:sp>
        <p:nvSpPr>
          <p:cNvPr id="6" name="TextBox 5">
            <a:extLst>
              <a:ext uri="{FF2B5EF4-FFF2-40B4-BE49-F238E27FC236}">
                <a16:creationId xmlns:a16="http://schemas.microsoft.com/office/drawing/2014/main" id="{62634FE9-62DA-4A41-AC9B-DD645A28C739}"/>
              </a:ext>
            </a:extLst>
          </p:cNvPr>
          <p:cNvSpPr txBox="1">
            <a:spLocks noSelect="1" noMove="1" noResize="1" noTextEdit="1"/>
          </p:cNvSpPr>
          <p:nvPr/>
        </p:nvSpPr>
        <p:spPr>
          <a:xfrm>
            <a:off x="4334764" y="5806754"/>
            <a:ext cx="7861960" cy="323165"/>
          </a:xfrm>
          <a:prstGeom prst="rect">
            <a:avLst/>
          </a:prstGeom>
          <a:noFill/>
        </p:spPr>
        <p:txBody>
          <a:bodyPr wrap="none" rtlCol="0">
            <a:spAutoFit/>
          </a:bodyPr>
          <a:lstStyle/>
          <a:p>
            <a:pPr algn="r"/>
            <a:r>
              <a:rPr lang="en-US" sz="1500" i="1">
                <a:latin typeface="Arial" panose="020b0604020202020204" pitchFamily="34" charset="0"/>
                <a:cs typeface="Arial" panose="020b0604020202020204" pitchFamily="34" charset="0"/>
              </a:rPr>
              <a:t>Monitoring your Dialysis Water Treatment System, ESRD Alliance Network 16, 2005, 2018</a:t>
            </a:r>
          </a:p>
        </p:txBody>
      </p:sp>
      <p:contentPart p14:bwMode="auto" r:id="rId3">
        <p14:nvContentPartPr>
          <p14:cNvPr id="7" name="Ink 6">
            <a:extLst>
              <a:ext uri="{FF2B5EF4-FFF2-40B4-BE49-F238E27FC236}">
                <a16:creationId xmlns:a16="http://schemas.microsoft.com/office/drawing/2014/main" id="{54700A3F-9990-5C48-AD42-BCFAB9703A85}"/>
              </a:ext>
            </a:extLst>
          </p14:cNvPr>
          <p14:cNvContentPartPr/>
          <p14:nvPr/>
        </p14:nvContentPartPr>
        <p14:xfrm>
          <a:off x="10029932" y="994514"/>
          <a:ext cx="360" cy="360"/>
        </p14:xfrm>
      </p:contentPart>
      <p:contentPart p14:bwMode="auto" r:id="rId4">
        <p14:nvContentPartPr>
          <p14:cNvPr id="8" name="Ink 7">
            <a:extLst>
              <a:ext uri="{FF2B5EF4-FFF2-40B4-BE49-F238E27FC236}">
                <a16:creationId xmlns:a16="http://schemas.microsoft.com/office/drawing/2014/main" id="{F267722F-81F1-8C4D-BC26-C0156A0D3068}"/>
              </a:ext>
            </a:extLst>
          </p14:cNvPr>
          <p14:cNvContentPartPr/>
          <p14:nvPr/>
        </p14:nvContentPartPr>
        <p14:xfrm>
          <a:off x="10765412" y="986954"/>
          <a:ext cx="360" cy="360"/>
        </p14:xfrm>
      </p:contentPart>
      <p:contentPart p14:bwMode="auto" r:id="rId5">
        <p14:nvContentPartPr>
          <p14:cNvPr id="9" name="Ink 8">
            <a:extLst>
              <a:ext uri="{FF2B5EF4-FFF2-40B4-BE49-F238E27FC236}">
                <a16:creationId xmlns:a16="http://schemas.microsoft.com/office/drawing/2014/main" id="{030C9DE9-F949-4B4C-95EC-811E6103A74A}"/>
              </a:ext>
            </a:extLst>
          </p14:cNvPr>
          <p14:cNvContentPartPr/>
          <p14:nvPr/>
        </p14:nvContentPartPr>
        <p14:xfrm>
          <a:off x="10499012" y="1137794"/>
          <a:ext cx="360" cy="360"/>
        </p14:xfrm>
      </p:contentPart>
      <p:grpSp>
        <p:nvGrpSpPr>
          <p:cNvPr id="13" name="Group 12">
            <a:extLst>
              <a:ext uri="{FF2B5EF4-FFF2-40B4-BE49-F238E27FC236}">
                <a16:creationId xmlns:a16="http://schemas.microsoft.com/office/drawing/2014/main" id="{274E7482-B2C9-974B-88F5-A1F44EA82C45}"/>
              </a:ext>
            </a:extLst>
          </p:cNvPr>
          <p:cNvGrpSpPr>
            <a:grpSpLocks noGrp="1" noSelect="1" noMove="1" noResize="1"/>
          </p:cNvGrpSpPr>
          <p:nvPr/>
        </p:nvGrpSpPr>
        <p:grpSpPr>
          <a:xfrm>
            <a:off x="6193119" y="79808"/>
            <a:ext cx="5533031" cy="5737226"/>
            <a:chOff x="5620923" y="231990"/>
            <a:chExt cx="5533031" cy="5737226"/>
          </a:xfrm>
        </p:grpSpPr>
        <p:pic>
          <p:nvPicPr>
            <p:cNvPr id="2" name="Picture 2">
              <a:extLst>
                <a:ext uri="{FF2B5EF4-FFF2-40B4-BE49-F238E27FC236}">
                  <a16:creationId xmlns:a16="http://schemas.microsoft.com/office/drawing/2014/main" id="{024BCDC3-D0D3-AD42-9138-F2877BF2F6AB}"/>
                </a:ext>
              </a:extLst>
            </p:cNvPr>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a:xfrm>
              <a:off x="5620923" y="231990"/>
              <a:ext cx="5533031" cy="5737226"/>
            </a:xfrm>
            <a:prstGeom prst="rect">
              <a:avLst/>
            </a:prstGeom>
            <a:noFill/>
          </p:spPr>
        </p:pic>
        <p:sp>
          <p:nvSpPr>
            <p:cNvPr id="12" name="Rectangle 11">
              <a:extLst>
                <a:ext uri="{FF2B5EF4-FFF2-40B4-BE49-F238E27FC236}">
                  <a16:creationId xmlns:a16="http://schemas.microsoft.com/office/drawing/2014/main" id="{DD4EFFAE-D514-404D-BEEC-0F79B790C490}"/>
                </a:ext>
              </a:extLst>
            </p:cNvPr>
            <p:cNvSpPr/>
            <p:nvPr/>
          </p:nvSpPr>
          <p:spPr>
            <a:xfrm>
              <a:off x="9918083" y="879232"/>
              <a:ext cx="826119" cy="66821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TextBox 13">
            <a:extLst>
              <a:ext uri="{FF2B5EF4-FFF2-40B4-BE49-F238E27FC236}">
                <a16:creationId xmlns:a16="http://schemas.microsoft.com/office/drawing/2014/main" id="{1B630D4E-B1E9-1E44-9F90-F3159E190A79}"/>
              </a:ext>
            </a:extLst>
          </p:cNvPr>
          <p:cNvSpPr txBox="1">
            <a:spLocks noSelect="1" noMove="1" noResize="1" noTextEdit="1"/>
          </p:cNvSpPr>
          <p:nvPr/>
        </p:nvSpPr>
        <p:spPr>
          <a:xfrm>
            <a:off x="9003320" y="3217980"/>
            <a:ext cx="580292" cy="246221"/>
          </a:xfrm>
          <a:prstGeom prst="rect">
            <a:avLst/>
          </a:prstGeom>
          <a:noFill/>
        </p:spPr>
        <p:txBody>
          <a:bodyPr wrap="square" rtlCol="0">
            <a:spAutoFit/>
          </a:bodyPr>
          <a:lstStyle/>
          <a:p>
            <a:r>
              <a:rPr lang="en-US" sz="1000"/>
              <a:t>Brine</a:t>
            </a:r>
          </a:p>
        </p:txBody>
      </p:sp>
      <p:sp>
        <p:nvSpPr>
          <p:cNvPr id="15" name="TextBox 14">
            <a:extLst>
              <a:ext uri="{FF2B5EF4-FFF2-40B4-BE49-F238E27FC236}">
                <a16:creationId xmlns:a16="http://schemas.microsoft.com/office/drawing/2014/main" id="{3F1EC10F-8BE4-472F-AC59-2FF2D609EEAD}"/>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454285386"/>
      </p:ext>
    </p:extLst>
  </p:cSld>
  <p:clrMapOvr>
    <a:masterClrMapping/>
  </p:clrMapOvr>
  <p:transition/>
  <p:timing/>
</p:sld>
</file>

<file path=ppt/tags/tag1.xml><?xml version="1.0" encoding="utf-8"?>
<p:tagLst xmlns:p="http://schemas.openxmlformats.org/presentationml/2006/main">
  <p:tag name="AS_NET" val="4.0.30319.42000"/>
  <p:tag name="AS_OS" val="Microsoft Windows NT 10.0.17763.0"/>
  <p:tag name="AS_RELEASE_DATE" val="2024.06.14"/>
  <p:tag name="AS_TITLE" val="Aspose.Slides for .NET 4.0 Client Profile"/>
  <p:tag name="AS_VERSION" val="24.6"/>
</p:tagLst>
</file>

<file path=ppt/theme/theme1.xml><?xml version="1.0" encoding="utf-8"?>
<a:theme xmlns:r="http://schemas.openxmlformats.org/officeDocument/2006/relationships" xmlns:a="http://schemas.openxmlformats.org/drawingml/2006/main" name="Office Theme">
  <a:themeElements>
    <a:clrScheme name="ASN THEME COLORS">
      <a:dk1>
        <a:sysClr val="windowText" lastClr="000000"/>
      </a:dk1>
      <a:lt1>
        <a:sysClr val="window" lastClr="FFFFFF"/>
      </a:lt1>
      <a:dk2>
        <a:srgbClr val="3F2A7D"/>
      </a:dk2>
      <a:lt2>
        <a:srgbClr val="96C4D4"/>
      </a:lt2>
      <a:accent1>
        <a:srgbClr val="00468B"/>
      </a:accent1>
      <a:accent2>
        <a:srgbClr val="FF8200"/>
      </a:accent2>
      <a:accent3>
        <a:srgbClr val="008EAA"/>
      </a:accent3>
      <a:accent4>
        <a:srgbClr val="319B42"/>
      </a:accent4>
      <a:accent5>
        <a:srgbClr val="3F2A56"/>
      </a:accent5>
      <a:accent6>
        <a:srgbClr val="FFB500"/>
      </a:accent6>
      <a:hlink>
        <a:srgbClr val="0000FF"/>
      </a:hlink>
      <a:folHlink>
        <a:srgbClr val="800080"/>
      </a:folHlink>
    </a:clrScheme>
    <a:fontScheme name="Office">
      <a:majorFont>
        <a:latin typeface="Calibri Light"/>
        <a:ea typeface="Calibri Light"/>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Calibri"/>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r="http://schemas.openxmlformats.org/officeDocument/2006/relationships"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theme>
</file>

<file path=docProps/app.xml><?xml version="1.0" encoding="utf-8"?>
<Properties xmlns:vt="http://schemas.openxmlformats.org/officeDocument/2006/docPropsVTypes" xmlns="http://schemas.openxmlformats.org/officeDocument/2006/extended-properties">
  <Company/>
  <PresentationFormat>Widescreen</PresentationFormat>
  <Paragraphs>352</Paragraphs>
  <Slides>39</Slides>
  <Notes>23</Notes>
  <TotalTime>5809</TotalTime>
  <HiddenSlides>0</HiddenSlides>
  <MMClips>0</MMClips>
  <ScaleCrop>0</ScaleCrop>
  <HeadingPairs>
    <vt:vector baseType="variant" size="6">
      <vt:variant>
        <vt:lpstr>Fonts used</vt:lpstr>
      </vt:variant>
      <vt:variant>
        <vt:i4>9</vt:i4>
      </vt:variant>
      <vt:variant>
        <vt:lpstr>Theme</vt:lpstr>
      </vt:variant>
      <vt:variant>
        <vt:i4>1</vt:i4>
      </vt:variant>
      <vt:variant>
        <vt:lpstr>Slide Titles</vt:lpstr>
      </vt:variant>
      <vt:variant>
        <vt:i4>39</vt:i4>
      </vt:variant>
    </vt:vector>
  </HeadingPairs>
  <TitlesOfParts>
    <vt:vector baseType="lpstr" size="49">
      <vt:lpstr>Arial</vt:lpstr>
      <vt:lpstr>Calibri Light</vt:lpstr>
      <vt:lpstr>Calibri</vt:lpstr>
      <vt:lpstr>Segoe</vt:lpstr>
      <vt:lpstr>Gotham Black</vt:lpstr>
      <vt:lpstr>Gotham</vt:lpstr>
      <vt:lpstr>Courier New</vt:lpstr>
      <vt:lpstr>ＭＳ Ｐゴシック</vt:lpstr>
      <vt:lpstr>Times New Roman</vt:lpstr>
      <vt:lpstr>Office Theme</vt:lpstr>
      <vt:lpstr>Basic Principles of Dialysis Hemodialysis Circuit Review</vt:lpstr>
      <vt:lpstr>PowerPoint Presentation</vt:lpstr>
      <vt:lpstr>Learning Objectives</vt:lpstr>
      <vt:lpstr>Case Presentation 1</vt:lpstr>
      <vt:lpstr>Case Presentation 1</vt:lpstr>
      <vt:lpstr>Case Presentation 1</vt:lpstr>
      <vt:lpstr>Dialysis Circuit Outline</vt:lpstr>
      <vt:lpstr>Introduction to Dialysis Machine Circuit</vt:lpstr>
      <vt:lpstr>PowerPoint Presentation</vt:lpstr>
      <vt:lpstr>PowerPoint Presentation</vt:lpstr>
      <vt:lpstr>PowerPoint Presentation</vt:lpstr>
      <vt:lpstr>Dialysis Machine Circuitry </vt:lpstr>
      <vt:lpstr>Dialysis Circuit Key Components</vt:lpstr>
      <vt:lpstr>The Dialysis Circuit</vt:lpstr>
      <vt:lpstr>Degassing Dialysis Water</vt:lpstr>
      <vt:lpstr>Dialysate Proportioning</vt:lpstr>
      <vt:lpstr>Dialysate Proportioning and Formulation</vt:lpstr>
      <vt:lpstr>Dialysate Modeling: Sodium</vt:lpstr>
      <vt:lpstr>Dialysate Monitoring: pH and Temperature3</vt:lpstr>
      <vt:lpstr>Conductivity</vt:lpstr>
      <vt:lpstr>PowerPoint Presentation</vt:lpstr>
      <vt:lpstr>Alarms: Temperature</vt:lpstr>
      <vt:lpstr>Alarms: Pressure Monitor</vt:lpstr>
      <vt:lpstr>Blood Leak Detector</vt:lpstr>
      <vt:lpstr>Volumetric-Based Ultrafiltration</vt:lpstr>
      <vt:lpstr>Volumetric-Based Ultrafiltration</vt:lpstr>
      <vt:lpstr>Ultrafiltration Pump</vt:lpstr>
      <vt:lpstr>Ultrafiltration: Flow Control</vt:lpstr>
      <vt:lpstr>Dialysate Disinfection and Rinsing</vt:lpstr>
      <vt:lpstr>Special Precautions with COVID-19</vt:lpstr>
      <vt:lpstr>Emergencies</vt:lpstr>
      <vt:lpstr>Emergencies</vt:lpstr>
      <vt:lpstr>Emergencies: Power Failure</vt:lpstr>
      <vt:lpstr>Dialysis Blood Circuit Emergencies</vt:lpstr>
      <vt:lpstr>Dialyzer Reaction</vt:lpstr>
      <vt:lpstr>PowerPoint Presentation</vt:lpstr>
      <vt:lpstr>Conclusions</vt:lpstr>
      <vt:lpstr>Acknowledgements</vt:lpstr>
      <vt:lpstr>PowerPoint Presentation</vt:lpstr>
    </vt:vector>
  </TitlesOfParts>
  <LinksUpToDate>0</LinksUpToDate>
  <SharedDoc>0</SharedDoc>
  <HyperlinksChanged>0</HyperlinksChanged>
  <Application>Aspose.Slides for .NET</Application>
  <AppVersion>24.0600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title>Basic Principles of Dialysis: Hemodialysis Circuit Review</dc:title>
  <dc:creator>Bessie A Young</dc:creator>
  <cp:lastModifiedBy>Jin Soo Kim</cp:lastModifiedBy>
  <cp:revision>93</cp:revision>
  <cp:lastPrinted>2021-02-25T15:23:30.000</cp:lastPrinted>
  <dcterms:created xsi:type="dcterms:W3CDTF">2020-11-26T01:33:15Z</dcterms:created>
  <dcterms:modified xsi:type="dcterms:W3CDTF">2024-07-17T23:51:15Z</dcterms:modified>
</cp:coreProperties>
</file>