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emf" ContentType="image/x-emf"/>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24.6-->
<p:presentation xmlns:r="http://schemas.openxmlformats.org/officeDocument/2006/relationships" xmlns:a="http://schemas.openxmlformats.org/drawingml/2006/main" xmlns:p="http://schemas.openxmlformats.org/presentationml/2006/main" saveSubsetFonts="1">
  <p:sldMasterIdLst>
    <p:sldMasterId id="2147483648" r:id="rId2"/>
  </p:sldMasterIdLst>
  <p:notesMasterIdLst>
    <p:notesMasterId r:id="rId3"/>
  </p:notesMasterIdLst>
  <p:sldIdLst>
    <p:sldId id="256" r:id="rId4"/>
    <p:sldId id="273" r:id="rId5"/>
    <p:sldId id="264" r:id="rId6"/>
    <p:sldId id="342" r:id="rId7"/>
    <p:sldId id="358" r:id="rId8"/>
    <p:sldId id="272" r:id="rId9"/>
    <p:sldId id="258" r:id="rId10"/>
    <p:sldId id="271" r:id="rId11"/>
    <p:sldId id="259" r:id="rId12"/>
    <p:sldId id="354" r:id="rId13"/>
    <p:sldId id="452" r:id="rId14"/>
    <p:sldId id="426" r:id="rId15"/>
    <p:sldId id="347" r:id="rId16"/>
    <p:sldId id="348" r:id="rId17"/>
    <p:sldId id="334" r:id="rId18"/>
    <p:sldId id="335" r:id="rId19"/>
    <p:sldId id="457" r:id="rId20"/>
    <p:sldId id="337" r:id="rId21"/>
    <p:sldId id="338" r:id="rId22"/>
    <p:sldId id="432" r:id="rId23"/>
    <p:sldId id="339" r:id="rId24"/>
    <p:sldId id="340" r:id="rId25"/>
    <p:sldId id="344" r:id="rId26"/>
    <p:sldId id="345" r:id="rId27"/>
    <p:sldId id="453" r:id="rId28"/>
    <p:sldId id="346" r:id="rId29"/>
    <p:sldId id="454" r:id="rId30"/>
    <p:sldId id="448" r:id="rId31"/>
    <p:sldId id="449" r:id="rId32"/>
    <p:sldId id="455" r:id="rId33"/>
    <p:sldId id="377" r:id="rId34"/>
    <p:sldId id="398" r:id="rId35"/>
    <p:sldId id="274" r:id="rId36"/>
    <p:sldId id="351" r:id="rId37"/>
    <p:sldId id="399" r:id="rId38"/>
    <p:sldId id="355" r:id="rId39"/>
    <p:sldId id="356" r:id="rId40"/>
    <p:sldId id="456" r:id="rId41"/>
    <p:sldId id="353" r:id="rId42"/>
    <p:sldId id="357" r:id="rId43"/>
    <p:sldId id="359" r:id="rId44"/>
    <p:sldId id="378" r:id="rId45"/>
    <p:sldId id="382" r:id="rId46"/>
    <p:sldId id="435" r:id="rId47"/>
    <p:sldId id="434" r:id="rId48"/>
    <p:sldId id="436" r:id="rId49"/>
    <p:sldId id="400" r:id="rId50"/>
    <p:sldId id="262" r:id="rId51"/>
    <p:sldId id="275" r:id="rId52"/>
    <p:sldId id="406" r:id="rId53"/>
    <p:sldId id="423" r:id="rId54"/>
    <p:sldId id="437" r:id="rId55"/>
    <p:sldId id="439" r:id="rId56"/>
    <p:sldId id="440" r:id="rId57"/>
    <p:sldId id="441" r:id="rId58"/>
    <p:sldId id="442" r:id="rId59"/>
    <p:sldId id="444" r:id="rId60"/>
    <p:sldId id="424" r:id="rId61"/>
    <p:sldId id="427" r:id="rId62"/>
    <p:sldId id="428" r:id="rId63"/>
    <p:sldId id="429" r:id="rId64"/>
    <p:sldId id="430" r:id="rId65"/>
    <p:sldId id="263" r:id="rId66"/>
    <p:sldId id="445" r:id="rId67"/>
    <p:sldId id="451" r:id="rId68"/>
  </p:sldIdLst>
  <p:sldSz cx="12192000" cy="6858000"/>
  <p:notesSz cx="7010400" cy="9236075"/>
  <p:custDataLst>
    <p:tags r:id="rId6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oUsLO9dcjHTI9ckGayjNzw==" hashData="NoqhSrUORw21zUR8+bYhCHkBIzQ="/>
  <p:extLst>
    <p:ext uri="{521415D9-36F7-43E2-AB2F-B90AF26B5E84}">
      <p14:sectionLst xmlns:p14="http://schemas.microsoft.com/office/powerpoint/2010/main">
        <p14:section name="Default Section" id="{9C3D5B8C-2B30-4BAB-9D4C-D2A7B2D5F223}">
          <p14:sldIdLst>
            <p14:sldId id="256"/>
            <p14:sldId id="273"/>
            <p14:sldId id="264"/>
            <p14:sldId id="342"/>
            <p14:sldId id="358"/>
            <p14:sldId id="272"/>
            <p14:sldId id="258"/>
            <p14:sldId id="271"/>
            <p14:sldId id="259"/>
            <p14:sldId id="354"/>
            <p14:sldId id="452"/>
            <p14:sldId id="426"/>
            <p14:sldId id="347"/>
            <p14:sldId id="348"/>
            <p14:sldId id="334"/>
            <p14:sldId id="335"/>
            <p14:sldId id="457"/>
            <p14:sldId id="337"/>
            <p14:sldId id="338"/>
            <p14:sldId id="432"/>
            <p14:sldId id="339"/>
            <p14:sldId id="340"/>
            <p14:sldId id="344"/>
            <p14:sldId id="345"/>
            <p14:sldId id="453"/>
            <p14:sldId id="346"/>
            <p14:sldId id="454"/>
            <p14:sldId id="448"/>
            <p14:sldId id="449"/>
            <p14:sldId id="455"/>
            <p14:sldId id="377"/>
            <p14:sldId id="398"/>
            <p14:sldId id="274"/>
            <p14:sldId id="351"/>
            <p14:sldId id="399"/>
            <p14:sldId id="355"/>
            <p14:sldId id="356"/>
            <p14:sldId id="456"/>
            <p14:sldId id="353"/>
            <p14:sldId id="357"/>
            <p14:sldId id="359"/>
            <p14:sldId id="378"/>
            <p14:sldId id="382"/>
            <p14:sldId id="435"/>
            <p14:sldId id="434"/>
            <p14:sldId id="436"/>
            <p14:sldId id="400"/>
            <p14:sldId id="262"/>
            <p14:sldId id="275"/>
            <p14:sldId id="406"/>
            <p14:sldId id="423"/>
            <p14:sldId id="437"/>
            <p14:sldId id="439"/>
            <p14:sldId id="440"/>
            <p14:sldId id="441"/>
            <p14:sldId id="442"/>
            <p14:sldId id="444"/>
            <p14:sldId id="424"/>
            <p14:sldId id="427"/>
            <p14:sldId id="428"/>
            <p14:sldId id="429"/>
            <p14:sldId id="430"/>
            <p14:sldId id="263"/>
            <p14:sldId id="445"/>
            <p14:sldId id="451"/>
          </p14:sldIdLst>
        </p14:section>
        <p14:section name="Untitled Section" id="{1E32AF86-A6E1-422F-8936-171779A32B7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p="http://schemas.openxmlformats.org/presentationml/2006/main">
  <p:cmAuthor id="1" name="Lisa Netha Xayavong" initials="LNX" lastIdx="0" clrIdx="0"/>
  <p:cmAuthor id="2" name="Jin Soo Kim" initials="JSK" lastIdx="0" clrIdx="1">
    <p:extLst>
      <p:ext uri="{19B8F6BF-5375-455C-9EA6-DF929625EA0E}">
        <p15:presenceInfo xmlns:p15="http://schemas.microsoft.com/office/powerpoint/2012/main" userId="S::jkim@asn-online.org::ae53f8ed-7967-4a34-ae18-18c407498a08" providerId="AD"/>
      </p:ext>
    </p:extLst>
  </p:cmAuthor>
  <p:cmAuthor id="3" name="Liz Larabell" initials="LL" lastIdx="0" clrIdx="2">
    <p:extLst>
      <p:ext uri="{19B8F6BF-5375-455C-9EA6-DF929625EA0E}">
        <p15:presenceInfo xmlns:p15="http://schemas.microsoft.com/office/powerpoint/2012/main" userId="S::llarabell@asn-online.org::39804378-6794-465b-97b0-23bf43aedd5e" providerId="AD"/>
      </p:ext>
    </p:extLst>
  </p:cmAuthor>
</p:cmAuthorLst>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fill>
          <a:solidFill>
            <a:schemeClr val="dk1">
              <a:tint val="40000"/>
            </a:schemeClr>
          </a:solidFill>
        </a:fill>
      </a:tcStyle>
    </a:band1H>
    <a:band1V>
      <a:tcStyle>
        <a:fill>
          <a:solidFill>
            <a:schemeClr val="dk1">
              <a:tint val="40000"/>
            </a:schemeClr>
          </a:solidFill>
        </a:fill>
      </a:tcStyle>
    </a:band1V>
    <a:lastCol>
      <a:tcTxStyle b="on">
        <a:fontRef idx="minor">
          <a:prstClr val="black"/>
        </a:fontRef>
        <a:schemeClr val="lt1"/>
      </a:tcTxStyle>
      <a:tcStyle>
        <a:fill>
          <a:solidFill>
            <a:schemeClr val="dk1"/>
          </a:solidFill>
        </a:fill>
      </a:tcStyle>
    </a:lastCol>
    <a:firstCol>
      <a:tcTxStyle b="on">
        <a:fontRef idx="minor">
          <a:prstClr val="black"/>
        </a:fontRef>
        <a:schemeClr val="lt1"/>
      </a:tcTxStyle>
      <a:tcStyle>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69" autoAdjust="0"/>
    <p:restoredTop sz="90129" autoAdjust="0"/>
  </p:normalViewPr>
  <p:slideViewPr>
    <p:cSldViewPr snapToGrid="0">
      <p:cViewPr>
        <p:scale>
          <a:sx n="90" d="100"/>
          <a:sy n="90" d="100"/>
        </p:scale>
        <p:origin x="324" y="288"/>
      </p:cViewPr>
      <p:guideLst>
        <p:guide orient="horz" pos="2160"/>
        <p:guide pos="3840"/>
      </p:guideLst>
    </p:cSldViewPr>
  </p:slideViewPr>
  <p:notesTextViewPr>
    <p:cViewPr>
      <p:scale>
        <a:sx n="3" d="2"/>
        <a:sy n="3" d="2"/>
      </p:scale>
      <p:origin x="0" y="0"/>
    </p:cViewPr>
  </p:notesTextViewPr>
  <p:sorterViewPr>
    <p:cViewPr varScale="1">
      <p:scale>
        <a:sx n="100" d="100"/>
        <a:sy n="100" d="100"/>
      </p:scale>
      <p:origin x="0" y="-4260"/>
    </p:cViewPr>
  </p:sorterViewPr>
  <p:notesViewPr>
    <p:cSldViewPr>
      <p:cViewPr>
        <p:scale>
          <a:sx n="1" d="100"/>
          <a:sy n="1" d="100"/>
        </p:scale>
        <p:origin x="0" y="0"/>
      </p:cViewPr>
    </p:cSldViewPr>
  </p:notesViewPr>
  <p:gridSpacing cx="76200" cy="76200"/>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slide" Target="slides/slide10.xml" /><Relationship Id="rId14" Type="http://schemas.openxmlformats.org/officeDocument/2006/relationships/slide" Target="slides/slide11.xml" /><Relationship Id="rId15" Type="http://schemas.openxmlformats.org/officeDocument/2006/relationships/slide" Target="slides/slide12.xml" /><Relationship Id="rId16" Type="http://schemas.openxmlformats.org/officeDocument/2006/relationships/slide" Target="slides/slide13.xml" /><Relationship Id="rId17" Type="http://schemas.openxmlformats.org/officeDocument/2006/relationships/slide" Target="slides/slide14.xml" /><Relationship Id="rId18" Type="http://schemas.openxmlformats.org/officeDocument/2006/relationships/slide" Target="slides/slide15.xml" /><Relationship Id="rId19" Type="http://schemas.openxmlformats.org/officeDocument/2006/relationships/slide" Target="slides/slide16.xml" /><Relationship Id="rId2" Type="http://schemas.openxmlformats.org/officeDocument/2006/relationships/slideMaster" Target="slideMasters/slideMaster1.xml" /><Relationship Id="rId20" Type="http://schemas.openxmlformats.org/officeDocument/2006/relationships/slide" Target="slides/slide17.xml" /><Relationship Id="rId21" Type="http://schemas.openxmlformats.org/officeDocument/2006/relationships/slide" Target="slides/slide18.xml" /><Relationship Id="rId22" Type="http://schemas.openxmlformats.org/officeDocument/2006/relationships/slide" Target="slides/slide19.xml" /><Relationship Id="rId23" Type="http://schemas.openxmlformats.org/officeDocument/2006/relationships/slide" Target="slides/slide20.xml" /><Relationship Id="rId24" Type="http://schemas.openxmlformats.org/officeDocument/2006/relationships/slide" Target="slides/slide21.xml" /><Relationship Id="rId25" Type="http://schemas.openxmlformats.org/officeDocument/2006/relationships/slide" Target="slides/slide22.xml" /><Relationship Id="rId26" Type="http://schemas.openxmlformats.org/officeDocument/2006/relationships/slide" Target="slides/slide23.xml" /><Relationship Id="rId27" Type="http://schemas.openxmlformats.org/officeDocument/2006/relationships/slide" Target="slides/slide24.xml" /><Relationship Id="rId28" Type="http://schemas.openxmlformats.org/officeDocument/2006/relationships/slide" Target="slides/slide25.xml" /><Relationship Id="rId29" Type="http://schemas.openxmlformats.org/officeDocument/2006/relationships/slide" Target="slides/slide26.xml" /><Relationship Id="rId3" Type="http://schemas.openxmlformats.org/officeDocument/2006/relationships/notesMaster" Target="notesMasters/notesMaster1.xml" /><Relationship Id="rId30" Type="http://schemas.openxmlformats.org/officeDocument/2006/relationships/slide" Target="slides/slide27.xml" /><Relationship Id="rId31" Type="http://schemas.openxmlformats.org/officeDocument/2006/relationships/slide" Target="slides/slide28.xml" /><Relationship Id="rId32" Type="http://schemas.openxmlformats.org/officeDocument/2006/relationships/slide" Target="slides/slide29.xml" /><Relationship Id="rId33" Type="http://schemas.openxmlformats.org/officeDocument/2006/relationships/slide" Target="slides/slide30.xml" /><Relationship Id="rId34" Type="http://schemas.openxmlformats.org/officeDocument/2006/relationships/slide" Target="slides/slide31.xml" /><Relationship Id="rId35" Type="http://schemas.openxmlformats.org/officeDocument/2006/relationships/slide" Target="slides/slide32.xml" /><Relationship Id="rId36" Type="http://schemas.openxmlformats.org/officeDocument/2006/relationships/slide" Target="slides/slide33.xml" /><Relationship Id="rId37" Type="http://schemas.openxmlformats.org/officeDocument/2006/relationships/slide" Target="slides/slide34.xml" /><Relationship Id="rId38" Type="http://schemas.openxmlformats.org/officeDocument/2006/relationships/slide" Target="slides/slide35.xml" /><Relationship Id="rId39" Type="http://schemas.openxmlformats.org/officeDocument/2006/relationships/slide" Target="slides/slide36.xml" /><Relationship Id="rId4" Type="http://schemas.openxmlformats.org/officeDocument/2006/relationships/slide" Target="slides/slide1.xml" /><Relationship Id="rId40" Type="http://schemas.openxmlformats.org/officeDocument/2006/relationships/slide" Target="slides/slide37.xml" /><Relationship Id="rId41" Type="http://schemas.openxmlformats.org/officeDocument/2006/relationships/slide" Target="slides/slide38.xml" /><Relationship Id="rId42" Type="http://schemas.openxmlformats.org/officeDocument/2006/relationships/slide" Target="slides/slide39.xml" /><Relationship Id="rId43" Type="http://schemas.openxmlformats.org/officeDocument/2006/relationships/slide" Target="slides/slide40.xml" /><Relationship Id="rId44" Type="http://schemas.openxmlformats.org/officeDocument/2006/relationships/slide" Target="slides/slide41.xml" /><Relationship Id="rId45" Type="http://schemas.openxmlformats.org/officeDocument/2006/relationships/slide" Target="slides/slide42.xml" /><Relationship Id="rId46" Type="http://schemas.openxmlformats.org/officeDocument/2006/relationships/slide" Target="slides/slide43.xml" /><Relationship Id="rId47" Type="http://schemas.openxmlformats.org/officeDocument/2006/relationships/slide" Target="slides/slide44.xml" /><Relationship Id="rId48" Type="http://schemas.openxmlformats.org/officeDocument/2006/relationships/slide" Target="slides/slide45.xml" /><Relationship Id="rId49" Type="http://schemas.openxmlformats.org/officeDocument/2006/relationships/slide" Target="slides/slide46.xml" /><Relationship Id="rId5" Type="http://schemas.openxmlformats.org/officeDocument/2006/relationships/slide" Target="slides/slide2.xml" /><Relationship Id="rId50" Type="http://schemas.openxmlformats.org/officeDocument/2006/relationships/slide" Target="slides/slide47.xml" /><Relationship Id="rId51" Type="http://schemas.openxmlformats.org/officeDocument/2006/relationships/slide" Target="slides/slide48.xml" /><Relationship Id="rId52" Type="http://schemas.openxmlformats.org/officeDocument/2006/relationships/slide" Target="slides/slide49.xml" /><Relationship Id="rId53" Type="http://schemas.openxmlformats.org/officeDocument/2006/relationships/slide" Target="slides/slide50.xml" /><Relationship Id="rId54" Type="http://schemas.openxmlformats.org/officeDocument/2006/relationships/slide" Target="slides/slide51.xml" /><Relationship Id="rId55" Type="http://schemas.openxmlformats.org/officeDocument/2006/relationships/slide" Target="slides/slide52.xml" /><Relationship Id="rId56" Type="http://schemas.openxmlformats.org/officeDocument/2006/relationships/slide" Target="slides/slide53.xml" /><Relationship Id="rId57" Type="http://schemas.openxmlformats.org/officeDocument/2006/relationships/slide" Target="slides/slide54.xml" /><Relationship Id="rId58" Type="http://schemas.openxmlformats.org/officeDocument/2006/relationships/slide" Target="slides/slide55.xml" /><Relationship Id="rId59" Type="http://schemas.openxmlformats.org/officeDocument/2006/relationships/slide" Target="slides/slide56.xml" /><Relationship Id="rId6" Type="http://schemas.openxmlformats.org/officeDocument/2006/relationships/slide" Target="slides/slide3.xml" /><Relationship Id="rId60" Type="http://schemas.openxmlformats.org/officeDocument/2006/relationships/slide" Target="slides/slide57.xml" /><Relationship Id="rId61" Type="http://schemas.openxmlformats.org/officeDocument/2006/relationships/slide" Target="slides/slide58.xml" /><Relationship Id="rId62" Type="http://schemas.openxmlformats.org/officeDocument/2006/relationships/slide" Target="slides/slide59.xml" /><Relationship Id="rId63" Type="http://schemas.openxmlformats.org/officeDocument/2006/relationships/slide" Target="slides/slide60.xml" /><Relationship Id="rId64" Type="http://schemas.openxmlformats.org/officeDocument/2006/relationships/slide" Target="slides/slide61.xml" /><Relationship Id="rId65" Type="http://schemas.openxmlformats.org/officeDocument/2006/relationships/slide" Target="slides/slide62.xml" /><Relationship Id="rId66" Type="http://schemas.openxmlformats.org/officeDocument/2006/relationships/slide" Target="slides/slide63.xml" /><Relationship Id="rId67" Type="http://schemas.openxmlformats.org/officeDocument/2006/relationships/slide" Target="slides/slide64.xml" /><Relationship Id="rId68" Type="http://schemas.openxmlformats.org/officeDocument/2006/relationships/slide" Target="slides/slide65.xml" /><Relationship Id="rId69" Type="http://schemas.openxmlformats.org/officeDocument/2006/relationships/tags" Target="tags/tag1.xml" /><Relationship Id="rId7" Type="http://schemas.openxmlformats.org/officeDocument/2006/relationships/slide" Target="slides/slide4.xml" /><Relationship Id="rId70" Type="http://schemas.openxmlformats.org/officeDocument/2006/relationships/presProps" Target="presProps.xml" /><Relationship Id="rId71" Type="http://schemas.openxmlformats.org/officeDocument/2006/relationships/viewProps" Target="viewProps.xml" /><Relationship Id="rId72" Type="http://schemas.openxmlformats.org/officeDocument/2006/relationships/theme" Target="theme/theme1.xml" /><Relationship Id="rId73" Type="http://schemas.openxmlformats.org/officeDocument/2006/relationships/tableStyles" Target="tableStyles.xml" /><Relationship Id="rId8" Type="http://schemas.openxmlformats.org/officeDocument/2006/relationships/slide" Target="slides/slide5.xml" /><Relationship Id="rId9" Type="http://schemas.openxmlformats.org/officeDocument/2006/relationships/slide" Target="slides/slide6.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nvGrpSpPr>
      <p:grpSpPr>
        <a:xfrm>
          <a:off x="0" y="0"/>
          <a:ext cx="0" cy="0"/>
        </a:xfrm>
      </p:grpSpPr>
      <p:sp>
        <p:nvSpPr>
          <p:cNvPr id="2" name="Header Placeholder 1"/>
          <p:cNvSpPr>
            <a:spLocks noGrp="1"/>
          </p:cNvSpPr>
          <p:nvPr>
            <p:ph type="hdr" sz="quarter"/>
          </p:nvPr>
        </p:nvSpPr>
        <p:spPr>
          <a:xfrm>
            <a:off x="0" y="0"/>
            <a:ext cx="3037840" cy="461804"/>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1804"/>
          </a:xfrm>
          <a:prstGeom prst="rect">
            <a:avLst/>
          </a:prstGeom>
        </p:spPr>
        <p:txBody>
          <a:bodyPr vert="horz" lIns="92830" tIns="46415" rIns="92830" bIns="46415" rtlCol="0"/>
          <a:lstStyle>
            <a:lvl1pPr algn="r">
              <a:defRPr sz="1200"/>
            </a:lvl1pPr>
          </a:lstStyle>
          <a:p>
            <a:fld id="{DDB9B321-329B-F34A-B590-D8742A472EDA}" type="datetimeFigureOut">
              <a:rPr lang="en-US" smtClean="0"/>
              <a:t>2/26/2021</a:t>
            </a:fld>
            <a:endParaRPr lang="en-US"/>
          </a:p>
        </p:txBody>
      </p:sp>
      <p:sp>
        <p:nvSpPr>
          <p:cNvPr id="4" name="Slide Image Placeholder 3"/>
          <p:cNvSpPr>
            <a:spLocks noGrp="1" noRot="1" noChangeAspect="1"/>
          </p:cNvSpPr>
          <p:nvPr>
            <p:ph type="sldImg" idx="2"/>
          </p:nvPr>
        </p:nvSpPr>
        <p:spPr>
          <a:xfrm>
            <a:off x="425450" y="692150"/>
            <a:ext cx="6159500" cy="3463925"/>
          </a:xfrm>
          <a:prstGeom prst="rect">
            <a:avLst/>
          </a:prstGeom>
          <a:noFill/>
          <a:ln w="12700">
            <a:solidFill>
              <a:prstClr val="black"/>
            </a:solidFill>
          </a:ln>
        </p:spPr>
      </p:sp>
      <p:sp>
        <p:nvSpPr>
          <p:cNvPr id="5" name="Notes Placeholder 4"/>
          <p:cNvSpPr>
            <a:spLocks noGrp="1"/>
          </p:cNvSpPr>
          <p:nvPr>
            <p:ph type="body" sz="quarter" idx="3"/>
          </p:nvPr>
        </p:nvSpPr>
        <p:spPr>
          <a:xfrm>
            <a:off x="701040" y="4387136"/>
            <a:ext cx="5608320" cy="4156234"/>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8"/>
            <a:ext cx="3037840" cy="461804"/>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8"/>
            <a:ext cx="3037840" cy="461804"/>
          </a:xfrm>
          <a:prstGeom prst="rect">
            <a:avLst/>
          </a:prstGeom>
        </p:spPr>
        <p:txBody>
          <a:bodyPr vert="horz" lIns="92830" tIns="46415" rIns="92830" bIns="46415" rtlCol="0" anchor="b"/>
          <a:lstStyle>
            <a:lvl1pPr algn="r">
              <a:defRPr sz="1200"/>
            </a:lvl1pPr>
          </a:lstStyle>
          <a:p>
            <a:fld id="{55F2DACD-BB36-F445-A070-9F1BBA6F95DB}" type="slidenum">
              <a:rPr lang="en-US" smtClean="0"/>
              <a:t>‹#›</a:t>
            </a:fld>
            <a:endParaRPr lang="en-US"/>
          </a:p>
        </p:txBody>
      </p:sp>
    </p:spTree>
    <p:extLst>
      <p:ext uri="{BB962C8B-B14F-4D97-AF65-F5344CB8AC3E}">
        <p14:creationId val="246874001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30.xml" /><Relationship Id="rId2" Type="http://schemas.openxmlformats.org/officeDocument/2006/relationships/notesMaster" Target="../notesMasters/notesMaster1.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41.xml" /><Relationship Id="rId2" Type="http://schemas.openxmlformats.org/officeDocument/2006/relationships/notesMaster" Target="../notesMasters/notesMaster1.xml" /></Relationships>
</file>

<file path=ppt/notesSlides/_rels/notesSlide16.xml.rels>&#65279;<?xml version="1.0" encoding="utf-8" standalone="yes"?><Relationships xmlns="http://schemas.openxmlformats.org/package/2006/relationships"><Relationship Id="rId1" Type="http://schemas.openxmlformats.org/officeDocument/2006/relationships/slide" Target="../slides/slide44.xml" /><Relationship Id="rId2" Type="http://schemas.openxmlformats.org/officeDocument/2006/relationships/notesMaster" Target="../notesMasters/notesMaster1.xml" /></Relationships>
</file>

<file path=ppt/notesSlides/_rels/notesSlide17.xml.rels>&#65279;<?xml version="1.0" encoding="utf-8" standalone="yes"?><Relationships xmlns="http://schemas.openxmlformats.org/package/2006/relationships"><Relationship Id="rId1" Type="http://schemas.openxmlformats.org/officeDocument/2006/relationships/slide" Target="../slides/slide45.xml" /><Relationship Id="rId2" Type="http://schemas.openxmlformats.org/officeDocument/2006/relationships/notesMaster" Target="../notesMasters/notesMaster1.xml" /></Relationships>
</file>

<file path=ppt/notesSlides/_rels/notesSlide18.xml.rels>&#65279;<?xml version="1.0" encoding="utf-8" standalone="yes"?><Relationships xmlns="http://schemas.openxmlformats.org/package/2006/relationships"><Relationship Id="rId1" Type="http://schemas.openxmlformats.org/officeDocument/2006/relationships/slide" Target="../slides/slide46.xml" /><Relationship Id="rId2" Type="http://schemas.openxmlformats.org/officeDocument/2006/relationships/notesMaster" Target="../notesMasters/notesMaster1.xml" /></Relationships>
</file>

<file path=ppt/notesSlides/_rels/notesSlide19.xml.rels>&#65279;<?xml version="1.0" encoding="utf-8" standalone="yes"?><Relationships xmlns="http://schemas.openxmlformats.org/package/2006/relationships"><Relationship Id="rId1" Type="http://schemas.openxmlformats.org/officeDocument/2006/relationships/slide" Target="../slides/slide49.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20.xml.rels>&#65279;<?xml version="1.0" encoding="utf-8" standalone="yes"?><Relationships xmlns="http://schemas.openxmlformats.org/package/2006/relationships"><Relationship Id="rId1" Type="http://schemas.openxmlformats.org/officeDocument/2006/relationships/slide" Target="../slides/slide50.xml" /><Relationship Id="rId2" Type="http://schemas.openxmlformats.org/officeDocument/2006/relationships/notesMaster" Target="../notesMasters/notesMaster1.xml" /></Relationships>
</file>

<file path=ppt/notesSlides/_rels/notesSlide21.xml.rels>&#65279;<?xml version="1.0" encoding="utf-8" standalone="yes"?><Relationships xmlns="http://schemas.openxmlformats.org/package/2006/relationships"><Relationship Id="rId1" Type="http://schemas.openxmlformats.org/officeDocument/2006/relationships/slide" Target="../slides/slide55.xml" /><Relationship Id="rId2" Type="http://schemas.openxmlformats.org/officeDocument/2006/relationships/notesMaster" Target="../notesMasters/notesMaster1.xml" /></Relationships>
</file>

<file path=ppt/notesSlides/_rels/notesSlide22.xml.rels>&#65279;<?xml version="1.0" encoding="utf-8" standalone="yes"?><Relationships xmlns="http://schemas.openxmlformats.org/package/2006/relationships"><Relationship Id="rId1" Type="http://schemas.openxmlformats.org/officeDocument/2006/relationships/slide" Target="../slides/slide56.xml" /><Relationship Id="rId2" Type="http://schemas.openxmlformats.org/officeDocument/2006/relationships/notesMaster" Target="../notesMasters/notesMaster1.xml" /></Relationships>
</file>

<file path=ppt/notesSlides/_rels/notesSlide23.xml.rels>&#65279;<?xml version="1.0" encoding="utf-8" standalone="yes"?><Relationships xmlns="http://schemas.openxmlformats.org/package/2006/relationships"><Relationship Id="rId1" Type="http://schemas.openxmlformats.org/officeDocument/2006/relationships/slide" Target="../slides/slide57.xml" /><Relationship Id="rId2" Type="http://schemas.openxmlformats.org/officeDocument/2006/relationships/notesMaster" Target="../notesMasters/notesMaster1.xml" /></Relationships>
</file>

<file path=ppt/notesSlides/_rels/notesSlide24.xml.rels>&#65279;<?xml version="1.0" encoding="utf-8" standalone="yes"?><Relationships xmlns="http://schemas.openxmlformats.org/package/2006/relationships"><Relationship Id="rId1" Type="http://schemas.openxmlformats.org/officeDocument/2006/relationships/slide" Target="../slides/slide59.xml" /><Relationship Id="rId2"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a:solidFill>
                <a:srgbClr val="FF0000"/>
              </a:solidFill>
            </a:endParaRPr>
          </a:p>
        </p:txBody>
      </p:sp>
      <p:sp>
        <p:nvSpPr>
          <p:cNvPr id="4" name="Slide Number Placeholder 3"/>
          <p:cNvSpPr>
            <a:spLocks noGrp="1"/>
          </p:cNvSpPr>
          <p:nvPr>
            <p:ph type="sldNum" sz="quarter" idx="5"/>
          </p:nvPr>
        </p:nvSpPr>
        <p:spPr/>
        <p:txBody>
          <a:bodyPr/>
          <a:lstStyle/>
          <a:p>
            <a:fld id="{55F2DACD-BB36-F445-A070-9F1BBA6F95DB}" type="slidenum">
              <a:rPr lang="en-US" smtClean="0"/>
              <a:t>1</a:t>
            </a:fld>
            <a:endParaRPr lang="en-US"/>
          </a:p>
        </p:txBody>
      </p:sp>
    </p:spTree>
    <p:extLst>
      <p:ext uri="{BB962C8B-B14F-4D97-AF65-F5344CB8AC3E}">
        <p14:creationId val="1597227378"/>
      </p:ext>
    </p:extLst>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Slide Number Placeholder 3"/>
          <p:cNvSpPr>
            <a:spLocks noGrp="1"/>
          </p:cNvSpPr>
          <p:nvPr>
            <p:ph type="sldNum" sz="quarter" idx="5"/>
          </p:nvPr>
        </p:nvSpPr>
        <p:spPr/>
        <p:txBody>
          <a:bodyPr/>
          <a:lstStyle/>
          <a:p>
            <a:fld id="{55F2DACD-BB36-F445-A070-9F1BBA6F95DB}" type="slidenum">
              <a:rPr lang="en-US" smtClean="0"/>
              <a:t>25</a:t>
            </a:fld>
            <a:endParaRPr lang="en-US"/>
          </a:p>
        </p:txBody>
      </p:sp>
    </p:spTree>
    <p:extLst>
      <p:ext uri="{BB962C8B-B14F-4D97-AF65-F5344CB8AC3E}">
        <p14:creationId val="2916605402"/>
      </p:ext>
    </p:extLst>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1"/>
          </a:p>
        </p:txBody>
      </p:sp>
      <p:sp>
        <p:nvSpPr>
          <p:cNvPr id="4" name="Slide Number Placeholder 3"/>
          <p:cNvSpPr>
            <a:spLocks noGrp="1"/>
          </p:cNvSpPr>
          <p:nvPr>
            <p:ph type="sldNum" sz="quarter" idx="5"/>
          </p:nvPr>
        </p:nvSpPr>
        <p:spPr/>
        <p:txBody>
          <a:bodyPr/>
          <a:lstStyle/>
          <a:p>
            <a:fld id="{55F2DACD-BB36-F445-A070-9F1BBA6F95DB}" type="slidenum">
              <a:rPr lang="en-US" smtClean="0"/>
              <a:t>27</a:t>
            </a:fld>
            <a:endParaRPr lang="en-US"/>
          </a:p>
        </p:txBody>
      </p:sp>
    </p:spTree>
    <p:extLst>
      <p:ext uri="{BB962C8B-B14F-4D97-AF65-F5344CB8AC3E}">
        <p14:creationId val="1779189048"/>
      </p:ext>
    </p:extLst>
  </p:cSld>
  <p:clrMapOvr>
    <a:masterClrMapping/>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28</a:t>
            </a:fld>
            <a:endParaRPr lang="en-US"/>
          </a:p>
        </p:txBody>
      </p:sp>
    </p:spTree>
    <p:extLst>
      <p:ext uri="{BB962C8B-B14F-4D97-AF65-F5344CB8AC3E}">
        <p14:creationId val="3365206754"/>
      </p:ext>
    </p:extLst>
  </p:cSld>
  <p:clrMapOvr>
    <a:masterClrMapping/>
  </p:clrMapOvr>
</p:notes>
</file>

<file path=ppt/notesSlides/notesSlide1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29</a:t>
            </a:fld>
            <a:endParaRPr lang="en-US"/>
          </a:p>
        </p:txBody>
      </p:sp>
    </p:spTree>
    <p:extLst>
      <p:ext uri="{BB962C8B-B14F-4D97-AF65-F5344CB8AC3E}">
        <p14:creationId val="3175032323"/>
      </p:ext>
    </p:extLst>
  </p:cSld>
  <p:clrMapOvr>
    <a:masterClrMapping/>
  </p:clrMapOvr>
</p:notes>
</file>

<file path=ppt/notesSlides/notesSlide1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30</a:t>
            </a:fld>
            <a:endParaRPr lang="en-US"/>
          </a:p>
        </p:txBody>
      </p:sp>
    </p:spTree>
    <p:extLst>
      <p:ext uri="{BB962C8B-B14F-4D97-AF65-F5344CB8AC3E}">
        <p14:creationId val="625245323"/>
      </p:ext>
    </p:extLst>
  </p:cSld>
  <p:clrMapOvr>
    <a:masterClrMapping/>
  </p:clrMapOvr>
</p:notes>
</file>

<file path=ppt/notesSlides/notesSlide1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1"/>
          </a:p>
        </p:txBody>
      </p:sp>
      <p:sp>
        <p:nvSpPr>
          <p:cNvPr id="4" name="Slide Number Placeholder 3"/>
          <p:cNvSpPr>
            <a:spLocks noGrp="1"/>
          </p:cNvSpPr>
          <p:nvPr>
            <p:ph type="sldNum" sz="quarter" idx="5"/>
          </p:nvPr>
        </p:nvSpPr>
        <p:spPr/>
        <p:txBody>
          <a:bodyPr/>
          <a:lstStyle/>
          <a:p>
            <a:fld id="{55F2DACD-BB36-F445-A070-9F1BBA6F95DB}" type="slidenum">
              <a:rPr lang="en-US" smtClean="0"/>
              <a:t>41</a:t>
            </a:fld>
            <a:endParaRPr lang="en-US"/>
          </a:p>
        </p:txBody>
      </p:sp>
    </p:spTree>
    <p:extLst>
      <p:ext uri="{BB962C8B-B14F-4D97-AF65-F5344CB8AC3E}">
        <p14:creationId val="2668744123"/>
      </p:ext>
    </p:extLst>
  </p:cSld>
  <p:clrMapOvr>
    <a:masterClrMapping/>
  </p:clrMapOvr>
</p:notes>
</file>

<file path=ppt/notesSlides/notesSlide1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1"/>
          </a:p>
        </p:txBody>
      </p:sp>
      <p:sp>
        <p:nvSpPr>
          <p:cNvPr id="4" name="Slide Number Placeholder 3"/>
          <p:cNvSpPr>
            <a:spLocks noGrp="1"/>
          </p:cNvSpPr>
          <p:nvPr>
            <p:ph type="sldNum" sz="quarter" idx="5"/>
          </p:nvPr>
        </p:nvSpPr>
        <p:spPr/>
        <p:txBody>
          <a:bodyPr/>
          <a:lstStyle/>
          <a:p>
            <a:fld id="{55F2DACD-BB36-F445-A070-9F1BBA6F95DB}" type="slidenum">
              <a:rPr lang="en-US" smtClean="0"/>
              <a:t>44</a:t>
            </a:fld>
            <a:endParaRPr lang="en-US"/>
          </a:p>
        </p:txBody>
      </p:sp>
    </p:spTree>
    <p:extLst>
      <p:ext uri="{BB962C8B-B14F-4D97-AF65-F5344CB8AC3E}">
        <p14:creationId val="3244807002"/>
      </p:ext>
    </p:extLst>
  </p:cSld>
  <p:clrMapOvr>
    <a:masterClrMapping/>
  </p:clrMapOvr>
</p:notes>
</file>

<file path=ppt/notesSlides/notesSlide1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1"/>
          </a:p>
        </p:txBody>
      </p:sp>
      <p:sp>
        <p:nvSpPr>
          <p:cNvPr id="4" name="Slide Number Placeholder 3"/>
          <p:cNvSpPr>
            <a:spLocks noGrp="1"/>
          </p:cNvSpPr>
          <p:nvPr>
            <p:ph type="sldNum" sz="quarter" idx="5"/>
          </p:nvPr>
        </p:nvSpPr>
        <p:spPr/>
        <p:txBody>
          <a:bodyPr/>
          <a:lstStyle/>
          <a:p>
            <a:fld id="{55F2DACD-BB36-F445-A070-9F1BBA6F95DB}" type="slidenum">
              <a:rPr lang="en-US" smtClean="0"/>
              <a:t>45</a:t>
            </a:fld>
            <a:endParaRPr lang="en-US"/>
          </a:p>
        </p:txBody>
      </p:sp>
    </p:spTree>
    <p:extLst>
      <p:ext uri="{BB962C8B-B14F-4D97-AF65-F5344CB8AC3E}">
        <p14:creationId val="2323624028"/>
      </p:ext>
    </p:extLst>
  </p:cSld>
  <p:clrMapOvr>
    <a:masterClrMapping/>
  </p:clrMapOvr>
</p:notes>
</file>

<file path=ppt/notesSlides/notesSlide1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Slide Number Placeholder 3"/>
          <p:cNvSpPr>
            <a:spLocks noGrp="1"/>
          </p:cNvSpPr>
          <p:nvPr>
            <p:ph type="sldNum" sz="quarter" idx="5"/>
          </p:nvPr>
        </p:nvSpPr>
        <p:spPr/>
        <p:txBody>
          <a:bodyPr/>
          <a:lstStyle/>
          <a:p>
            <a:fld id="{55F2DACD-BB36-F445-A070-9F1BBA6F95DB}" type="slidenum">
              <a:rPr lang="en-US" smtClean="0"/>
              <a:t>46</a:t>
            </a:fld>
            <a:endParaRPr lang="en-US"/>
          </a:p>
        </p:txBody>
      </p:sp>
    </p:spTree>
    <p:extLst>
      <p:ext uri="{BB962C8B-B14F-4D97-AF65-F5344CB8AC3E}">
        <p14:creationId val="484874875"/>
      </p:ext>
    </p:extLst>
  </p:cSld>
  <p:clrMapOvr>
    <a:masterClrMapping/>
  </p:clrMapOvr>
</p:notes>
</file>

<file path=ppt/notesSlides/notesSlide1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5F2DACD-BB36-F445-A070-9F1BBA6F95DB}" type="slidenum">
              <a:rPr lang="en-US" smtClean="0"/>
              <a:t>49</a:t>
            </a:fld>
            <a:endParaRPr lang="en-US"/>
          </a:p>
        </p:txBody>
      </p:sp>
    </p:spTree>
    <p:extLst>
      <p:ext uri="{BB962C8B-B14F-4D97-AF65-F5344CB8AC3E}">
        <p14:creationId val="1941512037"/>
      </p:ext>
    </p:extLst>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1"/>
          </a:p>
        </p:txBody>
      </p:sp>
      <p:sp>
        <p:nvSpPr>
          <p:cNvPr id="4" name="Slide Number Placeholder 3"/>
          <p:cNvSpPr>
            <a:spLocks noGrp="1"/>
          </p:cNvSpPr>
          <p:nvPr>
            <p:ph type="sldNum" sz="quarter" idx="5"/>
          </p:nvPr>
        </p:nvSpPr>
        <p:spPr/>
        <p:txBody>
          <a:bodyPr/>
          <a:lstStyle/>
          <a:p>
            <a:fld id="{55F2DACD-BB36-F445-A070-9F1BBA6F95DB}" type="slidenum">
              <a:rPr lang="en-US" smtClean="0"/>
              <a:t>3</a:t>
            </a:fld>
            <a:endParaRPr lang="en-US"/>
          </a:p>
        </p:txBody>
      </p:sp>
    </p:spTree>
    <p:extLst>
      <p:ext uri="{BB962C8B-B14F-4D97-AF65-F5344CB8AC3E}">
        <p14:creationId val="2428554738"/>
      </p:ext>
    </p:extLst>
  </p:cSld>
  <p:clrMapOvr>
    <a:masterClrMapping/>
  </p:clrMapOvr>
</p:notes>
</file>

<file path=ppt/notesSlides/notesSlide2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Slide Number Placeholder 3"/>
          <p:cNvSpPr>
            <a:spLocks noGrp="1"/>
          </p:cNvSpPr>
          <p:nvPr>
            <p:ph type="sldNum" sz="quarter" idx="5"/>
          </p:nvPr>
        </p:nvSpPr>
        <p:spPr/>
        <p:txBody>
          <a:bodyPr/>
          <a:lstStyle/>
          <a:p>
            <a:fld id="{55F2DACD-BB36-F445-A070-9F1BBA6F95DB}" type="slidenum">
              <a:rPr lang="en-US" smtClean="0"/>
              <a:t>50</a:t>
            </a:fld>
            <a:endParaRPr lang="en-US"/>
          </a:p>
        </p:txBody>
      </p:sp>
    </p:spTree>
    <p:extLst>
      <p:ext uri="{BB962C8B-B14F-4D97-AF65-F5344CB8AC3E}">
        <p14:creationId val="1934438903"/>
      </p:ext>
    </p:extLst>
  </p:cSld>
  <p:clrMapOvr>
    <a:masterClrMapping/>
  </p:clrMapOvr>
</p:notes>
</file>

<file path=ppt/notesSlides/notesSlide2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1"/>
          </a:p>
        </p:txBody>
      </p:sp>
      <p:sp>
        <p:nvSpPr>
          <p:cNvPr id="4" name="Slide Number Placeholder 3"/>
          <p:cNvSpPr>
            <a:spLocks noGrp="1"/>
          </p:cNvSpPr>
          <p:nvPr>
            <p:ph type="sldNum" sz="quarter" idx="5"/>
          </p:nvPr>
        </p:nvSpPr>
        <p:spPr/>
        <p:txBody>
          <a:bodyPr/>
          <a:lstStyle/>
          <a:p>
            <a:fld id="{55F2DACD-BB36-F445-A070-9F1BBA6F95DB}" type="slidenum">
              <a:rPr lang="en-US" smtClean="0"/>
              <a:t>55</a:t>
            </a:fld>
            <a:endParaRPr lang="en-US"/>
          </a:p>
        </p:txBody>
      </p:sp>
    </p:spTree>
    <p:extLst>
      <p:ext uri="{BB962C8B-B14F-4D97-AF65-F5344CB8AC3E}">
        <p14:creationId val="1596536476"/>
      </p:ext>
    </p:extLst>
  </p:cSld>
  <p:clrMapOvr>
    <a:masterClrMapping/>
  </p:clrMapOvr>
</p:notes>
</file>

<file path=ppt/notesSlides/notesSlide2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1"/>
          </a:p>
        </p:txBody>
      </p:sp>
      <p:sp>
        <p:nvSpPr>
          <p:cNvPr id="4" name="Slide Number Placeholder 3"/>
          <p:cNvSpPr>
            <a:spLocks noGrp="1"/>
          </p:cNvSpPr>
          <p:nvPr>
            <p:ph type="sldNum" sz="quarter" idx="5"/>
          </p:nvPr>
        </p:nvSpPr>
        <p:spPr/>
        <p:txBody>
          <a:bodyPr/>
          <a:lstStyle/>
          <a:p>
            <a:fld id="{55F2DACD-BB36-F445-A070-9F1BBA6F95DB}" type="slidenum">
              <a:rPr lang="en-US" smtClean="0"/>
              <a:t>56</a:t>
            </a:fld>
            <a:endParaRPr lang="en-US"/>
          </a:p>
        </p:txBody>
      </p:sp>
    </p:spTree>
    <p:extLst>
      <p:ext uri="{BB962C8B-B14F-4D97-AF65-F5344CB8AC3E}">
        <p14:creationId val="1817678839"/>
      </p:ext>
    </p:extLst>
  </p:cSld>
  <p:clrMapOvr>
    <a:masterClrMapping/>
  </p:clrMapOvr>
</p:notes>
</file>

<file path=ppt/notesSlides/notesSlide2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1"/>
          </a:p>
        </p:txBody>
      </p:sp>
      <p:sp>
        <p:nvSpPr>
          <p:cNvPr id="4" name="Slide Number Placeholder 3"/>
          <p:cNvSpPr>
            <a:spLocks noGrp="1"/>
          </p:cNvSpPr>
          <p:nvPr>
            <p:ph type="sldNum" sz="quarter" idx="10"/>
          </p:nvPr>
        </p:nvSpPr>
        <p:spPr/>
        <p:txBody>
          <a:bodyPr/>
          <a:lstStyle/>
          <a:p>
            <a:fld id="{55F2DACD-BB36-F445-A070-9F1BBA6F95DB}" type="slidenum">
              <a:rPr lang="en-US" smtClean="0"/>
              <a:t>57</a:t>
            </a:fld>
            <a:endParaRPr lang="en-US"/>
          </a:p>
        </p:txBody>
      </p:sp>
    </p:spTree>
    <p:extLst>
      <p:ext uri="{BB962C8B-B14F-4D97-AF65-F5344CB8AC3E}">
        <p14:creationId val="2161798961"/>
      </p:ext>
    </p:extLst>
  </p:cSld>
  <p:clrMapOvr>
    <a:masterClrMapping/>
  </p:clrMapOvr>
</p:notes>
</file>

<file path=ppt/notesSlides/notesSlide2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1"/>
          </a:p>
        </p:txBody>
      </p:sp>
      <p:sp>
        <p:nvSpPr>
          <p:cNvPr id="4" name="Slide Number Placeholder 3"/>
          <p:cNvSpPr>
            <a:spLocks noGrp="1"/>
          </p:cNvSpPr>
          <p:nvPr>
            <p:ph type="sldNum" sz="quarter" idx="5"/>
          </p:nvPr>
        </p:nvSpPr>
        <p:spPr/>
        <p:txBody>
          <a:bodyPr/>
          <a:lstStyle/>
          <a:p>
            <a:fld id="{55F2DACD-BB36-F445-A070-9F1BBA6F95DB}" type="slidenum">
              <a:rPr lang="en-US" smtClean="0"/>
              <a:t>59</a:t>
            </a:fld>
            <a:endParaRPr lang="en-US"/>
          </a:p>
        </p:txBody>
      </p:sp>
    </p:spTree>
    <p:extLst>
      <p:ext uri="{BB962C8B-B14F-4D97-AF65-F5344CB8AC3E}">
        <p14:creationId val="3851946457"/>
      </p:ext>
    </p:extLst>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1"/>
          </a:p>
        </p:txBody>
      </p:sp>
      <p:sp>
        <p:nvSpPr>
          <p:cNvPr id="4" name="Slide Number Placeholder 3"/>
          <p:cNvSpPr>
            <a:spLocks noGrp="1"/>
          </p:cNvSpPr>
          <p:nvPr>
            <p:ph type="sldNum" sz="quarter" idx="5"/>
          </p:nvPr>
        </p:nvSpPr>
        <p:spPr/>
        <p:txBody>
          <a:bodyPr/>
          <a:lstStyle/>
          <a:p>
            <a:fld id="{55F2DACD-BB36-F445-A070-9F1BBA6F95DB}" type="slidenum">
              <a:rPr lang="en-US" smtClean="0"/>
              <a:t>4</a:t>
            </a:fld>
            <a:endParaRPr lang="en-US"/>
          </a:p>
        </p:txBody>
      </p:sp>
    </p:spTree>
    <p:extLst>
      <p:ext uri="{BB962C8B-B14F-4D97-AF65-F5344CB8AC3E}">
        <p14:creationId val="2429066418"/>
      </p:ext>
    </p:extLst>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1"/>
          </a:p>
        </p:txBody>
      </p:sp>
      <p:sp>
        <p:nvSpPr>
          <p:cNvPr id="4" name="Slide Number Placeholder 3"/>
          <p:cNvSpPr>
            <a:spLocks noGrp="1"/>
          </p:cNvSpPr>
          <p:nvPr>
            <p:ph type="sldNum" sz="quarter" idx="5"/>
          </p:nvPr>
        </p:nvSpPr>
        <p:spPr/>
        <p:txBody>
          <a:bodyPr/>
          <a:lstStyle/>
          <a:p>
            <a:fld id="{55F2DACD-BB36-F445-A070-9F1BBA6F95DB}" type="slidenum">
              <a:rPr lang="en-US" smtClean="0"/>
              <a:t>7</a:t>
            </a:fld>
            <a:endParaRPr lang="en-US"/>
          </a:p>
        </p:txBody>
      </p:sp>
    </p:spTree>
    <p:extLst>
      <p:ext uri="{BB962C8B-B14F-4D97-AF65-F5344CB8AC3E}">
        <p14:creationId val="1023755833"/>
      </p:ext>
    </p:extLst>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Slide Number Placeholder 3"/>
          <p:cNvSpPr>
            <a:spLocks noGrp="1"/>
          </p:cNvSpPr>
          <p:nvPr>
            <p:ph type="sldNum" sz="quarter" idx="5"/>
          </p:nvPr>
        </p:nvSpPr>
        <p:spPr/>
        <p:txBody>
          <a:bodyPr/>
          <a:lstStyle/>
          <a:p>
            <a:fld id="{55F2DACD-BB36-F445-A070-9F1BBA6F95DB}" type="slidenum">
              <a:rPr lang="en-US" smtClean="0"/>
              <a:t>9</a:t>
            </a:fld>
            <a:endParaRPr lang="en-US"/>
          </a:p>
        </p:txBody>
      </p:sp>
    </p:spTree>
    <p:extLst>
      <p:ext uri="{BB962C8B-B14F-4D97-AF65-F5344CB8AC3E}">
        <p14:creationId val="2998257617"/>
      </p:ext>
    </p:extLst>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10</a:t>
            </a:fld>
            <a:endParaRPr lang="en-US"/>
          </a:p>
        </p:txBody>
      </p:sp>
    </p:spTree>
    <p:extLst>
      <p:ext uri="{BB962C8B-B14F-4D97-AF65-F5344CB8AC3E}">
        <p14:creationId val="3809722307"/>
      </p:ext>
    </p:extLst>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1"/>
          </a:p>
        </p:txBody>
      </p:sp>
      <p:sp>
        <p:nvSpPr>
          <p:cNvPr id="4" name="Slide Number Placeholder 3"/>
          <p:cNvSpPr>
            <a:spLocks noGrp="1"/>
          </p:cNvSpPr>
          <p:nvPr>
            <p:ph type="sldNum" sz="quarter" idx="5"/>
          </p:nvPr>
        </p:nvSpPr>
        <p:spPr/>
        <p:txBody>
          <a:bodyPr/>
          <a:lstStyle/>
          <a:p>
            <a:fld id="{55F2DACD-BB36-F445-A070-9F1BBA6F95DB}" type="slidenum">
              <a:rPr lang="en-US" smtClean="0"/>
              <a:t>12</a:t>
            </a:fld>
            <a:endParaRPr lang="en-US"/>
          </a:p>
        </p:txBody>
      </p:sp>
    </p:spTree>
    <p:extLst>
      <p:ext uri="{BB962C8B-B14F-4D97-AF65-F5344CB8AC3E}">
        <p14:creationId val="2765073577"/>
      </p:ext>
    </p:extLst>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Slide Number Placeholder 3"/>
          <p:cNvSpPr>
            <a:spLocks noGrp="1"/>
          </p:cNvSpPr>
          <p:nvPr>
            <p:ph type="sldNum" sz="quarter" idx="5"/>
          </p:nvPr>
        </p:nvSpPr>
        <p:spPr/>
        <p:txBody>
          <a:bodyPr/>
          <a:lstStyle/>
          <a:p>
            <a:fld id="{55F2DACD-BB36-F445-A070-9F1BBA6F95DB}" type="slidenum">
              <a:rPr lang="en-US" smtClean="0"/>
              <a:t>22</a:t>
            </a:fld>
            <a:endParaRPr lang="en-US"/>
          </a:p>
        </p:txBody>
      </p:sp>
    </p:spTree>
    <p:extLst>
      <p:ext uri="{BB962C8B-B14F-4D97-AF65-F5344CB8AC3E}">
        <p14:creationId val="448982296"/>
      </p:ext>
    </p:extLst>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Slide Number Placeholder 3"/>
          <p:cNvSpPr>
            <a:spLocks noGrp="1"/>
          </p:cNvSpPr>
          <p:nvPr>
            <p:ph type="sldNum" sz="quarter" idx="5"/>
          </p:nvPr>
        </p:nvSpPr>
        <p:spPr/>
        <p:txBody>
          <a:bodyPr/>
          <a:lstStyle/>
          <a:p>
            <a:fld id="{55F2DACD-BB36-F445-A070-9F1BBA6F95DB}" type="slidenum">
              <a:rPr lang="en-US" smtClean="0"/>
              <a:t>23</a:t>
            </a:fld>
            <a:endParaRPr lang="en-US"/>
          </a:p>
        </p:txBody>
      </p:sp>
    </p:spTree>
    <p:extLst>
      <p:ext uri="{BB962C8B-B14F-4D97-AF65-F5344CB8AC3E}">
        <p14:creationId val="1466202482"/>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image" Target="../media/image1.png" /><Relationship Id="rId2" Type="http://schemas.openxmlformats.org/officeDocument/2006/relationships/image" Target="../media/image2.emf" /><Relationship Id="rId3"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3.png" /><Relationship Id="rId3"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image" Target="../media/image3.png" /><Relationship Id="rId2"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3.png" /><Relationship Id="rId3"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3.png" /><Relationship Id="rId3"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3.png" /><Relationship Id="rId3"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3.png" /><Relationship Id="rId3"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3.png" /><Relationship Id="rId3"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3.png" /><Relationship Id="rId3"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3.png" /><Relationship Id="rId3"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3.png" /><Relationship Id="rId3"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Title Slide">
    <p:bg>
      <p:bgRef idx="1003">
        <a:schemeClr val="bg2"/>
      </p:bgRef>
    </p:bg>
    <p:spTree>
      <p:nvGrpSpPr>
        <p:cNvPr id="1" name=""/>
        <p:cNvGrpSpPr/>
        <p:nvPr/>
      </p:nvGrpSpPr>
      <p:grpSpPr>
        <a:xfrm>
          <a:off x="0" y="0"/>
          <a:ext cx="0" cy="0"/>
        </a:xfrm>
      </p:grpSpPr>
      <p:sp>
        <p:nvSpPr>
          <p:cNvPr id="2" name="Title 1"/>
          <p:cNvSpPr>
            <a:spLocks noGrp="1"/>
          </p:cNvSpPr>
          <p:nvPr>
            <p:ph type="ctrTitle" hasCustomPrompt="1"/>
          </p:nvPr>
        </p:nvSpPr>
        <p:spPr>
          <a:xfrm>
            <a:off x="5071656" y="2079107"/>
            <a:ext cx="6252184" cy="1806416"/>
          </a:xfrm>
        </p:spPr>
        <p:txBody>
          <a:bodyPr anchor="t">
            <a:normAutofit/>
          </a:bodyPr>
          <a:lstStyle>
            <a:lvl1pPr algn="l">
              <a:defRPr sz="4800" b="1" i="0">
                <a:solidFill>
                  <a:schemeClr val="accent1"/>
                </a:solidFill>
                <a:latin typeface="Segoe"/>
                <a:cs typeface="Segoe"/>
              </a:defRPr>
            </a:lvl1pPr>
          </a:lstStyle>
          <a:p>
            <a:r>
              <a:rPr lang="en-US"/>
              <a:t>CLICK TO EDIT MASTER TITLE STYLE</a:t>
            </a:r>
          </a:p>
        </p:txBody>
      </p:sp>
      <p:sp>
        <p:nvSpPr>
          <p:cNvPr id="3" name="Subtitle 2"/>
          <p:cNvSpPr>
            <a:spLocks noGrp="1"/>
          </p:cNvSpPr>
          <p:nvPr>
            <p:ph type="subTitle" idx="1"/>
          </p:nvPr>
        </p:nvSpPr>
        <p:spPr>
          <a:xfrm>
            <a:off x="5063760" y="3886825"/>
            <a:ext cx="6277841" cy="1655762"/>
          </a:xfrm>
        </p:spPr>
        <p:txBody>
          <a:bodyPr>
            <a:normAutofit/>
          </a:bodyPr>
          <a:lstStyle>
            <a:lvl1pPr marL="0" indent="0" algn="l">
              <a:buNone/>
              <a:defRPr sz="3200" b="0" i="1">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Rectangle 8"/>
          <p:cNvSpPr/>
          <p:nvPr userDrawn="1"/>
        </p:nvSpPr>
        <p:spPr>
          <a:xfrm>
            <a:off x="0" y="5621384"/>
            <a:ext cx="12192000" cy="1236616"/>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8840413" y="5472611"/>
            <a:ext cx="3005648" cy="1534161"/>
          </a:xfrm>
          <a:prstGeom prst="rect">
            <a:avLst/>
          </a:prstGeom>
        </p:spPr>
      </p:pic>
      <p:pic>
        <p:nvPicPr>
          <p:cNvPr id="6" name="Picture 5" descr="ASN_CLOVER_CROPPED.eps"/>
          <p:cNvPicPr>
            <a:picLocks noChangeAspect="1"/>
          </p:cNvPicPr>
          <p:nvPr userDrawn="1"/>
        </p:nvPicPr>
        <p:blipFill>
          <a:blip r:embed="rId2">
            <a:alphaModFix amt="27000"/>
            <a:extLst>
              <a:ext uri="{28A0092B-C50C-407E-A947-70E740481C1C}">
                <a14:useLocalDpi xmlns:a14="http://schemas.microsoft.com/office/drawing/2010/main" val="0"/>
              </a:ext>
            </a:extLst>
          </a:blip>
          <a:stretch>
            <a:fillRect/>
          </a:stretch>
        </p:blipFill>
        <p:spPr>
          <a:xfrm>
            <a:off x="0" y="0"/>
            <a:ext cx="4559300" cy="3937000"/>
          </a:xfrm>
          <a:prstGeom prst="rect">
            <a:avLst/>
          </a:prstGeom>
        </p:spPr>
      </p:pic>
    </p:spTree>
    <p:extLst>
      <p:ext uri="{BB962C8B-B14F-4D97-AF65-F5344CB8AC3E}">
        <p14:creationId val="2663316753"/>
      </p:ext>
    </p:extLst>
  </p:cSld>
  <p:clrMapOvr>
    <a:overrideClrMapping bg1="lt1" tx1="dk1" bg2="lt2" tx2="dk2" accent1="accent1" accent2="accent2" accent3="accent3" accent4="accent4" accent5="accent5" accent6="accent6" hlink="hlink" folHlink="folHlink"/>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Content with Caption">
    <p:spTree>
      <p:nvGrpSpPr>
        <p:cNvPr id="1" name=""/>
        <p:cNvGrpSpPr/>
        <p:nvPr/>
      </p:nvGrpSpPr>
      <p:grpSpPr>
        <a:xfrm>
          <a:off x="0" y="0"/>
          <a:ext cx="0" cy="0"/>
        </a:xfrm>
      </p:grpSpPr>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4" name="Picture 13">
            <a:extLst>
              <a:ext uri="{FF2B5EF4-FFF2-40B4-BE49-F238E27FC236}">
                <a16:creationId xmlns:a16="http://schemas.microsoft.com/office/drawing/2014/main" id="{A31C1D66-BD34-4C6E-8747-BD438EAE94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3750663715"/>
      </p:ext>
    </p:extLst>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Content with Caption">
    <p:spTree>
      <p:nvGrpSpPr>
        <p:cNvPr id="1" name=""/>
        <p:cNvGrpSpPr/>
        <p:nvPr/>
      </p:nvGrpSpPr>
      <p:grpSpPr>
        <a:xfrm>
          <a:off x="0" y="0"/>
          <a:ext cx="0" cy="0"/>
        </a:xfrm>
      </p:grpSpPr>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4" name="Picture 13">
            <a:extLst>
              <a:ext uri="{FF2B5EF4-FFF2-40B4-BE49-F238E27FC236}">
                <a16:creationId xmlns:a16="http://schemas.microsoft.com/office/drawing/2014/main" id="{A31C1D66-BD34-4C6E-8747-BD438EAE9475}"/>
              </a:ext>
            </a:extLst>
          </p:cNvPr>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4161999967"/>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Section Header">
    <p:spTree>
      <p:nvGrpSpPr>
        <p:cNvPr id="1" name=""/>
        <p:cNvGrpSpPr/>
        <p:nvPr/>
      </p:nvGrpSpPr>
      <p:grpSpPr>
        <a:xfrm>
          <a:off x="0" y="0"/>
          <a:ext cx="0" cy="0"/>
        </a:xfrm>
      </p:grpSpPr>
      <p:sp>
        <p:nvSpPr>
          <p:cNvPr id="3" name="Text Placeholder 2"/>
          <p:cNvSpPr>
            <a:spLocks noGrp="1"/>
          </p:cNvSpPr>
          <p:nvPr>
            <p:ph type="body" idx="1"/>
          </p:nvPr>
        </p:nvSpPr>
        <p:spPr>
          <a:xfrm>
            <a:off x="4751571" y="3925200"/>
            <a:ext cx="6542590" cy="1007584"/>
          </a:xfrm>
        </p:spPr>
        <p:txBody>
          <a:bodyPr>
            <a:normAutofit/>
          </a:bodyPr>
          <a:lstStyle>
            <a:lvl1pPr marL="0" indent="0">
              <a:buNone/>
              <a:defRPr sz="3200">
                <a:solidFill>
                  <a:schemeClr val="tx1">
                    <a:lumMod val="65000"/>
                    <a:lumOff val="3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userDrawn="1"/>
        </p:nvSpPr>
        <p:spPr>
          <a:xfrm>
            <a:off x="4724927" y="2451028"/>
            <a:ext cx="7467073" cy="830997"/>
          </a:xfrm>
          <a:prstGeom prst="rect">
            <a:avLst/>
          </a:prstGeom>
          <a:solidFill>
            <a:schemeClr val="accent3"/>
          </a:solidFill>
        </p:spPr>
        <p:txBody>
          <a:bodyPr wrap="square" rtlCol="0">
            <a:spAutoFit/>
          </a:bodyPr>
          <a:lstStyle/>
          <a:p>
            <a:endParaRPr lang="en-US" sz="4800" b="1" i="0">
              <a:solidFill>
                <a:schemeClr val="bg1"/>
              </a:solidFill>
              <a:latin typeface="Segoe"/>
              <a:cs typeface="Segoe"/>
            </a:endParaRPr>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4559300" cy="3937000"/>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0" name="Subtitle 2"/>
          <p:cNvSpPr>
            <a:spLocks noGrp="1"/>
          </p:cNvSpPr>
          <p:nvPr>
            <p:ph type="subTitle" idx="10" hasCustomPrompt="1"/>
          </p:nvPr>
        </p:nvSpPr>
        <p:spPr>
          <a:xfrm>
            <a:off x="4850606" y="2519219"/>
            <a:ext cx="7228155" cy="775460"/>
          </a:xfrm>
        </p:spPr>
        <p:txBody>
          <a:bodyPr>
            <a:noAutofit/>
          </a:bodyPr>
          <a:lstStyle>
            <a:lvl1pPr marL="0" indent="0" algn="l">
              <a:buNone/>
              <a:defRPr sz="4800" b="1" i="0" cap="all">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3" name="Picture 12">
            <a:extLst>
              <a:ext uri="{FF2B5EF4-FFF2-40B4-BE49-F238E27FC236}">
                <a16:creationId xmlns:a16="http://schemas.microsoft.com/office/drawing/2014/main" id="{B66F2423-F400-49C6-AA94-7838DE5DAE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4093068769"/>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itle and Content">
    <p:spTree>
      <p:nvGrpSpPr>
        <p:cNvPr id="1" name=""/>
        <p:cNvGrpSpPr/>
        <p:nvPr/>
      </p:nvGrpSpPr>
      <p:grpSpPr>
        <a:xfrm>
          <a:off x="0" y="0"/>
          <a:ext cx="0" cy="0"/>
        </a:xfrm>
      </p:grpSpPr>
      <p:sp>
        <p:nvSpPr>
          <p:cNvPr id="2" name="Title 1"/>
          <p:cNvSpPr>
            <a:spLocks noGrp="1"/>
          </p:cNvSpPr>
          <p:nvPr>
            <p:ph type="title"/>
          </p:nvPr>
        </p:nvSpPr>
        <p:spPr>
          <a:xfrm>
            <a:off x="829318" y="1457433"/>
            <a:ext cx="10515600" cy="1082404"/>
          </a:xfrm>
        </p:spPr>
        <p:txBody>
          <a:bodyPr>
            <a:normAutofit/>
          </a:bodyPr>
          <a:lstStyle>
            <a:lvl1pPr>
              <a:defRPr sz="4000" b="1" i="0">
                <a:solidFill>
                  <a:schemeClr val="accent3"/>
                </a:solidFill>
                <a:latin typeface="Segoe"/>
                <a:cs typeface="Segoe"/>
              </a:defRPr>
            </a:lvl1pPr>
          </a:lstStyle>
          <a:p>
            <a:r>
              <a:rPr lang="en-US"/>
              <a:t>Click to edit Master title style</a:t>
            </a:r>
          </a:p>
        </p:txBody>
      </p:sp>
      <p:sp>
        <p:nvSpPr>
          <p:cNvPr id="3" name="Content Placeholder 2"/>
          <p:cNvSpPr>
            <a:spLocks noGrp="1"/>
          </p:cNvSpPr>
          <p:nvPr>
            <p:ph idx="1"/>
          </p:nvPr>
        </p:nvSpPr>
        <p:spPr>
          <a:xfrm>
            <a:off x="838200" y="2788491"/>
            <a:ext cx="10515600" cy="3388471"/>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userDrawn="1"/>
        </p:nvSpPr>
        <p:spPr>
          <a:xfrm>
            <a:off x="6108212" y="337460"/>
            <a:ext cx="6083788" cy="369332"/>
          </a:xfrm>
          <a:prstGeom prst="rect">
            <a:avLst/>
          </a:prstGeom>
          <a:solidFill>
            <a:schemeClr val="accent3"/>
          </a:solidFill>
        </p:spPr>
        <p:txBody>
          <a:bodyPr wrap="square" rtlCol="0">
            <a:spAutoFit/>
          </a:bodyPr>
          <a:lstStyle/>
          <a:p>
            <a:endParaRPr lang="en-US" b="1" i="0">
              <a:solidFill>
                <a:schemeClr val="bg1"/>
              </a:solidFill>
              <a:latin typeface="Segoe"/>
              <a:cs typeface="Segoe"/>
            </a:endParaRPr>
          </a:p>
        </p:txBody>
      </p:sp>
      <p:pic>
        <p:nvPicPr>
          <p:cNvPr id="9" name="Picture 8"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0" name="Subtitle 2"/>
          <p:cNvSpPr>
            <a:spLocks noGrp="1"/>
          </p:cNvSpPr>
          <p:nvPr>
            <p:ph type="subTitle" idx="10" hasCustomPrompt="1"/>
          </p:nvPr>
        </p:nvSpPr>
        <p:spPr>
          <a:xfrm>
            <a:off x="6129537" y="352365"/>
            <a:ext cx="6062463" cy="366959"/>
          </a:xfrm>
        </p:spPr>
        <p:txBody>
          <a:bodyPr>
            <a:noAutofit/>
          </a:bodyPr>
          <a:lstStyle>
            <a:lvl1pPr marL="0" indent="0" algn="l">
              <a:buNone/>
              <a:defRPr sz="2000" b="1" i="0" cap="all">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1" name="Picture 10">
            <a:extLst>
              <a:ext uri="{FF2B5EF4-FFF2-40B4-BE49-F238E27FC236}">
                <a16:creationId xmlns:a16="http://schemas.microsoft.com/office/drawing/2014/main" id="{EC050D15-1E24-444E-A723-6D75A9DC87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1503604168"/>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itle and Content">
    <p:spTree>
      <p:nvGrpSpPr>
        <p:cNvPr id="1" name=""/>
        <p:cNvGrpSpPr/>
        <p:nvPr/>
      </p:nvGrpSpPr>
      <p:grpSpPr>
        <a:xfrm>
          <a:off x="0" y="0"/>
          <a:ext cx="0" cy="0"/>
        </a:xfrm>
      </p:grpSpPr>
      <p:sp>
        <p:nvSpPr>
          <p:cNvPr id="2" name="Title 1"/>
          <p:cNvSpPr>
            <a:spLocks noGrp="1"/>
          </p:cNvSpPr>
          <p:nvPr>
            <p:ph type="title"/>
          </p:nvPr>
        </p:nvSpPr>
        <p:spPr>
          <a:xfrm>
            <a:off x="829318" y="1457433"/>
            <a:ext cx="10515600" cy="1082404"/>
          </a:xfrm>
        </p:spPr>
        <p:txBody>
          <a:bodyPr>
            <a:normAutofit/>
          </a:bodyPr>
          <a:lstStyle>
            <a:lvl1pPr>
              <a:defRPr sz="4000" b="1" i="0">
                <a:solidFill>
                  <a:schemeClr val="accent3"/>
                </a:solidFill>
                <a:latin typeface="Segoe"/>
                <a:cs typeface="Segoe"/>
              </a:defRPr>
            </a:lvl1pPr>
          </a:lstStyle>
          <a:p>
            <a:r>
              <a:rPr lang="en-US"/>
              <a:t>Click to edit Master title style</a:t>
            </a:r>
          </a:p>
        </p:txBody>
      </p:sp>
      <p:sp>
        <p:nvSpPr>
          <p:cNvPr id="3" name="Content Placeholder 2"/>
          <p:cNvSpPr>
            <a:spLocks noGrp="1"/>
          </p:cNvSpPr>
          <p:nvPr>
            <p:ph idx="1"/>
          </p:nvPr>
        </p:nvSpPr>
        <p:spPr>
          <a:xfrm>
            <a:off x="838200" y="2788491"/>
            <a:ext cx="10515600" cy="3388471"/>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1" name="Picture 10">
            <a:extLst>
              <a:ext uri="{FF2B5EF4-FFF2-40B4-BE49-F238E27FC236}">
                <a16:creationId xmlns:a16="http://schemas.microsoft.com/office/drawing/2014/main" id="{EC050D15-1E24-444E-A723-6D75A9DC87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912608000"/>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wo Content">
    <p:spTree>
      <p:nvGrpSpPr>
        <p:cNvPr id="1" name=""/>
        <p:cNvGrpSpPr/>
        <p:nvPr/>
      </p:nvGrpSpPr>
      <p:grpSpPr>
        <a:xfrm>
          <a:off x="0" y="0"/>
          <a:ext cx="0" cy="0"/>
        </a:xfrm>
      </p:grpSpPr>
      <p:sp>
        <p:nvSpPr>
          <p:cNvPr id="2" name="Title 1"/>
          <p:cNvSpPr>
            <a:spLocks noGrp="1"/>
          </p:cNvSpPr>
          <p:nvPr>
            <p:ph type="title"/>
          </p:nvPr>
        </p:nvSpPr>
        <p:spPr>
          <a:xfrm>
            <a:off x="838200" y="1420887"/>
            <a:ext cx="10515600" cy="944723"/>
          </a:xfrm>
        </p:spPr>
        <p:txBody>
          <a:bodyPr>
            <a:normAutofit/>
          </a:bodyPr>
          <a:lstStyle>
            <a:lvl1pPr>
              <a:defRPr sz="4000" b="1" i="0">
                <a:solidFill>
                  <a:schemeClr val="accent3"/>
                </a:solidFill>
                <a:latin typeface="Segoe"/>
                <a:cs typeface="Segoe"/>
              </a:defRPr>
            </a:lvl1pPr>
          </a:lstStyle>
          <a:p>
            <a:r>
              <a:rPr lang="en-US"/>
              <a:t>Click to edit Master title style</a:t>
            </a:r>
          </a:p>
        </p:txBody>
      </p:sp>
      <p:sp>
        <p:nvSpPr>
          <p:cNvPr id="3" name="Content Placeholder 2"/>
          <p:cNvSpPr>
            <a:spLocks noGrp="1"/>
          </p:cNvSpPr>
          <p:nvPr>
            <p:ph sz="half" idx="1"/>
          </p:nvPr>
        </p:nvSpPr>
        <p:spPr>
          <a:xfrm>
            <a:off x="838200" y="2806252"/>
            <a:ext cx="5181600" cy="3370710"/>
          </a:xfrm>
        </p:spPr>
        <p:txBody>
          <a:bodyPr/>
          <a:lstStyle>
            <a:lvl1pPr>
              <a:defRPr>
                <a:solidFill>
                  <a:schemeClr val="tx1">
                    <a:lumMod val="65000"/>
                    <a:lumOff val="35000"/>
                  </a:schemeClr>
                </a:solidFill>
                <a:latin typeface="Segoe"/>
                <a:cs typeface="Segoe"/>
              </a:defRPr>
            </a:lvl1pPr>
            <a:lvl2pPr>
              <a:defRPr>
                <a:solidFill>
                  <a:schemeClr val="tx1">
                    <a:lumMod val="65000"/>
                    <a:lumOff val="35000"/>
                  </a:schemeClr>
                </a:solidFill>
                <a:latin typeface="Segoe"/>
                <a:cs typeface="Segoe"/>
              </a:defRPr>
            </a:lvl2pPr>
            <a:lvl3pPr>
              <a:defRPr>
                <a:solidFill>
                  <a:schemeClr val="tx1">
                    <a:lumMod val="65000"/>
                    <a:lumOff val="35000"/>
                  </a:schemeClr>
                </a:solidFill>
                <a:latin typeface="Segoe"/>
                <a:cs typeface="Segoe"/>
              </a:defRPr>
            </a:lvl3pPr>
            <a:lvl4pPr>
              <a:defRPr>
                <a:solidFill>
                  <a:schemeClr val="tx1">
                    <a:lumMod val="65000"/>
                    <a:lumOff val="35000"/>
                  </a:schemeClr>
                </a:solidFill>
                <a:latin typeface="Segoe"/>
                <a:cs typeface="Segoe"/>
              </a:defRPr>
            </a:lvl4pPr>
            <a:lvl5pPr>
              <a:defRPr>
                <a:solidFill>
                  <a:schemeClr val="tx1">
                    <a:lumMod val="65000"/>
                    <a:lumOff val="35000"/>
                  </a:schemeClr>
                </a:solidFill>
                <a:latin typeface="Segoe"/>
                <a:cs typeface="Sego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841773"/>
            <a:ext cx="5181600" cy="3335189"/>
          </a:xfrm>
        </p:spPr>
        <p:txBody>
          <a:bodyPr/>
          <a:lstStyle>
            <a:lvl1pPr>
              <a:defRPr>
                <a:solidFill>
                  <a:schemeClr val="tx1">
                    <a:lumMod val="65000"/>
                    <a:lumOff val="35000"/>
                  </a:schemeClr>
                </a:solidFill>
                <a:latin typeface="Segoe"/>
                <a:cs typeface="Segoe"/>
              </a:defRPr>
            </a:lvl1pPr>
            <a:lvl2pPr>
              <a:defRPr>
                <a:solidFill>
                  <a:schemeClr val="tx1">
                    <a:lumMod val="65000"/>
                    <a:lumOff val="35000"/>
                  </a:schemeClr>
                </a:solidFill>
                <a:latin typeface="Segoe"/>
                <a:cs typeface="Segoe"/>
              </a:defRPr>
            </a:lvl2pPr>
            <a:lvl3pPr>
              <a:defRPr>
                <a:solidFill>
                  <a:schemeClr val="tx1">
                    <a:lumMod val="65000"/>
                    <a:lumOff val="35000"/>
                  </a:schemeClr>
                </a:solidFill>
                <a:latin typeface="Segoe"/>
                <a:cs typeface="Segoe"/>
              </a:defRPr>
            </a:lvl3pPr>
            <a:lvl4pPr>
              <a:defRPr>
                <a:solidFill>
                  <a:schemeClr val="tx1">
                    <a:lumMod val="65000"/>
                    <a:lumOff val="35000"/>
                  </a:schemeClr>
                </a:solidFill>
                <a:latin typeface="Segoe"/>
                <a:cs typeface="Segoe"/>
              </a:defRPr>
            </a:lvl4pPr>
            <a:lvl5pPr>
              <a:defRPr>
                <a:solidFill>
                  <a:schemeClr val="tx1">
                    <a:lumMod val="65000"/>
                    <a:lumOff val="35000"/>
                  </a:schemeClr>
                </a:solidFill>
                <a:latin typeface="Segoe"/>
                <a:cs typeface="Sego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userDrawn="1"/>
        </p:nvSpPr>
        <p:spPr>
          <a:xfrm>
            <a:off x="6108212" y="337460"/>
            <a:ext cx="6083788" cy="369332"/>
          </a:xfrm>
          <a:prstGeom prst="rect">
            <a:avLst/>
          </a:prstGeom>
          <a:solidFill>
            <a:schemeClr val="accent3"/>
          </a:solidFill>
        </p:spPr>
        <p:txBody>
          <a:bodyPr wrap="square" rtlCol="0">
            <a:spAutoFit/>
          </a:bodyPr>
          <a:lstStyle/>
          <a:p>
            <a:endParaRPr lang="en-US" b="1" i="0">
              <a:solidFill>
                <a:schemeClr val="bg1"/>
              </a:solidFill>
              <a:latin typeface="Segoe"/>
              <a:cs typeface="Segoe"/>
            </a:endParaRPr>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5" name="Subtitle 2"/>
          <p:cNvSpPr>
            <a:spLocks noGrp="1"/>
          </p:cNvSpPr>
          <p:nvPr>
            <p:ph type="subTitle" idx="10" hasCustomPrompt="1"/>
          </p:nvPr>
        </p:nvSpPr>
        <p:spPr>
          <a:xfrm>
            <a:off x="6129537" y="352365"/>
            <a:ext cx="6062463" cy="366959"/>
          </a:xfrm>
        </p:spPr>
        <p:txBody>
          <a:bodyPr>
            <a:noAutofit/>
          </a:bodyPr>
          <a:lstStyle>
            <a:lvl1pPr marL="0" indent="0" algn="l">
              <a:buNone/>
              <a:defRPr sz="2000" b="1" i="0" cap="all">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3" name="Picture 12">
            <a:extLst>
              <a:ext uri="{FF2B5EF4-FFF2-40B4-BE49-F238E27FC236}">
                <a16:creationId xmlns:a16="http://schemas.microsoft.com/office/drawing/2014/main" id="{D1BFCCBF-2E7B-4C54-B079-37525BF703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1167041301"/>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wo Content">
    <p:spTree>
      <p:nvGrpSpPr>
        <p:cNvPr id="1" name=""/>
        <p:cNvGrpSpPr/>
        <p:nvPr/>
      </p:nvGrpSpPr>
      <p:grpSpPr>
        <a:xfrm>
          <a:off x="0" y="0"/>
          <a:ext cx="0" cy="0"/>
        </a:xfrm>
      </p:grpSpPr>
      <p:sp>
        <p:nvSpPr>
          <p:cNvPr id="2" name="Title 1"/>
          <p:cNvSpPr>
            <a:spLocks noGrp="1"/>
          </p:cNvSpPr>
          <p:nvPr>
            <p:ph type="title"/>
          </p:nvPr>
        </p:nvSpPr>
        <p:spPr>
          <a:xfrm>
            <a:off x="838200" y="1420887"/>
            <a:ext cx="10515600" cy="944723"/>
          </a:xfrm>
        </p:spPr>
        <p:txBody>
          <a:bodyPr>
            <a:normAutofit/>
          </a:bodyPr>
          <a:lstStyle>
            <a:lvl1pPr>
              <a:defRPr sz="4000" b="1" i="0">
                <a:solidFill>
                  <a:schemeClr val="accent3"/>
                </a:solidFill>
                <a:latin typeface="Segoe"/>
                <a:cs typeface="Segoe"/>
              </a:defRPr>
            </a:lvl1pPr>
          </a:lstStyle>
          <a:p>
            <a:r>
              <a:rPr lang="en-US"/>
              <a:t>Click to edit Master title style</a:t>
            </a:r>
          </a:p>
        </p:txBody>
      </p:sp>
      <p:sp>
        <p:nvSpPr>
          <p:cNvPr id="3" name="Content Placeholder 2"/>
          <p:cNvSpPr>
            <a:spLocks noGrp="1"/>
          </p:cNvSpPr>
          <p:nvPr>
            <p:ph sz="half" idx="1"/>
          </p:nvPr>
        </p:nvSpPr>
        <p:spPr>
          <a:xfrm>
            <a:off x="838200" y="2806252"/>
            <a:ext cx="5181600" cy="3370710"/>
          </a:xfrm>
        </p:spPr>
        <p:txBody>
          <a:bodyPr/>
          <a:lstStyle>
            <a:lvl1pPr>
              <a:defRPr>
                <a:solidFill>
                  <a:schemeClr val="tx1">
                    <a:lumMod val="65000"/>
                    <a:lumOff val="35000"/>
                  </a:schemeClr>
                </a:solidFill>
                <a:latin typeface="Segoe"/>
                <a:cs typeface="Segoe"/>
              </a:defRPr>
            </a:lvl1pPr>
            <a:lvl2pPr>
              <a:defRPr>
                <a:solidFill>
                  <a:schemeClr val="tx1">
                    <a:lumMod val="65000"/>
                    <a:lumOff val="35000"/>
                  </a:schemeClr>
                </a:solidFill>
                <a:latin typeface="Segoe"/>
                <a:cs typeface="Segoe"/>
              </a:defRPr>
            </a:lvl2pPr>
            <a:lvl3pPr>
              <a:defRPr>
                <a:solidFill>
                  <a:schemeClr val="tx1">
                    <a:lumMod val="65000"/>
                    <a:lumOff val="35000"/>
                  </a:schemeClr>
                </a:solidFill>
                <a:latin typeface="Segoe"/>
                <a:cs typeface="Segoe"/>
              </a:defRPr>
            </a:lvl3pPr>
            <a:lvl4pPr>
              <a:defRPr>
                <a:solidFill>
                  <a:schemeClr val="tx1">
                    <a:lumMod val="65000"/>
                    <a:lumOff val="35000"/>
                  </a:schemeClr>
                </a:solidFill>
                <a:latin typeface="Segoe"/>
                <a:cs typeface="Segoe"/>
              </a:defRPr>
            </a:lvl4pPr>
            <a:lvl5pPr>
              <a:defRPr>
                <a:solidFill>
                  <a:schemeClr val="tx1">
                    <a:lumMod val="65000"/>
                    <a:lumOff val="35000"/>
                  </a:schemeClr>
                </a:solidFill>
                <a:latin typeface="Segoe"/>
                <a:cs typeface="Sego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841773"/>
            <a:ext cx="5181600" cy="3335189"/>
          </a:xfrm>
        </p:spPr>
        <p:txBody>
          <a:bodyPr/>
          <a:lstStyle>
            <a:lvl1pPr>
              <a:defRPr>
                <a:solidFill>
                  <a:schemeClr val="tx1">
                    <a:lumMod val="65000"/>
                    <a:lumOff val="35000"/>
                  </a:schemeClr>
                </a:solidFill>
                <a:latin typeface="Segoe"/>
                <a:cs typeface="Segoe"/>
              </a:defRPr>
            </a:lvl1pPr>
            <a:lvl2pPr>
              <a:defRPr>
                <a:solidFill>
                  <a:schemeClr val="tx1">
                    <a:lumMod val="65000"/>
                    <a:lumOff val="35000"/>
                  </a:schemeClr>
                </a:solidFill>
                <a:latin typeface="Segoe"/>
                <a:cs typeface="Segoe"/>
              </a:defRPr>
            </a:lvl2pPr>
            <a:lvl3pPr>
              <a:defRPr>
                <a:solidFill>
                  <a:schemeClr val="tx1">
                    <a:lumMod val="65000"/>
                    <a:lumOff val="35000"/>
                  </a:schemeClr>
                </a:solidFill>
                <a:latin typeface="Segoe"/>
                <a:cs typeface="Segoe"/>
              </a:defRPr>
            </a:lvl3pPr>
            <a:lvl4pPr>
              <a:defRPr>
                <a:solidFill>
                  <a:schemeClr val="tx1">
                    <a:lumMod val="65000"/>
                    <a:lumOff val="35000"/>
                  </a:schemeClr>
                </a:solidFill>
                <a:latin typeface="Segoe"/>
                <a:cs typeface="Segoe"/>
              </a:defRPr>
            </a:lvl4pPr>
            <a:lvl5pPr>
              <a:defRPr>
                <a:solidFill>
                  <a:schemeClr val="tx1">
                    <a:lumMod val="65000"/>
                    <a:lumOff val="35000"/>
                  </a:schemeClr>
                </a:solidFill>
                <a:latin typeface="Segoe"/>
                <a:cs typeface="Sego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3" name="Picture 12">
            <a:extLst>
              <a:ext uri="{FF2B5EF4-FFF2-40B4-BE49-F238E27FC236}">
                <a16:creationId xmlns:a16="http://schemas.microsoft.com/office/drawing/2014/main" id="{D1BFCCBF-2E7B-4C54-B079-37525BF703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2619641365"/>
      </p:ext>
    </p:extLst>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itle Only">
    <p:spTree>
      <p:nvGrpSpPr>
        <p:cNvPr id="1" name=""/>
        <p:cNvGrpSpPr/>
        <p:nvPr/>
      </p:nvGrpSpPr>
      <p:grpSpPr>
        <a:xfrm>
          <a:off x="0" y="0"/>
          <a:ext cx="0" cy="0"/>
        </a:xfrm>
      </p:grpSpPr>
      <p:sp>
        <p:nvSpPr>
          <p:cNvPr id="2" name="Title 1"/>
          <p:cNvSpPr>
            <a:spLocks noGrp="1"/>
          </p:cNvSpPr>
          <p:nvPr>
            <p:ph type="title" hasCustomPrompt="1"/>
          </p:nvPr>
        </p:nvSpPr>
        <p:spPr>
          <a:xfrm>
            <a:off x="1264510" y="1234396"/>
            <a:ext cx="10515600" cy="722708"/>
          </a:xfrm>
        </p:spPr>
        <p:txBody>
          <a:bodyPr>
            <a:normAutofit/>
          </a:bodyPr>
          <a:lstStyle>
            <a:lvl1pPr>
              <a:defRPr sz="2400" b="1" i="0">
                <a:solidFill>
                  <a:schemeClr val="accent2"/>
                </a:solidFill>
                <a:latin typeface="Segoe"/>
                <a:cs typeface="Segoe"/>
              </a:defRPr>
            </a:lvl1pPr>
          </a:lstStyle>
          <a:p>
            <a:r>
              <a:rPr lang="en-US"/>
              <a:t>CLICK TO EDIT MASTER TITLE STYLE</a:t>
            </a:r>
          </a:p>
        </p:txBody>
      </p:sp>
      <p:sp>
        <p:nvSpPr>
          <p:cNvPr id="5" name="Chart Placeholder 4"/>
          <p:cNvSpPr>
            <a:spLocks noGrp="1"/>
          </p:cNvSpPr>
          <p:nvPr>
            <p:ph type="chart" sz="quarter" idx="10"/>
          </p:nvPr>
        </p:nvSpPr>
        <p:spPr>
          <a:xfrm>
            <a:off x="1260734" y="1998427"/>
            <a:ext cx="9583738" cy="3906837"/>
          </a:xfrm>
        </p:spPr>
        <p:txBody>
          <a:bodyPr/>
          <a:lstStyle/>
          <a:p>
            <a:endParaRPr lang="en-US"/>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userDrawn="1"/>
        </p:nvSpPr>
        <p:spPr>
          <a:xfrm>
            <a:off x="6108212" y="337460"/>
            <a:ext cx="6083788" cy="369332"/>
          </a:xfrm>
          <a:prstGeom prst="rect">
            <a:avLst/>
          </a:prstGeom>
          <a:solidFill>
            <a:schemeClr val="accent3"/>
          </a:solidFill>
        </p:spPr>
        <p:txBody>
          <a:bodyPr wrap="square" rtlCol="0">
            <a:spAutoFit/>
          </a:bodyPr>
          <a:lstStyle/>
          <a:p>
            <a:endParaRPr lang="en-US" b="1" i="0">
              <a:solidFill>
                <a:schemeClr val="bg1"/>
              </a:solidFill>
              <a:latin typeface="Segoe"/>
              <a:cs typeface="Segoe"/>
            </a:endParaRPr>
          </a:p>
        </p:txBody>
      </p:sp>
      <p:pic>
        <p:nvPicPr>
          <p:cNvPr id="10" name="Picture 9"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1"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2" name="Subtitle 2"/>
          <p:cNvSpPr>
            <a:spLocks noGrp="1"/>
          </p:cNvSpPr>
          <p:nvPr>
            <p:ph type="subTitle" idx="11" hasCustomPrompt="1"/>
          </p:nvPr>
        </p:nvSpPr>
        <p:spPr>
          <a:xfrm>
            <a:off x="6129537" y="352365"/>
            <a:ext cx="6062463" cy="366959"/>
          </a:xfrm>
        </p:spPr>
        <p:txBody>
          <a:bodyPr>
            <a:noAutofit/>
          </a:bodyPr>
          <a:lstStyle>
            <a:lvl1pPr marL="0" indent="0" algn="l">
              <a:buNone/>
              <a:defRPr sz="2000" b="1" i="0" cap="all">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3" name="Picture 12">
            <a:extLst>
              <a:ext uri="{FF2B5EF4-FFF2-40B4-BE49-F238E27FC236}">
                <a16:creationId xmlns:a16="http://schemas.microsoft.com/office/drawing/2014/main" id="{A718824C-707F-414C-9461-7697E70785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3597465517"/>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itle Only">
    <p:spTree>
      <p:nvGrpSpPr>
        <p:cNvPr id="1" name=""/>
        <p:cNvGrpSpPr/>
        <p:nvPr/>
      </p:nvGrpSpPr>
      <p:grpSpPr>
        <a:xfrm>
          <a:off x="0" y="0"/>
          <a:ext cx="0" cy="0"/>
        </a:xfrm>
      </p:grpSpPr>
      <p:sp>
        <p:nvSpPr>
          <p:cNvPr id="2" name="Title 1"/>
          <p:cNvSpPr>
            <a:spLocks noGrp="1"/>
          </p:cNvSpPr>
          <p:nvPr>
            <p:ph type="title" hasCustomPrompt="1"/>
          </p:nvPr>
        </p:nvSpPr>
        <p:spPr>
          <a:xfrm>
            <a:off x="1264510" y="1234396"/>
            <a:ext cx="10515600" cy="722708"/>
          </a:xfrm>
        </p:spPr>
        <p:txBody>
          <a:bodyPr>
            <a:normAutofit/>
          </a:bodyPr>
          <a:lstStyle>
            <a:lvl1pPr>
              <a:defRPr sz="2400" b="1" i="0">
                <a:solidFill>
                  <a:schemeClr val="accent2"/>
                </a:solidFill>
                <a:latin typeface="Segoe"/>
                <a:cs typeface="Segoe"/>
              </a:defRPr>
            </a:lvl1pPr>
          </a:lstStyle>
          <a:p>
            <a:r>
              <a:rPr lang="en-US"/>
              <a:t>CLICK TO EDIT MASTER TITLE STYLE</a:t>
            </a:r>
          </a:p>
        </p:txBody>
      </p:sp>
      <p:sp>
        <p:nvSpPr>
          <p:cNvPr id="5" name="Chart Placeholder 4"/>
          <p:cNvSpPr>
            <a:spLocks noGrp="1"/>
          </p:cNvSpPr>
          <p:nvPr>
            <p:ph type="chart" sz="quarter" idx="10"/>
          </p:nvPr>
        </p:nvSpPr>
        <p:spPr>
          <a:xfrm>
            <a:off x="1260734" y="1998427"/>
            <a:ext cx="9583738" cy="3906837"/>
          </a:xfrm>
        </p:spPr>
        <p:txBody>
          <a:bodyPr/>
          <a:lstStyle/>
          <a:p>
            <a:endParaRPr lang="en-US"/>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1"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3" name="Picture 12">
            <a:extLst>
              <a:ext uri="{FF2B5EF4-FFF2-40B4-BE49-F238E27FC236}">
                <a16:creationId xmlns:a16="http://schemas.microsoft.com/office/drawing/2014/main" id="{A718824C-707F-414C-9461-7697E70785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3710444813"/>
      </p:ext>
    </p:extLst>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Content with Caption">
    <p:spTree>
      <p:nvGrpSpPr>
        <p:cNvPr id="1" name=""/>
        <p:cNvGrpSpPr/>
        <p:nvPr/>
      </p:nvGrpSpPr>
      <p:grpSpPr>
        <a:xfrm>
          <a:off x="0" y="0"/>
          <a:ext cx="0" cy="0"/>
        </a:xfrm>
      </p:grpSpPr>
      <p:sp>
        <p:nvSpPr>
          <p:cNvPr id="2" name="Title 1"/>
          <p:cNvSpPr>
            <a:spLocks noGrp="1"/>
          </p:cNvSpPr>
          <p:nvPr>
            <p:ph type="title"/>
          </p:nvPr>
        </p:nvSpPr>
        <p:spPr>
          <a:xfrm>
            <a:off x="875313" y="1327492"/>
            <a:ext cx="3932237" cy="1088015"/>
          </a:xfrm>
        </p:spPr>
        <p:txBody>
          <a:bodyPr anchor="t">
            <a:normAutofit/>
          </a:bodyPr>
          <a:lstStyle>
            <a:lvl1pPr>
              <a:defRPr sz="3600" b="1" i="0">
                <a:solidFill>
                  <a:schemeClr val="accent2"/>
                </a:solidFill>
                <a:latin typeface="Segoe"/>
                <a:cs typeface="Segoe"/>
              </a:defRPr>
            </a:lvl1pPr>
          </a:lstStyle>
          <a:p>
            <a:r>
              <a:rPr lang="en-US"/>
              <a:t>Click to edit Master title style</a:t>
            </a:r>
          </a:p>
        </p:txBody>
      </p:sp>
      <p:sp>
        <p:nvSpPr>
          <p:cNvPr id="3" name="Content Placeholder 2"/>
          <p:cNvSpPr>
            <a:spLocks noGrp="1"/>
          </p:cNvSpPr>
          <p:nvPr>
            <p:ph idx="1"/>
          </p:nvPr>
        </p:nvSpPr>
        <p:spPr>
          <a:xfrm>
            <a:off x="5183188" y="1314320"/>
            <a:ext cx="6172200" cy="4546730"/>
          </a:xfrm>
        </p:spPr>
        <p:txBody>
          <a:bodyPr>
            <a:normAutofit/>
          </a:bodyPr>
          <a:lstStyle>
            <a:lvl1pPr>
              <a:defRPr sz="2400">
                <a:solidFill>
                  <a:schemeClr val="tx1">
                    <a:lumMod val="65000"/>
                    <a:lumOff val="35000"/>
                  </a:schemeClr>
                </a:solidFill>
                <a:latin typeface="Segoe"/>
                <a:cs typeface="Segoe"/>
              </a:defRPr>
            </a:lvl1pPr>
            <a:lvl2pPr>
              <a:defRPr sz="2000">
                <a:solidFill>
                  <a:schemeClr val="tx1">
                    <a:lumMod val="65000"/>
                    <a:lumOff val="35000"/>
                  </a:schemeClr>
                </a:solidFill>
                <a:latin typeface="Segoe"/>
                <a:cs typeface="Segoe"/>
              </a:defRPr>
            </a:lvl2pPr>
            <a:lvl3pPr>
              <a:defRPr sz="1800">
                <a:solidFill>
                  <a:schemeClr val="tx1">
                    <a:lumMod val="65000"/>
                    <a:lumOff val="35000"/>
                  </a:schemeClr>
                </a:solidFill>
                <a:latin typeface="Segoe"/>
                <a:cs typeface="Segoe"/>
              </a:defRPr>
            </a:lvl3pPr>
            <a:lvl4pPr>
              <a:defRPr sz="1600">
                <a:solidFill>
                  <a:schemeClr val="tx1">
                    <a:lumMod val="65000"/>
                    <a:lumOff val="35000"/>
                  </a:schemeClr>
                </a:solidFill>
                <a:latin typeface="Segoe"/>
                <a:cs typeface="Segoe"/>
              </a:defRPr>
            </a:lvl4pPr>
            <a:lvl5pPr>
              <a:defRPr sz="1600">
                <a:solidFill>
                  <a:schemeClr val="tx1">
                    <a:lumMod val="65000"/>
                    <a:lumOff val="35000"/>
                  </a:schemeClr>
                </a:solidFill>
                <a:latin typeface="Segoe"/>
                <a:cs typeface="Segoe"/>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70381" y="2655282"/>
            <a:ext cx="3901644" cy="3213705"/>
          </a:xfrm>
        </p:spPr>
        <p:txBody>
          <a:bodyPr/>
          <a:lstStyle>
            <a:lvl1pPr marL="0" indent="0">
              <a:buNone/>
              <a:defRPr sz="1600">
                <a:solidFill>
                  <a:schemeClr val="tx1">
                    <a:lumMod val="65000"/>
                    <a:lumOff val="3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userDrawn="1"/>
        </p:nvSpPr>
        <p:spPr>
          <a:xfrm>
            <a:off x="6108212" y="337460"/>
            <a:ext cx="6083788" cy="369332"/>
          </a:xfrm>
          <a:prstGeom prst="rect">
            <a:avLst/>
          </a:prstGeom>
          <a:solidFill>
            <a:schemeClr val="accent3"/>
          </a:solidFill>
        </p:spPr>
        <p:txBody>
          <a:bodyPr wrap="square" rtlCol="0">
            <a:spAutoFit/>
          </a:bodyPr>
          <a:lstStyle/>
          <a:p>
            <a:endParaRPr lang="en-US" b="1" i="0">
              <a:solidFill>
                <a:schemeClr val="bg1"/>
              </a:solidFill>
              <a:latin typeface="Segoe"/>
              <a:cs typeface="Segoe"/>
            </a:endParaRPr>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3" name="Subtitle 2"/>
          <p:cNvSpPr>
            <a:spLocks noGrp="1"/>
          </p:cNvSpPr>
          <p:nvPr>
            <p:ph type="subTitle" idx="10" hasCustomPrompt="1"/>
          </p:nvPr>
        </p:nvSpPr>
        <p:spPr>
          <a:xfrm>
            <a:off x="6129537" y="352365"/>
            <a:ext cx="6062463" cy="366959"/>
          </a:xfrm>
        </p:spPr>
        <p:txBody>
          <a:bodyPr>
            <a:noAutofit/>
          </a:bodyPr>
          <a:lstStyle>
            <a:lvl1pPr marL="0" indent="0" algn="l">
              <a:buNone/>
              <a:defRPr sz="2000" b="1" i="0" cap="none">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4" name="Picture 13">
            <a:extLst>
              <a:ext uri="{FF2B5EF4-FFF2-40B4-BE49-F238E27FC236}">
                <a16:creationId xmlns:a16="http://schemas.microsoft.com/office/drawing/2014/main" id="{A31C1D66-BD34-4C6E-8747-BD438EAE94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2820538578"/>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4"/>
          </p:nvPr>
        </p:nvSpPr>
        <p:spPr>
          <a:xfrm>
            <a:off x="84695" y="6394833"/>
            <a:ext cx="2844800" cy="365125"/>
          </a:xfrm>
          <a:prstGeom prst="rect">
            <a:avLst/>
          </a:prstGeom>
        </p:spPr>
        <p:txBody>
          <a:bodyPr vert="horz" lIns="91440" tIns="45720" rIns="91440" bIns="45720" rtlCol="0" anchor="ctr"/>
          <a:lstStyle>
            <a:lvl1pPr algn="l">
              <a:defRPr sz="1200" b="1" i="0">
                <a:solidFill>
                  <a:schemeClr val="tx1">
                    <a:tint val="75000"/>
                  </a:schemeClr>
                </a:solidFill>
                <a:latin typeface="Segoe"/>
                <a:cs typeface="Segoe"/>
              </a:defRPr>
            </a:lvl1pPr>
          </a:lstStyle>
          <a:p>
            <a:fld id="{2062FEF5-9C0C-7644-AFB8-36CEBEB72585}" type="slidenum">
              <a:rPr lang="en-US" smtClean="0"/>
              <a:t>‹#›</a:t>
            </a:fld>
            <a:endParaRPr lang="en-US"/>
          </a:p>
        </p:txBody>
      </p:sp>
    </p:spTree>
    <p:extLst>
      <p:ext uri="{BB962C8B-B14F-4D97-AF65-F5344CB8AC3E}">
        <p14:creationId val="134372411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7" r:id="rId4"/>
    <p:sldLayoutId id="2147483652" r:id="rId5"/>
    <p:sldLayoutId id="2147483658" r:id="rId6"/>
    <p:sldLayoutId id="2147483654" r:id="rId7"/>
    <p:sldLayoutId id="2147483659" r:id="rId8"/>
    <p:sldLayoutId id="2147483656" r:id="rId9"/>
    <p:sldLayoutId id="2147483660" r:id="rId10"/>
    <p:sldLayoutId id="2147483661" r:id="rId11"/>
  </p:sldLayoutIdLst>
  <p:transition/>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notesSlide" Target="../notesSlides/notesSlide6.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5.pn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notesSlide" Target="../notesSlides/notesSlide7.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6.png"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7.png"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notesSlide" Target="../notesSlides/notesSlide8.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notesSlide" Target="../notesSlides/notesSlide9.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notesSlide" Target="../notesSlides/notesSlide10.xml" /><Relationship Id="rId3" Type="http://schemas.openxmlformats.org/officeDocument/2006/relationships/hyperlink" Target="https://www.cms.gov/Medicare/Quality-Initiatives-Patient-Assessment-Instruments/ESRDQIP/Downloads/QIP-Details-PY16.pdf" TargetMode="Externa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notesSlide" Target="../notesSlides/notesSlide11.xml" /><Relationship Id="rId3" Type="http://schemas.openxmlformats.org/officeDocument/2006/relationships/image" Target="../media/image8.png"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notesSlide" Target="../notesSlides/notesSlide12.xml" /><Relationship Id="rId3" Type="http://schemas.openxmlformats.org/officeDocument/2006/relationships/image" Target="../media/image9.png"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notesSlide" Target="../notesSlides/notesSlide13.xml" /><Relationship Id="rId3" Type="http://schemas.openxmlformats.org/officeDocument/2006/relationships/image" Target="../media/image10.emf"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2.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notesSlide" Target="../notesSlides/notesSlide14.xml" /><Relationship Id="rId3" Type="http://schemas.openxmlformats.org/officeDocument/2006/relationships/image" Target="../media/image11.emf"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35.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36.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12.png" /></Relationships>
</file>

<file path=ppt/slides/_rels/slide37.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13.png" /></Relationships>
</file>

<file path=ppt/slides/_rels/slide38.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14.png" /></Relationships>
</file>

<file path=ppt/slides/_rels/slide39.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15.png"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notesSlide" Target="../notesSlides/notesSlide3.xml" /></Relationships>
</file>

<file path=ppt/slides/_rels/slide40.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15.png" /></Relationships>
</file>

<file path=ppt/slides/_rels/slide41.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notesSlide" Target="../notesSlides/notesSlide15.xml" /><Relationship Id="rId3" Type="http://schemas.openxmlformats.org/officeDocument/2006/relationships/image" Target="../media/image8.png" /></Relationships>
</file>

<file path=ppt/slides/_rels/slide42.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16.png" /></Relationships>
</file>

<file path=ppt/slides/_rels/slide43.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44.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notesSlide" Target="../notesSlides/notesSlide16.xml" /></Relationships>
</file>

<file path=ppt/slides/_rels/slide45.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notesSlide" Target="../notesSlides/notesSlide17.xml" /><Relationship Id="rId3" Type="http://schemas.openxmlformats.org/officeDocument/2006/relationships/hyperlink" Target="https://innovation.cms.gov/initiatives/comprehensive-ESRD-care" TargetMode="External" /></Relationships>
</file>

<file path=ppt/slides/_rels/slide46.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notesSlide" Target="../notesSlides/notesSlide18.xml" /><Relationship Id="rId3" Type="http://schemas.openxmlformats.org/officeDocument/2006/relationships/hyperlink" Target="https://innovation.cms.gov/initiatives/comprehensive-ESRD-care" TargetMode="External" /></Relationships>
</file>

<file path=ppt/slides/_rels/slide47.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48.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17.png" /></Relationships>
</file>

<file path=ppt/slides/_rels/slide49.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notesSlide" Target="../notesSlides/notesSlide19.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4.png" /></Relationships>
</file>

<file path=ppt/slides/_rels/slide50.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notesSlide" Target="../notesSlides/notesSlide20.xml" /></Relationships>
</file>

<file path=ppt/slides/_rels/slide51.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52.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53.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18.png" /></Relationships>
</file>

<file path=ppt/slides/_rels/slide54.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9.png" /></Relationships>
</file>

<file path=ppt/slides/_rels/slide55.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21.xml" /><Relationship Id="rId3" Type="http://schemas.openxmlformats.org/officeDocument/2006/relationships/image" Target="../media/image20.png" /></Relationships>
</file>

<file path=ppt/slides/_rels/slide56.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22.xml" /><Relationship Id="rId3" Type="http://schemas.openxmlformats.org/officeDocument/2006/relationships/image" Target="../media/image21.png" /></Relationships>
</file>

<file path=ppt/slides/_rels/slide57.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23.xml" /></Relationships>
</file>

<file path=ppt/slides/_rels/slide58.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22.png" /></Relationships>
</file>

<file path=ppt/slides/_rels/slide59.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notesSlide" Target="../notesSlides/notesSlide24.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60.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61.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62.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63.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64.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65.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hyperlink" Target="https://innovation.cms.gov/initiatives/comprehensive-ESRD-care" TargetMode="Externa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4.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ctrTitle"/>
          </p:nvPr>
        </p:nvSpPr>
        <p:spPr>
          <a:xfrm>
            <a:off x="2444504" y="1619003"/>
            <a:ext cx="8655887" cy="2477547"/>
          </a:xfrm>
        </p:spPr>
        <p:txBody>
          <a:bodyPr>
            <a:normAutofit/>
          </a:bodyPr>
          <a:lstStyle/>
          <a:p>
            <a:r>
              <a:rPr lang="en-US" sz="4000"/>
              <a:t>Financial Considerations for Dialysis Physicians and Providers</a:t>
            </a:r>
          </a:p>
        </p:txBody>
      </p:sp>
      <p:sp>
        <p:nvSpPr>
          <p:cNvPr id="3" name="Subtitle 2"/>
          <p:cNvSpPr>
            <a:spLocks noGrp="1" noSelect="1" noMove="1" noResize="1" noTextEdit="1"/>
          </p:cNvSpPr>
          <p:nvPr>
            <p:ph type="subTitle" idx="1"/>
          </p:nvPr>
        </p:nvSpPr>
        <p:spPr>
          <a:xfrm>
            <a:off x="2444504" y="3439633"/>
            <a:ext cx="7137246" cy="1243964"/>
          </a:xfrm>
        </p:spPr>
        <p:txBody>
          <a:bodyPr>
            <a:normAutofit/>
          </a:bodyPr>
          <a:lstStyle/>
          <a:p>
            <a:r>
              <a:rPr lang="en-US" sz="3000" b="1"/>
              <a:t>John M. Burkart, MD</a:t>
            </a:r>
          </a:p>
          <a:p>
            <a:r>
              <a:rPr lang="en-US" sz="3000"/>
              <a:t>Wake Forest University Medical Center</a:t>
            </a:r>
          </a:p>
        </p:txBody>
      </p:sp>
      <p:sp>
        <p:nvSpPr>
          <p:cNvPr id="4" name="TextBox 3">
            <a:extLst>
              <a:ext uri="{FF2B5EF4-FFF2-40B4-BE49-F238E27FC236}">
                <a16:creationId xmlns:a16="http://schemas.microsoft.com/office/drawing/2014/main" id="{B9CE7777-85E6-4F55-BE2E-3EB6CD727506}"/>
              </a:ext>
            </a:extLst>
          </p:cNvPr>
          <p:cNvSpPr txBox="1">
            <a:spLocks noSelect="1" noMove="1" noResize="1" noTextEdit="1"/>
          </p:cNvSpPr>
          <p:nvPr/>
        </p:nvSpPr>
        <p:spPr>
          <a:xfrm>
            <a:off x="1528757" y="700090"/>
            <a:ext cx="9291637" cy="707886"/>
          </a:xfrm>
          <a:prstGeom prst="rect">
            <a:avLst/>
          </a:prstGeom>
          <a:noFill/>
        </p:spPr>
        <p:txBody>
          <a:bodyPr wrap="square" rtlCol="0">
            <a:spAutoFit/>
          </a:bodyPr>
          <a:lstStyle/>
          <a:p>
            <a:r>
              <a:rPr lang="en-US" sz="4000">
                <a:solidFill>
                  <a:schemeClr val="bg1"/>
                </a:solidFill>
                <a:latin typeface="Gotham Black" pitchFamily="50" charset="0"/>
              </a:rPr>
              <a:t>Dialysis Core Curriculum 2021</a:t>
            </a:r>
          </a:p>
        </p:txBody>
      </p:sp>
    </p:spTree>
    <p:extLst>
      <p:ext uri="{BB962C8B-B14F-4D97-AF65-F5344CB8AC3E}">
        <p14:creationId val="221192604"/>
      </p:ext>
    </p:ext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20092" y="703222"/>
            <a:ext cx="10958763" cy="1344362"/>
          </a:xfrm>
        </p:spPr>
        <p:txBody>
          <a:bodyPr>
            <a:noAutofit/>
          </a:bodyPr>
          <a:lstStyle/>
          <a:p>
            <a:r>
              <a:rPr lang="en-US" sz="3500">
                <a:solidFill>
                  <a:schemeClr val="accent3"/>
                </a:solidFill>
              </a:rPr>
              <a:t>Basis MCP Reimbursement Rates</a:t>
            </a:r>
            <a:br>
              <a:rPr lang="en-US" sz="3500">
                <a:solidFill>
                  <a:schemeClr val="accent3"/>
                </a:solidFill>
              </a:rPr>
            </a:br>
            <a:r>
              <a:rPr lang="en-US" altLang="en-US" sz="3500">
                <a:solidFill>
                  <a:schemeClr val="accent3"/>
                </a:solidFill>
              </a:rPr>
              <a:t>Trend Toward Decreasing over Time</a:t>
            </a:r>
            <a:endParaRPr lang="en-US" sz="3500">
              <a:solidFill>
                <a:schemeClr val="accent3"/>
              </a:solidFill>
            </a:endParaRPr>
          </a:p>
        </p:txBody>
      </p:sp>
      <p:graphicFrame>
        <p:nvGraphicFramePr>
          <p:cNvPr id="5" name="Content Placeholder 3"/>
          <p:cNvGraphicFramePr>
            <a:graphicFrameLocks noGrp="1" noSelect="1" noMove="1" noResize="1"/>
          </p:cNvGraphicFramePr>
          <p:nvPr>
            <p:ph type="chart" sz="quarter" idx="10"/>
            <p:extLst>
              <p:ext uri="{D42A27DB-BD31-4B8C-83A1-F6EECF244321}">
                <p14:modId val="3550922362"/>
              </p:ext>
            </p:extLst>
          </p:nvPr>
        </p:nvGraphicFramePr>
        <p:xfrm>
          <a:off x="1303007" y="1977397"/>
          <a:ext cx="9583738" cy="3505200"/>
        </p:xfrm>
        <a:graphic>
          <a:graphicData uri="http://schemas.openxmlformats.org/drawingml/2006/table">
            <a:tbl>
              <a:tblPr firstRow="1" bandRow="1">
                <a:tableStyleId>{073A0DAA-6AF3-43AB-8588-CEC1D06C72B9}</a:tableStyleId>
              </a:tblPr>
              <a:tblGrid>
                <a:gridCol w="1071991">
                  <a:extLst>
                    <a:ext uri="{9D8B030D-6E8A-4147-A177-3AD203B41FA5}">
                      <a16:colId xmlns:a16="http://schemas.microsoft.com/office/drawing/2014/main" val="20000"/>
                    </a:ext>
                  </a:extLst>
                </a:gridCol>
                <a:gridCol w="1666219">
                  <a:extLst>
                    <a:ext uri="{9D8B030D-6E8A-4147-A177-3AD203B41FA5}">
                      <a16:colId xmlns:a16="http://schemas.microsoft.com/office/drawing/2014/main" val="20001"/>
                    </a:ext>
                  </a:extLst>
                </a:gridCol>
                <a:gridCol w="1638268">
                  <a:extLst>
                    <a:ext uri="{9D8B030D-6E8A-4147-A177-3AD203B41FA5}">
                      <a16:colId xmlns:a16="http://schemas.microsoft.com/office/drawing/2014/main" val="20002"/>
                    </a:ext>
                  </a:extLst>
                </a:gridCol>
                <a:gridCol w="1301815">
                  <a:extLst>
                    <a:ext uri="{9D8B030D-6E8A-4147-A177-3AD203B41FA5}">
                      <a16:colId xmlns:a16="http://schemas.microsoft.com/office/drawing/2014/main" val="20003"/>
                    </a:ext>
                  </a:extLst>
                </a:gridCol>
                <a:gridCol w="1301815">
                  <a:extLst>
                    <a:ext uri="{9D8B030D-6E8A-4147-A177-3AD203B41FA5}">
                      <a16:colId xmlns:a16="http://schemas.microsoft.com/office/drawing/2014/main" val="20004"/>
                    </a:ext>
                  </a:extLst>
                </a:gridCol>
                <a:gridCol w="1301815">
                  <a:extLst>
                    <a:ext uri="{9D8B030D-6E8A-4147-A177-3AD203B41FA5}">
                      <a16:colId xmlns:a16="http://schemas.microsoft.com/office/drawing/2014/main" val="20005"/>
                    </a:ext>
                  </a:extLst>
                </a:gridCol>
                <a:gridCol w="1301815">
                  <a:extLst>
                    <a:ext uri="{9D8B030D-6E8A-4147-A177-3AD203B41FA5}">
                      <a16:colId xmlns:a16="http://schemas.microsoft.com/office/drawing/2014/main" val="20006"/>
                    </a:ext>
                  </a:extLst>
                </a:gridCol>
              </a:tblGrid>
              <a:tr h="370840">
                <a:tc>
                  <a:txBody>
                    <a:bodyPr vert="horz" wrap="square"/>
                    <a:lstStyle/>
                    <a:p>
                      <a:pPr algn="ctr"/>
                      <a:r>
                        <a:rPr lang="en-US"/>
                        <a:t>CPT CODE</a:t>
                      </a:r>
                    </a:p>
                  </a:txBody>
                  <a:tcPr marL="83337" marR="83337"/>
                </a:tc>
                <a:tc>
                  <a:txBody>
                    <a:bodyPr vert="horz" wrap="square"/>
                    <a:lstStyle/>
                    <a:p>
                      <a:pPr algn="ctr"/>
                      <a:r>
                        <a:rPr lang="en-US"/>
                        <a:t>Dialysis</a:t>
                      </a:r>
                      <a:r>
                        <a:rPr lang="en-US" baseline="0"/>
                        <a:t> Location</a:t>
                      </a:r>
                      <a:endParaRPr lang="en-US"/>
                    </a:p>
                  </a:txBody>
                  <a:tcPr marL="83337" marR="83337"/>
                </a:tc>
                <a:tc>
                  <a:txBody>
                    <a:bodyPr vert="horz" wrap="square"/>
                    <a:lstStyle/>
                    <a:p>
                      <a:pPr algn="ctr"/>
                      <a:r>
                        <a:rPr lang="en-US"/>
                        <a:t>#</a:t>
                      </a:r>
                      <a:r>
                        <a:rPr lang="en-US" baseline="0"/>
                        <a:t> of Visits/month</a:t>
                      </a:r>
                      <a:endParaRPr lang="en-US"/>
                    </a:p>
                  </a:txBody>
                  <a:tcPr marL="83337" marR="83337"/>
                </a:tc>
                <a:tc>
                  <a:txBody>
                    <a:bodyPr vert="horz" wrap="square"/>
                    <a:lstStyle/>
                    <a:p>
                      <a:pPr algn="ctr"/>
                      <a:r>
                        <a:rPr lang="en-US"/>
                        <a:t>2010</a:t>
                      </a:r>
                    </a:p>
                  </a:txBody>
                  <a:tcPr marL="83337" marR="83337"/>
                </a:tc>
                <a:tc>
                  <a:txBody>
                    <a:bodyPr vert="horz" wrap="square"/>
                    <a:lstStyle/>
                    <a:p>
                      <a:pPr algn="ctr"/>
                      <a:r>
                        <a:rPr lang="en-US"/>
                        <a:t>2015</a:t>
                      </a:r>
                    </a:p>
                  </a:txBody>
                  <a:tcPr marL="83337" marR="83337"/>
                </a:tc>
                <a:tc>
                  <a:txBody>
                    <a:bodyPr vert="horz" wrap="square"/>
                    <a:lstStyle/>
                    <a:p>
                      <a:pPr algn="ctr"/>
                      <a:r>
                        <a:rPr lang="en-US"/>
                        <a:t>2017</a:t>
                      </a:r>
                    </a:p>
                  </a:txBody>
                  <a:tcPr marL="83337" marR="83337"/>
                </a:tc>
                <a:tc>
                  <a:txBody>
                    <a:bodyPr vert="horz" wrap="square"/>
                    <a:lstStyle/>
                    <a:p>
                      <a:pPr algn="ctr"/>
                      <a:r>
                        <a:rPr lang="en-US"/>
                        <a:t>2020</a:t>
                      </a:r>
                    </a:p>
                  </a:txBody>
                  <a:tcPr marL="83337" marR="83337"/>
                </a:tc>
                <a:extLst>
                  <a:ext uri="{0D108BD9-81ED-4DB2-BD59-A6C34878D82A}">
                    <a16:rowId xmlns:a16="http://schemas.microsoft.com/office/drawing/2014/main" val="10000"/>
                  </a:ext>
                </a:extLst>
              </a:tr>
              <a:tr h="370840">
                <a:tc>
                  <a:txBody>
                    <a:bodyPr vert="horz" wrap="square"/>
                    <a:lstStyle/>
                    <a:p>
                      <a:pPr algn="ctr"/>
                      <a:r>
                        <a:rPr lang="en-US">
                          <a:solidFill>
                            <a:schemeClr val="tx1">
                              <a:lumMod val="75000"/>
                              <a:lumOff val="25000"/>
                            </a:schemeClr>
                          </a:solidFill>
                        </a:rPr>
                        <a:t>90960</a:t>
                      </a:r>
                    </a:p>
                  </a:txBody>
                  <a:tcPr marL="83337" marR="83337"/>
                </a:tc>
                <a:tc>
                  <a:txBody>
                    <a:bodyPr vert="horz" wrap="square"/>
                    <a:lstStyle/>
                    <a:p>
                      <a:r>
                        <a:rPr lang="en-US">
                          <a:solidFill>
                            <a:schemeClr val="tx1">
                              <a:lumMod val="75000"/>
                              <a:lumOff val="25000"/>
                            </a:schemeClr>
                          </a:solidFill>
                        </a:rPr>
                        <a:t>ESRD Center HD</a:t>
                      </a:r>
                    </a:p>
                  </a:txBody>
                  <a:tcPr marL="83337" marR="83337"/>
                </a:tc>
                <a:tc>
                  <a:txBody>
                    <a:bodyPr vert="horz" wrap="square"/>
                    <a:lstStyle/>
                    <a:p>
                      <a:pPr algn="ctr"/>
                      <a:r>
                        <a:rPr lang="en-US">
                          <a:solidFill>
                            <a:schemeClr val="tx1">
                              <a:lumMod val="75000"/>
                              <a:lumOff val="25000"/>
                            </a:schemeClr>
                          </a:solidFill>
                        </a:rPr>
                        <a:t>4/month</a:t>
                      </a:r>
                    </a:p>
                  </a:txBody>
                  <a:tcPr marL="83337" marR="83337"/>
                </a:tc>
                <a:tc>
                  <a:txBody>
                    <a:bodyPr vert="horz" wrap="square"/>
                    <a:lstStyle/>
                    <a:p>
                      <a:pPr algn="ctr"/>
                      <a:r>
                        <a:rPr lang="en-US">
                          <a:solidFill>
                            <a:schemeClr val="tx1">
                              <a:lumMod val="75000"/>
                              <a:lumOff val="25000"/>
                            </a:schemeClr>
                          </a:solidFill>
                        </a:rPr>
                        <a:t>$294.96</a:t>
                      </a:r>
                    </a:p>
                  </a:txBody>
                  <a:tcPr marL="83337" marR="83337"/>
                </a:tc>
                <a:tc>
                  <a:txBody>
                    <a:bodyPr vert="horz" wrap="square"/>
                    <a:lstStyle/>
                    <a:p>
                      <a:pPr algn="ctr"/>
                      <a:r>
                        <a:rPr lang="en-US" sz="1800">
                          <a:solidFill>
                            <a:schemeClr val="tx1">
                              <a:lumMod val="75000"/>
                              <a:lumOff val="25000"/>
                            </a:schemeClr>
                          </a:solidFill>
                        </a:rPr>
                        <a:t>$286.40</a:t>
                      </a:r>
                    </a:p>
                  </a:txBody>
                  <a:tcPr marL="98778" marR="98778" marT="45705" marB="45705"/>
                </a:tc>
                <a:tc>
                  <a:txBody>
                    <a:bodyPr vert="horz" wrap="square"/>
                    <a:lstStyle/>
                    <a:p>
                      <a:pPr algn="ctr"/>
                      <a:r>
                        <a:rPr lang="en-US">
                          <a:solidFill>
                            <a:schemeClr val="tx1">
                              <a:lumMod val="75000"/>
                              <a:lumOff val="25000"/>
                            </a:schemeClr>
                          </a:solidFill>
                        </a:rPr>
                        <a:t>$287.11</a:t>
                      </a:r>
                    </a:p>
                  </a:txBody>
                  <a:tcPr marL="83337" marR="83337"/>
                </a:tc>
                <a:tc>
                  <a:txBody>
                    <a:bodyPr vert="horz" wrap="square"/>
                    <a:lstStyle/>
                    <a:p>
                      <a:pPr algn="ctr"/>
                      <a:r>
                        <a:rPr lang="en-US">
                          <a:solidFill>
                            <a:schemeClr val="tx1">
                              <a:lumMod val="75000"/>
                              <a:lumOff val="25000"/>
                            </a:schemeClr>
                          </a:solidFill>
                        </a:rPr>
                        <a:t>$291.24</a:t>
                      </a:r>
                    </a:p>
                  </a:txBody>
                  <a:tcPr marL="83337" marR="83337"/>
                </a:tc>
                <a:extLst>
                  <a:ext uri="{0D108BD9-81ED-4DB2-BD59-A6C34878D82A}">
                    <a16:rowId xmlns:a16="http://schemas.microsoft.com/office/drawing/2014/main" val="10001"/>
                  </a:ext>
                </a:extLst>
              </a:tr>
              <a:tr h="370840">
                <a:tc>
                  <a:txBody>
                    <a:bodyPr vert="horz" wrap="square"/>
                    <a:lstStyle/>
                    <a:p>
                      <a:pPr algn="ctr"/>
                      <a:r>
                        <a:rPr lang="en-US">
                          <a:solidFill>
                            <a:schemeClr val="tx1">
                              <a:lumMod val="75000"/>
                              <a:lumOff val="25000"/>
                            </a:schemeClr>
                          </a:solidFill>
                        </a:rPr>
                        <a:t>90961</a:t>
                      </a:r>
                    </a:p>
                  </a:txBody>
                  <a:tcPr marL="83337" marR="83337"/>
                </a:tc>
                <a:tc>
                  <a:txBody>
                    <a:bodyPr vert="horz" wrap="square"/>
                    <a:lstStyle/>
                    <a:p>
                      <a:r>
                        <a:rPr lang="en-US">
                          <a:solidFill>
                            <a:schemeClr val="tx1">
                              <a:lumMod val="75000"/>
                              <a:lumOff val="25000"/>
                            </a:schemeClr>
                          </a:solidFill>
                        </a:rPr>
                        <a:t>ESRD Center HD</a:t>
                      </a:r>
                    </a:p>
                  </a:txBody>
                  <a:tcPr marL="83337" marR="83337"/>
                </a:tc>
                <a:tc>
                  <a:txBody>
                    <a:bodyPr vert="horz" wrap="square"/>
                    <a:lstStyle/>
                    <a:p>
                      <a:pPr algn="ctr"/>
                      <a:r>
                        <a:rPr lang="en-US">
                          <a:solidFill>
                            <a:schemeClr val="tx1">
                              <a:lumMod val="75000"/>
                              <a:lumOff val="25000"/>
                            </a:schemeClr>
                          </a:solidFill>
                        </a:rPr>
                        <a:t>2 or 3/month</a:t>
                      </a:r>
                    </a:p>
                  </a:txBody>
                  <a:tcPr marL="83337" marR="83337"/>
                </a:tc>
                <a:tc>
                  <a:txBody>
                    <a:bodyPr vert="horz" wrap="square"/>
                    <a:lstStyle/>
                    <a:p>
                      <a:pPr algn="ctr"/>
                      <a:r>
                        <a:rPr lang="en-US">
                          <a:solidFill>
                            <a:schemeClr val="tx1">
                              <a:lumMod val="75000"/>
                              <a:lumOff val="25000"/>
                            </a:schemeClr>
                          </a:solidFill>
                        </a:rPr>
                        <a:t>$237.07</a:t>
                      </a:r>
                    </a:p>
                  </a:txBody>
                  <a:tcPr marL="83337" marR="83337"/>
                </a:tc>
                <a:tc>
                  <a:txBody>
                    <a:bodyPr vert="horz" wrap="square"/>
                    <a:lstStyle/>
                    <a:p>
                      <a:pPr algn="ctr"/>
                      <a:r>
                        <a:rPr lang="en-US" sz="1800">
                          <a:solidFill>
                            <a:schemeClr val="tx1">
                              <a:lumMod val="75000"/>
                              <a:lumOff val="25000"/>
                            </a:schemeClr>
                          </a:solidFill>
                        </a:rPr>
                        <a:t>$240.99</a:t>
                      </a:r>
                    </a:p>
                  </a:txBody>
                  <a:tcPr marL="98778" marR="98778" marT="45705" marB="45705"/>
                </a:tc>
                <a:tc>
                  <a:txBody>
                    <a:bodyPr vert="horz" wrap="square"/>
                    <a:lstStyle/>
                    <a:p>
                      <a:pPr algn="ctr"/>
                      <a:r>
                        <a:rPr lang="en-US">
                          <a:solidFill>
                            <a:schemeClr val="tx1">
                              <a:lumMod val="75000"/>
                              <a:lumOff val="25000"/>
                            </a:schemeClr>
                          </a:solidFill>
                        </a:rPr>
                        <a:t>$241.17</a:t>
                      </a:r>
                    </a:p>
                  </a:txBody>
                  <a:tcPr marL="83337" marR="83337"/>
                </a:tc>
                <a:tc>
                  <a:txBody>
                    <a:bodyPr vert="horz" wrap="square"/>
                    <a:lstStyle/>
                    <a:p>
                      <a:pPr algn="ctr"/>
                      <a:r>
                        <a:rPr lang="en-US">
                          <a:solidFill>
                            <a:schemeClr val="tx1">
                              <a:lumMod val="75000"/>
                              <a:lumOff val="25000"/>
                            </a:schemeClr>
                          </a:solidFill>
                        </a:rPr>
                        <a:t>$241.17</a:t>
                      </a:r>
                    </a:p>
                  </a:txBody>
                  <a:tcPr marL="83337" marR="83337"/>
                </a:tc>
                <a:extLst>
                  <a:ext uri="{0D108BD9-81ED-4DB2-BD59-A6C34878D82A}">
                    <a16:rowId xmlns:a16="http://schemas.microsoft.com/office/drawing/2014/main" val="10002"/>
                  </a:ext>
                </a:extLst>
              </a:tr>
              <a:tr h="370840">
                <a:tc>
                  <a:txBody>
                    <a:bodyPr vert="horz" wrap="square"/>
                    <a:lstStyle/>
                    <a:p>
                      <a:pPr algn="ctr"/>
                      <a:r>
                        <a:rPr lang="en-US">
                          <a:solidFill>
                            <a:schemeClr val="tx1">
                              <a:lumMod val="75000"/>
                              <a:lumOff val="25000"/>
                            </a:schemeClr>
                          </a:solidFill>
                        </a:rPr>
                        <a:t>90962</a:t>
                      </a:r>
                    </a:p>
                  </a:txBody>
                  <a:tcPr marL="83337" marR="83337"/>
                </a:tc>
                <a:tc>
                  <a:txBody>
                    <a:bodyPr vert="horz" wrap="square"/>
                    <a:lstStyle/>
                    <a:p>
                      <a:r>
                        <a:rPr lang="en-US">
                          <a:solidFill>
                            <a:schemeClr val="tx1">
                              <a:lumMod val="75000"/>
                              <a:lumOff val="25000"/>
                            </a:schemeClr>
                          </a:solidFill>
                        </a:rPr>
                        <a:t>ESRD Center HD</a:t>
                      </a:r>
                    </a:p>
                  </a:txBody>
                  <a:tcPr marL="83337" marR="83337"/>
                </a:tc>
                <a:tc>
                  <a:txBody>
                    <a:bodyPr vert="horz" wrap="square"/>
                    <a:lstStyle/>
                    <a:p>
                      <a:pPr algn="ctr"/>
                      <a:r>
                        <a:rPr lang="en-US">
                          <a:solidFill>
                            <a:schemeClr val="tx1">
                              <a:lumMod val="75000"/>
                              <a:lumOff val="25000"/>
                            </a:schemeClr>
                          </a:solidFill>
                        </a:rPr>
                        <a:t>1/month</a:t>
                      </a:r>
                    </a:p>
                  </a:txBody>
                  <a:tcPr marL="83337" marR="83337"/>
                </a:tc>
                <a:tc>
                  <a:txBody>
                    <a:bodyPr vert="horz" wrap="square"/>
                    <a:lstStyle/>
                    <a:p>
                      <a:pPr algn="ctr"/>
                      <a:r>
                        <a:rPr lang="en-US">
                          <a:solidFill>
                            <a:schemeClr val="tx1">
                              <a:lumMod val="75000"/>
                              <a:lumOff val="25000"/>
                            </a:schemeClr>
                          </a:solidFill>
                        </a:rPr>
                        <a:t>$170.70</a:t>
                      </a:r>
                    </a:p>
                  </a:txBody>
                  <a:tcPr marL="83337" marR="83337"/>
                </a:tc>
                <a:tc>
                  <a:txBody>
                    <a:bodyPr vert="horz" wrap="square"/>
                    <a:lstStyle/>
                    <a:p>
                      <a:pPr algn="ctr"/>
                      <a:r>
                        <a:rPr lang="en-US" sz="1800">
                          <a:solidFill>
                            <a:schemeClr val="tx1">
                              <a:lumMod val="75000"/>
                              <a:lumOff val="25000"/>
                            </a:schemeClr>
                          </a:solidFill>
                        </a:rPr>
                        <a:t>$185.57</a:t>
                      </a:r>
                    </a:p>
                  </a:txBody>
                  <a:tcPr marL="98778" marR="98778" marT="45705" marB="45705"/>
                </a:tc>
                <a:tc>
                  <a:txBody>
                    <a:bodyPr vert="horz" wrap="square"/>
                    <a:lstStyle/>
                    <a:p>
                      <a:pPr algn="ctr"/>
                      <a:r>
                        <a:rPr lang="en-US">
                          <a:solidFill>
                            <a:schemeClr val="tx1">
                              <a:lumMod val="75000"/>
                              <a:lumOff val="25000"/>
                            </a:schemeClr>
                          </a:solidFill>
                        </a:rPr>
                        <a:t>185.90</a:t>
                      </a:r>
                    </a:p>
                  </a:txBody>
                  <a:tcPr marL="83337" marR="83337"/>
                </a:tc>
                <a:tc>
                  <a:txBody>
                    <a:bodyPr vert="horz" wrap="square"/>
                    <a:lstStyle/>
                    <a:p>
                      <a:pPr algn="ctr"/>
                      <a:r>
                        <a:rPr lang="en-US">
                          <a:solidFill>
                            <a:schemeClr val="tx1">
                              <a:lumMod val="75000"/>
                              <a:lumOff val="25000"/>
                            </a:schemeClr>
                          </a:solidFill>
                        </a:rPr>
                        <a:t>185.90</a:t>
                      </a:r>
                    </a:p>
                  </a:txBody>
                  <a:tcPr marL="83337" marR="83337"/>
                </a:tc>
                <a:extLst>
                  <a:ext uri="{0D108BD9-81ED-4DB2-BD59-A6C34878D82A}">
                    <a16:rowId xmlns:a16="http://schemas.microsoft.com/office/drawing/2014/main" val="10003"/>
                  </a:ext>
                </a:extLst>
              </a:tr>
              <a:tr h="370840">
                <a:tc>
                  <a:txBody>
                    <a:bodyPr vert="horz" wrap="square"/>
                    <a:lstStyle/>
                    <a:p>
                      <a:pPr algn="ctr"/>
                      <a:endParaRPr lang="en-US">
                        <a:solidFill>
                          <a:schemeClr val="tx1">
                            <a:lumMod val="75000"/>
                            <a:lumOff val="25000"/>
                          </a:schemeClr>
                        </a:solidFill>
                      </a:endParaRPr>
                    </a:p>
                  </a:txBody>
                  <a:tcPr marL="83337" marR="83337"/>
                </a:tc>
                <a:tc>
                  <a:txBody>
                    <a:bodyPr vert="horz" wrap="square"/>
                    <a:lstStyle/>
                    <a:p>
                      <a:endParaRPr lang="en-US">
                        <a:solidFill>
                          <a:schemeClr val="tx1">
                            <a:lumMod val="75000"/>
                            <a:lumOff val="25000"/>
                          </a:schemeClr>
                        </a:solidFill>
                      </a:endParaRPr>
                    </a:p>
                  </a:txBody>
                  <a:tcPr marL="83337" marR="83337"/>
                </a:tc>
                <a:tc>
                  <a:txBody>
                    <a:bodyPr vert="horz" wrap="square"/>
                    <a:lstStyle/>
                    <a:p>
                      <a:pPr algn="ctr"/>
                      <a:endParaRPr lang="en-US">
                        <a:solidFill>
                          <a:schemeClr val="tx1">
                            <a:lumMod val="75000"/>
                            <a:lumOff val="25000"/>
                          </a:schemeClr>
                        </a:solidFill>
                      </a:endParaRPr>
                    </a:p>
                  </a:txBody>
                  <a:tcPr marL="83337" marR="83337"/>
                </a:tc>
                <a:tc>
                  <a:txBody>
                    <a:bodyPr vert="horz" wrap="square"/>
                    <a:lstStyle/>
                    <a:p>
                      <a:pPr algn="ctr"/>
                      <a:endParaRPr lang="en-US">
                        <a:solidFill>
                          <a:schemeClr val="tx1">
                            <a:lumMod val="75000"/>
                            <a:lumOff val="25000"/>
                          </a:schemeClr>
                        </a:solidFill>
                      </a:endParaRPr>
                    </a:p>
                  </a:txBody>
                  <a:tcPr marL="83337" marR="83337"/>
                </a:tc>
                <a:tc>
                  <a:txBody>
                    <a:bodyPr vert="horz" wrap="square"/>
                    <a:lstStyle/>
                    <a:p>
                      <a:pPr algn="ctr"/>
                      <a:endParaRPr lang="en-US" sz="1800">
                        <a:solidFill>
                          <a:schemeClr val="tx1">
                            <a:lumMod val="75000"/>
                            <a:lumOff val="25000"/>
                          </a:schemeClr>
                        </a:solidFill>
                      </a:endParaRPr>
                    </a:p>
                  </a:txBody>
                  <a:tcPr marL="98778" marR="98778" marT="45705" marB="45705"/>
                </a:tc>
                <a:tc>
                  <a:txBody>
                    <a:bodyPr vert="horz" wrap="square"/>
                    <a:lstStyle/>
                    <a:p>
                      <a:pPr algn="ctr"/>
                      <a:endParaRPr lang="en-US">
                        <a:solidFill>
                          <a:schemeClr val="tx1">
                            <a:lumMod val="75000"/>
                            <a:lumOff val="25000"/>
                          </a:schemeClr>
                        </a:solidFill>
                      </a:endParaRPr>
                    </a:p>
                  </a:txBody>
                  <a:tcPr marL="83337" marR="83337"/>
                </a:tc>
                <a:tc>
                  <a:txBody>
                    <a:bodyPr vert="horz" wrap="square"/>
                    <a:lstStyle/>
                    <a:p>
                      <a:pPr algn="ctr"/>
                      <a:endParaRPr lang="en-US">
                        <a:solidFill>
                          <a:schemeClr val="tx1">
                            <a:lumMod val="75000"/>
                            <a:lumOff val="25000"/>
                          </a:schemeClr>
                        </a:solidFill>
                      </a:endParaRPr>
                    </a:p>
                  </a:txBody>
                  <a:tcPr marL="83337" marR="83337"/>
                </a:tc>
                <a:extLst>
                  <a:ext uri="{0D108BD9-81ED-4DB2-BD59-A6C34878D82A}">
                    <a16:rowId xmlns:a16="http://schemas.microsoft.com/office/drawing/2014/main" val="10004"/>
                  </a:ext>
                </a:extLst>
              </a:tr>
              <a:tr h="370840">
                <a:tc>
                  <a:txBody>
                    <a:bodyPr vert="horz" wrap="square"/>
                    <a:lstStyle/>
                    <a:p>
                      <a:pPr algn="ctr"/>
                      <a:r>
                        <a:rPr lang="en-US">
                          <a:solidFill>
                            <a:schemeClr val="tx1">
                              <a:lumMod val="75000"/>
                              <a:lumOff val="25000"/>
                            </a:schemeClr>
                          </a:solidFill>
                        </a:rPr>
                        <a:t>90966</a:t>
                      </a:r>
                    </a:p>
                  </a:txBody>
                  <a:tcPr marL="83337" marR="83337"/>
                </a:tc>
                <a:tc>
                  <a:txBody>
                    <a:bodyPr vert="horz" wrap="square"/>
                    <a:lstStyle/>
                    <a:p>
                      <a:r>
                        <a:rPr lang="en-US">
                          <a:solidFill>
                            <a:schemeClr val="tx1">
                              <a:lumMod val="75000"/>
                              <a:lumOff val="25000"/>
                            </a:schemeClr>
                          </a:solidFill>
                        </a:rPr>
                        <a:t>ESRD Home Dialysis</a:t>
                      </a:r>
                    </a:p>
                  </a:txBody>
                  <a:tcPr marL="83337" marR="83337"/>
                </a:tc>
                <a:tc>
                  <a:txBody>
                    <a:bodyPr vert="horz" wrap="square"/>
                    <a:lstStyle/>
                    <a:p>
                      <a:pPr algn="ctr"/>
                      <a:r>
                        <a:rPr lang="en-US">
                          <a:solidFill>
                            <a:schemeClr val="tx1">
                              <a:lumMod val="75000"/>
                              <a:lumOff val="25000"/>
                            </a:schemeClr>
                          </a:solidFill>
                        </a:rPr>
                        <a:t>1/month</a:t>
                      </a:r>
                    </a:p>
                  </a:txBody>
                  <a:tcPr marL="83337" marR="83337"/>
                </a:tc>
                <a:tc>
                  <a:txBody>
                    <a:bodyPr vert="horz" wrap="square"/>
                    <a:lstStyle/>
                    <a:p>
                      <a:pPr algn="ctr"/>
                      <a:r>
                        <a:rPr lang="en-US">
                          <a:solidFill>
                            <a:schemeClr val="tx1">
                              <a:lumMod val="75000"/>
                              <a:lumOff val="25000"/>
                            </a:schemeClr>
                          </a:solidFill>
                        </a:rPr>
                        <a:t>$235.96</a:t>
                      </a:r>
                    </a:p>
                  </a:txBody>
                  <a:tcPr marL="83337" marR="83337"/>
                </a:tc>
                <a:tc>
                  <a:txBody>
                    <a:bodyPr vert="horz" wrap="square"/>
                    <a:lstStyle/>
                    <a:p>
                      <a:pPr algn="ctr"/>
                      <a:r>
                        <a:rPr lang="en-US" sz="1800">
                          <a:solidFill>
                            <a:schemeClr val="tx1">
                              <a:lumMod val="75000"/>
                              <a:lumOff val="25000"/>
                            </a:schemeClr>
                          </a:solidFill>
                        </a:rPr>
                        <a:t>$239.91</a:t>
                      </a:r>
                    </a:p>
                  </a:txBody>
                  <a:tcPr marL="98778" marR="98778" marT="45705" marB="45705"/>
                </a:tc>
                <a:tc>
                  <a:txBody>
                    <a:bodyPr vert="horz" wrap="square"/>
                    <a:lstStyle/>
                    <a:p>
                      <a:pPr algn="ctr"/>
                      <a:r>
                        <a:rPr lang="en-US">
                          <a:solidFill>
                            <a:schemeClr val="tx1">
                              <a:lumMod val="75000"/>
                              <a:lumOff val="25000"/>
                            </a:schemeClr>
                          </a:solidFill>
                        </a:rPr>
                        <a:t>$240.45</a:t>
                      </a:r>
                    </a:p>
                  </a:txBody>
                  <a:tcPr marL="83337" marR="83337"/>
                </a:tc>
                <a:tc>
                  <a:txBody>
                    <a:bodyPr vert="horz" wrap="square"/>
                    <a:lstStyle/>
                    <a:p>
                      <a:pPr algn="ctr"/>
                      <a:r>
                        <a:rPr lang="en-US">
                          <a:solidFill>
                            <a:schemeClr val="tx1">
                              <a:lumMod val="75000"/>
                              <a:lumOff val="25000"/>
                            </a:schemeClr>
                          </a:solidFill>
                        </a:rPr>
                        <a:t>$244.33</a:t>
                      </a:r>
                    </a:p>
                  </a:txBody>
                  <a:tcPr marL="83337" marR="83337"/>
                </a:tc>
                <a:extLst>
                  <a:ext uri="{0D108BD9-81ED-4DB2-BD59-A6C34878D82A}">
                    <a16:rowId xmlns:a16="http://schemas.microsoft.com/office/drawing/2014/main" val="10005"/>
                  </a:ext>
                </a:extLst>
              </a:tr>
              <a:tr h="370840">
                <a:tc>
                  <a:txBody>
                    <a:bodyPr vert="horz" wrap="square"/>
                    <a:lstStyle/>
                    <a:p>
                      <a:pPr algn="ctr"/>
                      <a:endParaRPr lang="en-US">
                        <a:solidFill>
                          <a:schemeClr val="tx1">
                            <a:lumMod val="75000"/>
                            <a:lumOff val="25000"/>
                          </a:schemeClr>
                        </a:solidFill>
                      </a:endParaRPr>
                    </a:p>
                  </a:txBody>
                  <a:tcPr marL="83337" marR="83337"/>
                </a:tc>
                <a:tc>
                  <a:txBody>
                    <a:bodyPr vert="horz" wrap="square"/>
                    <a:lstStyle/>
                    <a:p>
                      <a:endParaRPr lang="en-US">
                        <a:solidFill>
                          <a:schemeClr val="tx1">
                            <a:lumMod val="75000"/>
                            <a:lumOff val="25000"/>
                          </a:schemeClr>
                        </a:solidFill>
                      </a:endParaRPr>
                    </a:p>
                  </a:txBody>
                  <a:tcPr marL="83337" marR="83337"/>
                </a:tc>
                <a:tc>
                  <a:txBody>
                    <a:bodyPr vert="horz" wrap="square"/>
                    <a:lstStyle/>
                    <a:p>
                      <a:pPr algn="ctr"/>
                      <a:endParaRPr lang="en-US">
                        <a:solidFill>
                          <a:schemeClr val="tx1">
                            <a:lumMod val="75000"/>
                            <a:lumOff val="25000"/>
                          </a:schemeClr>
                        </a:solidFill>
                      </a:endParaRPr>
                    </a:p>
                  </a:txBody>
                  <a:tcPr marL="83337" marR="83337"/>
                </a:tc>
                <a:tc>
                  <a:txBody>
                    <a:bodyPr vert="horz" wrap="square"/>
                    <a:lstStyle/>
                    <a:p>
                      <a:pPr algn="ctr"/>
                      <a:endParaRPr lang="en-US">
                        <a:solidFill>
                          <a:schemeClr val="tx1">
                            <a:lumMod val="75000"/>
                            <a:lumOff val="25000"/>
                          </a:schemeClr>
                        </a:solidFill>
                      </a:endParaRPr>
                    </a:p>
                  </a:txBody>
                  <a:tcPr marL="83337" marR="83337"/>
                </a:tc>
                <a:tc>
                  <a:txBody>
                    <a:bodyPr vert="horz" wrap="square"/>
                    <a:lstStyle/>
                    <a:p>
                      <a:pPr algn="ctr"/>
                      <a:endParaRPr lang="en-US">
                        <a:solidFill>
                          <a:schemeClr val="tx1">
                            <a:lumMod val="75000"/>
                            <a:lumOff val="25000"/>
                          </a:schemeClr>
                        </a:solidFill>
                      </a:endParaRPr>
                    </a:p>
                  </a:txBody>
                  <a:tcPr marL="83337" marR="83337"/>
                </a:tc>
                <a:tc>
                  <a:txBody>
                    <a:bodyPr vert="horz" wrap="square"/>
                    <a:lstStyle/>
                    <a:p>
                      <a:pPr algn="ctr"/>
                      <a:endParaRPr lang="en-US">
                        <a:solidFill>
                          <a:schemeClr val="tx1">
                            <a:lumMod val="75000"/>
                            <a:lumOff val="25000"/>
                          </a:schemeClr>
                        </a:solidFill>
                      </a:endParaRPr>
                    </a:p>
                  </a:txBody>
                  <a:tcPr marL="83337" marR="83337"/>
                </a:tc>
                <a:tc>
                  <a:txBody>
                    <a:bodyPr vert="horz" wrap="square"/>
                    <a:lstStyle/>
                    <a:p>
                      <a:pPr algn="ctr"/>
                      <a:endParaRPr lang="en-US">
                        <a:solidFill>
                          <a:schemeClr val="tx1">
                            <a:lumMod val="75000"/>
                            <a:lumOff val="25000"/>
                          </a:schemeClr>
                        </a:solidFill>
                      </a:endParaRPr>
                    </a:p>
                  </a:txBody>
                  <a:tcPr marL="83337" marR="83337"/>
                </a:tc>
                <a:extLst>
                  <a:ext uri="{0D108BD9-81ED-4DB2-BD59-A6C34878D82A}">
                    <a16:rowId xmlns:a16="http://schemas.microsoft.com/office/drawing/2014/main" val="10006"/>
                  </a:ext>
                </a:extLst>
              </a:tr>
              <a:tr h="370840">
                <a:tc>
                  <a:txBody>
                    <a:bodyPr vert="horz" wrap="square"/>
                    <a:lstStyle/>
                    <a:p>
                      <a:pPr algn="ctr"/>
                      <a:endParaRPr lang="en-US">
                        <a:solidFill>
                          <a:schemeClr val="tx1">
                            <a:lumMod val="75000"/>
                            <a:lumOff val="25000"/>
                          </a:schemeClr>
                        </a:solidFill>
                      </a:endParaRPr>
                    </a:p>
                  </a:txBody>
                  <a:tcPr marL="83337" marR="83337"/>
                </a:tc>
                <a:tc>
                  <a:txBody>
                    <a:bodyPr vert="horz" wrap="square"/>
                    <a:lstStyle/>
                    <a:p>
                      <a:endParaRPr lang="en-US">
                        <a:solidFill>
                          <a:schemeClr val="tx1">
                            <a:lumMod val="75000"/>
                            <a:lumOff val="25000"/>
                          </a:schemeClr>
                        </a:solidFill>
                      </a:endParaRPr>
                    </a:p>
                  </a:txBody>
                  <a:tcPr marL="83337" marR="83337"/>
                </a:tc>
                <a:tc>
                  <a:txBody>
                    <a:bodyPr vert="horz" wrap="square"/>
                    <a:lstStyle/>
                    <a:p>
                      <a:pPr algn="ctr"/>
                      <a:endParaRPr lang="en-US">
                        <a:solidFill>
                          <a:schemeClr val="tx1">
                            <a:lumMod val="75000"/>
                            <a:lumOff val="25000"/>
                          </a:schemeClr>
                        </a:solidFill>
                      </a:endParaRPr>
                    </a:p>
                  </a:txBody>
                  <a:tcPr marL="83337" marR="83337"/>
                </a:tc>
                <a:tc>
                  <a:txBody>
                    <a:bodyPr vert="horz" wrap="square"/>
                    <a:lstStyle/>
                    <a:p>
                      <a:pPr algn="ctr"/>
                      <a:endParaRPr lang="en-US">
                        <a:solidFill>
                          <a:schemeClr val="tx1">
                            <a:lumMod val="75000"/>
                            <a:lumOff val="25000"/>
                          </a:schemeClr>
                        </a:solidFill>
                      </a:endParaRPr>
                    </a:p>
                  </a:txBody>
                  <a:tcPr marL="83337" marR="83337"/>
                </a:tc>
                <a:tc>
                  <a:txBody>
                    <a:bodyPr vert="horz" wrap="square"/>
                    <a:lstStyle/>
                    <a:p>
                      <a:pPr algn="ctr"/>
                      <a:endParaRPr lang="en-US">
                        <a:solidFill>
                          <a:schemeClr val="tx1">
                            <a:lumMod val="75000"/>
                            <a:lumOff val="25000"/>
                          </a:schemeClr>
                        </a:solidFill>
                      </a:endParaRPr>
                    </a:p>
                  </a:txBody>
                  <a:tcPr marL="83337" marR="83337"/>
                </a:tc>
                <a:tc>
                  <a:txBody>
                    <a:bodyPr vert="horz" wrap="square"/>
                    <a:lstStyle/>
                    <a:p>
                      <a:pPr algn="ctr"/>
                      <a:endParaRPr lang="en-US">
                        <a:solidFill>
                          <a:schemeClr val="tx1">
                            <a:lumMod val="75000"/>
                            <a:lumOff val="25000"/>
                          </a:schemeClr>
                        </a:solidFill>
                      </a:endParaRPr>
                    </a:p>
                  </a:txBody>
                  <a:tcPr marL="83337" marR="83337"/>
                </a:tc>
                <a:tc>
                  <a:txBody>
                    <a:bodyPr vert="horz" wrap="square"/>
                    <a:lstStyle/>
                    <a:p>
                      <a:pPr algn="ctr"/>
                      <a:endParaRPr lang="en-US">
                        <a:solidFill>
                          <a:schemeClr val="tx1">
                            <a:lumMod val="75000"/>
                            <a:lumOff val="25000"/>
                          </a:schemeClr>
                        </a:solidFill>
                      </a:endParaRPr>
                    </a:p>
                  </a:txBody>
                  <a:tcPr marL="83337" marR="83337"/>
                </a:tc>
                <a:extLst>
                  <a:ext uri="{0D108BD9-81ED-4DB2-BD59-A6C34878D82A}">
                    <a16:rowId xmlns:a16="http://schemas.microsoft.com/office/drawing/2014/main" val="10007"/>
                  </a:ext>
                </a:extLst>
              </a:tr>
            </a:tbl>
          </a:graphicData>
        </a:graphic>
      </p:graphicFrame>
      <p:sp>
        <p:nvSpPr>
          <p:cNvPr id="6" name="TextBox 5">
            <a:extLst>
              <a:ext uri="{FF2B5EF4-FFF2-40B4-BE49-F238E27FC236}">
                <a16:creationId xmlns:a16="http://schemas.microsoft.com/office/drawing/2014/main" id="{98D75697-4286-4E79-BAFE-C127BA43F5FB}"/>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3" name="TextBox 2"/>
          <p:cNvSpPr txBox="1">
            <a:spLocks noSelect="1" noMove="1" noResize="1" noTextEdit="1"/>
          </p:cNvSpPr>
          <p:nvPr/>
        </p:nvSpPr>
        <p:spPr>
          <a:xfrm flipH="1">
            <a:off x="4639115" y="5809290"/>
            <a:ext cx="7561007" cy="323165"/>
          </a:xfrm>
          <a:prstGeom prst="rect">
            <a:avLst/>
          </a:prstGeom>
          <a:noFill/>
        </p:spPr>
        <p:txBody>
          <a:bodyPr wrap="square" rtlCol="0">
            <a:spAutoFit/>
          </a:bodyPr>
          <a:lstStyle/>
          <a:p>
            <a:pPr algn="r"/>
            <a:r>
              <a:rPr lang="en-US" sz="1500" i="1">
                <a:latin typeface="Arial" panose="020b0604020202020204" pitchFamily="34" charset="0"/>
                <a:cs typeface="Arial" panose="020b0604020202020204" pitchFamily="34" charset="0"/>
              </a:rPr>
              <a:t>CMS.gov/physician fee schedule search (Search by year and CPT code)</a:t>
            </a:r>
          </a:p>
        </p:txBody>
      </p:sp>
    </p:spTree>
    <p:extLst>
      <p:ext uri="{BB962C8B-B14F-4D97-AF65-F5344CB8AC3E}">
        <p14:creationId val="2710166915"/>
      </p:ext>
    </p:extLst>
  </p:cSld>
  <p:clrMapOvr>
    <a:masterClrMapping/>
  </p:clrMapOvr>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5" name="Picture 2"/>
          <p:cNvPicPr>
            <a:picLocks noSelect="1" noChangeAspect="1" noMove="1" noResize="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821459" y="704280"/>
            <a:ext cx="7016818" cy="53532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a:spLocks noSelect="1" noMove="1" noResize="1" noTextEdit="1"/>
          </p:cNvSpPr>
          <p:nvPr/>
        </p:nvSpPr>
        <p:spPr>
          <a:xfrm>
            <a:off x="3260166" y="2276422"/>
            <a:ext cx="598241" cy="369332"/>
          </a:xfrm>
          <a:prstGeom prst="rect">
            <a:avLst/>
          </a:prstGeom>
        </p:spPr>
        <p:txBody>
          <a:bodyPr wrap="none">
            <a:spAutoFit/>
          </a:bodyPr>
          <a:lstStyle/>
          <a:p>
            <a:r>
              <a:rPr lang="en-US" b="1"/>
              <a:t>CHD</a:t>
            </a:r>
          </a:p>
        </p:txBody>
      </p:sp>
      <p:sp>
        <p:nvSpPr>
          <p:cNvPr id="7" name="Rectangle 6"/>
          <p:cNvSpPr>
            <a:spLocks noSelect="1" noMove="1" noResize="1" noTextEdit="1"/>
          </p:cNvSpPr>
          <p:nvPr/>
        </p:nvSpPr>
        <p:spPr>
          <a:xfrm>
            <a:off x="5587033" y="2450068"/>
            <a:ext cx="800219" cy="369332"/>
          </a:xfrm>
          <a:prstGeom prst="rect">
            <a:avLst/>
          </a:prstGeom>
        </p:spPr>
        <p:txBody>
          <a:bodyPr wrap="none">
            <a:spAutoFit/>
          </a:bodyPr>
          <a:lstStyle/>
          <a:p>
            <a:r>
              <a:rPr lang="en-US" b="1"/>
              <a:t>HOME</a:t>
            </a:r>
          </a:p>
        </p:txBody>
      </p:sp>
      <p:sp>
        <p:nvSpPr>
          <p:cNvPr id="8" name="Rectangle 7"/>
          <p:cNvSpPr>
            <a:spLocks noSelect="1" noMove="1" noResize="1" noTextEdit="1"/>
          </p:cNvSpPr>
          <p:nvPr/>
        </p:nvSpPr>
        <p:spPr>
          <a:xfrm>
            <a:off x="8731953" y="5116874"/>
            <a:ext cx="3465885" cy="1015663"/>
          </a:xfrm>
          <a:prstGeom prst="rect">
            <a:avLst/>
          </a:prstGeom>
        </p:spPr>
        <p:txBody>
          <a:bodyPr wrap="square">
            <a:spAutoFit/>
          </a:bodyPr>
          <a:lstStyle/>
          <a:p>
            <a:pPr algn="r"/>
            <a:r>
              <a:rPr lang="en-US" sz="1500" i="1">
                <a:latin typeface="Arial" panose="020b0604020202020204" pitchFamily="34" charset="0"/>
                <a:cs typeface="Arial" panose="020b0604020202020204" pitchFamily="34" charset="0"/>
              </a:rPr>
              <a:t>From: NKF Summary of </a:t>
            </a:r>
          </a:p>
          <a:p>
            <a:pPr algn="r"/>
            <a:r>
              <a:rPr lang="en-US" sz="1500" i="1">
                <a:latin typeface="Arial" panose="020b0604020202020204" pitchFamily="34" charset="0"/>
                <a:cs typeface="Arial" panose="020b0604020202020204" pitchFamily="34" charset="0"/>
              </a:rPr>
              <a:t>AAKH initiative 7/18/2019 – </a:t>
            </a:r>
          </a:p>
          <a:p>
            <a:pPr algn="r"/>
            <a:r>
              <a:rPr lang="en-US" sz="1500" i="1">
                <a:latin typeface="Arial" panose="020b0604020202020204" pitchFamily="34" charset="0"/>
                <a:cs typeface="Arial" panose="020b0604020202020204" pitchFamily="34" charset="0"/>
              </a:rPr>
              <a:t>Modified from CMS Physician fee schedule Search Tool 2017</a:t>
            </a:r>
          </a:p>
        </p:txBody>
      </p:sp>
      <p:sp>
        <p:nvSpPr>
          <p:cNvPr id="9" name="TextBox 8">
            <a:extLst>
              <a:ext uri="{FF2B5EF4-FFF2-40B4-BE49-F238E27FC236}">
                <a16:creationId xmlns:a16="http://schemas.microsoft.com/office/drawing/2014/main" id="{F0E6DB67-2909-4749-835F-7E9DF661C5CD}"/>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031959697"/>
      </p:ext>
    </p:extLst>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2417" y="699885"/>
            <a:ext cx="8086880" cy="1078992"/>
          </a:xfrm>
        </p:spPr>
        <p:txBody>
          <a:bodyPr>
            <a:normAutofit/>
          </a:bodyPr>
          <a:lstStyle/>
          <a:p>
            <a:r>
              <a:rPr lang="en-US" altLang="en-US" sz="4000">
                <a:solidFill>
                  <a:schemeClr val="accent3"/>
                </a:solidFill>
                <a:cs typeface="Arial"/>
              </a:rPr>
              <a:t>MCP and a Quality Modifier</a:t>
            </a:r>
            <a:endParaRPr lang="en-US" sz="4000">
              <a:solidFill>
                <a:schemeClr val="accent3"/>
              </a:solidFill>
            </a:endParaRPr>
          </a:p>
        </p:txBody>
      </p:sp>
      <p:sp>
        <p:nvSpPr>
          <p:cNvPr id="3" name="Content Placeholder 2"/>
          <p:cNvSpPr>
            <a:spLocks noGrp="1" noSelect="1" noMove="1" noResize="1" noTextEdit="1"/>
          </p:cNvSpPr>
          <p:nvPr>
            <p:ph sz="half" idx="4294967295"/>
          </p:nvPr>
        </p:nvSpPr>
        <p:spPr>
          <a:xfrm>
            <a:off x="620084" y="1621300"/>
            <a:ext cx="10959499" cy="4807672"/>
          </a:xfrm>
        </p:spPr>
        <p:txBody>
          <a:bodyPr>
            <a:noAutofit/>
          </a:bodyPr>
          <a:lstStyle/>
          <a:p>
            <a:r>
              <a:rPr lang="en-US" altLang="en-US" sz="2400">
                <a:solidFill>
                  <a:schemeClr val="tx1">
                    <a:lumMod val="65000"/>
                    <a:lumOff val="35000"/>
                  </a:schemeClr>
                </a:solidFill>
                <a:latin typeface="Arial" panose="020b0604020202020204" pitchFamily="34" charset="0"/>
                <a:cs typeface="Arial" panose="020b0604020202020204" pitchFamily="34" charset="0"/>
              </a:rPr>
              <a:t>The Affordable Care Act (ACA) states that payments should be adjusted for quality of overall care.</a:t>
            </a:r>
          </a:p>
          <a:p>
            <a:pPr marL="796925" lvl="1" indent="-339725">
              <a:buFont typeface="Courier New" panose="02070309020205020404" pitchFamily="49" charset="0"/>
              <a:buChar char="o"/>
            </a:pPr>
            <a:r>
              <a:rPr lang="en-US" altLang="en-US">
                <a:solidFill>
                  <a:schemeClr val="tx1">
                    <a:lumMod val="65000"/>
                    <a:lumOff val="35000"/>
                  </a:schemeClr>
                </a:solidFill>
                <a:latin typeface="Arial" panose="020b0604020202020204" pitchFamily="34" charset="0"/>
                <a:cs typeface="Arial" panose="020b0604020202020204" pitchFamily="34" charset="0"/>
              </a:rPr>
              <a:t>Will this component of ACA be retained under the new legislation?</a:t>
            </a:r>
          </a:p>
          <a:p>
            <a:r>
              <a:rPr lang="en-US" altLang="en-US" sz="2400">
                <a:solidFill>
                  <a:schemeClr val="tx1">
                    <a:lumMod val="65000"/>
                    <a:lumOff val="35000"/>
                  </a:schemeClr>
                </a:solidFill>
                <a:latin typeface="Arial" panose="020b0604020202020204" pitchFamily="34" charset="0"/>
                <a:cs typeface="Arial" panose="020b0604020202020204" pitchFamily="34" charset="0"/>
              </a:rPr>
              <a:t>At some point, the MCP will likely have a Quality Incentive Program (QIP) payment adjuster tied to it.</a:t>
            </a:r>
          </a:p>
          <a:p>
            <a:pPr marL="796925" lvl="1" indent="-339725">
              <a:buFont typeface="Courier New" panose="02070309020205020404" pitchFamily="49" charset="0"/>
              <a:buChar char="o"/>
            </a:pPr>
            <a:r>
              <a:rPr lang="en-US" altLang="en-US">
                <a:solidFill>
                  <a:schemeClr val="tx1">
                    <a:lumMod val="65000"/>
                    <a:lumOff val="35000"/>
                  </a:schemeClr>
                </a:solidFill>
                <a:latin typeface="Arial" panose="020b0604020202020204" pitchFamily="34" charset="0"/>
                <a:cs typeface="Arial" panose="020b0604020202020204" pitchFamily="34" charset="0"/>
              </a:rPr>
              <a:t>What will the metrics be?</a:t>
            </a:r>
          </a:p>
          <a:p>
            <a:pPr marL="796925" lvl="1" indent="-339725">
              <a:buFont typeface="Courier New" panose="02070309020205020404" pitchFamily="49" charset="0"/>
              <a:buChar char="o"/>
            </a:pPr>
            <a:r>
              <a:rPr lang="en-US" altLang="en-US">
                <a:solidFill>
                  <a:schemeClr val="tx1">
                    <a:lumMod val="65000"/>
                    <a:lumOff val="35000"/>
                  </a:schemeClr>
                </a:solidFill>
                <a:latin typeface="Arial" panose="020b0604020202020204" pitchFamily="34" charset="0"/>
                <a:cs typeface="Arial" panose="020b0604020202020204" pitchFamily="34" charset="0"/>
              </a:rPr>
              <a:t>See later in slide – modifiers in the AAKH executive order.</a:t>
            </a:r>
          </a:p>
          <a:p>
            <a:r>
              <a:rPr lang="en-US" altLang="en-US" sz="2400">
                <a:solidFill>
                  <a:schemeClr val="tx1">
                    <a:lumMod val="65000"/>
                    <a:lumOff val="35000"/>
                  </a:schemeClr>
                </a:solidFill>
                <a:latin typeface="Arial" panose="020b0604020202020204" pitchFamily="34" charset="0"/>
                <a:cs typeface="Arial" panose="020b0604020202020204" pitchFamily="34" charset="0"/>
              </a:rPr>
              <a:t>Note: Large Dialysis Organizations (LDOs) have lobbied in the past to have the MCP payed directly to them to better “influence/manage physician quality.”</a:t>
            </a:r>
          </a:p>
          <a:p>
            <a:endParaRPr lang="en-US" sz="2400">
              <a:solidFill>
                <a:schemeClr val="tx1">
                  <a:lumMod val="65000"/>
                  <a:lumOff val="35000"/>
                </a:schemeClr>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363A5C8F-DF0B-4205-AC93-7F30B69C589C}"/>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80796829"/>
      </p:ext>
    </p:extLst>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5938" y="701556"/>
            <a:ext cx="10567968" cy="1082404"/>
          </a:xfrm>
        </p:spPr>
        <p:txBody>
          <a:bodyPr>
            <a:noAutofit/>
          </a:bodyPr>
          <a:lstStyle/>
          <a:p>
            <a:r>
              <a:rPr lang="en-US" altLang="en-US" sz="3500">
                <a:cs typeface="Arial"/>
              </a:rPr>
              <a:t>Historical Total Medicare ESRD Expenditures: </a:t>
            </a:r>
            <a:br>
              <a:rPr lang="en-US" altLang="en-US" sz="3500">
                <a:cs typeface="Arial"/>
              </a:rPr>
            </a:br>
            <a:r>
              <a:rPr lang="en-US" altLang="en-US" sz="3500" b="0">
                <a:cs typeface="Arial"/>
              </a:rPr>
              <a:t>Per Person Per Year (PPPY), by Modality </a:t>
            </a:r>
            <a:endParaRPr lang="en-US" sz="3500" b="0"/>
          </a:p>
        </p:txBody>
      </p:sp>
      <p:pic>
        <p:nvPicPr>
          <p:cNvPr id="4" name="Picture 4" descr="ii ch11 fig7"/>
          <p:cNvPicPr>
            <a:picLocks noSelect="1" noChangeAspect="1" noMove="1" noResize="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39112" y="2077601"/>
            <a:ext cx="7283230" cy="3155950"/>
          </a:xfrm>
          <a:prstGeom prst="rect">
            <a:avLst/>
          </a:prstGeom>
          <a:noFill/>
          <a:ln>
            <a:noFill/>
          </a:ln>
        </p:spPr>
      </p:pic>
      <p:sp>
        <p:nvSpPr>
          <p:cNvPr id="5" name="Rectangle 4"/>
          <p:cNvSpPr>
            <a:spLocks noSelect="1" noMove="1" noResize="1" noTextEdit="1"/>
          </p:cNvSpPr>
          <p:nvPr/>
        </p:nvSpPr>
        <p:spPr>
          <a:xfrm>
            <a:off x="6712" y="5579402"/>
            <a:ext cx="7975158" cy="553998"/>
          </a:xfrm>
          <a:prstGeom prst="rect">
            <a:avLst/>
          </a:prstGeom>
        </p:spPr>
        <p:txBody>
          <a:bodyPr wrap="square">
            <a:spAutoFit/>
          </a:bodyPr>
          <a:lstStyle/>
          <a:p>
            <a:pPr>
              <a:spcBef>
                <a:spcPct val="20000"/>
              </a:spcBef>
            </a:pPr>
            <a:r>
              <a:rPr lang="fr-FR" altLang="en-US" sz="1500" i="1" err="1">
                <a:solidFill>
                  <a:schemeClr val="tx1">
                    <a:lumMod val="65000"/>
                    <a:lumOff val="35000"/>
                  </a:schemeClr>
                </a:solidFill>
                <a:latin typeface="Arial" panose="020b0604020202020204" pitchFamily="34" charset="0"/>
                <a:cs typeface="Arial" panose="020b0604020202020204" pitchFamily="34" charset="0"/>
              </a:rPr>
              <a:t>Period prevalent ESRD patients. </a:t>
            </a:r>
            <a:r>
              <a:rPr lang="en-US" altLang="en-US" sz="1500" i="1">
                <a:solidFill>
                  <a:schemeClr val="tx1">
                    <a:lumMod val="65000"/>
                    <a:lumOff val="35000"/>
                  </a:schemeClr>
                </a:solidFill>
                <a:latin typeface="Arial" panose="020b0604020202020204" pitchFamily="34" charset="0"/>
                <a:cs typeface="Arial" panose="020b0604020202020204" pitchFamily="34" charset="0"/>
              </a:rPr>
              <a:t>Modalities determined using Model 1 methodology; patients with Medicare as secondary payor excluded. </a:t>
            </a:r>
          </a:p>
        </p:txBody>
      </p:sp>
      <p:sp>
        <p:nvSpPr>
          <p:cNvPr id="6" name="Rectangle 5"/>
          <p:cNvSpPr>
            <a:spLocks noSelect="1" noMove="1" noResize="1" noTextEdit="1"/>
          </p:cNvSpPr>
          <p:nvPr/>
        </p:nvSpPr>
        <p:spPr>
          <a:xfrm>
            <a:off x="6879267" y="5816768"/>
            <a:ext cx="5316799" cy="323165"/>
          </a:xfrm>
          <a:prstGeom prst="rect">
            <a:avLst/>
          </a:prstGeom>
        </p:spPr>
        <p:txBody>
          <a:bodyPr wrap="square">
            <a:spAutoFit/>
          </a:bodyPr>
          <a:lstStyle/>
          <a:p>
            <a:pPr algn="r"/>
            <a:r>
              <a:rPr lang="en-US" altLang="en-US" sz="1500" i="1">
                <a:latin typeface="Arial" panose="020b0604020202020204" pitchFamily="34" charset="0"/>
                <a:cs typeface="Arial" panose="020b0604020202020204" pitchFamily="34" charset="0"/>
              </a:rPr>
              <a:t>USRDS 2009, Volume 2, Chapter 11, Figure 11.7</a:t>
            </a:r>
          </a:p>
        </p:txBody>
      </p:sp>
      <p:sp>
        <p:nvSpPr>
          <p:cNvPr id="7" name="Rectangle 6"/>
          <p:cNvSpPr>
            <a:spLocks noSelect="1" noMove="1" noResize="1" noTextEdit="1"/>
          </p:cNvSpPr>
          <p:nvPr/>
        </p:nvSpPr>
        <p:spPr>
          <a:xfrm>
            <a:off x="9240573" y="2299287"/>
            <a:ext cx="1280160" cy="923330"/>
          </a:xfrm>
          <a:prstGeom prst="rect">
            <a:avLst/>
          </a:prstGeom>
        </p:spPr>
        <p:txBody>
          <a:bodyPr wrap="square">
            <a:spAutoFit/>
          </a:bodyPr>
          <a:lstStyle/>
          <a:p>
            <a:r>
              <a:rPr lang="en-US" altLang="en-US">
                <a:solidFill>
                  <a:schemeClr val="tx1">
                    <a:lumMod val="65000"/>
                    <a:lumOff val="35000"/>
                  </a:schemeClr>
                </a:solidFill>
              </a:rPr>
              <a:t>CHD vs PD</a:t>
            </a:r>
          </a:p>
          <a:p>
            <a:r>
              <a:rPr lang="en-US" altLang="en-US">
                <a:solidFill>
                  <a:schemeClr val="tx1">
                    <a:lumMod val="65000"/>
                    <a:lumOff val="35000"/>
                  </a:schemeClr>
                </a:solidFill>
              </a:rPr>
              <a:t>Difference</a:t>
            </a:r>
          </a:p>
          <a:p>
            <a:r>
              <a:rPr lang="en-US" altLang="en-US">
                <a:solidFill>
                  <a:schemeClr val="tx1">
                    <a:lumMod val="65000"/>
                    <a:lumOff val="35000"/>
                  </a:schemeClr>
                </a:solidFill>
              </a:rPr>
              <a:t>Almost 19K</a:t>
            </a:r>
          </a:p>
        </p:txBody>
      </p:sp>
      <p:sp>
        <p:nvSpPr>
          <p:cNvPr id="8" name="AutoShape 7"/>
          <p:cNvSpPr>
            <a:spLocks noSelect="1" noMove="1" noResize="1" noTextEdit="1"/>
          </p:cNvSpPr>
          <p:nvPr/>
        </p:nvSpPr>
        <p:spPr bwMode="auto">
          <a:xfrm>
            <a:off x="8891168" y="2299287"/>
            <a:ext cx="180622" cy="914400"/>
          </a:xfrm>
          <a:prstGeom prst="rightBrace">
            <a:avLst>
              <a:gd name="adj1" fmla="val 50000"/>
              <a:gd name="adj2" fmla="val 50000"/>
            </a:avLst>
          </a:prstGeom>
          <a:noFill/>
          <a:ln w="50800">
            <a:solidFill>
              <a:srgbClr val="FF0000"/>
            </a:solidFill>
            <a:round/>
          </a:ln>
          <a:extLst>
            <a:ext uri="{909E8E84-426E-40DD-AFC4-6F175D3DCCD1}">
              <a14:hiddenFill xmlns:a14="http://schemas.microsoft.com/office/drawing/2010/main">
                <a:solidFill>
                  <a:srgbClr val="FFFFFF"/>
                </a:solidFill>
              </a14:hiddenFill>
            </a:ext>
          </a:extLst>
        </p:spPr>
        <p:txBody>
          <a:bodyPr wrap="none" anchor="ctr"/>
          <a:lstStyle>
            <a:lvl1pPr>
              <a:defRPr i="1">
                <a:solidFill>
                  <a:schemeClr val="tx1"/>
                </a:solidFill>
                <a:latin typeface="Arial"/>
              </a:defRPr>
            </a:lvl1pPr>
            <a:lvl2pPr marL="742950" indent="-285750">
              <a:defRPr i="1">
                <a:solidFill>
                  <a:schemeClr val="tx1"/>
                </a:solidFill>
                <a:latin typeface="Arial"/>
              </a:defRPr>
            </a:lvl2pPr>
            <a:lvl3pPr marL="1143000" indent="-228600">
              <a:defRPr i="1">
                <a:solidFill>
                  <a:schemeClr val="tx1"/>
                </a:solidFill>
                <a:latin typeface="Arial"/>
              </a:defRPr>
            </a:lvl3pPr>
            <a:lvl4pPr marL="1600200" indent="-228600">
              <a:defRPr i="1">
                <a:solidFill>
                  <a:schemeClr val="tx1"/>
                </a:solidFill>
                <a:latin typeface="Arial"/>
              </a:defRPr>
            </a:lvl4pPr>
            <a:lvl5pPr marL="2057400" indent="-228600">
              <a:defRPr i="1">
                <a:solidFill>
                  <a:schemeClr val="tx1"/>
                </a:solidFill>
                <a:latin typeface="Arial"/>
              </a:defRPr>
            </a:lvl5pPr>
            <a:lvl6pPr marL="2514600" indent="-228600" eaLnBrk="0" fontAlgn="base" hangingPunct="0">
              <a:spcBef>
                <a:spcPct val="50000"/>
              </a:spcBef>
              <a:spcAft>
                <a:spcPct val="0"/>
              </a:spcAft>
              <a:defRPr i="1">
                <a:solidFill>
                  <a:schemeClr val="tx1"/>
                </a:solidFill>
                <a:latin typeface="Arial"/>
              </a:defRPr>
            </a:lvl6pPr>
            <a:lvl7pPr marL="2971800" indent="-228600" eaLnBrk="0" fontAlgn="base" hangingPunct="0">
              <a:spcBef>
                <a:spcPct val="50000"/>
              </a:spcBef>
              <a:spcAft>
                <a:spcPct val="0"/>
              </a:spcAft>
              <a:defRPr i="1">
                <a:solidFill>
                  <a:schemeClr val="tx1"/>
                </a:solidFill>
                <a:latin typeface="Arial"/>
              </a:defRPr>
            </a:lvl7pPr>
            <a:lvl8pPr marL="3429000" indent="-228600" eaLnBrk="0" fontAlgn="base" hangingPunct="0">
              <a:spcBef>
                <a:spcPct val="50000"/>
              </a:spcBef>
              <a:spcAft>
                <a:spcPct val="0"/>
              </a:spcAft>
              <a:defRPr i="1">
                <a:solidFill>
                  <a:schemeClr val="tx1"/>
                </a:solidFill>
                <a:latin typeface="Arial"/>
              </a:defRPr>
            </a:lvl8pPr>
            <a:lvl9pPr marL="3886200" indent="-228600" eaLnBrk="0" fontAlgn="base" hangingPunct="0">
              <a:spcBef>
                <a:spcPct val="50000"/>
              </a:spcBef>
              <a:spcAft>
                <a:spcPct val="0"/>
              </a:spcAft>
              <a:defRPr i="1">
                <a:solidFill>
                  <a:schemeClr val="tx1"/>
                </a:solidFill>
                <a:latin typeface="Arial"/>
              </a:defRPr>
            </a:lvl9pPr>
          </a:lstStyle>
          <a:p>
            <a:endParaRPr lang="en-US" altLang="en-US"/>
          </a:p>
        </p:txBody>
      </p:sp>
      <p:sp>
        <p:nvSpPr>
          <p:cNvPr id="9" name="TextBox 8">
            <a:extLst>
              <a:ext uri="{FF2B5EF4-FFF2-40B4-BE49-F238E27FC236}">
                <a16:creationId xmlns:a16="http://schemas.microsoft.com/office/drawing/2014/main" id="{84D83D67-CD20-43D9-B014-FA32A866BB4A}"/>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698283876"/>
      </p:ext>
    </p:extLst>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7826" y="698024"/>
            <a:ext cx="11574174" cy="1082404"/>
          </a:xfrm>
        </p:spPr>
        <p:txBody>
          <a:bodyPr>
            <a:noAutofit/>
          </a:bodyPr>
          <a:lstStyle/>
          <a:p>
            <a:r>
              <a:rPr lang="en-US" altLang="en-US" sz="3000">
                <a:cs typeface="Arial"/>
              </a:rPr>
              <a:t>Historical Total Medicare Spending on Separately Billable Medications </a:t>
            </a:r>
            <a:r>
              <a:rPr lang="en-US" altLang="en-US" sz="3000" b="0">
                <a:cs typeface="Arial"/>
              </a:rPr>
              <a:t>(Injectables – add on to composite in final bundle)</a:t>
            </a:r>
            <a:endParaRPr lang="en-US" sz="3000" b="0"/>
          </a:p>
        </p:txBody>
      </p:sp>
      <p:pic>
        <p:nvPicPr>
          <p:cNvPr id="4" name="Picture 4" descr="ii ch11 fig13"/>
          <p:cNvPicPr>
            <a:picLocks noSelect="1" noChangeAspect="1" noMove="1" noResize="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35028" y="1835734"/>
            <a:ext cx="5983111" cy="4185472"/>
          </a:xfrm>
          <a:prstGeom prst="rect">
            <a:avLst/>
          </a:prstGeom>
          <a:noFill/>
          <a:ln>
            <a:noFill/>
          </a:ln>
        </p:spPr>
      </p:pic>
      <p:sp>
        <p:nvSpPr>
          <p:cNvPr id="5" name="Rectangle 4"/>
          <p:cNvSpPr>
            <a:spLocks noSelect="1" noMove="1" noResize="1" noTextEdit="1"/>
          </p:cNvSpPr>
          <p:nvPr/>
        </p:nvSpPr>
        <p:spPr>
          <a:xfrm>
            <a:off x="7931889" y="2758278"/>
            <a:ext cx="4270745" cy="1077218"/>
          </a:xfrm>
          <a:prstGeom prst="rect">
            <a:avLst/>
          </a:prstGeom>
        </p:spPr>
        <p:txBody>
          <a:bodyPr wrap="square">
            <a:spAutoFit/>
          </a:bodyPr>
          <a:lstStyle/>
          <a:p>
            <a:pPr>
              <a:spcBef>
                <a:spcPct val="20000"/>
              </a:spcBef>
            </a:pPr>
            <a:r>
              <a:rPr lang="en-US" altLang="en-US" sz="2000">
                <a:solidFill>
                  <a:schemeClr val="tx1">
                    <a:lumMod val="65000"/>
                    <a:lumOff val="35000"/>
                  </a:schemeClr>
                </a:solidFill>
                <a:latin typeface="Arial" panose="020b0604020202020204" pitchFamily="34" charset="0"/>
                <a:cs typeface="Arial" panose="020b0604020202020204" pitchFamily="34" charset="0"/>
              </a:rPr>
              <a:t>Period prevalent dialysis patients </a:t>
            </a:r>
          </a:p>
          <a:p>
            <a:pPr>
              <a:spcBef>
                <a:spcPct val="20000"/>
              </a:spcBef>
            </a:pPr>
            <a:r>
              <a:rPr lang="en-US" altLang="en-US" sz="2000">
                <a:solidFill>
                  <a:schemeClr val="tx1">
                    <a:lumMod val="65000"/>
                    <a:lumOff val="35000"/>
                  </a:schemeClr>
                </a:solidFill>
                <a:latin typeface="Arial" panose="020b0604020202020204" pitchFamily="34" charset="0"/>
                <a:cs typeface="Arial" panose="020b0604020202020204" pitchFamily="34" charset="0"/>
              </a:rPr>
              <a:t>ESAs = erythropoiesis stimulating agents</a:t>
            </a:r>
          </a:p>
        </p:txBody>
      </p:sp>
      <p:sp>
        <p:nvSpPr>
          <p:cNvPr id="7" name="TextBox 6">
            <a:extLst>
              <a:ext uri="{FF2B5EF4-FFF2-40B4-BE49-F238E27FC236}">
                <a16:creationId xmlns:a16="http://schemas.microsoft.com/office/drawing/2014/main" id="{FA226D21-63AC-4C08-A13B-1058A5A1F771}"/>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8" name="Rectangle 7">
            <a:extLst>
              <a:ext uri="{FF2B5EF4-FFF2-40B4-BE49-F238E27FC236}">
                <a16:creationId xmlns:a16="http://schemas.microsoft.com/office/drawing/2014/main" id="{75426CBE-F559-4C86-B0E2-E4FF32AC847C}"/>
              </a:ext>
            </a:extLst>
          </p:cNvPr>
          <p:cNvSpPr>
            <a:spLocks noSelect="1" noMove="1" noResize="1" noTextEdit="1"/>
          </p:cNvSpPr>
          <p:nvPr/>
        </p:nvSpPr>
        <p:spPr>
          <a:xfrm>
            <a:off x="7550038" y="5807894"/>
            <a:ext cx="4644273" cy="323165"/>
          </a:xfrm>
          <a:prstGeom prst="rect">
            <a:avLst/>
          </a:prstGeom>
        </p:spPr>
        <p:txBody>
          <a:bodyPr wrap="square">
            <a:spAutoFit/>
          </a:bodyPr>
          <a:lstStyle/>
          <a:p>
            <a:pPr algn="r"/>
            <a:r>
              <a:rPr lang="en-US" altLang="en-US" sz="1500" i="1">
                <a:latin typeface="Arial" panose="020b0604020202020204" pitchFamily="34" charset="0"/>
                <a:cs typeface="Arial" panose="020b0604020202020204" pitchFamily="34" charset="0"/>
              </a:rPr>
              <a:t>USRDS 2009, Volume 2, Chapter 11, Figure 11.13</a:t>
            </a:r>
          </a:p>
        </p:txBody>
      </p:sp>
    </p:spTree>
    <p:extLst>
      <p:ext uri="{BB962C8B-B14F-4D97-AF65-F5344CB8AC3E}">
        <p14:creationId val="1107395829"/>
      </p:ext>
    </p:extLst>
  </p:cSld>
  <p:clrMapOvr>
    <a:masterClrMapping/>
  </p:clrMapOvr>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6" name="Title 5"/>
          <p:cNvSpPr>
            <a:spLocks noGrp="1" noSelect="1" noMove="1" noResize="1" noTextEdit="1"/>
          </p:cNvSpPr>
          <p:nvPr>
            <p:ph type="title"/>
          </p:nvPr>
        </p:nvSpPr>
        <p:spPr>
          <a:xfrm>
            <a:off x="612971" y="698028"/>
            <a:ext cx="10976517" cy="1082404"/>
          </a:xfrm>
        </p:spPr>
        <p:txBody>
          <a:bodyPr>
            <a:normAutofit/>
          </a:bodyPr>
          <a:lstStyle/>
          <a:p>
            <a:r>
              <a:rPr lang="en-US" altLang="en-US" sz="3500"/>
              <a:t>CMS Stated Rationale for ESRD Prospective Payment System (PPS) or “Bundled Payment”</a:t>
            </a:r>
            <a:endParaRPr lang="en-US" sz="3500"/>
          </a:p>
        </p:txBody>
      </p:sp>
      <p:sp>
        <p:nvSpPr>
          <p:cNvPr id="7" name="Content Placeholder 6"/>
          <p:cNvSpPr>
            <a:spLocks noGrp="1" noSelect="1" noMove="1" noResize="1" noTextEdit="1"/>
          </p:cNvSpPr>
          <p:nvPr>
            <p:ph idx="1"/>
          </p:nvPr>
        </p:nvSpPr>
        <p:spPr>
          <a:xfrm>
            <a:off x="1536251" y="1764698"/>
            <a:ext cx="10042778" cy="3977195"/>
          </a:xfrm>
        </p:spPr>
        <p:txBody>
          <a:bodyPr>
            <a:noAutofit/>
          </a:bodyPr>
          <a:lstStyle/>
          <a:p>
            <a:pPr>
              <a:spcBef>
                <a:spcPts val="600"/>
              </a:spcBef>
            </a:pPr>
            <a:r>
              <a:rPr lang="en-US" altLang="en-US" sz="2400">
                <a:latin typeface="Arial" panose="020b0604020202020204" pitchFamily="34" charset="0"/>
                <a:cs typeface="Arial" panose="020b0604020202020204" pitchFamily="34" charset="0"/>
              </a:rPr>
              <a:t>Eliminate incentive to overuse profitable separately billable meds (SBM). (p 49924)</a:t>
            </a:r>
          </a:p>
          <a:p>
            <a:pPr>
              <a:spcBef>
                <a:spcPts val="600"/>
              </a:spcBef>
            </a:pPr>
            <a:r>
              <a:rPr lang="en-US" altLang="en-US" sz="2400">
                <a:latin typeface="Arial" panose="020b0604020202020204" pitchFamily="34" charset="0"/>
                <a:cs typeface="Arial" panose="020b0604020202020204" pitchFamily="34" charset="0"/>
              </a:rPr>
              <a:t>Attempt to target greater payments to facilities with more costly patients to allow equitable access to services. (p 49924)</a:t>
            </a:r>
          </a:p>
          <a:p>
            <a:pPr>
              <a:spcBef>
                <a:spcPts val="600"/>
              </a:spcBef>
            </a:pPr>
            <a:r>
              <a:rPr lang="en-US" altLang="en-US" sz="2400">
                <a:latin typeface="Arial" panose="020b0604020202020204" pitchFamily="34" charset="0"/>
                <a:cs typeface="Arial" panose="020b0604020202020204" pitchFamily="34" charset="0"/>
              </a:rPr>
              <a:t>Promote operational efficiency. (p 49924)</a:t>
            </a:r>
          </a:p>
          <a:p>
            <a:pPr>
              <a:spcBef>
                <a:spcPts val="600"/>
              </a:spcBef>
            </a:pPr>
            <a:r>
              <a:rPr lang="en-US" altLang="en-US" sz="2400">
                <a:latin typeface="Arial" panose="020b0604020202020204" pitchFamily="34" charset="0"/>
                <a:cs typeface="Arial" panose="020b0604020202020204" pitchFamily="34" charset="0"/>
              </a:rPr>
              <a:t>Enhance quality of care. (p 49924)</a:t>
            </a:r>
          </a:p>
          <a:p>
            <a:pPr>
              <a:spcBef>
                <a:spcPts val="600"/>
              </a:spcBef>
            </a:pPr>
            <a:r>
              <a:rPr lang="en-US" altLang="en-US" sz="2400" i="1">
                <a:solidFill>
                  <a:srgbClr val="008EAA"/>
                </a:solidFill>
                <a:latin typeface="Arial" panose="020b0604020202020204" pitchFamily="34" charset="0"/>
                <a:cs typeface="Arial" panose="020b0604020202020204" pitchFamily="34" charset="0"/>
              </a:rPr>
              <a:t>Remove incentive to use separately billable meds as revenue (SBM) source which has potentially impeded greater use of PD.</a:t>
            </a:r>
            <a:r>
              <a:rPr lang="en-US" altLang="en-US" sz="2400" i="1">
                <a:solidFill>
                  <a:schemeClr val="tx2"/>
                </a:solidFill>
                <a:latin typeface="Arial" panose="020b0604020202020204" pitchFamily="34" charset="0"/>
                <a:cs typeface="Arial" panose="020b0604020202020204" pitchFamily="34" charset="0"/>
              </a:rPr>
              <a:t> </a:t>
            </a:r>
            <a:r>
              <a:rPr lang="en-US" altLang="en-US" sz="2400" i="1">
                <a:latin typeface="Arial" panose="020b0604020202020204" pitchFamily="34" charset="0"/>
                <a:cs typeface="Arial" panose="020b0604020202020204" pitchFamily="34" charset="0"/>
              </a:rPr>
              <a:t>(p 49931)</a:t>
            </a:r>
          </a:p>
          <a:p>
            <a:pPr>
              <a:spcBef>
                <a:spcPts val="600"/>
              </a:spcBef>
            </a:pPr>
            <a:r>
              <a:rPr lang="en-US" altLang="en-US" sz="2400" i="1">
                <a:solidFill>
                  <a:srgbClr val="008EAA"/>
                </a:solidFill>
                <a:latin typeface="Arial" panose="020b0604020202020204" pitchFamily="34" charset="0"/>
                <a:cs typeface="Arial" panose="020b0604020202020204" pitchFamily="34" charset="0"/>
              </a:rPr>
              <a:t>We want to encourage use of home dialysis…PD is prevailing mode…proposing a PPS that does not relay on separately billables medications for modality. </a:t>
            </a:r>
            <a:r>
              <a:rPr lang="en-US" altLang="en-US" sz="2400">
                <a:latin typeface="Arial" panose="020b0604020202020204" pitchFamily="34" charset="0"/>
                <a:cs typeface="Arial" panose="020b0604020202020204" pitchFamily="34" charset="0"/>
              </a:rPr>
              <a:t>(p 49967)</a:t>
            </a:r>
            <a:r>
              <a:rPr lang="en-US" altLang="en-US" sz="2400" i="1">
                <a:latin typeface="Arial" panose="020b0604020202020204" pitchFamily="34" charset="0"/>
                <a:cs typeface="Arial" panose="020b0604020202020204" pitchFamily="34" charset="0"/>
              </a:rPr>
              <a:t>	</a:t>
            </a:r>
            <a:endParaRPr lang="en-US" sz="2400" i="1">
              <a:latin typeface="Arial" panose="020b0604020202020204" pitchFamily="34" charset="0"/>
              <a:cs typeface="Arial" panose="020b0604020202020204" pitchFamily="34" charset="0"/>
            </a:endParaRPr>
          </a:p>
        </p:txBody>
      </p:sp>
      <p:sp>
        <p:nvSpPr>
          <p:cNvPr id="8" name="Rectangle 7"/>
          <p:cNvSpPr>
            <a:spLocks noSelect="1" noMove="1" noResize="1" noTextEdit="1"/>
          </p:cNvSpPr>
          <p:nvPr/>
        </p:nvSpPr>
        <p:spPr>
          <a:xfrm>
            <a:off x="4272795" y="5810784"/>
            <a:ext cx="7926465" cy="323165"/>
          </a:xfrm>
          <a:prstGeom prst="rect">
            <a:avLst/>
          </a:prstGeom>
        </p:spPr>
        <p:txBody>
          <a:bodyPr wrap="none">
            <a:spAutoFit/>
          </a:bodyPr>
          <a:lstStyle/>
          <a:p>
            <a:r>
              <a:rPr lang="en-US" altLang="en-US" sz="1500" i="1">
                <a:latin typeface="Arial" panose="020b0604020202020204" pitchFamily="34" charset="0"/>
                <a:cs typeface="Arial" panose="020b0604020202020204" pitchFamily="34" charset="0"/>
              </a:rPr>
              <a:t>From: Federal Register: Vol. 74; # 187; Sept 29, 2009. Proposed Rules pages noted above</a:t>
            </a:r>
          </a:p>
        </p:txBody>
      </p:sp>
      <p:sp>
        <p:nvSpPr>
          <p:cNvPr id="2" name="Left Brace 1"/>
          <p:cNvSpPr>
            <a:spLocks noSelect="1" noMove="1" noResize="1" noTextEdit="1"/>
          </p:cNvSpPr>
          <p:nvPr/>
        </p:nvSpPr>
        <p:spPr>
          <a:xfrm>
            <a:off x="1400448" y="4084764"/>
            <a:ext cx="237691" cy="1704899"/>
          </a:xfrm>
          <a:prstGeom prst="leftBrace">
            <a:avLst/>
          </a:prstGeom>
          <a:ln w="2222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0000"/>
              </a:solidFill>
              <a:latin typeface="Arial" panose="020b0604020202020204" pitchFamily="34" charset="0"/>
              <a:cs typeface="Arial" panose="020b0604020202020204" pitchFamily="34" charset="0"/>
            </a:endParaRPr>
          </a:p>
        </p:txBody>
      </p:sp>
      <p:sp>
        <p:nvSpPr>
          <p:cNvPr id="3" name="TextBox 2"/>
          <p:cNvSpPr txBox="1">
            <a:spLocks noSelect="1" noMove="1" noResize="1" noTextEdit="1"/>
          </p:cNvSpPr>
          <p:nvPr/>
        </p:nvSpPr>
        <p:spPr>
          <a:xfrm>
            <a:off x="382349" y="4504388"/>
            <a:ext cx="1113382" cy="646331"/>
          </a:xfrm>
          <a:prstGeom prst="rect">
            <a:avLst/>
          </a:prstGeom>
          <a:noFill/>
        </p:spPr>
        <p:txBody>
          <a:bodyPr wrap="none" rtlCol="0">
            <a:spAutoFit/>
          </a:bodyPr>
          <a:lstStyle/>
          <a:p>
            <a:r>
              <a:rPr lang="en-US" sz="1200">
                <a:solidFill>
                  <a:schemeClr val="tx1">
                    <a:lumMod val="65000"/>
                    <a:lumOff val="35000"/>
                  </a:schemeClr>
                </a:solidFill>
                <a:latin typeface="Arial" panose="020b0604020202020204" pitchFamily="34" charset="0"/>
                <a:cs typeface="Arial" panose="020b0604020202020204" pitchFamily="34" charset="0"/>
              </a:rPr>
              <a:t>An attempt</a:t>
            </a:r>
          </a:p>
          <a:p>
            <a:r>
              <a:rPr lang="en-US" sz="1200">
                <a:solidFill>
                  <a:schemeClr val="tx1">
                    <a:lumMod val="65000"/>
                    <a:lumOff val="35000"/>
                  </a:schemeClr>
                </a:solidFill>
                <a:latin typeface="Arial" panose="020b0604020202020204" pitchFamily="34" charset="0"/>
                <a:cs typeface="Arial" panose="020b0604020202020204" pitchFamily="34" charset="0"/>
              </a:rPr>
              <a:t>to encourage</a:t>
            </a:r>
          </a:p>
          <a:p>
            <a:r>
              <a:rPr lang="en-US" sz="1200">
                <a:solidFill>
                  <a:schemeClr val="tx1">
                    <a:lumMod val="65000"/>
                    <a:lumOff val="35000"/>
                  </a:schemeClr>
                </a:solidFill>
                <a:latin typeface="Arial" panose="020b0604020202020204" pitchFamily="34" charset="0"/>
                <a:cs typeface="Arial" panose="020b0604020202020204" pitchFamily="34" charset="0"/>
              </a:rPr>
              <a:t>home</a:t>
            </a:r>
          </a:p>
        </p:txBody>
      </p:sp>
      <p:sp>
        <p:nvSpPr>
          <p:cNvPr id="9" name="TextBox 8">
            <a:extLst>
              <a:ext uri="{FF2B5EF4-FFF2-40B4-BE49-F238E27FC236}">
                <a16:creationId xmlns:a16="http://schemas.microsoft.com/office/drawing/2014/main" id="{390A11B7-E972-4C7B-93A2-9EDFE2176B8E}"/>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127127898"/>
      </p:ext>
    </p:extLst>
  </p:cSld>
  <p:clrMapOvr>
    <a:masterClrMapping/>
  </p:clrMapOvr>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 name="Title 3"/>
          <p:cNvSpPr>
            <a:spLocks noGrp="1" noSelect="1" noMove="1" noResize="1" noTextEdit="1"/>
          </p:cNvSpPr>
          <p:nvPr>
            <p:ph type="title"/>
          </p:nvPr>
        </p:nvSpPr>
        <p:spPr>
          <a:xfrm>
            <a:off x="614686" y="704995"/>
            <a:ext cx="11577314" cy="1078992"/>
          </a:xfrm>
        </p:spPr>
        <p:txBody>
          <a:bodyPr>
            <a:noAutofit/>
          </a:bodyPr>
          <a:lstStyle/>
          <a:p>
            <a:r>
              <a:rPr lang="en-US" altLang="en-US" sz="4000">
                <a:solidFill>
                  <a:schemeClr val="accent3"/>
                </a:solidFill>
              </a:rPr>
              <a:t>Determination of Initial “Bundled Payment”</a:t>
            </a:r>
            <a:endParaRPr lang="en-US" sz="4000">
              <a:solidFill>
                <a:schemeClr val="accent3"/>
              </a:solidFill>
            </a:endParaRPr>
          </a:p>
        </p:txBody>
      </p:sp>
      <p:sp>
        <p:nvSpPr>
          <p:cNvPr id="5" name="Content Placeholder 4"/>
          <p:cNvSpPr>
            <a:spLocks noGrp="1" noSelect="1" noMove="1" noResize="1" noTextEdit="1"/>
          </p:cNvSpPr>
          <p:nvPr>
            <p:ph idx="4294967295"/>
          </p:nvPr>
        </p:nvSpPr>
        <p:spPr>
          <a:xfrm>
            <a:off x="614686" y="1614608"/>
            <a:ext cx="10962628" cy="4571723"/>
          </a:xfrm>
        </p:spPr>
        <p:txBody>
          <a:bodyPr>
            <a:normAutofit/>
          </a:bodyPr>
          <a:lstStyle/>
          <a:p>
            <a:pPr marL="0" indent="0">
              <a:buFont typeface="Monotype Sorts" pitchFamily="2" charset="2"/>
              <a:buNone/>
            </a:pPr>
            <a:r>
              <a:rPr lang="en-US" altLang="en-US" b="1">
                <a:solidFill>
                  <a:schemeClr val="tx1">
                    <a:lumMod val="65000"/>
                    <a:lumOff val="35000"/>
                  </a:schemeClr>
                </a:solidFill>
                <a:latin typeface="Arial" panose="020b0604020202020204" pitchFamily="34" charset="0"/>
                <a:cs typeface="Arial" panose="020b0604020202020204" pitchFamily="34" charset="0"/>
              </a:rPr>
              <a:t>Bundled payment / Rx </a:t>
            </a:r>
            <a:r>
              <a:rPr lang="en-US" altLang="en-US">
                <a:solidFill>
                  <a:schemeClr val="tx1">
                    <a:lumMod val="65000"/>
                    <a:lumOff val="35000"/>
                  </a:schemeClr>
                </a:solidFill>
                <a:latin typeface="Arial" panose="020b0604020202020204" pitchFamily="34" charset="0"/>
                <a:cs typeface="Arial" panose="020b0604020202020204" pitchFamily="34" charset="0"/>
              </a:rPr>
              <a:t>= Total amount paid / year for all services (dialysis, meds, labs, etc.) divided by total number of treatments given in that year. </a:t>
            </a:r>
          </a:p>
          <a:p>
            <a:pPr lvl="1">
              <a:spcBef>
                <a:spcPts val="1000"/>
              </a:spcBef>
            </a:pPr>
            <a:r>
              <a:rPr lang="en-US" altLang="en-US" sz="2800">
                <a:solidFill>
                  <a:schemeClr val="tx1">
                    <a:lumMod val="65000"/>
                    <a:lumOff val="35000"/>
                  </a:schemeClr>
                </a:solidFill>
                <a:latin typeface="Arial" panose="020b0604020202020204" pitchFamily="34" charset="0"/>
                <a:cs typeface="Arial" panose="020b0604020202020204" pitchFamily="34" charset="0"/>
              </a:rPr>
              <a:t>(Included PD and HD) </a:t>
            </a:r>
          </a:p>
          <a:p>
            <a:pPr lvl="1">
              <a:spcBef>
                <a:spcPts val="1000"/>
              </a:spcBef>
            </a:pPr>
            <a:r>
              <a:rPr lang="en-US" altLang="en-US" sz="2800">
                <a:solidFill>
                  <a:schemeClr val="tx1">
                    <a:lumMod val="65000"/>
                    <a:lumOff val="35000"/>
                  </a:schemeClr>
                </a:solidFill>
                <a:latin typeface="Arial" panose="020b0604020202020204" pitchFamily="34" charset="0"/>
                <a:cs typeface="Arial" panose="020b0604020202020204" pitchFamily="34" charset="0"/>
              </a:rPr>
              <a:t>Assumed 1 week of PD = 3 HD treatments</a:t>
            </a:r>
          </a:p>
          <a:p>
            <a:pPr marL="0" indent="0">
              <a:buFont typeface="Monotype Sorts" pitchFamily="2" charset="2"/>
              <a:buNone/>
            </a:pPr>
            <a:r>
              <a:rPr lang="en-US" altLang="en-US" b="1">
                <a:solidFill>
                  <a:schemeClr val="tx1">
                    <a:lumMod val="65000"/>
                    <a:lumOff val="35000"/>
                  </a:schemeClr>
                </a:solidFill>
                <a:latin typeface="Arial" panose="020b0604020202020204" pitchFamily="34" charset="0"/>
                <a:cs typeface="Arial" panose="020b0604020202020204" pitchFamily="34" charset="0"/>
              </a:rPr>
              <a:t>Bottom line: </a:t>
            </a:r>
            <a:r>
              <a:rPr lang="en-US" altLang="en-US">
                <a:solidFill>
                  <a:schemeClr val="tx1">
                    <a:lumMod val="65000"/>
                    <a:lumOff val="35000"/>
                  </a:schemeClr>
                </a:solidFill>
                <a:latin typeface="Arial" panose="020b0604020202020204" pitchFamily="34" charset="0"/>
                <a:cs typeface="Arial" panose="020b0604020202020204" pitchFamily="34" charset="0"/>
              </a:rPr>
              <a:t>Since about 93% of patients were on CHD and 7% on PD </a:t>
            </a:r>
            <a:r>
              <a:rPr lang="en-US" altLang="en-US">
                <a:solidFill>
                  <a:schemeClr val="tx1">
                    <a:lumMod val="65000"/>
                    <a:lumOff val="35000"/>
                  </a:schemeClr>
                </a:solidFill>
                <a:latin typeface="Arial" panose="020b0604020202020204" pitchFamily="34" charset="0"/>
                <a:cs typeface="Arial" panose="020b0604020202020204" pitchFamily="34" charset="0"/>
                <a:sym typeface="Symbol" panose="05050102010706020507" pitchFamily="18" charset="2"/>
              </a:rPr>
              <a:t></a:t>
            </a:r>
            <a:r>
              <a:rPr lang="en-US" altLang="en-US">
                <a:solidFill>
                  <a:schemeClr val="tx1">
                    <a:lumMod val="65000"/>
                    <a:lumOff val="35000"/>
                  </a:schemeClr>
                </a:solidFill>
                <a:latin typeface="Arial" panose="020b0604020202020204" pitchFamily="34" charset="0"/>
                <a:cs typeface="Arial" panose="020b0604020202020204" pitchFamily="34" charset="0"/>
              </a:rPr>
              <a:t> The average reimbursement for CHD went down and for PD it went up.</a:t>
            </a:r>
          </a:p>
        </p:txBody>
      </p:sp>
      <p:sp>
        <p:nvSpPr>
          <p:cNvPr id="7" name="TextBox 6">
            <a:extLst>
              <a:ext uri="{FF2B5EF4-FFF2-40B4-BE49-F238E27FC236}">
                <a16:creationId xmlns:a16="http://schemas.microsoft.com/office/drawing/2014/main" id="{6CCAC1EE-4D89-4019-9ECF-5D9073AFAEBF}"/>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546858281"/>
      </p:ext>
    </p:extLst>
  </p:cSld>
  <p:clrMapOvr>
    <a:masterClrMapping/>
  </p:clrMapOvr>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6441" y="705431"/>
            <a:ext cx="11036844" cy="1112182"/>
          </a:xfrm>
        </p:spPr>
        <p:txBody>
          <a:bodyPr>
            <a:noAutofit/>
          </a:bodyPr>
          <a:lstStyle/>
          <a:p>
            <a:r>
              <a:rPr lang="en-US" altLang="en-US" sz="3000">
                <a:solidFill>
                  <a:schemeClr val="accent3"/>
                </a:solidFill>
              </a:rPr>
              <a:t>Components for Estimate of </a:t>
            </a:r>
            <a:r>
              <a:rPr lang="en-US" altLang="en-US" sz="3000" u="sng">
                <a:solidFill>
                  <a:schemeClr val="accent3"/>
                </a:solidFill>
              </a:rPr>
              <a:t>Original</a:t>
            </a:r>
            <a:r>
              <a:rPr lang="en-US" altLang="en-US" sz="3000">
                <a:solidFill>
                  <a:schemeClr val="accent3"/>
                </a:solidFill>
              </a:rPr>
              <a:t> per Treatment Cost Used to Determine Bundled Payment – </a:t>
            </a:r>
            <a:r>
              <a:rPr lang="en-US" altLang="en-US" sz="3000" b="0">
                <a:solidFill>
                  <a:schemeClr val="accent3"/>
                </a:solidFill>
              </a:rPr>
              <a:t>Unadjusted </a:t>
            </a:r>
            <a:endParaRPr lang="en-US" sz="3000" b="0">
              <a:solidFill>
                <a:schemeClr val="accent3"/>
              </a:solidFill>
            </a:endParaRPr>
          </a:p>
        </p:txBody>
      </p:sp>
      <p:graphicFrame>
        <p:nvGraphicFramePr>
          <p:cNvPr id="5" name="Content Placeholder 3"/>
          <p:cNvGraphicFramePr>
            <a:graphicFrameLocks noGrp="1" noSelect="1" noMove="1" noResize="1"/>
          </p:cNvGraphicFramePr>
          <p:nvPr>
            <p:ph type="chart" sz="quarter" idx="10"/>
            <p:extLst>
              <p:ext uri="{D42A27DB-BD31-4B8C-83A1-F6EECF244321}">
                <p14:modId val="3149870129"/>
              </p:ext>
            </p:extLst>
          </p:nvPr>
        </p:nvGraphicFramePr>
        <p:xfrm>
          <a:off x="1300590" y="1760799"/>
          <a:ext cx="9583481" cy="4023514"/>
        </p:xfrm>
        <a:graphic>
          <a:graphicData uri="http://schemas.openxmlformats.org/drawingml/2006/table">
            <a:tbl>
              <a:tblPr firstRow="1" bandRow="1">
                <a:tableStyleId>{073A0DAA-6AF3-43AB-8588-CEC1D06C72B9}</a:tableStyleId>
              </a:tblPr>
              <a:tblGrid>
                <a:gridCol w="5900834">
                  <a:extLst>
                    <a:ext uri="{9D8B030D-6E8A-4147-A177-3AD203B41FA5}">
                      <a16:colId xmlns:a16="http://schemas.microsoft.com/office/drawing/2014/main" val="20000"/>
                    </a:ext>
                  </a:extLst>
                </a:gridCol>
                <a:gridCol w="3682647">
                  <a:extLst>
                    <a:ext uri="{9D8B030D-6E8A-4147-A177-3AD203B41FA5}">
                      <a16:colId xmlns:a16="http://schemas.microsoft.com/office/drawing/2014/main" val="20001"/>
                    </a:ext>
                  </a:extLst>
                </a:gridCol>
              </a:tblGrid>
              <a:tr h="343409">
                <a:tc>
                  <a:txBody>
                    <a:bodyPr vert="horz" wrap="square"/>
                    <a:lstStyle/>
                    <a:p>
                      <a:r>
                        <a:rPr lang="en-US" sz="1800">
                          <a:solidFill>
                            <a:schemeClr val="bg1"/>
                          </a:solidFill>
                        </a:rPr>
                        <a:t>COMPONENTS</a:t>
                      </a:r>
                      <a:r>
                        <a:rPr lang="en-US" sz="1800" baseline="0">
                          <a:solidFill>
                            <a:schemeClr val="bg1"/>
                          </a:solidFill>
                        </a:rPr>
                        <a:t> OF FINAL CMS BUNDLE</a:t>
                      </a:r>
                      <a:endParaRPr lang="en-US" sz="1800">
                        <a:solidFill>
                          <a:schemeClr val="bg1"/>
                        </a:solidFill>
                      </a:endParaRPr>
                    </a:p>
                  </a:txBody>
                  <a:tcPr marL="104180" marR="104180" marT="45727" marB="45727"/>
                </a:tc>
                <a:tc>
                  <a:txBody>
                    <a:bodyPr vert="horz" wrap="square"/>
                    <a:lstStyle/>
                    <a:p>
                      <a:r>
                        <a:rPr lang="en-US" sz="1800">
                          <a:solidFill>
                            <a:schemeClr val="bg1"/>
                          </a:solidFill>
                        </a:rPr>
                        <a:t>DOLLAR AMOUNT/Rx</a:t>
                      </a:r>
                    </a:p>
                  </a:txBody>
                  <a:tcPr marL="104180" marR="104180" marT="45727" marB="45727"/>
                </a:tc>
                <a:extLst>
                  <a:ext uri="{0D108BD9-81ED-4DB2-BD59-A6C34878D82A}">
                    <a16:rowId xmlns:a16="http://schemas.microsoft.com/office/drawing/2014/main" val="10000"/>
                  </a:ext>
                </a:extLst>
              </a:tr>
              <a:tr h="343409">
                <a:tc>
                  <a:txBody>
                    <a:bodyPr vert="horz" wrap="square"/>
                    <a:lstStyle/>
                    <a:p>
                      <a:r>
                        <a:rPr lang="en-US" sz="1800">
                          <a:solidFill>
                            <a:schemeClr val="tx1">
                              <a:lumMod val="75000"/>
                              <a:lumOff val="25000"/>
                            </a:schemeClr>
                          </a:solidFill>
                        </a:rPr>
                        <a:t>Composite Rate (average CHD</a:t>
                      </a:r>
                      <a:r>
                        <a:rPr lang="en-US" sz="1800" baseline="0">
                          <a:solidFill>
                            <a:schemeClr val="tx1">
                              <a:lumMod val="75000"/>
                              <a:lumOff val="25000"/>
                            </a:schemeClr>
                          </a:solidFill>
                        </a:rPr>
                        <a:t> and PD </a:t>
                      </a:r>
                      <a:r>
                        <a:rPr lang="en-US" sz="1800" u="sng">
                          <a:solidFill>
                            <a:schemeClr val="tx1">
                              <a:lumMod val="75000"/>
                              <a:lumOff val="25000"/>
                            </a:schemeClr>
                          </a:solidFill>
                        </a:rPr>
                        <a:t>from cost reports</a:t>
                      </a:r>
                      <a:r>
                        <a:rPr lang="en-US" sz="1800">
                          <a:solidFill>
                            <a:schemeClr val="tx1">
                              <a:lumMod val="75000"/>
                              <a:lumOff val="25000"/>
                            </a:schemeClr>
                          </a:solidFill>
                        </a:rPr>
                        <a:t>)</a:t>
                      </a:r>
                    </a:p>
                  </a:txBody>
                  <a:tcPr marL="104180" marR="104180" marT="45727" marB="45727"/>
                </a:tc>
                <a:tc>
                  <a:txBody>
                    <a:bodyPr vert="horz" wrap="square"/>
                    <a:lstStyle/>
                    <a:p>
                      <a:r>
                        <a:rPr lang="en-US" sz="1800">
                          <a:solidFill>
                            <a:schemeClr val="tx1">
                              <a:lumMod val="75000"/>
                              <a:lumOff val="25000"/>
                            </a:schemeClr>
                          </a:solidFill>
                        </a:rPr>
                        <a:t>156.20</a:t>
                      </a:r>
                    </a:p>
                  </a:txBody>
                  <a:tcPr marL="104180" marR="104180" marT="45727" marB="45727"/>
                </a:tc>
                <a:extLst>
                  <a:ext uri="{0D108BD9-81ED-4DB2-BD59-A6C34878D82A}">
                    <a16:rowId xmlns:a16="http://schemas.microsoft.com/office/drawing/2014/main" val="10001"/>
                  </a:ext>
                </a:extLst>
              </a:tr>
              <a:tr h="343409">
                <a:tc>
                  <a:txBody>
                    <a:bodyPr vert="horz" wrap="square"/>
                    <a:lstStyle/>
                    <a:p>
                      <a:r>
                        <a:rPr lang="en-US" sz="1800">
                          <a:solidFill>
                            <a:schemeClr val="tx1">
                              <a:lumMod val="75000"/>
                              <a:lumOff val="25000"/>
                            </a:schemeClr>
                          </a:solidFill>
                        </a:rPr>
                        <a:t>ESA</a:t>
                      </a:r>
                    </a:p>
                  </a:txBody>
                  <a:tcPr marL="104180" marR="104180" marT="45727" marB="45727"/>
                </a:tc>
                <a:tc>
                  <a:txBody>
                    <a:bodyPr vert="horz" wrap="square"/>
                    <a:lstStyle/>
                    <a:p>
                      <a:r>
                        <a:rPr lang="en-US" sz="1800">
                          <a:solidFill>
                            <a:schemeClr val="tx1">
                              <a:lumMod val="75000"/>
                              <a:lumOff val="25000"/>
                            </a:schemeClr>
                          </a:solidFill>
                        </a:rPr>
                        <a:t>  55.16</a:t>
                      </a:r>
                    </a:p>
                  </a:txBody>
                  <a:tcPr marL="104180" marR="104180" marT="45727" marB="45727"/>
                </a:tc>
                <a:extLst>
                  <a:ext uri="{0D108BD9-81ED-4DB2-BD59-A6C34878D82A}">
                    <a16:rowId xmlns:a16="http://schemas.microsoft.com/office/drawing/2014/main" val="10002"/>
                  </a:ext>
                </a:extLst>
              </a:tr>
              <a:tr h="343409">
                <a:tc>
                  <a:txBody>
                    <a:bodyPr vert="horz" wrap="square"/>
                    <a:lstStyle/>
                    <a:p>
                      <a:r>
                        <a:rPr lang="en-US" sz="1800" err="1">
                          <a:solidFill>
                            <a:schemeClr val="tx1">
                              <a:lumMod val="75000"/>
                              <a:lumOff val="25000"/>
                            </a:schemeClr>
                          </a:solidFill>
                        </a:rPr>
                        <a:t>Vit D</a:t>
                      </a:r>
                    </a:p>
                  </a:txBody>
                  <a:tcPr marL="104180" marR="104180" marT="45727" marB="45727"/>
                </a:tc>
                <a:tc>
                  <a:txBody>
                    <a:bodyPr vert="horz" wrap="square"/>
                    <a:lstStyle/>
                    <a:p>
                      <a:r>
                        <a:rPr lang="en-US" sz="1800">
                          <a:solidFill>
                            <a:schemeClr val="tx1">
                              <a:lumMod val="75000"/>
                              <a:lumOff val="25000"/>
                            </a:schemeClr>
                          </a:solidFill>
                        </a:rPr>
                        <a:t>  11.02</a:t>
                      </a:r>
                    </a:p>
                  </a:txBody>
                  <a:tcPr marL="104180" marR="104180" marT="45727" marB="45727"/>
                </a:tc>
                <a:extLst>
                  <a:ext uri="{0D108BD9-81ED-4DB2-BD59-A6C34878D82A}">
                    <a16:rowId xmlns:a16="http://schemas.microsoft.com/office/drawing/2014/main" val="10003"/>
                  </a:ext>
                </a:extLst>
              </a:tr>
              <a:tr h="343409">
                <a:tc>
                  <a:txBody>
                    <a:bodyPr vert="horz" wrap="square"/>
                    <a:lstStyle/>
                    <a:p>
                      <a:r>
                        <a:rPr lang="en-US" sz="1800">
                          <a:solidFill>
                            <a:schemeClr val="tx1">
                              <a:lumMod val="75000"/>
                              <a:lumOff val="25000"/>
                            </a:schemeClr>
                          </a:solidFill>
                        </a:rPr>
                        <a:t>Iron</a:t>
                      </a:r>
                    </a:p>
                  </a:txBody>
                  <a:tcPr marL="104180" marR="104180" marT="45727" marB="45727"/>
                </a:tc>
                <a:tc>
                  <a:txBody>
                    <a:bodyPr vert="horz" wrap="square"/>
                    <a:lstStyle/>
                    <a:p>
                      <a:r>
                        <a:rPr lang="en-US" sz="1800">
                          <a:solidFill>
                            <a:schemeClr val="tx1">
                              <a:lumMod val="75000"/>
                              <a:lumOff val="25000"/>
                            </a:schemeClr>
                          </a:solidFill>
                        </a:rPr>
                        <a:t>    6.48</a:t>
                      </a:r>
                    </a:p>
                  </a:txBody>
                  <a:tcPr marL="104180" marR="104180" marT="45727" marB="45727"/>
                </a:tc>
                <a:extLst>
                  <a:ext uri="{0D108BD9-81ED-4DB2-BD59-A6C34878D82A}">
                    <a16:rowId xmlns:a16="http://schemas.microsoft.com/office/drawing/2014/main" val="10004"/>
                  </a:ext>
                </a:extLst>
              </a:tr>
              <a:tr h="343409">
                <a:tc>
                  <a:txBody>
                    <a:bodyPr vert="horz" wrap="square"/>
                    <a:lstStyle/>
                    <a:p>
                      <a:r>
                        <a:rPr lang="en-US" sz="1800">
                          <a:solidFill>
                            <a:schemeClr val="tx1">
                              <a:lumMod val="75000"/>
                              <a:lumOff val="25000"/>
                            </a:schemeClr>
                          </a:solidFill>
                        </a:rPr>
                        <a:t>Part</a:t>
                      </a:r>
                      <a:r>
                        <a:rPr lang="en-US" sz="1800" baseline="0">
                          <a:solidFill>
                            <a:schemeClr val="tx1">
                              <a:lumMod val="75000"/>
                              <a:lumOff val="25000"/>
                            </a:schemeClr>
                          </a:solidFill>
                        </a:rPr>
                        <a:t> D oral meds with IV equivalent</a:t>
                      </a:r>
                      <a:endParaRPr lang="en-US" sz="1800">
                        <a:solidFill>
                          <a:schemeClr val="tx1">
                            <a:lumMod val="75000"/>
                            <a:lumOff val="25000"/>
                          </a:schemeClr>
                        </a:solidFill>
                      </a:endParaRPr>
                    </a:p>
                  </a:txBody>
                  <a:tcPr marL="104180" marR="104180" marT="45727" marB="45727"/>
                </a:tc>
                <a:tc>
                  <a:txBody>
                    <a:bodyPr vert="horz" wrap="square"/>
                    <a:lstStyle/>
                    <a:p>
                      <a:r>
                        <a:rPr lang="en-US" sz="1800" u="none">
                          <a:solidFill>
                            <a:schemeClr val="tx1">
                              <a:lumMod val="75000"/>
                              <a:lumOff val="25000"/>
                            </a:schemeClr>
                          </a:solidFill>
                        </a:rPr>
                        <a:t>  12.48</a:t>
                      </a:r>
                    </a:p>
                  </a:txBody>
                  <a:tcPr marL="104180" marR="104180" marT="45727" marB="45727"/>
                </a:tc>
                <a:extLst>
                  <a:ext uri="{0D108BD9-81ED-4DB2-BD59-A6C34878D82A}">
                    <a16:rowId xmlns:a16="http://schemas.microsoft.com/office/drawing/2014/main" val="10005"/>
                  </a:ext>
                </a:extLst>
              </a:tr>
              <a:tr h="343409">
                <a:tc>
                  <a:txBody>
                    <a:bodyPr vert="horz" wrap="square"/>
                    <a:lstStyle/>
                    <a:p>
                      <a:r>
                        <a:rPr lang="en-US" sz="1800">
                          <a:solidFill>
                            <a:schemeClr val="tx1">
                              <a:lumMod val="75000"/>
                              <a:lumOff val="25000"/>
                            </a:schemeClr>
                          </a:solidFill>
                        </a:rPr>
                        <a:t>Other Injectables </a:t>
                      </a:r>
                    </a:p>
                  </a:txBody>
                  <a:tcPr marL="104180" marR="104180" marT="45727" marB="45727"/>
                </a:tc>
                <a:tc>
                  <a:txBody>
                    <a:bodyPr vert="horz" wrap="square"/>
                    <a:lstStyle/>
                    <a:p>
                      <a:r>
                        <a:rPr lang="en-US" sz="1800">
                          <a:solidFill>
                            <a:schemeClr val="tx1">
                              <a:lumMod val="75000"/>
                              <a:lumOff val="25000"/>
                            </a:schemeClr>
                          </a:solidFill>
                        </a:rPr>
                        <a:t>    1.20</a:t>
                      </a:r>
                    </a:p>
                  </a:txBody>
                  <a:tcPr marL="104180" marR="104180" marT="45727" marB="45727"/>
                </a:tc>
                <a:extLst>
                  <a:ext uri="{0D108BD9-81ED-4DB2-BD59-A6C34878D82A}">
                    <a16:rowId xmlns:a16="http://schemas.microsoft.com/office/drawing/2014/main" val="10006"/>
                  </a:ext>
                </a:extLst>
              </a:tr>
              <a:tr h="343409">
                <a:tc>
                  <a:txBody>
                    <a:bodyPr vert="horz" wrap="square"/>
                    <a:lstStyle/>
                    <a:p>
                      <a:r>
                        <a:rPr lang="en-US" sz="1800">
                          <a:solidFill>
                            <a:schemeClr val="tx1">
                              <a:lumMod val="75000"/>
                              <a:lumOff val="25000"/>
                            </a:schemeClr>
                          </a:solidFill>
                        </a:rPr>
                        <a:t>Labs</a:t>
                      </a:r>
                    </a:p>
                  </a:txBody>
                  <a:tcPr marL="104180" marR="104180" marT="45727" marB="45727"/>
                </a:tc>
                <a:tc>
                  <a:txBody>
                    <a:bodyPr vert="horz" wrap="square"/>
                    <a:lstStyle/>
                    <a:p>
                      <a:r>
                        <a:rPr lang="en-US" sz="1800">
                          <a:solidFill>
                            <a:schemeClr val="tx1">
                              <a:lumMod val="75000"/>
                              <a:lumOff val="25000"/>
                            </a:schemeClr>
                          </a:solidFill>
                        </a:rPr>
                        <a:t>    8.71</a:t>
                      </a:r>
                    </a:p>
                  </a:txBody>
                  <a:tcPr marL="104180" marR="104180" marT="45727" marB="45727"/>
                </a:tc>
                <a:extLst>
                  <a:ext uri="{0D108BD9-81ED-4DB2-BD59-A6C34878D82A}">
                    <a16:rowId xmlns:a16="http://schemas.microsoft.com/office/drawing/2014/main" val="10007"/>
                  </a:ext>
                </a:extLst>
              </a:tr>
              <a:tr h="343409">
                <a:tc>
                  <a:txBody>
                    <a:bodyPr vert="horz" wrap="square"/>
                    <a:lstStyle/>
                    <a:p>
                      <a:r>
                        <a:rPr lang="en-US" sz="1800">
                          <a:solidFill>
                            <a:schemeClr val="tx1">
                              <a:lumMod val="75000"/>
                              <a:lumOff val="25000"/>
                            </a:schemeClr>
                          </a:solidFill>
                        </a:rPr>
                        <a:t>Durable Medical Equipment</a:t>
                      </a:r>
                    </a:p>
                  </a:txBody>
                  <a:tcPr marL="104180" marR="104180" marT="45727" marB="45727"/>
                </a:tc>
                <a:tc>
                  <a:txBody>
                    <a:bodyPr vert="horz" wrap="square"/>
                    <a:lstStyle/>
                    <a:p>
                      <a:r>
                        <a:rPr lang="en-US" sz="1800">
                          <a:solidFill>
                            <a:schemeClr val="tx1">
                              <a:lumMod val="75000"/>
                              <a:lumOff val="25000"/>
                            </a:schemeClr>
                          </a:solidFill>
                        </a:rPr>
                        <a:t>    0.52</a:t>
                      </a:r>
                    </a:p>
                  </a:txBody>
                  <a:tcPr marL="104180" marR="104180" marT="45727" marB="45727"/>
                </a:tc>
                <a:extLst>
                  <a:ext uri="{0D108BD9-81ED-4DB2-BD59-A6C34878D82A}">
                    <a16:rowId xmlns:a16="http://schemas.microsoft.com/office/drawing/2014/main" val="10008"/>
                  </a:ext>
                </a:extLst>
              </a:tr>
              <a:tr h="343409">
                <a:tc>
                  <a:txBody>
                    <a:bodyPr vert="horz" wrap="square"/>
                    <a:lstStyle/>
                    <a:p>
                      <a:r>
                        <a:rPr lang="en-US" sz="1800">
                          <a:solidFill>
                            <a:schemeClr val="tx1">
                              <a:lumMod val="75000"/>
                              <a:lumOff val="25000"/>
                            </a:schemeClr>
                          </a:solidFill>
                        </a:rPr>
                        <a:t>Other Supplies</a:t>
                      </a:r>
                    </a:p>
                  </a:txBody>
                  <a:tcPr marL="104180" marR="104180" marT="45727" marB="45727"/>
                </a:tc>
                <a:tc>
                  <a:txBody>
                    <a:bodyPr vert="horz" wrap="square"/>
                    <a:lstStyle/>
                    <a:p>
                      <a:r>
                        <a:rPr lang="en-US" sz="1800" u="sng">
                          <a:solidFill>
                            <a:schemeClr val="tx1">
                              <a:lumMod val="75000"/>
                              <a:lumOff val="25000"/>
                            </a:schemeClr>
                          </a:solidFill>
                        </a:rPr>
                        <a:t>    1.22</a:t>
                      </a:r>
                    </a:p>
                  </a:txBody>
                  <a:tcPr marL="104180" marR="104180" marT="45727" marB="45727"/>
                </a:tc>
                <a:extLst>
                  <a:ext uri="{0D108BD9-81ED-4DB2-BD59-A6C34878D82A}">
                    <a16:rowId xmlns:a16="http://schemas.microsoft.com/office/drawing/2014/main" val="10009"/>
                  </a:ext>
                </a:extLst>
              </a:tr>
              <a:tr h="343409">
                <a:tc>
                  <a:txBody>
                    <a:bodyPr vert="horz" wrap="square"/>
                    <a:lstStyle/>
                    <a:p>
                      <a:r>
                        <a:rPr lang="en-US" sz="1800" b="1"/>
                        <a:t>Total</a:t>
                      </a:r>
                    </a:p>
                  </a:txBody>
                  <a:tcPr marL="104180" marR="104180" marT="45727" marB="45727"/>
                </a:tc>
                <a:tc>
                  <a:txBody>
                    <a:bodyPr vert="horz" wrap="square"/>
                    <a:lstStyle/>
                    <a:p>
                      <a:r>
                        <a:rPr lang="en-US" sz="1800" b="1">
                          <a:solidFill>
                            <a:srgbClr val="FF0000"/>
                          </a:solidFill>
                        </a:rPr>
                        <a:t>$252.99 per treatment</a:t>
                      </a:r>
                    </a:p>
                  </a:txBody>
                  <a:tcPr marL="104180" marR="104180" marT="45727" marB="45727"/>
                </a:tc>
                <a:extLst>
                  <a:ext uri="{0D108BD9-81ED-4DB2-BD59-A6C34878D82A}">
                    <a16:rowId xmlns:a16="http://schemas.microsoft.com/office/drawing/2014/main" val="10010"/>
                  </a:ext>
                </a:extLst>
              </a:tr>
            </a:tbl>
          </a:graphicData>
        </a:graphic>
      </p:graphicFrame>
      <p:sp>
        <p:nvSpPr>
          <p:cNvPr id="6" name="Right Brace 5"/>
          <p:cNvSpPr>
            <a:spLocks noSelect="1" noMove="1" noResize="1" noTextEdit="1"/>
          </p:cNvSpPr>
          <p:nvPr/>
        </p:nvSpPr>
        <p:spPr>
          <a:xfrm>
            <a:off x="8128819" y="2817862"/>
            <a:ext cx="274320" cy="1895225"/>
          </a:xfrm>
          <a:prstGeom prst="rightBrace">
            <a:avLst/>
          </a:prstGeom>
          <a:ln w="158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a:spLocks noSelect="1" noMove="1" noResize="1" noTextEdit="1"/>
          </p:cNvSpPr>
          <p:nvPr/>
        </p:nvSpPr>
        <p:spPr>
          <a:xfrm>
            <a:off x="8438923" y="3592367"/>
            <a:ext cx="2159566" cy="307777"/>
          </a:xfrm>
          <a:prstGeom prst="rect">
            <a:avLst/>
          </a:prstGeom>
          <a:noFill/>
        </p:spPr>
        <p:txBody>
          <a:bodyPr wrap="none" rtlCol="0">
            <a:spAutoFit/>
          </a:bodyPr>
          <a:lstStyle/>
          <a:p>
            <a:r>
              <a:rPr lang="en-US" sz="1400" b="1" i="1">
                <a:solidFill>
                  <a:schemeClr val="tx1">
                    <a:lumMod val="65000"/>
                    <a:lumOff val="35000"/>
                  </a:schemeClr>
                </a:solidFill>
              </a:rPr>
              <a:t>= Separately Billable Meds</a:t>
            </a:r>
          </a:p>
        </p:txBody>
      </p:sp>
      <p:sp>
        <p:nvSpPr>
          <p:cNvPr id="8" name="TextBox 7">
            <a:extLst>
              <a:ext uri="{FF2B5EF4-FFF2-40B4-BE49-F238E27FC236}">
                <a16:creationId xmlns:a16="http://schemas.microsoft.com/office/drawing/2014/main" id="{C4B47EE2-03FB-4FE7-8370-486BA24CFA5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3" name="TextBox 2"/>
          <p:cNvSpPr txBox="1">
            <a:spLocks noSelect="1" noMove="1" noResize="1" noTextEdit="1"/>
          </p:cNvSpPr>
          <p:nvPr/>
        </p:nvSpPr>
        <p:spPr>
          <a:xfrm>
            <a:off x="6789295" y="5807750"/>
            <a:ext cx="5407249" cy="323165"/>
          </a:xfrm>
          <a:prstGeom prst="rect">
            <a:avLst/>
          </a:prstGeom>
          <a:noFill/>
        </p:spPr>
        <p:txBody>
          <a:bodyPr wrap="none" rtlCol="0">
            <a:spAutoFit/>
          </a:bodyPr>
          <a:lstStyle/>
          <a:p>
            <a:pPr algn="r"/>
            <a:r>
              <a:rPr lang="en-US" sz="1500" i="1">
                <a:latin typeface="Arial" panose="020b0604020202020204" pitchFamily="34" charset="0"/>
                <a:cs typeface="Arial" panose="020b0604020202020204" pitchFamily="34" charset="0"/>
              </a:rPr>
              <a:t>Modified from: Fed Reg. vol74, #187, Sept. 29, 2009 p49957</a:t>
            </a:r>
          </a:p>
        </p:txBody>
      </p:sp>
    </p:spTree>
    <p:extLst>
      <p:ext uri="{BB962C8B-B14F-4D97-AF65-F5344CB8AC3E}">
        <p14:creationId val="2142706148"/>
      </p:ext>
    </p:extLst>
  </p:cSld>
  <p:clrMapOvr>
    <a:masterClrMapping/>
  </p:clrMapOvr>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7646" y="698526"/>
            <a:ext cx="11574353" cy="1078992"/>
          </a:xfrm>
        </p:spPr>
        <p:txBody>
          <a:bodyPr>
            <a:normAutofit/>
          </a:bodyPr>
          <a:lstStyle/>
          <a:p>
            <a:r>
              <a:rPr lang="en-US" altLang="en-US" sz="3500">
                <a:solidFill>
                  <a:schemeClr val="accent3"/>
                </a:solidFill>
              </a:rPr>
              <a:t>Average Medicare </a:t>
            </a:r>
            <a:r>
              <a:rPr lang="en-US" altLang="en-US" sz="3500" u="sng">
                <a:solidFill>
                  <a:schemeClr val="accent3"/>
                </a:solidFill>
              </a:rPr>
              <a:t>Allowable</a:t>
            </a:r>
            <a:r>
              <a:rPr lang="en-US" altLang="en-US" sz="3500">
                <a:solidFill>
                  <a:schemeClr val="accent3"/>
                </a:solidFill>
              </a:rPr>
              <a:t> Charges: HD and PD – </a:t>
            </a:r>
            <a:r>
              <a:rPr lang="en-US" altLang="en-US" sz="3500" b="0">
                <a:solidFill>
                  <a:schemeClr val="accent3"/>
                </a:solidFill>
              </a:rPr>
              <a:t>Basis for Proposed Ruling Using FY 2004-2006</a:t>
            </a:r>
            <a:endParaRPr lang="en-US" sz="3500" b="0">
              <a:solidFill>
                <a:schemeClr val="accent3"/>
              </a:solidFill>
            </a:endParaRPr>
          </a:p>
        </p:txBody>
      </p:sp>
      <p:graphicFrame>
        <p:nvGraphicFramePr>
          <p:cNvPr id="6" name="Table 5"/>
          <p:cNvGraphicFramePr>
            <a:graphicFrameLocks noGrp="1" noSelect="1" noMove="1" noResize="1"/>
          </p:cNvGraphicFramePr>
          <p:nvPr>
            <p:extLst>
              <p:ext uri="{D42A27DB-BD31-4B8C-83A1-F6EECF244321}">
                <p14:modId val="2584905627"/>
              </p:ext>
            </p:extLst>
          </p:nvPr>
        </p:nvGraphicFramePr>
        <p:xfrm>
          <a:off x="979151" y="1986411"/>
          <a:ext cx="10237322" cy="1930644"/>
        </p:xfrm>
        <a:graphic>
          <a:graphicData uri="http://schemas.openxmlformats.org/drawingml/2006/table">
            <a:tbl>
              <a:tblPr firstRow="1" bandRow="1">
                <a:tableStyleId>{073A0DAA-6AF3-43AB-8588-CEC1D06C72B9}</a:tableStyleId>
              </a:tblPr>
              <a:tblGrid>
                <a:gridCol w="6375228">
                  <a:extLst>
                    <a:ext uri="{9D8B030D-6E8A-4147-A177-3AD203B41FA5}">
                      <a16:colId xmlns:a16="http://schemas.microsoft.com/office/drawing/2014/main" val="20000"/>
                    </a:ext>
                  </a:extLst>
                </a:gridCol>
                <a:gridCol w="1931047">
                  <a:extLst>
                    <a:ext uri="{9D8B030D-6E8A-4147-A177-3AD203B41FA5}">
                      <a16:colId xmlns:a16="http://schemas.microsoft.com/office/drawing/2014/main" val="20001"/>
                    </a:ext>
                  </a:extLst>
                </a:gridCol>
                <a:gridCol w="1931047">
                  <a:extLst>
                    <a:ext uri="{9D8B030D-6E8A-4147-A177-3AD203B41FA5}">
                      <a16:colId xmlns:a16="http://schemas.microsoft.com/office/drawing/2014/main" val="20002"/>
                    </a:ext>
                  </a:extLst>
                </a:gridCol>
              </a:tblGrid>
              <a:tr h="409862">
                <a:tc>
                  <a:txBody>
                    <a:bodyPr vert="horz" wrap="square"/>
                    <a:lstStyle/>
                    <a:p>
                      <a:endParaRPr lang="en-US" sz="2000">
                        <a:solidFill>
                          <a:schemeClr val="bg1"/>
                        </a:solidFill>
                        <a:latin typeface="Arial" panose="020b0604020202020204" pitchFamily="34" charset="0"/>
                        <a:cs typeface="Arial" panose="020b0604020202020204" pitchFamily="34" charset="0"/>
                      </a:endParaRPr>
                    </a:p>
                  </a:txBody>
                  <a:tcPr marL="108373" marR="108373" marT="45729" marB="45729"/>
                </a:tc>
                <a:tc>
                  <a:txBody>
                    <a:bodyPr vert="horz" wrap="square"/>
                    <a:lstStyle/>
                    <a:p>
                      <a:r>
                        <a:rPr lang="en-US" sz="2000">
                          <a:latin typeface="Arial" panose="020b0604020202020204" pitchFamily="34" charset="0"/>
                          <a:cs typeface="Arial" panose="020b0604020202020204" pitchFamily="34" charset="0"/>
                        </a:rPr>
                        <a:t>CHD</a:t>
                      </a:r>
                      <a:endParaRPr lang="en-US" sz="2000">
                        <a:solidFill>
                          <a:schemeClr val="bg2"/>
                        </a:solidFill>
                        <a:latin typeface="Arial" panose="020b0604020202020204" pitchFamily="34" charset="0"/>
                        <a:cs typeface="Arial" panose="020b0604020202020204" pitchFamily="34" charset="0"/>
                      </a:endParaRPr>
                    </a:p>
                  </a:txBody>
                  <a:tcPr marL="108373" marR="108373" marT="45729" marB="45729"/>
                </a:tc>
                <a:tc>
                  <a:txBody>
                    <a:bodyPr vert="horz" wrap="square"/>
                    <a:lstStyle/>
                    <a:p>
                      <a:r>
                        <a:rPr lang="en-US" sz="2000">
                          <a:latin typeface="Arial" panose="020b0604020202020204" pitchFamily="34" charset="0"/>
                          <a:cs typeface="Arial" panose="020b0604020202020204" pitchFamily="34" charset="0"/>
                        </a:rPr>
                        <a:t>PD</a:t>
                      </a:r>
                      <a:endParaRPr lang="en-US" sz="2000">
                        <a:solidFill>
                          <a:schemeClr val="bg2"/>
                        </a:solidFill>
                        <a:latin typeface="Arial" panose="020b0604020202020204" pitchFamily="34" charset="0"/>
                        <a:cs typeface="Arial" panose="020b0604020202020204" pitchFamily="34" charset="0"/>
                      </a:endParaRPr>
                    </a:p>
                  </a:txBody>
                  <a:tcPr marL="108373" marR="108373" marT="45729" marB="45729"/>
                </a:tc>
                <a:extLst>
                  <a:ext uri="{0D108BD9-81ED-4DB2-BD59-A6C34878D82A}">
                    <a16:rowId xmlns:a16="http://schemas.microsoft.com/office/drawing/2014/main" val="10000"/>
                  </a:ext>
                </a:extLst>
              </a:tr>
              <a:tr h="409862">
                <a:tc>
                  <a:txBody>
                    <a:bodyPr vert="horz" wrap="square"/>
                    <a:lstStyle/>
                    <a:p>
                      <a:r>
                        <a:rPr lang="en-US" sz="2000">
                          <a:solidFill>
                            <a:schemeClr val="tx1">
                              <a:lumMod val="75000"/>
                              <a:lumOff val="25000"/>
                            </a:schemeClr>
                          </a:solidFill>
                          <a:latin typeface="Arial" panose="020b0604020202020204" pitchFamily="34" charset="0"/>
                          <a:cs typeface="Arial" panose="020b0604020202020204" pitchFamily="34" charset="0"/>
                        </a:rPr>
                        <a:t>Average / Rx Composite Rate – </a:t>
                      </a:r>
                      <a:r>
                        <a:rPr lang="en-US" sz="2000" u="sng">
                          <a:solidFill>
                            <a:schemeClr val="tx1">
                              <a:lumMod val="75000"/>
                              <a:lumOff val="25000"/>
                            </a:schemeClr>
                          </a:solidFill>
                          <a:latin typeface="Arial" panose="020b0604020202020204" pitchFamily="34" charset="0"/>
                          <a:cs typeface="Arial" panose="020b0604020202020204" pitchFamily="34" charset="0"/>
                        </a:rPr>
                        <a:t>Not from cost reports</a:t>
                      </a:r>
                    </a:p>
                  </a:txBody>
                  <a:tcPr marL="108373" marR="108373" marT="45729" marB="45729"/>
                </a:tc>
                <a:tc>
                  <a:txBody>
                    <a:bodyPr vert="horz" wrap="square"/>
                    <a:lstStyle/>
                    <a:p>
                      <a:r>
                        <a:rPr lang="en-US" sz="2000">
                          <a:solidFill>
                            <a:schemeClr val="tx1">
                              <a:lumMod val="75000"/>
                              <a:lumOff val="25000"/>
                            </a:schemeClr>
                          </a:solidFill>
                          <a:latin typeface="Arial" panose="020b0604020202020204" pitchFamily="34" charset="0"/>
                          <a:cs typeface="Arial" panose="020b0604020202020204" pitchFamily="34" charset="0"/>
                        </a:rPr>
                        <a:t>$135.00</a:t>
                      </a:r>
                    </a:p>
                  </a:txBody>
                  <a:tcPr marL="108373" marR="108373" marT="45729" marB="45729"/>
                </a:tc>
                <a:tc>
                  <a:txBody>
                    <a:bodyPr vert="horz" wrap="square"/>
                    <a:lstStyle/>
                    <a:p>
                      <a:r>
                        <a:rPr lang="en-US" sz="2000">
                          <a:solidFill>
                            <a:schemeClr val="tx1">
                              <a:lumMod val="75000"/>
                              <a:lumOff val="25000"/>
                            </a:schemeClr>
                          </a:solidFill>
                          <a:latin typeface="Arial" panose="020b0604020202020204" pitchFamily="34" charset="0"/>
                          <a:cs typeface="Arial" panose="020b0604020202020204" pitchFamily="34" charset="0"/>
                        </a:rPr>
                        <a:t>$135.00</a:t>
                      </a:r>
                    </a:p>
                  </a:txBody>
                  <a:tcPr marL="108373" marR="108373" marT="45729" marB="45729"/>
                </a:tc>
                <a:extLst>
                  <a:ext uri="{0D108BD9-81ED-4DB2-BD59-A6C34878D82A}">
                    <a16:rowId xmlns:a16="http://schemas.microsoft.com/office/drawing/2014/main" val="10001"/>
                  </a:ext>
                </a:extLst>
              </a:tr>
              <a:tr h="409862">
                <a:tc>
                  <a:txBody>
                    <a:bodyPr vert="horz" wrap="square"/>
                    <a:lstStyle/>
                    <a:p>
                      <a:pPr marL="0" marR="0" indent="0" algn="l" defTabSz="914400" rtl="0" eaLnBrk="1" fontAlgn="auto" latinLnBrk="0" hangingPunct="1">
                        <a:lnSpc>
                          <a:spcPct val="100000"/>
                        </a:lnSpc>
                        <a:spcBef>
                          <a:spcPct val="0"/>
                        </a:spcBef>
                        <a:spcAft>
                          <a:spcPct val="0"/>
                        </a:spcAft>
                        <a:buClrTx/>
                        <a:buSzTx/>
                        <a:buFontTx/>
                        <a:buNone/>
                        <a:defRPr/>
                      </a:pPr>
                      <a:r>
                        <a:rPr lang="en-US" sz="2000">
                          <a:solidFill>
                            <a:schemeClr val="tx1">
                              <a:lumMod val="75000"/>
                              <a:lumOff val="25000"/>
                            </a:schemeClr>
                          </a:solidFill>
                          <a:latin typeface="Arial" panose="020b0604020202020204" pitchFamily="34" charset="0"/>
                          <a:cs typeface="Arial" panose="020b0604020202020204" pitchFamily="34" charset="0"/>
                        </a:rPr>
                        <a:t>Average / Rx cost</a:t>
                      </a:r>
                      <a:r>
                        <a:rPr lang="en-US" sz="2000" baseline="0">
                          <a:solidFill>
                            <a:schemeClr val="tx1">
                              <a:lumMod val="75000"/>
                              <a:lumOff val="25000"/>
                            </a:schemeClr>
                          </a:solidFill>
                          <a:latin typeface="Arial" panose="020b0604020202020204" pitchFamily="34" charset="0"/>
                          <a:cs typeface="Arial" panose="020b0604020202020204" pitchFamily="34" charset="0"/>
                        </a:rPr>
                        <a:t> – Separately Billable Meds (SBM)</a:t>
                      </a:r>
                      <a:endParaRPr lang="en-US" sz="2000">
                        <a:solidFill>
                          <a:schemeClr val="tx1">
                            <a:lumMod val="75000"/>
                            <a:lumOff val="25000"/>
                          </a:schemeClr>
                        </a:solidFill>
                        <a:latin typeface="Arial" panose="020b0604020202020204" pitchFamily="34" charset="0"/>
                        <a:cs typeface="Arial" panose="020b0604020202020204" pitchFamily="34" charset="0"/>
                      </a:endParaRPr>
                    </a:p>
                  </a:txBody>
                  <a:tcPr marL="108373" marR="108373" marT="45729" marB="45729"/>
                </a:tc>
                <a:tc>
                  <a:txBody>
                    <a:bodyPr vert="horz" wrap="square"/>
                    <a:lstStyle/>
                    <a:p>
                      <a:r>
                        <a:rPr lang="en-US" sz="2000">
                          <a:solidFill>
                            <a:schemeClr val="tx1">
                              <a:lumMod val="75000"/>
                              <a:lumOff val="25000"/>
                            </a:schemeClr>
                          </a:solidFill>
                          <a:latin typeface="Arial" panose="020b0604020202020204" pitchFamily="34" charset="0"/>
                          <a:cs typeface="Arial" panose="020b0604020202020204" pitchFamily="34" charset="0"/>
                        </a:rPr>
                        <a:t>$87.20</a:t>
                      </a:r>
                    </a:p>
                  </a:txBody>
                  <a:tcPr marL="108373" marR="108373" marT="45729" marB="45729"/>
                </a:tc>
                <a:tc>
                  <a:txBody>
                    <a:bodyPr vert="horz" wrap="square"/>
                    <a:lstStyle/>
                    <a:p>
                      <a:r>
                        <a:rPr lang="en-US" sz="2000">
                          <a:solidFill>
                            <a:schemeClr val="tx1">
                              <a:lumMod val="75000"/>
                              <a:lumOff val="25000"/>
                            </a:schemeClr>
                          </a:solidFill>
                          <a:latin typeface="Arial" panose="020b0604020202020204" pitchFamily="34" charset="0"/>
                          <a:cs typeface="Arial" panose="020b0604020202020204" pitchFamily="34" charset="0"/>
                        </a:rPr>
                        <a:t>$35.15</a:t>
                      </a:r>
                    </a:p>
                  </a:txBody>
                  <a:tcPr marL="108373" marR="108373" marT="45729" marB="45729"/>
                </a:tc>
                <a:extLst>
                  <a:ext uri="{0D108BD9-81ED-4DB2-BD59-A6C34878D82A}">
                    <a16:rowId xmlns:a16="http://schemas.microsoft.com/office/drawing/2014/main" val="10002"/>
                  </a:ext>
                </a:extLst>
              </a:tr>
              <a:tr h="640202">
                <a:tc>
                  <a:txBody>
                    <a:bodyPr vert="horz" wrap="square"/>
                    <a:lstStyle/>
                    <a:p>
                      <a:r>
                        <a:rPr lang="en-US" sz="2000">
                          <a:solidFill>
                            <a:schemeClr val="tx1">
                              <a:lumMod val="75000"/>
                              <a:lumOff val="25000"/>
                            </a:schemeClr>
                          </a:solidFill>
                          <a:latin typeface="Arial" panose="020b0604020202020204" pitchFamily="34" charset="0"/>
                          <a:cs typeface="Arial" panose="020b0604020202020204" pitchFamily="34" charset="0"/>
                        </a:rPr>
                        <a:t>Average total Medicare</a:t>
                      </a:r>
                      <a:r>
                        <a:rPr lang="en-US" sz="2000" baseline="0">
                          <a:solidFill>
                            <a:schemeClr val="tx1">
                              <a:lumMod val="75000"/>
                              <a:lumOff val="25000"/>
                            </a:schemeClr>
                          </a:solidFill>
                          <a:latin typeface="Arial" panose="020b0604020202020204" pitchFamily="34" charset="0"/>
                          <a:cs typeface="Arial" panose="020b0604020202020204" pitchFamily="34" charset="0"/>
                        </a:rPr>
                        <a:t> allowable cost/Rx</a:t>
                      </a:r>
                    </a:p>
                    <a:p>
                      <a:r>
                        <a:rPr lang="en-US" sz="2000" baseline="0">
                          <a:solidFill>
                            <a:schemeClr val="tx1">
                              <a:lumMod val="75000"/>
                              <a:lumOff val="25000"/>
                            </a:schemeClr>
                          </a:solidFill>
                          <a:latin typeface="Arial" panose="020b0604020202020204" pitchFamily="34" charset="0"/>
                          <a:cs typeface="Arial" panose="020b0604020202020204" pitchFamily="34" charset="0"/>
                        </a:rPr>
                        <a:t> (Composite Rate + SBM)</a:t>
                      </a:r>
                      <a:endParaRPr lang="en-US" sz="2000">
                        <a:solidFill>
                          <a:schemeClr val="tx1">
                            <a:lumMod val="75000"/>
                            <a:lumOff val="25000"/>
                          </a:schemeClr>
                        </a:solidFill>
                        <a:latin typeface="Arial" panose="020b0604020202020204" pitchFamily="34" charset="0"/>
                        <a:cs typeface="Arial" panose="020b0604020202020204" pitchFamily="34" charset="0"/>
                      </a:endParaRPr>
                    </a:p>
                  </a:txBody>
                  <a:tcPr marL="108373" marR="108373" marT="45729" marB="45729">
                    <a:solidFill>
                      <a:schemeClr val="accent1">
                        <a:lumMod val="40000"/>
                        <a:lumOff val="60000"/>
                      </a:schemeClr>
                    </a:solidFill>
                  </a:tcPr>
                </a:tc>
                <a:tc>
                  <a:txBody>
                    <a:bodyPr vert="horz" wrap="square"/>
                    <a:lstStyle/>
                    <a:p>
                      <a:r>
                        <a:rPr lang="en-US" sz="2000">
                          <a:solidFill>
                            <a:schemeClr val="tx1">
                              <a:lumMod val="75000"/>
                              <a:lumOff val="25000"/>
                            </a:schemeClr>
                          </a:solidFill>
                          <a:latin typeface="Arial" panose="020b0604020202020204" pitchFamily="34" charset="0"/>
                          <a:cs typeface="Arial" panose="020b0604020202020204" pitchFamily="34" charset="0"/>
                        </a:rPr>
                        <a:t>$222.20</a:t>
                      </a:r>
                    </a:p>
                  </a:txBody>
                  <a:tcPr marL="108373" marR="108373" marT="45729" marB="45729">
                    <a:solidFill>
                      <a:schemeClr val="accent1">
                        <a:lumMod val="40000"/>
                        <a:lumOff val="60000"/>
                      </a:schemeClr>
                    </a:solidFill>
                  </a:tcPr>
                </a:tc>
                <a:tc>
                  <a:txBody>
                    <a:bodyPr vert="horz" wrap="square"/>
                    <a:lstStyle/>
                    <a:p>
                      <a:r>
                        <a:rPr lang="en-US" sz="2000">
                          <a:solidFill>
                            <a:schemeClr val="tx1">
                              <a:lumMod val="75000"/>
                              <a:lumOff val="25000"/>
                            </a:schemeClr>
                          </a:solidFill>
                          <a:latin typeface="Arial" panose="020b0604020202020204" pitchFamily="34" charset="0"/>
                          <a:cs typeface="Arial" panose="020b0604020202020204" pitchFamily="34" charset="0"/>
                        </a:rPr>
                        <a:t>$170.15</a:t>
                      </a:r>
                    </a:p>
                  </a:txBody>
                  <a:tcPr marL="108373" marR="108373" marT="45729" marB="45729">
                    <a:solidFill>
                      <a:schemeClr val="accent1">
                        <a:lumMod val="40000"/>
                        <a:lumOff val="60000"/>
                      </a:schemeClr>
                    </a:solidFill>
                  </a:tcPr>
                </a:tc>
                <a:extLst>
                  <a:ext uri="{0D108BD9-81ED-4DB2-BD59-A6C34878D82A}">
                    <a16:rowId xmlns:a16="http://schemas.microsoft.com/office/drawing/2014/main" val="10003"/>
                  </a:ext>
                </a:extLst>
              </a:tr>
            </a:tbl>
          </a:graphicData>
        </a:graphic>
      </p:graphicFrame>
      <p:sp>
        <p:nvSpPr>
          <p:cNvPr id="7" name="Rectangle 6"/>
          <p:cNvSpPr>
            <a:spLocks noSelect="1" noMove="1" noResize="1" noTextEdit="1"/>
          </p:cNvSpPr>
          <p:nvPr/>
        </p:nvSpPr>
        <p:spPr>
          <a:xfrm>
            <a:off x="848170" y="4121937"/>
            <a:ext cx="10508973" cy="861774"/>
          </a:xfrm>
          <a:prstGeom prst="rect">
            <a:avLst/>
          </a:prstGeom>
        </p:spPr>
        <p:txBody>
          <a:bodyPr wrap="square">
            <a:spAutoFit/>
          </a:bodyPr>
          <a:lstStyle/>
          <a:p>
            <a:pPr algn="ctr">
              <a:spcBef>
                <a:spcPct val="50000"/>
              </a:spcBef>
              <a:buClrTx/>
              <a:buSzTx/>
              <a:buFontTx/>
              <a:buNone/>
            </a:pPr>
            <a:r>
              <a:rPr lang="en-US" altLang="en-US" sz="2000">
                <a:solidFill>
                  <a:schemeClr val="tx1">
                    <a:lumMod val="65000"/>
                    <a:lumOff val="35000"/>
                  </a:schemeClr>
                </a:solidFill>
                <a:latin typeface="Arial"/>
              </a:rPr>
              <a:t>Data source – Medicare claims for 11 most commonly used separately billable drugs</a:t>
            </a:r>
          </a:p>
          <a:p>
            <a:pPr algn="ctr">
              <a:spcBef>
                <a:spcPct val="50000"/>
              </a:spcBef>
              <a:buClrTx/>
              <a:buSzTx/>
              <a:buFontTx/>
              <a:buNone/>
            </a:pPr>
            <a:r>
              <a:rPr lang="en-US" altLang="en-US" sz="2000">
                <a:solidFill>
                  <a:schemeClr val="tx1">
                    <a:lumMod val="65000"/>
                    <a:lumOff val="35000"/>
                  </a:schemeClr>
                </a:solidFill>
                <a:latin typeface="Arial"/>
              </a:rPr>
              <a:t>And average Medicare allowable composite rate</a:t>
            </a:r>
          </a:p>
        </p:txBody>
      </p:sp>
      <p:sp>
        <p:nvSpPr>
          <p:cNvPr id="8" name="Rectangle 7"/>
          <p:cNvSpPr>
            <a:spLocks noSelect="1" noMove="1" noResize="1" noTextEdit="1"/>
          </p:cNvSpPr>
          <p:nvPr/>
        </p:nvSpPr>
        <p:spPr>
          <a:xfrm>
            <a:off x="4550738" y="5809271"/>
            <a:ext cx="7644045" cy="323165"/>
          </a:xfrm>
          <a:prstGeom prst="rect">
            <a:avLst/>
          </a:prstGeom>
        </p:spPr>
        <p:txBody>
          <a:bodyPr wrap="square">
            <a:spAutoFit/>
          </a:bodyPr>
          <a:lstStyle/>
          <a:p>
            <a:pPr algn="r">
              <a:spcBef>
                <a:spcPct val="50000"/>
              </a:spcBef>
              <a:buClrTx/>
              <a:buSzTx/>
              <a:buFontTx/>
              <a:buNone/>
            </a:pPr>
            <a:r>
              <a:rPr lang="en-US" altLang="en-US" sz="1500" i="1">
                <a:latin typeface="Arial" panose="020b0604020202020204" pitchFamily="34" charset="0"/>
                <a:cs typeface="Arial" panose="020b0604020202020204" pitchFamily="34" charset="0"/>
              </a:rPr>
              <a:t>Federal Register: Vol. 74; # 187; Sept 29, 2009. Proposed Rules p49967</a:t>
            </a:r>
          </a:p>
        </p:txBody>
      </p:sp>
      <p:sp>
        <p:nvSpPr>
          <p:cNvPr id="9" name="TextBox 8">
            <a:extLst>
              <a:ext uri="{FF2B5EF4-FFF2-40B4-BE49-F238E27FC236}">
                <a16:creationId xmlns:a16="http://schemas.microsoft.com/office/drawing/2014/main" id="{CEDA8B52-43CD-472F-BB95-2C265CE34BAC}"/>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951475171"/>
      </p:ext>
    </p:extLst>
  </p:cSld>
  <p:clrMapOvr>
    <a:masterClrMapping/>
  </p:clrMapOvr>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8923" y="702010"/>
            <a:ext cx="11570117" cy="1078992"/>
          </a:xfrm>
        </p:spPr>
        <p:txBody>
          <a:bodyPr>
            <a:noAutofit/>
          </a:bodyPr>
          <a:lstStyle/>
          <a:p>
            <a:r>
              <a:rPr lang="en-US" altLang="en-US" sz="3500">
                <a:solidFill>
                  <a:schemeClr val="accent3"/>
                </a:solidFill>
              </a:rPr>
              <a:t>Example of Effect Initial Bundle Had on Reimbursement for Providers (2011)</a:t>
            </a:r>
            <a:endParaRPr lang="en-US" sz="3500">
              <a:solidFill>
                <a:schemeClr val="accent3"/>
              </a:solidFill>
            </a:endParaRPr>
          </a:p>
        </p:txBody>
      </p:sp>
      <p:graphicFrame>
        <p:nvGraphicFramePr>
          <p:cNvPr id="5" name="Content Placeholder 3"/>
          <p:cNvGraphicFramePr>
            <a:graphicFrameLocks noGrp="1" noSelect="1" noMove="1" noResize="1"/>
          </p:cNvGraphicFramePr>
          <p:nvPr>
            <p:ph type="chart" sz="quarter" idx="10"/>
            <p:extLst>
              <p:ext uri="{D42A27DB-BD31-4B8C-83A1-F6EECF244321}">
                <p14:modId val="3891067390"/>
              </p:ext>
            </p:extLst>
          </p:nvPr>
        </p:nvGraphicFramePr>
        <p:xfrm>
          <a:off x="618922" y="2139792"/>
          <a:ext cx="10970565" cy="3635959"/>
        </p:xfrm>
        <a:graphic>
          <a:graphicData uri="http://schemas.openxmlformats.org/drawingml/2006/table">
            <a:tbl>
              <a:tblPr firstRow="1" bandRow="1">
                <a:tableStyleId>{073A0DAA-6AF3-43AB-8588-CEC1D06C72B9}</a:tableStyleId>
              </a:tblPr>
              <a:tblGrid>
                <a:gridCol w="5544176">
                  <a:extLst>
                    <a:ext uri="{9D8B030D-6E8A-4147-A177-3AD203B41FA5}">
                      <a16:colId xmlns:a16="http://schemas.microsoft.com/office/drawing/2014/main" val="20000"/>
                    </a:ext>
                  </a:extLst>
                </a:gridCol>
                <a:gridCol w="1684030">
                  <a:extLst>
                    <a:ext uri="{9D8B030D-6E8A-4147-A177-3AD203B41FA5}">
                      <a16:colId xmlns:a16="http://schemas.microsoft.com/office/drawing/2014/main" val="20001"/>
                    </a:ext>
                  </a:extLst>
                </a:gridCol>
                <a:gridCol w="2080548">
                  <a:extLst>
                    <a:ext uri="{9D8B030D-6E8A-4147-A177-3AD203B41FA5}">
                      <a16:colId xmlns:a16="http://schemas.microsoft.com/office/drawing/2014/main" val="20002"/>
                    </a:ext>
                  </a:extLst>
                </a:gridCol>
                <a:gridCol w="1661811">
                  <a:extLst>
                    <a:ext uri="{9D8B030D-6E8A-4147-A177-3AD203B41FA5}">
                      <a16:colId xmlns:a16="http://schemas.microsoft.com/office/drawing/2014/main" val="20003"/>
                    </a:ext>
                  </a:extLst>
                </a:gridCol>
              </a:tblGrid>
              <a:tr h="613484">
                <a:tc>
                  <a:txBody>
                    <a:bodyPr vert="horz" wrap="square"/>
                    <a:lstStyle/>
                    <a:p>
                      <a:endParaRPr lang="en-US" sz="1800"/>
                    </a:p>
                  </a:txBody>
                  <a:tcPr marL="94777" marR="94777" marT="45727" marB="45727"/>
                </a:tc>
                <a:tc>
                  <a:txBody>
                    <a:bodyPr vert="horz" wrap="square"/>
                    <a:lstStyle/>
                    <a:p>
                      <a:pPr algn="ctr"/>
                      <a:r>
                        <a:rPr lang="en-US" sz="1800"/>
                        <a:t>HD</a:t>
                      </a:r>
                      <a:endParaRPr lang="en-US" sz="1800">
                        <a:solidFill>
                          <a:schemeClr val="bg2"/>
                        </a:solidFill>
                      </a:endParaRPr>
                    </a:p>
                  </a:txBody>
                  <a:tcPr marL="94777" marR="94777" marT="45727" marB="45727"/>
                </a:tc>
                <a:tc>
                  <a:txBody>
                    <a:bodyPr vert="horz" wrap="square"/>
                    <a:lstStyle/>
                    <a:p>
                      <a:pPr algn="ctr"/>
                      <a:r>
                        <a:rPr lang="en-US" sz="1800"/>
                        <a:t>Total Monthly Payment </a:t>
                      </a:r>
                    </a:p>
                    <a:p>
                      <a:pPr algn="ctr"/>
                      <a:r>
                        <a:rPr lang="en-US" sz="1100"/>
                        <a:t>(PD + HD) assumes 100 Pts</a:t>
                      </a:r>
                      <a:endParaRPr lang="en-US" sz="1600">
                        <a:solidFill>
                          <a:schemeClr val="bg2"/>
                        </a:solidFill>
                      </a:endParaRPr>
                    </a:p>
                  </a:txBody>
                  <a:tcPr marL="94777" marR="94777" marT="45727" marB="45727"/>
                </a:tc>
                <a:tc>
                  <a:txBody>
                    <a:bodyPr vert="horz" wrap="square"/>
                    <a:lstStyle/>
                    <a:p>
                      <a:pPr algn="ctr"/>
                      <a:r>
                        <a:rPr lang="en-US" sz="1800"/>
                        <a:t>PD</a:t>
                      </a:r>
                      <a:endParaRPr lang="en-US" sz="1800">
                        <a:solidFill>
                          <a:schemeClr val="bg2"/>
                        </a:solidFill>
                      </a:endParaRPr>
                    </a:p>
                  </a:txBody>
                  <a:tcPr marL="94777" marR="94777" marT="45727" marB="45727"/>
                </a:tc>
                <a:extLst>
                  <a:ext uri="{0D108BD9-81ED-4DB2-BD59-A6C34878D82A}">
                    <a16:rowId xmlns:a16="http://schemas.microsoft.com/office/drawing/2014/main" val="10000"/>
                  </a:ext>
                </a:extLst>
              </a:tr>
              <a:tr h="409848">
                <a:tc>
                  <a:txBody>
                    <a:bodyPr vert="horz" wrap="square"/>
                    <a:lstStyle/>
                    <a:p>
                      <a:r>
                        <a:rPr lang="en-US" sz="1800">
                          <a:solidFill>
                            <a:schemeClr val="tx1">
                              <a:lumMod val="75000"/>
                              <a:lumOff val="25000"/>
                            </a:schemeClr>
                          </a:solidFill>
                        </a:rPr>
                        <a:t>Average </a:t>
                      </a:r>
                      <a:r>
                        <a:rPr lang="en-US" sz="1800" baseline="0">
                          <a:solidFill>
                            <a:schemeClr val="tx1">
                              <a:lumMod val="75000"/>
                              <a:lumOff val="25000"/>
                            </a:schemeClr>
                          </a:solidFill>
                        </a:rPr>
                        <a:t>total / HD Equivalent Rx cost (Composite + SBM)</a:t>
                      </a:r>
                      <a:endParaRPr lang="en-US" sz="1800">
                        <a:solidFill>
                          <a:schemeClr val="tx1">
                            <a:lumMod val="75000"/>
                            <a:lumOff val="25000"/>
                          </a:schemeClr>
                        </a:solidFill>
                      </a:endParaRPr>
                    </a:p>
                  </a:txBody>
                  <a:tcPr marL="94777" marR="94777" marT="45727" marB="45727"/>
                </a:tc>
                <a:tc>
                  <a:txBody>
                    <a:bodyPr vert="horz" wrap="square"/>
                    <a:lstStyle/>
                    <a:p>
                      <a:pPr algn="ctr"/>
                      <a:r>
                        <a:rPr lang="en-US" sz="1800">
                          <a:solidFill>
                            <a:schemeClr val="tx1">
                              <a:lumMod val="75000"/>
                              <a:lumOff val="25000"/>
                            </a:schemeClr>
                          </a:solidFill>
                        </a:rPr>
                        <a:t>$222.20</a:t>
                      </a:r>
                    </a:p>
                  </a:txBody>
                  <a:tcPr marL="94777" marR="94777" marT="45727" marB="45727"/>
                </a:tc>
                <a:tc>
                  <a:txBody>
                    <a:bodyPr vert="horz" wrap="square"/>
                    <a:lstStyle/>
                    <a:p>
                      <a:pPr algn="ctr"/>
                      <a:endParaRPr lang="en-US" sz="1800">
                        <a:solidFill>
                          <a:schemeClr val="tx1">
                            <a:lumMod val="75000"/>
                            <a:lumOff val="25000"/>
                          </a:schemeClr>
                        </a:solidFill>
                      </a:endParaRPr>
                    </a:p>
                  </a:txBody>
                  <a:tcPr marL="94777" marR="94777" marT="45727" marB="45727"/>
                </a:tc>
                <a:tc>
                  <a:txBody>
                    <a:bodyPr vert="horz" wrap="square"/>
                    <a:lstStyle/>
                    <a:p>
                      <a:pPr algn="ctr"/>
                      <a:r>
                        <a:rPr lang="en-US" sz="1800">
                          <a:solidFill>
                            <a:schemeClr val="tx1">
                              <a:lumMod val="75000"/>
                              <a:lumOff val="25000"/>
                            </a:schemeClr>
                          </a:solidFill>
                        </a:rPr>
                        <a:t>$170.15</a:t>
                      </a:r>
                    </a:p>
                  </a:txBody>
                  <a:tcPr marL="94777" marR="94777" marT="45727" marB="45727"/>
                </a:tc>
                <a:extLst>
                  <a:ext uri="{0D108BD9-81ED-4DB2-BD59-A6C34878D82A}">
                    <a16:rowId xmlns:a16="http://schemas.microsoft.com/office/drawing/2014/main" val="10001"/>
                  </a:ext>
                </a:extLst>
              </a:tr>
              <a:tr h="409848">
                <a:tc>
                  <a:txBody>
                    <a:bodyPr vert="horz" wrap="square"/>
                    <a:lstStyle/>
                    <a:p>
                      <a:r>
                        <a:rPr lang="en-US" sz="1800">
                          <a:solidFill>
                            <a:schemeClr val="tx1">
                              <a:lumMod val="75000"/>
                              <a:lumOff val="25000"/>
                            </a:schemeClr>
                          </a:solidFill>
                        </a:rPr>
                        <a:t>Average total monthly reimbursement</a:t>
                      </a:r>
                    </a:p>
                  </a:txBody>
                  <a:tcPr marL="94777" marR="94777" marT="45727" marB="45727"/>
                </a:tc>
                <a:tc>
                  <a:txBody>
                    <a:bodyPr vert="horz" wrap="square"/>
                    <a:lstStyle/>
                    <a:p>
                      <a:pPr algn="ctr"/>
                      <a:r>
                        <a:rPr lang="en-US" sz="1800">
                          <a:solidFill>
                            <a:schemeClr val="tx1">
                              <a:lumMod val="75000"/>
                              <a:lumOff val="25000"/>
                            </a:schemeClr>
                          </a:solidFill>
                        </a:rPr>
                        <a:t>$2888.60</a:t>
                      </a:r>
                    </a:p>
                  </a:txBody>
                  <a:tcPr marL="94777" marR="94777" marT="45727" marB="45727"/>
                </a:tc>
                <a:tc>
                  <a:txBody>
                    <a:bodyPr vert="horz" wrap="square"/>
                    <a:lstStyle/>
                    <a:p>
                      <a:pPr algn="ctr"/>
                      <a:endParaRPr lang="en-US" sz="1800">
                        <a:solidFill>
                          <a:schemeClr val="tx1">
                            <a:lumMod val="75000"/>
                            <a:lumOff val="25000"/>
                          </a:schemeClr>
                        </a:solidFill>
                      </a:endParaRPr>
                    </a:p>
                  </a:txBody>
                  <a:tcPr marL="94777" marR="94777" marT="45727" marB="45727"/>
                </a:tc>
                <a:tc>
                  <a:txBody>
                    <a:bodyPr vert="horz" wrap="square"/>
                    <a:lstStyle/>
                    <a:p>
                      <a:pPr algn="ctr"/>
                      <a:r>
                        <a:rPr lang="en-US" sz="1800">
                          <a:solidFill>
                            <a:schemeClr val="tx1">
                              <a:lumMod val="75000"/>
                              <a:lumOff val="25000"/>
                            </a:schemeClr>
                          </a:solidFill>
                        </a:rPr>
                        <a:t>$2211.95</a:t>
                      </a:r>
                    </a:p>
                  </a:txBody>
                  <a:tcPr marL="94777" marR="94777" marT="45727" marB="45727"/>
                </a:tc>
                <a:extLst>
                  <a:ext uri="{0D108BD9-81ED-4DB2-BD59-A6C34878D82A}">
                    <a16:rowId xmlns:a16="http://schemas.microsoft.com/office/drawing/2014/main" val="10002"/>
                  </a:ext>
                </a:extLst>
              </a:tr>
              <a:tr h="409848">
                <a:tc>
                  <a:txBody>
                    <a:bodyPr vert="horz" wrap="square"/>
                    <a:lstStyle/>
                    <a:p>
                      <a:r>
                        <a:rPr lang="en-US" sz="1800">
                          <a:solidFill>
                            <a:schemeClr val="tx1">
                              <a:lumMod val="75000"/>
                              <a:lumOff val="25000"/>
                            </a:schemeClr>
                          </a:solidFill>
                        </a:rPr>
                        <a:t>Total monthly Medicare allowable for</a:t>
                      </a:r>
                      <a:r>
                        <a:rPr lang="en-US" sz="1800" baseline="0">
                          <a:solidFill>
                            <a:schemeClr val="tx1">
                              <a:lumMod val="75000"/>
                              <a:lumOff val="25000"/>
                            </a:schemeClr>
                          </a:solidFill>
                        </a:rPr>
                        <a:t> all Pts </a:t>
                      </a:r>
                      <a:r>
                        <a:rPr lang="en-US" sz="1100" baseline="0">
                          <a:solidFill>
                            <a:schemeClr val="tx1">
                              <a:lumMod val="75000"/>
                              <a:lumOff val="25000"/>
                            </a:schemeClr>
                          </a:solidFill>
                        </a:rPr>
                        <a:t>(n=93 HD and 7 PD)</a:t>
                      </a:r>
                      <a:endParaRPr lang="en-US" sz="1800">
                        <a:solidFill>
                          <a:schemeClr val="tx1">
                            <a:lumMod val="75000"/>
                            <a:lumOff val="25000"/>
                          </a:schemeClr>
                        </a:solidFill>
                      </a:endParaRPr>
                    </a:p>
                  </a:txBody>
                  <a:tcPr marL="94777" marR="94777" marT="45727" marB="45727"/>
                </a:tc>
                <a:tc>
                  <a:txBody>
                    <a:bodyPr vert="horz" wrap="square"/>
                    <a:lstStyle/>
                    <a:p>
                      <a:pPr algn="ctr"/>
                      <a:r>
                        <a:rPr lang="en-US" sz="1800">
                          <a:solidFill>
                            <a:schemeClr val="tx1">
                              <a:lumMod val="75000"/>
                              <a:lumOff val="25000"/>
                            </a:schemeClr>
                          </a:solidFill>
                        </a:rPr>
                        <a:t>$268,639.80</a:t>
                      </a:r>
                    </a:p>
                  </a:txBody>
                  <a:tcPr marL="94777" marR="94777" marT="45727" marB="45727"/>
                </a:tc>
                <a:tc>
                  <a:txBody>
                    <a:bodyPr vert="horz" wrap="square"/>
                    <a:lstStyle/>
                    <a:p>
                      <a:pPr algn="ctr"/>
                      <a:endParaRPr lang="en-US" sz="1800">
                        <a:solidFill>
                          <a:schemeClr val="tx1">
                            <a:lumMod val="75000"/>
                            <a:lumOff val="25000"/>
                          </a:schemeClr>
                        </a:solidFill>
                      </a:endParaRPr>
                    </a:p>
                  </a:txBody>
                  <a:tcPr marL="94777" marR="94777" marT="45727" marB="45727"/>
                </a:tc>
                <a:tc>
                  <a:txBody>
                    <a:bodyPr vert="horz" wrap="square"/>
                    <a:lstStyle/>
                    <a:p>
                      <a:pPr algn="ctr"/>
                      <a:r>
                        <a:rPr lang="en-US" sz="1800">
                          <a:solidFill>
                            <a:schemeClr val="tx1">
                              <a:lumMod val="75000"/>
                              <a:lumOff val="25000"/>
                            </a:schemeClr>
                          </a:solidFill>
                        </a:rPr>
                        <a:t>$15,483.65</a:t>
                      </a:r>
                    </a:p>
                  </a:txBody>
                  <a:tcPr marL="94777" marR="94777" marT="45727" marB="45727"/>
                </a:tc>
                <a:extLst>
                  <a:ext uri="{0D108BD9-81ED-4DB2-BD59-A6C34878D82A}">
                    <a16:rowId xmlns:a16="http://schemas.microsoft.com/office/drawing/2014/main" val="10003"/>
                  </a:ext>
                </a:extLst>
              </a:tr>
              <a:tr h="640179">
                <a:tc>
                  <a:txBody>
                    <a:bodyPr vert="horz" wrap="square"/>
                    <a:lstStyle/>
                    <a:p>
                      <a:r>
                        <a:rPr lang="en-US" sz="1800">
                          <a:solidFill>
                            <a:schemeClr val="tx1">
                              <a:lumMod val="75000"/>
                              <a:lumOff val="25000"/>
                            </a:schemeClr>
                          </a:solidFill>
                        </a:rPr>
                        <a:t>Total amount paid by Medicare / Month for PD and HD </a:t>
                      </a:r>
                      <a:r>
                        <a:rPr lang="en-US" sz="1600">
                          <a:solidFill>
                            <a:schemeClr val="tx1">
                              <a:lumMod val="75000"/>
                              <a:lumOff val="25000"/>
                            </a:schemeClr>
                          </a:solidFill>
                        </a:rPr>
                        <a:t>(assumes 100 pts – 93% HD and 7% PD)</a:t>
                      </a:r>
                      <a:endParaRPr lang="en-US" sz="1800">
                        <a:solidFill>
                          <a:schemeClr val="tx1">
                            <a:lumMod val="75000"/>
                            <a:lumOff val="25000"/>
                          </a:schemeClr>
                        </a:solidFill>
                      </a:endParaRPr>
                    </a:p>
                  </a:txBody>
                  <a:tcPr marL="94777" marR="94777" marT="45727" marB="45727"/>
                </a:tc>
                <a:tc>
                  <a:txBody>
                    <a:bodyPr vert="horz" wrap="square"/>
                    <a:lstStyle/>
                    <a:p>
                      <a:pPr algn="ctr"/>
                      <a:endParaRPr lang="en-US" sz="1800">
                        <a:solidFill>
                          <a:schemeClr val="tx1">
                            <a:lumMod val="75000"/>
                            <a:lumOff val="25000"/>
                          </a:schemeClr>
                        </a:solidFill>
                      </a:endParaRPr>
                    </a:p>
                  </a:txBody>
                  <a:tcPr marL="94777" marR="94777" marT="45727" marB="45727"/>
                </a:tc>
                <a:tc>
                  <a:txBody>
                    <a:bodyPr vert="horz" wrap="square"/>
                    <a:lstStyle/>
                    <a:p>
                      <a:pPr algn="ctr"/>
                      <a:r>
                        <a:rPr lang="en-US" sz="1800">
                          <a:solidFill>
                            <a:schemeClr val="tx1">
                              <a:lumMod val="75000"/>
                              <a:lumOff val="25000"/>
                            </a:schemeClr>
                          </a:solidFill>
                        </a:rPr>
                        <a:t>$284,123.45</a:t>
                      </a:r>
                    </a:p>
                  </a:txBody>
                  <a:tcPr marL="94777" marR="94777" marT="45727" marB="45727"/>
                </a:tc>
                <a:tc>
                  <a:txBody>
                    <a:bodyPr vert="horz" wrap="square"/>
                    <a:lstStyle/>
                    <a:p>
                      <a:pPr algn="ctr"/>
                      <a:endParaRPr lang="en-US" sz="1800">
                        <a:solidFill>
                          <a:schemeClr val="tx1">
                            <a:lumMod val="75000"/>
                            <a:lumOff val="25000"/>
                          </a:schemeClr>
                        </a:solidFill>
                      </a:endParaRPr>
                    </a:p>
                  </a:txBody>
                  <a:tcPr marL="94777" marR="94777" marT="45727" marB="45727"/>
                </a:tc>
                <a:extLst>
                  <a:ext uri="{0D108BD9-81ED-4DB2-BD59-A6C34878D82A}">
                    <a16:rowId xmlns:a16="http://schemas.microsoft.com/office/drawing/2014/main" val="10004"/>
                  </a:ext>
                </a:extLst>
              </a:tr>
              <a:tr h="409848">
                <a:tc>
                  <a:txBody>
                    <a:bodyPr vert="horz" wrap="square"/>
                    <a:lstStyle/>
                    <a:p>
                      <a:r>
                        <a:rPr lang="en-US" sz="1800">
                          <a:solidFill>
                            <a:schemeClr val="tx1">
                              <a:lumMod val="75000"/>
                              <a:lumOff val="25000"/>
                            </a:schemeClr>
                          </a:solidFill>
                        </a:rPr>
                        <a:t>New Monthly payment </a:t>
                      </a:r>
                      <a:r>
                        <a:rPr lang="en-US" sz="1800" baseline="0">
                          <a:solidFill>
                            <a:schemeClr val="tx1">
                              <a:lumMod val="75000"/>
                              <a:lumOff val="25000"/>
                            </a:schemeClr>
                          </a:solidFill>
                        </a:rPr>
                        <a:t>/ patient </a:t>
                      </a:r>
                      <a:r>
                        <a:rPr lang="en-US" sz="1800">
                          <a:solidFill>
                            <a:schemeClr val="tx1">
                              <a:lumMod val="75000"/>
                              <a:lumOff val="25000"/>
                            </a:schemeClr>
                          </a:solidFill>
                        </a:rPr>
                        <a:t>in Bundle </a:t>
                      </a:r>
                    </a:p>
                    <a:p>
                      <a:r>
                        <a:rPr lang="en-US" sz="1200">
                          <a:solidFill>
                            <a:schemeClr val="tx1">
                              <a:lumMod val="75000"/>
                              <a:lumOff val="25000"/>
                            </a:schemeClr>
                          </a:solidFill>
                        </a:rPr>
                        <a:t>(now</a:t>
                      </a:r>
                      <a:r>
                        <a:rPr lang="en-US" sz="1200" baseline="0">
                          <a:solidFill>
                            <a:schemeClr val="tx1">
                              <a:lumMod val="75000"/>
                              <a:lumOff val="25000"/>
                            </a:schemeClr>
                          </a:solidFill>
                        </a:rPr>
                        <a:t> same for CHD and PD)</a:t>
                      </a:r>
                      <a:endParaRPr lang="en-US" sz="1800">
                        <a:solidFill>
                          <a:schemeClr val="tx1">
                            <a:lumMod val="75000"/>
                            <a:lumOff val="25000"/>
                          </a:schemeClr>
                        </a:solidFill>
                      </a:endParaRPr>
                    </a:p>
                  </a:txBody>
                  <a:tcPr marL="94777" marR="94777" marT="45727" marB="45727"/>
                </a:tc>
                <a:tc>
                  <a:txBody>
                    <a:bodyPr vert="horz" wrap="square"/>
                    <a:lstStyle/>
                    <a:p>
                      <a:pPr algn="ctr"/>
                      <a:r>
                        <a:rPr lang="en-US" sz="1800">
                          <a:solidFill>
                            <a:schemeClr val="tx1">
                              <a:lumMod val="75000"/>
                              <a:lumOff val="25000"/>
                            </a:schemeClr>
                          </a:solidFill>
                        </a:rPr>
                        <a:t>$2841.23</a:t>
                      </a:r>
                    </a:p>
                  </a:txBody>
                  <a:tcPr marL="94777" marR="94777" marT="45727" marB="45727"/>
                </a:tc>
                <a:tc>
                  <a:txBody>
                    <a:bodyPr vert="horz" wrap="square"/>
                    <a:lstStyle/>
                    <a:p>
                      <a:pPr algn="ctr"/>
                      <a:endParaRPr lang="en-US" sz="1800">
                        <a:solidFill>
                          <a:schemeClr val="tx1">
                            <a:lumMod val="75000"/>
                            <a:lumOff val="25000"/>
                          </a:schemeClr>
                        </a:solidFill>
                      </a:endParaRPr>
                    </a:p>
                  </a:txBody>
                  <a:tcPr marL="94777" marR="94777" marT="45727" marB="45727"/>
                </a:tc>
                <a:tc>
                  <a:txBody>
                    <a:bodyPr vert="horz" wrap="square"/>
                    <a:lstStyle/>
                    <a:p>
                      <a:pPr algn="ctr"/>
                      <a:r>
                        <a:rPr lang="en-US" sz="1800">
                          <a:solidFill>
                            <a:schemeClr val="tx1">
                              <a:lumMod val="75000"/>
                              <a:lumOff val="25000"/>
                            </a:schemeClr>
                          </a:solidFill>
                        </a:rPr>
                        <a:t>$2841.23</a:t>
                      </a:r>
                    </a:p>
                  </a:txBody>
                  <a:tcPr marL="94777" marR="94777" marT="45727" marB="45727"/>
                </a:tc>
                <a:extLst>
                  <a:ext uri="{0D108BD9-81ED-4DB2-BD59-A6C34878D82A}">
                    <a16:rowId xmlns:a16="http://schemas.microsoft.com/office/drawing/2014/main" val="10005"/>
                  </a:ext>
                </a:extLst>
              </a:tr>
              <a:tr h="409848">
                <a:tc>
                  <a:txBody>
                    <a:bodyPr vert="horz" wrap="square"/>
                    <a:lstStyle/>
                    <a:p>
                      <a:r>
                        <a:rPr lang="en-US" sz="1800">
                          <a:solidFill>
                            <a:schemeClr val="tx1">
                              <a:lumMod val="75000"/>
                              <a:lumOff val="25000"/>
                            </a:schemeClr>
                          </a:solidFill>
                        </a:rPr>
                        <a:t>Net loss () or increase / month by modality</a:t>
                      </a:r>
                      <a:endParaRPr lang="en-US" sz="1800" b="1">
                        <a:solidFill>
                          <a:schemeClr val="tx1">
                            <a:lumMod val="75000"/>
                            <a:lumOff val="25000"/>
                          </a:schemeClr>
                        </a:solidFill>
                      </a:endParaRPr>
                    </a:p>
                  </a:txBody>
                  <a:tcPr marL="94777" marR="94777" marT="45727" marB="45727"/>
                </a:tc>
                <a:tc>
                  <a:txBody>
                    <a:bodyPr vert="horz" wrap="square"/>
                    <a:lstStyle/>
                    <a:p>
                      <a:pPr algn="ctr"/>
                      <a:r>
                        <a:rPr lang="en-US" sz="1800">
                          <a:solidFill>
                            <a:schemeClr val="tx1">
                              <a:lumMod val="75000"/>
                              <a:lumOff val="25000"/>
                            </a:schemeClr>
                          </a:solidFill>
                        </a:rPr>
                        <a:t>($47.37)</a:t>
                      </a:r>
                      <a:endParaRPr lang="en-US" sz="1800" b="1">
                        <a:solidFill>
                          <a:schemeClr val="tx1">
                            <a:lumMod val="75000"/>
                            <a:lumOff val="25000"/>
                          </a:schemeClr>
                        </a:solidFill>
                      </a:endParaRPr>
                    </a:p>
                  </a:txBody>
                  <a:tcPr marL="94777" marR="94777" marT="45727" marB="45727"/>
                </a:tc>
                <a:tc>
                  <a:txBody>
                    <a:bodyPr vert="horz" wrap="square"/>
                    <a:lstStyle/>
                    <a:p>
                      <a:pPr algn="ctr"/>
                      <a:endParaRPr lang="en-US" sz="1800" b="1">
                        <a:solidFill>
                          <a:schemeClr val="tx1">
                            <a:lumMod val="75000"/>
                            <a:lumOff val="25000"/>
                          </a:schemeClr>
                        </a:solidFill>
                      </a:endParaRPr>
                    </a:p>
                  </a:txBody>
                  <a:tcPr marL="94777" marR="94777" marT="45727" marB="45727"/>
                </a:tc>
                <a:tc>
                  <a:txBody>
                    <a:bodyPr vert="horz" wrap="square"/>
                    <a:lstStyle/>
                    <a:p>
                      <a:pPr algn="ctr"/>
                      <a:r>
                        <a:rPr lang="en-US" sz="1800">
                          <a:solidFill>
                            <a:schemeClr val="tx1">
                              <a:lumMod val="75000"/>
                              <a:lumOff val="25000"/>
                            </a:schemeClr>
                          </a:solidFill>
                        </a:rPr>
                        <a:t>$629.28</a:t>
                      </a:r>
                      <a:endParaRPr lang="en-US" sz="1800" b="1">
                        <a:solidFill>
                          <a:schemeClr val="tx1">
                            <a:lumMod val="75000"/>
                            <a:lumOff val="25000"/>
                          </a:schemeClr>
                        </a:solidFill>
                      </a:endParaRPr>
                    </a:p>
                  </a:txBody>
                  <a:tcPr marL="94777" marR="94777" marT="45727" marB="45727"/>
                </a:tc>
                <a:extLst>
                  <a:ext uri="{0D108BD9-81ED-4DB2-BD59-A6C34878D82A}">
                    <a16:rowId xmlns:a16="http://schemas.microsoft.com/office/drawing/2014/main" val="10006"/>
                  </a:ext>
                </a:extLst>
              </a:tr>
            </a:tbl>
          </a:graphicData>
        </a:graphic>
      </p:graphicFrame>
      <p:sp>
        <p:nvSpPr>
          <p:cNvPr id="6" name="Rectangle 5"/>
          <p:cNvSpPr>
            <a:spLocks noSelect="1" noMove="1" noResize="1" noTextEdit="1"/>
          </p:cNvSpPr>
          <p:nvPr/>
        </p:nvSpPr>
        <p:spPr>
          <a:xfrm>
            <a:off x="3009015" y="5814870"/>
            <a:ext cx="9190660" cy="323165"/>
          </a:xfrm>
          <a:prstGeom prst="rect">
            <a:avLst/>
          </a:prstGeom>
        </p:spPr>
        <p:txBody>
          <a:bodyPr wrap="square">
            <a:spAutoFit/>
          </a:bodyPr>
          <a:lstStyle/>
          <a:p>
            <a:pPr algn="r">
              <a:spcBef>
                <a:spcPct val="50000"/>
              </a:spcBef>
              <a:buClrTx/>
              <a:buSzTx/>
              <a:buFontTx/>
              <a:buNone/>
            </a:pPr>
            <a:r>
              <a:rPr lang="en-US" altLang="en-US" sz="1500" i="1">
                <a:latin typeface="Arial" panose="020b0604020202020204" pitchFamily="34" charset="0"/>
                <a:cs typeface="Arial" panose="020b0604020202020204" pitchFamily="34" charset="0"/>
              </a:rPr>
              <a:t>Example using extrapolated from: Federal Register: Vol. 74; # 187; Sept 29, 2009. Proposed Rules</a:t>
            </a:r>
          </a:p>
        </p:txBody>
      </p:sp>
      <p:sp>
        <p:nvSpPr>
          <p:cNvPr id="7" name="Rectangle 6"/>
          <p:cNvSpPr>
            <a:spLocks noSelect="1" noMove="1" noResize="1" noTextEdit="1"/>
          </p:cNvSpPr>
          <p:nvPr/>
        </p:nvSpPr>
        <p:spPr>
          <a:xfrm>
            <a:off x="615192" y="1613322"/>
            <a:ext cx="11576808" cy="400110"/>
          </a:xfrm>
          <a:prstGeom prst="rect">
            <a:avLst/>
          </a:prstGeom>
        </p:spPr>
        <p:txBody>
          <a:bodyPr wrap="square">
            <a:spAutoFit/>
          </a:bodyPr>
          <a:lstStyle/>
          <a:p>
            <a:r>
              <a:rPr lang="en-US" altLang="en-US" sz="2000">
                <a:solidFill>
                  <a:schemeClr val="tx1">
                    <a:lumMod val="75000"/>
                    <a:lumOff val="25000"/>
                  </a:schemeClr>
                </a:solidFill>
                <a:latin typeface="Arial" panose="020b0604020202020204" pitchFamily="34" charset="0"/>
                <a:cs typeface="Arial" panose="020b0604020202020204" pitchFamily="34" charset="0"/>
              </a:rPr>
              <a:t>HD vs. PD – </a:t>
            </a:r>
            <a:r>
              <a:rPr lang="en-US" altLang="en-US" sz="2000" i="1">
                <a:solidFill>
                  <a:schemeClr val="tx1">
                    <a:lumMod val="75000"/>
                    <a:lumOff val="25000"/>
                  </a:schemeClr>
                </a:solidFill>
                <a:latin typeface="Arial" panose="020b0604020202020204" pitchFamily="34" charset="0"/>
                <a:cs typeface="Arial" panose="020b0604020202020204" pitchFamily="34" charset="0"/>
              </a:rPr>
              <a:t>based on FY 2004-2006; for 100 patients, assumes 93% on HD 7% on PD</a:t>
            </a:r>
            <a:endParaRPr lang="en-US" sz="2000">
              <a:solidFill>
                <a:schemeClr val="tx1">
                  <a:lumMod val="75000"/>
                  <a:lumOff val="25000"/>
                </a:schemeClr>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742E1E04-71C0-454D-AAF9-1CEFA80C6807}"/>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469919578"/>
      </p:ext>
    </p:extLst>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7A5B68E-3FDF-4881-A89A-4C31F375305A}"/>
              </a:ext>
            </a:extLst>
          </p:cNvPr>
          <p:cNvSpPr>
            <a:spLocks noGrp="1" noSelect="1" noMove="1" noResize="1" noTextEdit="1"/>
          </p:cNvSpPr>
          <p:nvPr>
            <p:ph type="title"/>
          </p:nvPr>
        </p:nvSpPr>
        <p:spPr>
          <a:xfrm>
            <a:off x="615023" y="703755"/>
            <a:ext cx="10515600" cy="1082404"/>
          </a:xfrm>
        </p:spPr>
        <p:txBody>
          <a:bodyPr/>
          <a:lstStyle/>
          <a:p>
            <a:r>
              <a:rPr lang="en-US"/>
              <a:t>John M. Burkart</a:t>
            </a:r>
          </a:p>
        </p:txBody>
      </p:sp>
      <p:sp>
        <p:nvSpPr>
          <p:cNvPr id="3" name="Content Placeholder 2">
            <a:extLst>
              <a:ext uri="{FF2B5EF4-FFF2-40B4-BE49-F238E27FC236}">
                <a16:creationId xmlns:a16="http://schemas.microsoft.com/office/drawing/2014/main" id="{8419697B-63E0-4FDD-A4F1-CAFD01F14D42}"/>
              </a:ext>
            </a:extLst>
          </p:cNvPr>
          <p:cNvSpPr>
            <a:spLocks noGrp="1" noSelect="1" noMove="1" noResize="1" noTextEdit="1"/>
          </p:cNvSpPr>
          <p:nvPr>
            <p:ph idx="1"/>
          </p:nvPr>
        </p:nvSpPr>
        <p:spPr>
          <a:xfrm>
            <a:off x="615023" y="1621442"/>
            <a:ext cx="10961954" cy="3476295"/>
          </a:xfrm>
        </p:spPr>
        <p:txBody>
          <a:bodyPr>
            <a:normAutofit/>
          </a:bodyPr>
          <a:lstStyle/>
          <a:p>
            <a:pPr marL="228600" lvl="1">
              <a:spcBef>
                <a:spcPts val="1000"/>
              </a:spcBef>
            </a:pPr>
            <a:r>
              <a:rPr lang="en-US" sz="2800" i="1">
                <a:latin typeface="Arial" panose="020b0604020202020204" pitchFamily="34" charset="0"/>
                <a:cs typeface="Arial" panose="020b0604020202020204" pitchFamily="34" charset="0"/>
              </a:rPr>
              <a:t>Employer: </a:t>
            </a:r>
            <a:r>
              <a:rPr lang="en-US" sz="2800">
                <a:latin typeface="Arial" panose="020b0604020202020204" pitchFamily="34" charset="0"/>
                <a:cs typeface="Arial" panose="020b0604020202020204" pitchFamily="34" charset="0"/>
              </a:rPr>
              <a:t>Wake Forest University Medical Center; Health Systems Management</a:t>
            </a:r>
          </a:p>
          <a:p>
            <a:r>
              <a:rPr lang="en-US" i="1">
                <a:latin typeface="Arial" panose="020b0604020202020204" pitchFamily="34" charset="0"/>
                <a:cs typeface="Arial" panose="020b0604020202020204" pitchFamily="34" charset="0"/>
              </a:rPr>
              <a:t>Scientific Advisor/Membership: </a:t>
            </a:r>
            <a:r>
              <a:rPr lang="en-US" err="1">
                <a:latin typeface="Arial" panose="020b0604020202020204" pitchFamily="34" charset="0"/>
                <a:cs typeface="Arial" panose="020b0604020202020204" pitchFamily="34" charset="0"/>
              </a:rPr>
              <a:t>NxStage, Author/Section Editor, UpToDate</a:t>
            </a:r>
          </a:p>
        </p:txBody>
      </p:sp>
      <p:sp>
        <p:nvSpPr>
          <p:cNvPr id="4" name="Subtitle 3">
            <a:extLst>
              <a:ext uri="{FF2B5EF4-FFF2-40B4-BE49-F238E27FC236}">
                <a16:creationId xmlns:a16="http://schemas.microsoft.com/office/drawing/2014/main" id="{5F432294-39A3-4433-99B2-5F5B450A2C51}"/>
              </a:ext>
            </a:extLst>
          </p:cNvPr>
          <p:cNvSpPr>
            <a:spLocks noGrp="1" noSelect="1" noMove="1" noResize="1" noTextEdit="1"/>
          </p:cNvSpPr>
          <p:nvPr>
            <p:ph type="subTitle" idx="10"/>
          </p:nvPr>
        </p:nvSpPr>
        <p:spPr/>
        <p:txBody>
          <a:bodyPr/>
          <a:lstStyle/>
          <a:p>
            <a:r>
              <a:rPr lang="en-US"/>
              <a:t>Disclosures</a:t>
            </a:r>
          </a:p>
        </p:txBody>
      </p:sp>
      <p:sp>
        <p:nvSpPr>
          <p:cNvPr id="5" name="TextBox 4">
            <a:extLst>
              <a:ext uri="{FF2B5EF4-FFF2-40B4-BE49-F238E27FC236}">
                <a16:creationId xmlns:a16="http://schemas.microsoft.com/office/drawing/2014/main" id="{DEF90E4C-20A4-48EB-9564-7FBE8AFA10E4}"/>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135715705"/>
      </p:ext>
    </p:extLst>
  </p:cSld>
  <p:clrMapOvr>
    <a:masterClrMapping/>
  </p:clrMapOvr>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3256" y="698700"/>
            <a:ext cx="11578744" cy="1118586"/>
          </a:xfrm>
        </p:spPr>
        <p:txBody>
          <a:bodyPr>
            <a:noAutofit/>
          </a:bodyPr>
          <a:lstStyle/>
          <a:p>
            <a:r>
              <a:rPr lang="en-US" altLang="en-US" sz="3500">
                <a:solidFill>
                  <a:schemeClr val="accent3"/>
                </a:solidFill>
              </a:rPr>
              <a:t>The Times They Are A-Changing:</a:t>
            </a:r>
            <a:br>
              <a:rPr lang="en-US" altLang="en-US" sz="3500">
                <a:solidFill>
                  <a:schemeClr val="accent3"/>
                </a:solidFill>
              </a:rPr>
            </a:br>
            <a:r>
              <a:rPr lang="en-US" altLang="en-US" sz="3500">
                <a:solidFill>
                  <a:schemeClr val="accent3"/>
                </a:solidFill>
              </a:rPr>
              <a:t>Examples of Bundled Payment Amounts over Time</a:t>
            </a:r>
            <a:endParaRPr lang="en-US" sz="3500">
              <a:solidFill>
                <a:schemeClr val="accent3"/>
              </a:solidFill>
            </a:endParaRPr>
          </a:p>
        </p:txBody>
      </p:sp>
      <p:graphicFrame>
        <p:nvGraphicFramePr>
          <p:cNvPr id="5" name="Content Placeholder 1">
            <a:extLst>
              <a:ext uri="{FF2B5EF4-FFF2-40B4-BE49-F238E27FC236}">
                <a16:creationId xmlns:a16="http://schemas.microsoft.com/office/drawing/2014/main" id="{32628E3E-E81F-49B1-AE65-476A9074356B}"/>
              </a:ext>
            </a:extLst>
          </p:cNvPr>
          <p:cNvGraphicFramePr>
            <a:graphicFrameLocks noGrp="1" noSelect="1" noMove="1" noResize="1"/>
          </p:cNvGraphicFramePr>
          <p:nvPr>
            <p:ph type="chart" sz="quarter" idx="10"/>
            <p:extLst>
              <p:ext uri="{D42A27DB-BD31-4B8C-83A1-F6EECF244321}">
                <p14:modId val="2358759304"/>
              </p:ext>
            </p:extLst>
          </p:nvPr>
        </p:nvGraphicFramePr>
        <p:xfrm>
          <a:off x="2394288" y="1967383"/>
          <a:ext cx="7405836" cy="3257550"/>
        </p:xfrm>
        <a:graphic>
          <a:graphicData uri="http://schemas.openxmlformats.org/drawingml/2006/table">
            <a:tbl>
              <a:tblPr firstRow="1" bandRow="1">
                <a:tableStyleId>{5C22544A-7EE6-4342-B048-85BDC9FD1C3A}</a:tableStyleId>
              </a:tblPr>
              <a:tblGrid>
                <a:gridCol w="3702918">
                  <a:extLst>
                    <a:ext uri="{9D8B030D-6E8A-4147-A177-3AD203B41FA5}">
                      <a16:colId xmlns:a16="http://schemas.microsoft.com/office/drawing/2014/main" val="20000"/>
                    </a:ext>
                  </a:extLst>
                </a:gridCol>
                <a:gridCol w="3702918">
                  <a:extLst>
                    <a:ext uri="{9D8B030D-6E8A-4147-A177-3AD203B41FA5}">
                      <a16:colId xmlns:a16="http://schemas.microsoft.com/office/drawing/2014/main" val="20001"/>
                    </a:ext>
                  </a:extLst>
                </a:gridCol>
              </a:tblGrid>
              <a:tr h="514350">
                <a:tc>
                  <a:txBody>
                    <a:bodyPr vert="horz" wrap="square"/>
                    <a:lstStyle/>
                    <a:p>
                      <a:pPr algn="ctr"/>
                      <a:r>
                        <a:rPr lang="en-US" sz="2400">
                          <a:solidFill>
                            <a:srgbClr val="FFFFFF"/>
                          </a:solidFill>
                          <a:latin typeface="Arial" panose="020b0604020202020204" pitchFamily="34" charset="0"/>
                          <a:cs typeface="Arial" panose="020b0604020202020204" pitchFamily="34" charset="0"/>
                        </a:rPr>
                        <a:t>Payment Year</a:t>
                      </a:r>
                    </a:p>
                  </a:txBody>
                  <a:tcPr marL="131025" marR="131025"/>
                </a:tc>
                <a:tc>
                  <a:txBody>
                    <a:bodyPr vert="horz" wrap="square"/>
                    <a:lstStyle/>
                    <a:p>
                      <a:pPr algn="ctr"/>
                      <a:r>
                        <a:rPr lang="en-US" sz="2400">
                          <a:solidFill>
                            <a:srgbClr val="FFFFFF"/>
                          </a:solidFill>
                          <a:latin typeface="Arial" panose="020b0604020202020204" pitchFamily="34" charset="0"/>
                          <a:cs typeface="Arial" panose="020b0604020202020204" pitchFamily="34" charset="0"/>
                        </a:rPr>
                        <a:t>Base Payment/Rx</a:t>
                      </a:r>
                    </a:p>
                  </a:txBody>
                  <a:tcPr marL="131025" marR="131025"/>
                </a:tc>
                <a:extLst>
                  <a:ext uri="{0D108BD9-81ED-4DB2-BD59-A6C34878D82A}">
                    <a16:rowId xmlns:a16="http://schemas.microsoft.com/office/drawing/2014/main" val="10000"/>
                  </a:ext>
                </a:extLst>
              </a:tr>
              <a:tr h="370840">
                <a:tc>
                  <a:txBody>
                    <a:bodyPr vert="horz" wrap="square"/>
                    <a:lstStyle/>
                    <a:p>
                      <a:pPr algn="ctr"/>
                      <a:r>
                        <a:rPr lang="en-US" sz="2400">
                          <a:solidFill>
                            <a:schemeClr val="tx1">
                              <a:lumMod val="75000"/>
                              <a:lumOff val="25000"/>
                            </a:schemeClr>
                          </a:solidFill>
                          <a:latin typeface="Arial" panose="020b0604020202020204" pitchFamily="34" charset="0"/>
                          <a:cs typeface="Arial" panose="020b0604020202020204" pitchFamily="34" charset="0"/>
                        </a:rPr>
                        <a:t>2011</a:t>
                      </a:r>
                    </a:p>
                  </a:txBody>
                  <a:tcPr marL="131025" marR="131025"/>
                </a:tc>
                <a:tc>
                  <a:txBody>
                    <a:bodyPr vert="horz" wrap="square"/>
                    <a:lstStyle/>
                    <a:p>
                      <a:pPr algn="ctr"/>
                      <a:r>
                        <a:rPr lang="en-US" sz="2400">
                          <a:solidFill>
                            <a:schemeClr val="tx1">
                              <a:lumMod val="75000"/>
                              <a:lumOff val="25000"/>
                            </a:schemeClr>
                          </a:solidFill>
                          <a:latin typeface="Arial" panose="020b0604020202020204" pitchFamily="34" charset="0"/>
                          <a:cs typeface="Arial" panose="020b0604020202020204" pitchFamily="34" charset="0"/>
                        </a:rPr>
                        <a:t>$229.63</a:t>
                      </a:r>
                    </a:p>
                  </a:txBody>
                  <a:tcPr marL="131025" marR="131025"/>
                </a:tc>
                <a:extLst>
                  <a:ext uri="{0D108BD9-81ED-4DB2-BD59-A6C34878D82A}">
                    <a16:rowId xmlns:a16="http://schemas.microsoft.com/office/drawing/2014/main" val="10001"/>
                  </a:ext>
                </a:extLst>
              </a:tr>
              <a:tr h="370840">
                <a:tc>
                  <a:txBody>
                    <a:bodyPr vert="horz" wrap="square"/>
                    <a:lstStyle/>
                    <a:p>
                      <a:pPr algn="ctr"/>
                      <a:r>
                        <a:rPr lang="en-US" sz="2400">
                          <a:solidFill>
                            <a:schemeClr val="tx1">
                              <a:lumMod val="75000"/>
                              <a:lumOff val="25000"/>
                            </a:schemeClr>
                          </a:solidFill>
                          <a:latin typeface="Arial" panose="020b0604020202020204" pitchFamily="34" charset="0"/>
                          <a:cs typeface="Arial" panose="020b0604020202020204" pitchFamily="34" charset="0"/>
                        </a:rPr>
                        <a:t>2012</a:t>
                      </a:r>
                    </a:p>
                  </a:txBody>
                  <a:tcPr marL="131025" marR="131025"/>
                </a:tc>
                <a:tc>
                  <a:txBody>
                    <a:bodyPr vert="horz" wrap="square"/>
                    <a:lstStyle/>
                    <a:p>
                      <a:pPr algn="ctr"/>
                      <a:r>
                        <a:rPr lang="en-US" sz="2400">
                          <a:solidFill>
                            <a:schemeClr val="tx1">
                              <a:lumMod val="75000"/>
                              <a:lumOff val="25000"/>
                            </a:schemeClr>
                          </a:solidFill>
                          <a:latin typeface="Arial" panose="020b0604020202020204" pitchFamily="34" charset="0"/>
                          <a:cs typeface="Arial" panose="020b0604020202020204" pitchFamily="34" charset="0"/>
                        </a:rPr>
                        <a:t>$234.81</a:t>
                      </a:r>
                    </a:p>
                  </a:txBody>
                  <a:tcPr marL="131025" marR="131025"/>
                </a:tc>
                <a:extLst>
                  <a:ext uri="{0D108BD9-81ED-4DB2-BD59-A6C34878D82A}">
                    <a16:rowId xmlns:a16="http://schemas.microsoft.com/office/drawing/2014/main" val="10002"/>
                  </a:ext>
                </a:extLst>
              </a:tr>
              <a:tr h="370840">
                <a:tc>
                  <a:txBody>
                    <a:bodyPr vert="horz" wrap="square"/>
                    <a:lstStyle/>
                    <a:p>
                      <a:pPr algn="ctr"/>
                      <a:r>
                        <a:rPr lang="en-US" sz="2400">
                          <a:solidFill>
                            <a:schemeClr val="tx1">
                              <a:lumMod val="75000"/>
                              <a:lumOff val="25000"/>
                            </a:schemeClr>
                          </a:solidFill>
                          <a:latin typeface="Arial" panose="020b0604020202020204" pitchFamily="34" charset="0"/>
                          <a:cs typeface="Arial" panose="020b0604020202020204" pitchFamily="34" charset="0"/>
                        </a:rPr>
                        <a:t>2013</a:t>
                      </a:r>
                    </a:p>
                  </a:txBody>
                  <a:tcPr marL="131025" marR="131025"/>
                </a:tc>
                <a:tc>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r>
                        <a:rPr lang="en-US" altLang="en-US" sz="2400">
                          <a:solidFill>
                            <a:schemeClr val="tx1">
                              <a:lumMod val="75000"/>
                              <a:lumOff val="25000"/>
                            </a:schemeClr>
                          </a:solidFill>
                          <a:latin typeface="Arial" panose="020b0604020202020204" pitchFamily="34" charset="0"/>
                          <a:cs typeface="Arial" panose="020b0604020202020204" pitchFamily="34" charset="0"/>
                        </a:rPr>
                        <a:t>$240.36</a:t>
                      </a:r>
                    </a:p>
                  </a:txBody>
                  <a:tcPr marL="131025" marR="131025"/>
                </a:tc>
                <a:extLst>
                  <a:ext uri="{0D108BD9-81ED-4DB2-BD59-A6C34878D82A}">
                    <a16:rowId xmlns:a16="http://schemas.microsoft.com/office/drawing/2014/main" val="10003"/>
                  </a:ext>
                </a:extLst>
              </a:tr>
              <a:tr h="370840">
                <a:tc>
                  <a:txBody>
                    <a:bodyPr vert="horz" wrap="square"/>
                    <a:lstStyle/>
                    <a:p>
                      <a:pPr algn="ctr"/>
                      <a:r>
                        <a:rPr lang="en-US" sz="2400">
                          <a:solidFill>
                            <a:schemeClr val="tx1">
                              <a:lumMod val="75000"/>
                              <a:lumOff val="25000"/>
                            </a:schemeClr>
                          </a:solidFill>
                          <a:latin typeface="Arial" panose="020b0604020202020204" pitchFamily="34" charset="0"/>
                          <a:cs typeface="Arial" panose="020b0604020202020204" pitchFamily="34" charset="0"/>
                        </a:rPr>
                        <a:t>2014</a:t>
                      </a:r>
                    </a:p>
                  </a:txBody>
                  <a:tcPr marL="131025" marR="131025"/>
                </a:tc>
                <a:tc>
                  <a:txBody>
                    <a:bodyPr vert="horz" wrap="square"/>
                    <a:lstStyle/>
                    <a:p>
                      <a:pPr marL="0" marR="0" indent="0" algn="ctr" defTabSz="914400" rtl="0" eaLnBrk="1" fontAlgn="auto" latinLnBrk="0" hangingPunct="1">
                        <a:lnSpc>
                          <a:spcPct val="100000"/>
                        </a:lnSpc>
                        <a:spcBef>
                          <a:spcPct val="0"/>
                        </a:spcBef>
                        <a:spcAft>
                          <a:spcPct val="0"/>
                        </a:spcAft>
                        <a:buClrTx/>
                        <a:buSzTx/>
                        <a:buFontTx/>
                        <a:buNone/>
                        <a:defRPr/>
                      </a:pPr>
                      <a:r>
                        <a:rPr lang="en-US" altLang="en-US" sz="2400">
                          <a:solidFill>
                            <a:schemeClr val="tx1">
                              <a:lumMod val="75000"/>
                              <a:lumOff val="25000"/>
                            </a:schemeClr>
                          </a:solidFill>
                          <a:latin typeface="Arial" panose="020b0604020202020204" pitchFamily="34" charset="0"/>
                          <a:cs typeface="Arial" panose="020b0604020202020204" pitchFamily="34" charset="0"/>
                        </a:rPr>
                        <a:t>$239.02</a:t>
                      </a:r>
                    </a:p>
                  </a:txBody>
                  <a:tcPr marL="131025" marR="131025"/>
                </a:tc>
                <a:extLst>
                  <a:ext uri="{0D108BD9-81ED-4DB2-BD59-A6C34878D82A}">
                    <a16:rowId xmlns:a16="http://schemas.microsoft.com/office/drawing/2014/main" val="10004"/>
                  </a:ext>
                </a:extLst>
              </a:tr>
              <a:tr h="370840">
                <a:tc>
                  <a:txBody>
                    <a:bodyPr vert="horz" wrap="square"/>
                    <a:lstStyle/>
                    <a:p>
                      <a:pPr algn="ctr"/>
                      <a:r>
                        <a:rPr lang="en-US" sz="2400">
                          <a:solidFill>
                            <a:schemeClr val="tx1">
                              <a:lumMod val="75000"/>
                              <a:lumOff val="25000"/>
                            </a:schemeClr>
                          </a:solidFill>
                          <a:latin typeface="Arial" panose="020b0604020202020204" pitchFamily="34" charset="0"/>
                          <a:cs typeface="Arial" panose="020b0604020202020204" pitchFamily="34" charset="0"/>
                        </a:rPr>
                        <a:t>2015</a:t>
                      </a:r>
                    </a:p>
                  </a:txBody>
                  <a:tcPr marL="131025" marR="131025"/>
                </a:tc>
                <a:tc>
                  <a:txBody>
                    <a:bodyPr vert="horz" wrap="square"/>
                    <a:lstStyle/>
                    <a:p>
                      <a:pPr algn="ctr"/>
                      <a:r>
                        <a:rPr lang="en-US" sz="2400">
                          <a:solidFill>
                            <a:schemeClr val="tx1">
                              <a:lumMod val="75000"/>
                              <a:lumOff val="25000"/>
                            </a:schemeClr>
                          </a:solidFill>
                          <a:latin typeface="Arial" panose="020b0604020202020204" pitchFamily="34" charset="0"/>
                          <a:cs typeface="Arial" panose="020b0604020202020204" pitchFamily="34" charset="0"/>
                        </a:rPr>
                        <a:t>$239.43</a:t>
                      </a:r>
                    </a:p>
                  </a:txBody>
                  <a:tcPr marL="131025" marR="131025"/>
                </a:tc>
                <a:extLst>
                  <a:ext uri="{0D108BD9-81ED-4DB2-BD59-A6C34878D82A}">
                    <a16:rowId xmlns:a16="http://schemas.microsoft.com/office/drawing/2014/main" val="10005"/>
                  </a:ext>
                </a:extLst>
              </a:tr>
              <a:tr h="370840">
                <a:tc>
                  <a:txBody>
                    <a:bodyPr vert="horz" wrap="square"/>
                    <a:lstStyle/>
                    <a:p>
                      <a:pPr algn="ctr"/>
                      <a:r>
                        <a:rPr lang="en-US" sz="2400">
                          <a:solidFill>
                            <a:schemeClr val="tx1">
                              <a:lumMod val="75000"/>
                              <a:lumOff val="25000"/>
                            </a:schemeClr>
                          </a:solidFill>
                          <a:latin typeface="Arial" panose="020b0604020202020204" pitchFamily="34" charset="0"/>
                          <a:cs typeface="Arial" panose="020b0604020202020204" pitchFamily="34" charset="0"/>
                        </a:rPr>
                        <a:t>2016</a:t>
                      </a:r>
                    </a:p>
                  </a:txBody>
                  <a:tcPr marL="131025" marR="131025"/>
                </a:tc>
                <a:tc>
                  <a:txBody>
                    <a:bodyPr vert="horz" wrap="square"/>
                    <a:lstStyle/>
                    <a:p>
                      <a:pPr algn="ctr"/>
                      <a:r>
                        <a:rPr lang="en-US" sz="2400">
                          <a:solidFill>
                            <a:schemeClr val="tx1">
                              <a:lumMod val="75000"/>
                              <a:lumOff val="25000"/>
                            </a:schemeClr>
                          </a:solidFill>
                          <a:latin typeface="Arial" panose="020b0604020202020204" pitchFamily="34" charset="0"/>
                          <a:cs typeface="Arial" panose="020b0604020202020204" pitchFamily="34" charset="0"/>
                        </a:rPr>
                        <a:t>$230.39</a:t>
                      </a:r>
                    </a:p>
                  </a:txBody>
                  <a:tcPr marL="131025" marR="131025"/>
                </a:tc>
                <a:extLst>
                  <a:ext uri="{0D108BD9-81ED-4DB2-BD59-A6C34878D82A}">
                    <a16:rowId xmlns:a16="http://schemas.microsoft.com/office/drawing/2014/main" val="10006"/>
                  </a:ext>
                </a:extLst>
              </a:tr>
            </a:tbl>
          </a:graphicData>
        </a:graphic>
      </p:graphicFrame>
      <p:sp>
        <p:nvSpPr>
          <p:cNvPr id="6" name="TextBox 5">
            <a:extLst>
              <a:ext uri="{FF2B5EF4-FFF2-40B4-BE49-F238E27FC236}">
                <a16:creationId xmlns:a16="http://schemas.microsoft.com/office/drawing/2014/main" id="{06F7E301-A652-4DFF-B064-E80FC0F9535A}"/>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3" name="TextBox 2"/>
          <p:cNvSpPr txBox="1">
            <a:spLocks noSelect="1" noMove="1" noResize="1" noTextEdit="1"/>
          </p:cNvSpPr>
          <p:nvPr/>
        </p:nvSpPr>
        <p:spPr>
          <a:xfrm>
            <a:off x="581357" y="5814640"/>
            <a:ext cx="11614398" cy="323165"/>
          </a:xfrm>
          <a:prstGeom prst="rect">
            <a:avLst/>
          </a:prstGeom>
          <a:noFill/>
        </p:spPr>
        <p:txBody>
          <a:bodyPr wrap="none" rtlCol="0">
            <a:spAutoFit/>
          </a:bodyPr>
          <a:lstStyle/>
          <a:p>
            <a:pPr algn="r"/>
            <a:r>
              <a:rPr lang="en-US" sz="1500" i="1">
                <a:latin typeface="Arial" panose="020b0604020202020204" pitchFamily="34" charset="0"/>
                <a:cs typeface="Arial" panose="020b0604020202020204" pitchFamily="34" charset="0"/>
              </a:rPr>
              <a:t>Sources: Yearly report from cms.gov/newsroom/fact-sheets-updates-policies-and-payment-rates-ESRD-facilities-cy-(add specific year)</a:t>
            </a:r>
          </a:p>
        </p:txBody>
      </p:sp>
    </p:spTree>
    <p:extLst>
      <p:ext uri="{BB962C8B-B14F-4D97-AF65-F5344CB8AC3E}">
        <p14:creationId val="1715720508"/>
      </p:ext>
    </p:extLst>
  </p:cSld>
  <p:clrMapOvr>
    <a:masterClrMapping/>
  </p:clrMapOvr>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8648" y="699065"/>
            <a:ext cx="11885240" cy="1281222"/>
          </a:xfrm>
        </p:spPr>
        <p:txBody>
          <a:bodyPr>
            <a:noAutofit/>
          </a:bodyPr>
          <a:lstStyle/>
          <a:p>
            <a:r>
              <a:rPr lang="en-US" altLang="en-US" sz="3500">
                <a:solidFill>
                  <a:schemeClr val="accent3"/>
                </a:solidFill>
              </a:rPr>
              <a:t>Likely Bottom Line from Initial Bundled Payment (PPS)</a:t>
            </a:r>
            <a:endParaRPr lang="en-US" sz="3500">
              <a:solidFill>
                <a:schemeClr val="accent3"/>
              </a:solidFill>
            </a:endParaRPr>
          </a:p>
        </p:txBody>
      </p:sp>
      <p:sp>
        <p:nvSpPr>
          <p:cNvPr id="3" name="Content Placeholder 2"/>
          <p:cNvSpPr>
            <a:spLocks noGrp="1" noSelect="1" noMove="1" noResize="1" noTextEdit="1"/>
          </p:cNvSpPr>
          <p:nvPr>
            <p:ph idx="4294967295"/>
          </p:nvPr>
        </p:nvSpPr>
        <p:spPr>
          <a:xfrm>
            <a:off x="618648" y="1616862"/>
            <a:ext cx="10954704" cy="3957921"/>
          </a:xfrm>
        </p:spPr>
        <p:txBody>
          <a:bodyPr>
            <a:noAutofit/>
          </a:bodyPr>
          <a:lstStyle/>
          <a:p>
            <a:pPr>
              <a:buFont typeface="Monotype Sorts" pitchFamily="2" charset="2"/>
              <a:buNone/>
            </a:pPr>
            <a:r>
              <a:rPr lang="en-US" altLang="en-US" sz="2400" b="1">
                <a:solidFill>
                  <a:schemeClr val="tx1">
                    <a:lumMod val="65000"/>
                    <a:lumOff val="35000"/>
                  </a:schemeClr>
                </a:solidFill>
                <a:latin typeface="Arial" panose="020b0604020202020204" pitchFamily="34" charset="0"/>
                <a:cs typeface="Arial" panose="020b0604020202020204" pitchFamily="34" charset="0"/>
              </a:rPr>
              <a:t>Based on 2006 data:</a:t>
            </a:r>
          </a:p>
          <a:p>
            <a:pPr lvl="1"/>
            <a:r>
              <a:rPr lang="en-US" altLang="en-US">
                <a:solidFill>
                  <a:schemeClr val="tx1">
                    <a:lumMod val="65000"/>
                    <a:lumOff val="35000"/>
                  </a:schemeClr>
                </a:solidFill>
                <a:latin typeface="Arial" panose="020b0604020202020204" pitchFamily="34" charset="0"/>
                <a:cs typeface="Arial" panose="020b0604020202020204" pitchFamily="34" charset="0"/>
              </a:rPr>
              <a:t>For each HD patient - total monthly reimbursement will likely be about $47.37 less</a:t>
            </a:r>
          </a:p>
          <a:p>
            <a:pPr lvl="1"/>
            <a:r>
              <a:rPr lang="en-US" altLang="en-US">
                <a:solidFill>
                  <a:schemeClr val="tx1">
                    <a:lumMod val="65000"/>
                    <a:lumOff val="35000"/>
                  </a:schemeClr>
                </a:solidFill>
                <a:latin typeface="Arial" panose="020b0604020202020204" pitchFamily="34" charset="0"/>
                <a:cs typeface="Arial" panose="020b0604020202020204" pitchFamily="34" charset="0"/>
              </a:rPr>
              <a:t>For each PD patient - total monthly reimbursement will likely be about $629.28 more (HHD may be more if &gt;3/week payment)</a:t>
            </a:r>
          </a:p>
          <a:p>
            <a:pPr>
              <a:buFont typeface="Monotype Sorts" pitchFamily="2" charset="2"/>
              <a:buNone/>
            </a:pPr>
            <a:r>
              <a:rPr lang="en-US" altLang="en-US" sz="2400" b="1">
                <a:solidFill>
                  <a:schemeClr val="tx1">
                    <a:lumMod val="65000"/>
                    <a:lumOff val="35000"/>
                  </a:schemeClr>
                </a:solidFill>
                <a:latin typeface="Arial" panose="020b0604020202020204" pitchFamily="34" charset="0"/>
                <a:cs typeface="Arial" panose="020b0604020202020204" pitchFamily="34" charset="0"/>
              </a:rPr>
              <a:t>For every 100 patients:</a:t>
            </a:r>
          </a:p>
          <a:p>
            <a:pPr lvl="1"/>
            <a:r>
              <a:rPr lang="en-US" altLang="en-US">
                <a:solidFill>
                  <a:schemeClr val="tx1">
                    <a:lumMod val="65000"/>
                    <a:lumOff val="35000"/>
                  </a:schemeClr>
                </a:solidFill>
                <a:latin typeface="Arial" panose="020b0604020202020204" pitchFamily="34" charset="0"/>
                <a:cs typeface="Arial" panose="020b0604020202020204" pitchFamily="34" charset="0"/>
              </a:rPr>
              <a:t>If you have 93 on CHD and 7 on PD, total reimbursement for provider should basically be the same but less will be from CHD and more from PD.</a:t>
            </a:r>
          </a:p>
          <a:p>
            <a:pPr lvl="1"/>
            <a:r>
              <a:rPr lang="en-US" altLang="en-US">
                <a:solidFill>
                  <a:schemeClr val="tx1">
                    <a:lumMod val="65000"/>
                    <a:lumOff val="35000"/>
                  </a:schemeClr>
                </a:solidFill>
                <a:latin typeface="Arial" panose="020b0604020202020204" pitchFamily="34" charset="0"/>
                <a:cs typeface="Arial" panose="020b0604020202020204" pitchFamily="34" charset="0"/>
              </a:rPr>
              <a:t>If % on PD &lt;7% total pay to provider will likely be less.</a:t>
            </a:r>
          </a:p>
          <a:p>
            <a:pPr lvl="1"/>
            <a:r>
              <a:rPr lang="en-US" altLang="en-US">
                <a:solidFill>
                  <a:schemeClr val="tx1">
                    <a:lumMod val="65000"/>
                    <a:lumOff val="35000"/>
                  </a:schemeClr>
                </a:solidFill>
                <a:latin typeface="Arial" panose="020b0604020202020204" pitchFamily="34" charset="0"/>
                <a:cs typeface="Arial" panose="020b0604020202020204" pitchFamily="34" charset="0"/>
              </a:rPr>
              <a:t>If % on PD &gt;7% total pay to provider will likely be more.</a:t>
            </a:r>
          </a:p>
          <a:p>
            <a:endParaRPr lang="en-US" sz="2400">
              <a:solidFill>
                <a:schemeClr val="tx1">
                  <a:lumMod val="65000"/>
                  <a:lumOff val="35000"/>
                </a:schemeClr>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1A9173D-066A-4CB5-9E7D-709E52A377B9}"/>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816730489"/>
      </p:ext>
    </p:extLst>
  </p:cSld>
  <p:clrMapOvr>
    <a:masterClrMapping/>
  </p:clrMapOvr>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3137" y="701530"/>
            <a:ext cx="7426729" cy="1078992"/>
          </a:xfrm>
        </p:spPr>
        <p:txBody>
          <a:bodyPr>
            <a:normAutofit/>
          </a:bodyPr>
          <a:lstStyle/>
          <a:p>
            <a:r>
              <a:rPr lang="en-US" altLang="en-US" sz="4000">
                <a:solidFill>
                  <a:schemeClr val="accent3"/>
                </a:solidFill>
              </a:rPr>
              <a:t>Onset of Dialysis Multiplier</a:t>
            </a:r>
            <a:endParaRPr lang="en-US" sz="4000" i="1">
              <a:solidFill>
                <a:schemeClr val="accent3"/>
              </a:solidFill>
            </a:endParaRPr>
          </a:p>
        </p:txBody>
      </p:sp>
      <p:sp>
        <p:nvSpPr>
          <p:cNvPr id="3" name="Content Placeholder 2"/>
          <p:cNvSpPr>
            <a:spLocks noGrp="1" noSelect="1" noMove="1" noResize="1" noTextEdit="1"/>
          </p:cNvSpPr>
          <p:nvPr>
            <p:ph idx="4294967295"/>
          </p:nvPr>
        </p:nvSpPr>
        <p:spPr>
          <a:xfrm>
            <a:off x="615138" y="1619208"/>
            <a:ext cx="10963725" cy="4311281"/>
          </a:xfrm>
        </p:spPr>
        <p:txBody>
          <a:bodyPr>
            <a:normAutofit/>
          </a:bodyPr>
          <a:lstStyle/>
          <a:p>
            <a:r>
              <a:rPr lang="en-US" altLang="en-US" b="1">
                <a:solidFill>
                  <a:schemeClr val="tx1">
                    <a:lumMod val="65000"/>
                    <a:lumOff val="35000"/>
                  </a:schemeClr>
                </a:solidFill>
                <a:latin typeface="Arial" panose="020b0604020202020204" pitchFamily="34" charset="0"/>
                <a:cs typeface="Arial" panose="020b0604020202020204" pitchFamily="34" charset="0"/>
              </a:rPr>
              <a:t>There now is an “Onset of Dialysis” multiplier (add on to bundled payment).</a:t>
            </a:r>
          </a:p>
          <a:p>
            <a:pPr lvl="1"/>
            <a:r>
              <a:rPr lang="en-US" altLang="en-US" sz="2800">
                <a:solidFill>
                  <a:schemeClr val="tx1">
                    <a:lumMod val="65000"/>
                    <a:lumOff val="35000"/>
                  </a:schemeClr>
                </a:solidFill>
                <a:latin typeface="Arial" panose="020b0604020202020204" pitchFamily="34" charset="0"/>
                <a:cs typeface="Arial" panose="020b0604020202020204" pitchFamily="34" charset="0"/>
              </a:rPr>
              <a:t>Applies for first 120 days (4 months) of dialysis for a new patient.</a:t>
            </a:r>
          </a:p>
          <a:p>
            <a:pPr lvl="1"/>
            <a:r>
              <a:rPr lang="en-US" altLang="en-US" sz="2800">
                <a:solidFill>
                  <a:schemeClr val="tx1">
                    <a:lumMod val="65000"/>
                    <a:lumOff val="35000"/>
                  </a:schemeClr>
                </a:solidFill>
                <a:latin typeface="Arial" panose="020b0604020202020204" pitchFamily="34" charset="0"/>
                <a:cs typeface="Arial" panose="020b0604020202020204" pitchFamily="34" charset="0"/>
              </a:rPr>
              <a:t>Can be paid during first 120 days for any Medicare participant.</a:t>
            </a:r>
          </a:p>
          <a:p>
            <a:pPr lvl="1"/>
            <a:r>
              <a:rPr lang="en-US" altLang="en-US" sz="2800">
                <a:solidFill>
                  <a:schemeClr val="tx1">
                    <a:lumMod val="65000"/>
                    <a:lumOff val="35000"/>
                  </a:schemeClr>
                </a:solidFill>
                <a:latin typeface="Arial" panose="020b0604020202020204" pitchFamily="34" charset="0"/>
                <a:cs typeface="Arial" panose="020b0604020202020204" pitchFamily="34" charset="0"/>
              </a:rPr>
              <a:t>Onset multiplier is about + 51% = so about an additional $117.11/Rx in original bundle.</a:t>
            </a:r>
          </a:p>
          <a:p>
            <a:pPr lvl="1"/>
            <a:r>
              <a:rPr lang="en-US" altLang="en-US" sz="2800" b="1">
                <a:solidFill>
                  <a:srgbClr val="008EAA"/>
                </a:solidFill>
                <a:latin typeface="Arial" panose="020b0604020202020204" pitchFamily="34" charset="0"/>
                <a:cs typeface="Arial" panose="020b0604020202020204" pitchFamily="34" charset="0"/>
              </a:rPr>
              <a:t>Note: </a:t>
            </a:r>
            <a:r>
              <a:rPr lang="en-US" altLang="en-US" sz="2800">
                <a:solidFill>
                  <a:schemeClr val="tx1">
                    <a:lumMod val="65000"/>
                    <a:lumOff val="35000"/>
                  </a:schemeClr>
                </a:solidFill>
                <a:latin typeface="Arial" panose="020b0604020202020204" pitchFamily="34" charset="0"/>
                <a:cs typeface="Arial" panose="020b0604020202020204" pitchFamily="34" charset="0"/>
              </a:rPr>
              <a:t>If uninsured but Medicare eligible, the dialysis unit can collect payments from day 1 if on home dialysis but must wait 90 days if on center HD to begin billing.</a:t>
            </a:r>
          </a:p>
          <a:p>
            <a:endParaRPr lang="en-US">
              <a:solidFill>
                <a:schemeClr val="tx1">
                  <a:lumMod val="65000"/>
                  <a:lumOff val="35000"/>
                </a:schemeClr>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F45F702-E51D-49C2-B950-B2C5827A2ADF}"/>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724194963"/>
      </p:ext>
    </p:extLst>
  </p:cSld>
  <p:clrMapOvr>
    <a:masterClrMapping/>
  </p:clrMapOvr>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8568" y="702472"/>
            <a:ext cx="11573432" cy="1078992"/>
          </a:xfrm>
        </p:spPr>
        <p:txBody>
          <a:bodyPr>
            <a:noAutofit/>
          </a:bodyPr>
          <a:lstStyle/>
          <a:p>
            <a:r>
              <a:rPr lang="en-US" altLang="en-US" sz="3000">
                <a:solidFill>
                  <a:schemeClr val="accent3"/>
                </a:solidFill>
              </a:rPr>
              <a:t>Onset of Dialysis and Use of Home Dialysis </a:t>
            </a:r>
            <a:r>
              <a:rPr lang="en-US" altLang="en-US" sz="3000" i="1">
                <a:solidFill>
                  <a:schemeClr val="accent3"/>
                </a:solidFill>
              </a:rPr>
              <a:t>in Medicare Eligible Patients Who Are NOT a Participant at time of Start of Dialysis</a:t>
            </a:r>
            <a:endParaRPr lang="en-US" sz="3000" i="1">
              <a:solidFill>
                <a:schemeClr val="accent3"/>
              </a:solidFill>
            </a:endParaRPr>
          </a:p>
        </p:txBody>
      </p:sp>
      <p:sp>
        <p:nvSpPr>
          <p:cNvPr id="3" name="Content Placeholder 2"/>
          <p:cNvSpPr>
            <a:spLocks noGrp="1" noSelect="1" noMove="1" noResize="1" noTextEdit="1"/>
          </p:cNvSpPr>
          <p:nvPr>
            <p:ph idx="4294967295"/>
          </p:nvPr>
        </p:nvSpPr>
        <p:spPr>
          <a:xfrm>
            <a:off x="615140" y="1760198"/>
            <a:ext cx="10958291" cy="3892164"/>
          </a:xfrm>
        </p:spPr>
        <p:txBody>
          <a:bodyPr>
            <a:noAutofit/>
          </a:bodyPr>
          <a:lstStyle/>
          <a:p>
            <a:r>
              <a:rPr lang="en-US" altLang="en-US" sz="2400" b="1">
                <a:solidFill>
                  <a:schemeClr val="tx1">
                    <a:lumMod val="65000"/>
                    <a:lumOff val="35000"/>
                  </a:schemeClr>
                </a:solidFill>
                <a:latin typeface="Arial" panose="020b0604020202020204" pitchFamily="34" charset="0"/>
                <a:cs typeface="Arial" panose="020b0604020202020204" pitchFamily="34" charset="0"/>
              </a:rPr>
              <a:t>KEY POINT:</a:t>
            </a:r>
            <a:r>
              <a:rPr lang="en-US" altLang="en-US" sz="2400">
                <a:solidFill>
                  <a:schemeClr val="tx1">
                    <a:lumMod val="65000"/>
                    <a:lumOff val="35000"/>
                  </a:schemeClr>
                </a:solidFill>
                <a:latin typeface="Arial" panose="020b0604020202020204" pitchFamily="34" charset="0"/>
                <a:cs typeface="Arial" panose="020b0604020202020204" pitchFamily="34" charset="0"/>
              </a:rPr>
              <a:t> If a patient is Medicare eligible but not a current participant and with no other insurance:</a:t>
            </a:r>
          </a:p>
          <a:p>
            <a:pPr marL="796925" lvl="1" indent="-339725">
              <a:buFont typeface="Courier New" panose="02070309020205020404" pitchFamily="49" charset="0"/>
              <a:buChar char="o"/>
            </a:pPr>
            <a:r>
              <a:rPr lang="en-US" altLang="en-US">
                <a:solidFill>
                  <a:schemeClr val="tx1">
                    <a:lumMod val="65000"/>
                    <a:lumOff val="35000"/>
                  </a:schemeClr>
                </a:solidFill>
                <a:latin typeface="Arial" panose="020b0604020202020204" pitchFamily="34" charset="0"/>
                <a:cs typeface="Arial" panose="020b0604020202020204" pitchFamily="34" charset="0"/>
              </a:rPr>
              <a:t>If you do home dialysis, payment starts day 1 but if on CHD they start after 90 days</a:t>
            </a:r>
          </a:p>
          <a:p>
            <a:pPr marL="796925" lvl="1" indent="-339725">
              <a:buFont typeface="Courier New" panose="02070309020205020404" pitchFamily="49" charset="0"/>
              <a:buChar char="o"/>
            </a:pPr>
            <a:r>
              <a:rPr lang="en-US" altLang="en-US">
                <a:solidFill>
                  <a:schemeClr val="tx1">
                    <a:lumMod val="65000"/>
                    <a:lumOff val="35000"/>
                  </a:schemeClr>
                </a:solidFill>
                <a:latin typeface="Arial" panose="020b0604020202020204" pitchFamily="34" charset="0"/>
                <a:cs typeface="Arial" panose="020b0604020202020204" pitchFamily="34" charset="0"/>
              </a:rPr>
              <a:t>So </a:t>
            </a:r>
            <a:r>
              <a:rPr lang="en-US" altLang="en-US" u="sng">
                <a:solidFill>
                  <a:schemeClr val="tx1">
                    <a:lumMod val="65000"/>
                    <a:lumOff val="35000"/>
                  </a:schemeClr>
                </a:solidFill>
                <a:latin typeface="Arial" panose="020b0604020202020204" pitchFamily="34" charset="0"/>
                <a:cs typeface="Arial" panose="020b0604020202020204" pitchFamily="34" charset="0"/>
              </a:rPr>
              <a:t>during first 4 months</a:t>
            </a:r>
            <a:r>
              <a:rPr lang="en-US" altLang="en-US">
                <a:solidFill>
                  <a:schemeClr val="tx1">
                    <a:lumMod val="65000"/>
                    <a:lumOff val="35000"/>
                  </a:schemeClr>
                </a:solidFill>
                <a:latin typeface="Arial" panose="020b0604020202020204" pitchFamily="34" charset="0"/>
                <a:cs typeface="Arial" panose="020b0604020202020204" pitchFamily="34" charset="0"/>
              </a:rPr>
              <a:t> (about 120 days) of RRT in these patients:</a:t>
            </a:r>
          </a:p>
          <a:p>
            <a:pPr lvl="2"/>
            <a:r>
              <a:rPr lang="en-US" altLang="en-US" b="1">
                <a:solidFill>
                  <a:srgbClr val="008EAA"/>
                </a:solidFill>
                <a:latin typeface="Arial" panose="020b0604020202020204" pitchFamily="34" charset="0"/>
                <a:cs typeface="Arial" panose="020b0604020202020204" pitchFamily="34" charset="0"/>
              </a:rPr>
              <a:t>Physician</a:t>
            </a:r>
            <a:r>
              <a:rPr lang="en-US" altLang="en-US">
                <a:solidFill>
                  <a:srgbClr val="008EAA"/>
                </a:solidFill>
                <a:latin typeface="Arial" panose="020b0604020202020204" pitchFamily="34" charset="0"/>
                <a:cs typeface="Arial" panose="020b0604020202020204" pitchFamily="34" charset="0"/>
              </a:rPr>
              <a:t> gets paid 4 MCPs and a $500 supervision of training fee if on home dialysis but potentially only 1 MCP if on CHD. (difference of about $1150)</a:t>
            </a:r>
          </a:p>
          <a:p>
            <a:pPr lvl="2"/>
            <a:r>
              <a:rPr lang="en-US" altLang="en-US" b="1">
                <a:solidFill>
                  <a:srgbClr val="008EAA"/>
                </a:solidFill>
                <a:latin typeface="Arial" panose="020b0604020202020204" pitchFamily="34" charset="0"/>
                <a:cs typeface="Arial" panose="020b0604020202020204" pitchFamily="34" charset="0"/>
              </a:rPr>
              <a:t>Dialysis providers:</a:t>
            </a:r>
          </a:p>
          <a:p>
            <a:pPr lvl="3"/>
            <a:r>
              <a:rPr lang="en-US" altLang="en-US" sz="2000">
                <a:solidFill>
                  <a:srgbClr val="008EAA"/>
                </a:solidFill>
                <a:latin typeface="Arial" panose="020b0604020202020204" pitchFamily="34" charset="0"/>
                <a:cs typeface="Arial" panose="020b0604020202020204" pitchFamily="34" charset="0"/>
              </a:rPr>
              <a:t>Get paid for equivalent of </a:t>
            </a:r>
            <a:r>
              <a:rPr lang="en-US" altLang="en-US" sz="2000" u="sng">
                <a:solidFill>
                  <a:srgbClr val="008EAA"/>
                </a:solidFill>
                <a:latin typeface="Arial" panose="020b0604020202020204" pitchFamily="34" charset="0"/>
                <a:cs typeface="Arial" panose="020b0604020202020204" pitchFamily="34" charset="0"/>
              </a:rPr>
              <a:t>6 months</a:t>
            </a:r>
            <a:r>
              <a:rPr lang="en-US" altLang="en-US" sz="2000">
                <a:solidFill>
                  <a:srgbClr val="008EAA"/>
                </a:solidFill>
                <a:latin typeface="Arial" panose="020b0604020202020204" pitchFamily="34" charset="0"/>
                <a:cs typeface="Arial" panose="020b0604020202020204" pitchFamily="34" charset="0"/>
              </a:rPr>
              <a:t> if on home dialysis.</a:t>
            </a:r>
          </a:p>
          <a:p>
            <a:pPr lvl="3"/>
            <a:r>
              <a:rPr lang="en-US" altLang="en-US" sz="2000">
                <a:solidFill>
                  <a:srgbClr val="008EAA"/>
                </a:solidFill>
                <a:latin typeface="Arial" panose="020b0604020202020204" pitchFamily="34" charset="0"/>
                <a:cs typeface="Arial" panose="020b0604020202020204" pitchFamily="34" charset="0"/>
              </a:rPr>
              <a:t>Get paid for only </a:t>
            </a:r>
            <a:r>
              <a:rPr lang="en-US" altLang="en-US" sz="2000" u="sng">
                <a:solidFill>
                  <a:srgbClr val="008EAA"/>
                </a:solidFill>
                <a:latin typeface="Arial" panose="020b0604020202020204" pitchFamily="34" charset="0"/>
                <a:cs typeface="Arial" panose="020b0604020202020204" pitchFamily="34" charset="0"/>
              </a:rPr>
              <a:t>1.5 months</a:t>
            </a:r>
            <a:r>
              <a:rPr lang="en-US" altLang="en-US" sz="2000">
                <a:solidFill>
                  <a:srgbClr val="008EAA"/>
                </a:solidFill>
                <a:latin typeface="Arial" panose="020b0604020202020204" pitchFamily="34" charset="0"/>
                <a:cs typeface="Arial" panose="020b0604020202020204" pitchFamily="34" charset="0"/>
              </a:rPr>
              <a:t> if on CHD. (</a:t>
            </a:r>
            <a:r>
              <a:rPr lang="en-US" altLang="en-US" sz="2000" u="sng">
                <a:solidFill>
                  <a:srgbClr val="008EAA"/>
                </a:solidFill>
                <a:latin typeface="Arial" panose="020b0604020202020204" pitchFamily="34" charset="0"/>
                <a:cs typeface="Arial" panose="020b0604020202020204" pitchFamily="34" charset="0"/>
              </a:rPr>
              <a:t>difference about $13,000!</a:t>
            </a:r>
            <a:r>
              <a:rPr lang="en-US" altLang="en-US" sz="2000">
                <a:solidFill>
                  <a:srgbClr val="008EAA"/>
                </a:solidFill>
                <a:latin typeface="Arial" panose="020b0604020202020204" pitchFamily="34" charset="0"/>
                <a:cs typeface="Arial" panose="020b0604020202020204" pitchFamily="34" charset="0"/>
              </a:rPr>
              <a:t>)</a:t>
            </a:r>
          </a:p>
        </p:txBody>
      </p:sp>
      <p:sp>
        <p:nvSpPr>
          <p:cNvPr id="5" name="Right Brace 4"/>
          <p:cNvSpPr>
            <a:spLocks noSelect="1" noMove="1" noResize="1" noTextEdit="1"/>
          </p:cNvSpPr>
          <p:nvPr/>
        </p:nvSpPr>
        <p:spPr>
          <a:xfrm>
            <a:off x="9819968" y="4677805"/>
            <a:ext cx="160899" cy="584109"/>
          </a:xfrm>
          <a:prstGeom prst="rightBrace">
            <a:avLst/>
          </a:prstGeom>
          <a:ln w="158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p>
        </p:txBody>
      </p:sp>
      <p:sp>
        <p:nvSpPr>
          <p:cNvPr id="6" name="TextBox 5"/>
          <p:cNvSpPr txBox="1">
            <a:spLocks noSelect="1" noMove="1" noResize="1" noTextEdit="1"/>
          </p:cNvSpPr>
          <p:nvPr/>
        </p:nvSpPr>
        <p:spPr>
          <a:xfrm>
            <a:off x="9974926" y="4702793"/>
            <a:ext cx="1859112" cy="553998"/>
          </a:xfrm>
          <a:prstGeom prst="rect">
            <a:avLst/>
          </a:prstGeom>
          <a:noFill/>
        </p:spPr>
        <p:txBody>
          <a:bodyPr wrap="square" rtlCol="0">
            <a:spAutoFit/>
          </a:bodyPr>
          <a:lstStyle/>
          <a:p>
            <a:r>
              <a:rPr lang="en-US" sz="1500" i="1">
                <a:solidFill>
                  <a:schemeClr val="tx1">
                    <a:lumMod val="65000"/>
                    <a:lumOff val="35000"/>
                  </a:schemeClr>
                </a:solidFill>
                <a:latin typeface="Arial" panose="020b0604020202020204" pitchFamily="34" charset="0"/>
                <a:cs typeface="Arial" panose="020b0604020202020204" pitchFamily="34" charset="0"/>
              </a:rPr>
              <a:t>Assumes onset add on about 50%</a:t>
            </a:r>
          </a:p>
        </p:txBody>
      </p:sp>
      <p:sp>
        <p:nvSpPr>
          <p:cNvPr id="9" name="TextBox 8">
            <a:extLst>
              <a:ext uri="{FF2B5EF4-FFF2-40B4-BE49-F238E27FC236}">
                <a16:creationId xmlns:a16="http://schemas.microsoft.com/office/drawing/2014/main" id="{85028008-B798-4A66-9ED5-C1728858539F}"/>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72685080"/>
      </p:ext>
    </p:extLst>
  </p:cSld>
  <p:clrMapOvr>
    <a:masterClrMapping/>
  </p:clrMapOvr>
  <p:transition/>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4503" y="697772"/>
            <a:ext cx="11577497" cy="1078992"/>
          </a:xfrm>
        </p:spPr>
        <p:txBody>
          <a:bodyPr>
            <a:noAutofit/>
          </a:bodyPr>
          <a:lstStyle/>
          <a:p>
            <a:r>
              <a:rPr lang="en-US" altLang="en-US" sz="3500">
                <a:solidFill>
                  <a:schemeClr val="accent3"/>
                </a:solidFill>
              </a:rPr>
              <a:t>Additional Financial Reasons to Do Home Dialysis</a:t>
            </a:r>
            <a:endParaRPr lang="en-US" sz="3500">
              <a:solidFill>
                <a:schemeClr val="accent3"/>
              </a:solidFill>
            </a:endParaRPr>
          </a:p>
        </p:txBody>
      </p:sp>
      <p:sp>
        <p:nvSpPr>
          <p:cNvPr id="3" name="Content Placeholder 2"/>
          <p:cNvSpPr>
            <a:spLocks noGrp="1" noSelect="1" noMove="1" noResize="1" noTextEdit="1"/>
          </p:cNvSpPr>
          <p:nvPr>
            <p:ph idx="4294967295"/>
          </p:nvPr>
        </p:nvSpPr>
        <p:spPr>
          <a:xfrm>
            <a:off x="1529436" y="1616145"/>
            <a:ext cx="9135020" cy="3895648"/>
          </a:xfrm>
        </p:spPr>
        <p:txBody>
          <a:bodyPr>
            <a:normAutofit/>
          </a:bodyPr>
          <a:lstStyle/>
          <a:p>
            <a:pPr marL="0" indent="0">
              <a:buNone/>
            </a:pPr>
            <a:r>
              <a:rPr lang="en-US" altLang="en-US" b="1">
                <a:solidFill>
                  <a:schemeClr val="tx1">
                    <a:lumMod val="65000"/>
                    <a:lumOff val="35000"/>
                  </a:schemeClr>
                </a:solidFill>
                <a:latin typeface="Arial" panose="020b0604020202020204" pitchFamily="34" charset="0"/>
                <a:cs typeface="Arial" panose="020b0604020202020204" pitchFamily="34" charset="0"/>
              </a:rPr>
              <a:t>Dialysis Providers:</a:t>
            </a:r>
          </a:p>
          <a:p>
            <a:r>
              <a:rPr lang="en-US" altLang="en-US">
                <a:solidFill>
                  <a:schemeClr val="tx1">
                    <a:lumMod val="65000"/>
                    <a:lumOff val="35000"/>
                  </a:schemeClr>
                </a:solidFill>
                <a:latin typeface="Arial" panose="020b0604020202020204" pitchFamily="34" charset="0"/>
                <a:cs typeface="Arial" panose="020b0604020202020204" pitchFamily="34" charset="0"/>
              </a:rPr>
              <a:t>Training fee $33.44/day</a:t>
            </a:r>
          </a:p>
          <a:p>
            <a:pPr marL="1254125" lvl="2" indent="-339725">
              <a:buFont typeface="Courier New" panose="02070309020205020404" pitchFamily="49" charset="0"/>
              <a:buChar char="o"/>
            </a:pPr>
            <a:r>
              <a:rPr lang="en-US" altLang="en-US" sz="2800">
                <a:solidFill>
                  <a:schemeClr val="tx1">
                    <a:lumMod val="65000"/>
                    <a:lumOff val="35000"/>
                  </a:schemeClr>
                </a:solidFill>
                <a:latin typeface="Arial" panose="020b0604020202020204" pitchFamily="34" charset="0"/>
                <a:cs typeface="Arial" panose="020b0604020202020204" pitchFamily="34" charset="0"/>
              </a:rPr>
              <a:t>Up to 15 for PD</a:t>
            </a:r>
          </a:p>
          <a:p>
            <a:pPr marL="1254125" lvl="2" indent="-339725">
              <a:buFont typeface="Courier New" panose="02070309020205020404" pitchFamily="49" charset="0"/>
              <a:buChar char="o"/>
            </a:pPr>
            <a:r>
              <a:rPr lang="en-US" altLang="en-US" sz="2800">
                <a:solidFill>
                  <a:schemeClr val="tx1">
                    <a:lumMod val="65000"/>
                    <a:lumOff val="35000"/>
                  </a:schemeClr>
                </a:solidFill>
                <a:latin typeface="Arial" panose="020b0604020202020204" pitchFamily="34" charset="0"/>
                <a:cs typeface="Arial" panose="020b0604020202020204" pitchFamily="34" charset="0"/>
              </a:rPr>
              <a:t>Up to 25 for HHD</a:t>
            </a:r>
          </a:p>
          <a:p>
            <a:pPr marL="0" indent="0">
              <a:buNone/>
            </a:pPr>
            <a:r>
              <a:rPr lang="en-US" altLang="en-US" b="1">
                <a:solidFill>
                  <a:schemeClr val="tx1">
                    <a:lumMod val="65000"/>
                    <a:lumOff val="35000"/>
                  </a:schemeClr>
                </a:solidFill>
                <a:latin typeface="Arial" panose="020b0604020202020204" pitchFamily="34" charset="0"/>
                <a:cs typeface="Arial" panose="020b0604020202020204" pitchFamily="34" charset="0"/>
              </a:rPr>
              <a:t>Physicians:</a:t>
            </a:r>
          </a:p>
          <a:p>
            <a:r>
              <a:rPr lang="en-US" altLang="en-US">
                <a:solidFill>
                  <a:schemeClr val="tx1">
                    <a:lumMod val="65000"/>
                    <a:lumOff val="35000"/>
                  </a:schemeClr>
                </a:solidFill>
                <a:latin typeface="Arial" panose="020b0604020202020204" pitchFamily="34" charset="0"/>
                <a:cs typeface="Arial" panose="020b0604020202020204" pitchFamily="34" charset="0"/>
              </a:rPr>
              <a:t>$500.00 MD supervision of training fee</a:t>
            </a:r>
          </a:p>
        </p:txBody>
      </p:sp>
      <p:sp>
        <p:nvSpPr>
          <p:cNvPr id="6" name="TextBox 5">
            <a:extLst>
              <a:ext uri="{FF2B5EF4-FFF2-40B4-BE49-F238E27FC236}">
                <a16:creationId xmlns:a16="http://schemas.microsoft.com/office/drawing/2014/main" id="{3B10C443-5684-41C1-8EFD-A413BBAE2F6B}"/>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4079991433"/>
      </p:ext>
    </p:extLst>
  </p:cSld>
  <p:clrMapOvr>
    <a:masterClrMapping/>
  </p:clrMapOvr>
  <p:transition/>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4766" y="696532"/>
            <a:ext cx="10889662" cy="1078992"/>
          </a:xfrm>
        </p:spPr>
        <p:txBody>
          <a:bodyPr>
            <a:noAutofit/>
          </a:bodyPr>
          <a:lstStyle/>
          <a:p>
            <a:r>
              <a:rPr lang="en-US" sz="3500">
                <a:solidFill>
                  <a:schemeClr val="accent3"/>
                </a:solidFill>
              </a:rPr>
              <a:t>Bundled Payment Is then Adjusted Based on Modifiers and “Performance” or “Quality”</a:t>
            </a:r>
          </a:p>
        </p:txBody>
      </p:sp>
      <p:sp>
        <p:nvSpPr>
          <p:cNvPr id="6" name="TextBox 5">
            <a:extLst>
              <a:ext uri="{FF2B5EF4-FFF2-40B4-BE49-F238E27FC236}">
                <a16:creationId xmlns:a16="http://schemas.microsoft.com/office/drawing/2014/main" id="{0159C72B-6DCD-4988-AEE7-C81266571D9A}"/>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8" name="TextBox 7">
            <a:extLst>
              <a:ext uri="{FF2B5EF4-FFF2-40B4-BE49-F238E27FC236}">
                <a16:creationId xmlns:a16="http://schemas.microsoft.com/office/drawing/2014/main" id="{FDA0749B-F699-46C5-9C44-4F80F390907D}"/>
              </a:ext>
            </a:extLst>
          </p:cNvPr>
          <p:cNvSpPr txBox="1">
            <a:spLocks noSelect="1" noMove="1" noResize="1" noTextEdit="1"/>
          </p:cNvSpPr>
          <p:nvPr/>
        </p:nvSpPr>
        <p:spPr>
          <a:xfrm>
            <a:off x="614766" y="1648417"/>
            <a:ext cx="9038756" cy="400110"/>
          </a:xfrm>
          <a:prstGeom prst="rect">
            <a:avLst/>
          </a:prstGeom>
          <a:noFill/>
        </p:spPr>
        <p:txBody>
          <a:bodyPr wrap="none" rtlCol="0">
            <a:spAutoFit/>
          </a:bodyPr>
          <a:lstStyle/>
          <a:p>
            <a:r>
              <a:rPr lang="en-US" sz="2000">
                <a:solidFill>
                  <a:schemeClr val="tx1">
                    <a:lumMod val="65000"/>
                    <a:lumOff val="35000"/>
                  </a:schemeClr>
                </a:solidFill>
                <a:latin typeface="Arial" panose="020b0604020202020204" pitchFamily="34" charset="0"/>
                <a:cs typeface="Arial" panose="020b0604020202020204" pitchFamily="34" charset="0"/>
              </a:rPr>
              <a:t>Examples of Quality Metrics from Performance Year 2014 /payment year 2016</a:t>
            </a:r>
          </a:p>
        </p:txBody>
      </p:sp>
      <p:graphicFrame>
        <p:nvGraphicFramePr>
          <p:cNvPr id="9" name="Content Placeholder 3">
            <a:extLst>
              <a:ext uri="{FF2B5EF4-FFF2-40B4-BE49-F238E27FC236}">
                <a16:creationId xmlns:a16="http://schemas.microsoft.com/office/drawing/2014/main" id="{3C017BD2-7A91-4E99-B1B9-A130CB3B4C8A}"/>
              </a:ext>
            </a:extLst>
          </p:cNvPr>
          <p:cNvGraphicFramePr>
            <a:graphicFrameLocks noSelect="1" noMove="1" noResize="1"/>
          </p:cNvGraphicFramePr>
          <p:nvPr>
            <p:extLst>
              <p:ext uri="{D42A27DB-BD31-4B8C-83A1-F6EECF244321}">
                <p14:modId val="417917569"/>
              </p:ext>
            </p:extLst>
          </p:nvPr>
        </p:nvGraphicFramePr>
        <p:xfrm>
          <a:off x="819708" y="2052702"/>
          <a:ext cx="10546080" cy="3615936"/>
        </p:xfrm>
        <a:graphic>
          <a:graphicData uri="http://schemas.openxmlformats.org/drawingml/2006/table">
            <a:tbl>
              <a:tblPr>
                <a:tableStyleId>{5C22544A-7EE6-4342-B048-85BDC9FD1C3A}</a:tableStyleId>
              </a:tblPr>
              <a:tblGrid>
                <a:gridCol w="3962400">
                  <a:extLst>
                    <a:ext uri="{9D8B030D-6E8A-4147-A177-3AD203B41FA5}">
                      <a16:colId xmlns:a16="http://schemas.microsoft.com/office/drawing/2014/main" val="20000"/>
                    </a:ext>
                  </a:extLst>
                </a:gridCol>
                <a:gridCol w="2194560">
                  <a:extLst>
                    <a:ext uri="{9D8B030D-6E8A-4147-A177-3AD203B41FA5}">
                      <a16:colId xmlns:a16="http://schemas.microsoft.com/office/drawing/2014/main" val="20001"/>
                    </a:ext>
                  </a:extLst>
                </a:gridCol>
                <a:gridCol w="2194560">
                  <a:extLst>
                    <a:ext uri="{9D8B030D-6E8A-4147-A177-3AD203B41FA5}">
                      <a16:colId xmlns:a16="http://schemas.microsoft.com/office/drawing/2014/main" val="20002"/>
                    </a:ext>
                  </a:extLst>
                </a:gridCol>
                <a:gridCol w="2194560">
                  <a:extLst>
                    <a:ext uri="{9D8B030D-6E8A-4147-A177-3AD203B41FA5}">
                      <a16:colId xmlns:a16="http://schemas.microsoft.com/office/drawing/2014/main" val="20003"/>
                    </a:ext>
                  </a:extLst>
                </a:gridCol>
              </a:tblGrid>
              <a:tr h="649519">
                <a:tc>
                  <a:txBody>
                    <a:bodyPr vert="horz" wrap="square"/>
                    <a:lstStyle/>
                    <a:p>
                      <a:r>
                        <a:rPr lang="en-US" sz="1600" b="1">
                          <a:solidFill>
                            <a:schemeClr val="tx1">
                              <a:lumMod val="75000"/>
                              <a:lumOff val="25000"/>
                            </a:schemeClr>
                          </a:solidFill>
                        </a:rPr>
                        <a:t> </a:t>
                      </a:r>
                      <a:r>
                        <a:rPr lang="en-US" sz="2000" b="1">
                          <a:solidFill>
                            <a:schemeClr val="tx1">
                              <a:lumMod val="75000"/>
                              <a:lumOff val="25000"/>
                            </a:schemeClr>
                          </a:solidFill>
                        </a:rPr>
                        <a:t>Measure </a:t>
                      </a:r>
                    </a:p>
                  </a:txBody>
                  <a:tcPr marL="12700" marR="12700" marT="9511" marB="0" anchor="ctr">
                    <a:solidFill>
                      <a:schemeClr val="tx2">
                        <a:lumMod val="40000"/>
                        <a:lumOff val="60000"/>
                      </a:schemeClr>
                    </a:solidFill>
                  </a:tcPr>
                </a:tc>
                <a:tc>
                  <a:txBody>
                    <a:bodyPr vert="horz" wrap="square"/>
                    <a:lstStyle/>
                    <a:p>
                      <a:pPr algn="ctr"/>
                      <a:r>
                        <a:rPr lang="en-US" sz="1400" b="1">
                          <a:solidFill>
                            <a:schemeClr val="tx1">
                              <a:lumMod val="75000"/>
                              <a:lumOff val="25000"/>
                            </a:schemeClr>
                          </a:solidFill>
                        </a:rPr>
                        <a:t>Achievement Threshold</a:t>
                      </a:r>
                    </a:p>
                    <a:p>
                      <a:pPr algn="ctr"/>
                      <a:r>
                        <a:rPr lang="en-US" sz="1400" b="1">
                          <a:solidFill>
                            <a:schemeClr val="tx1">
                              <a:lumMod val="75000"/>
                              <a:lumOff val="25000"/>
                            </a:schemeClr>
                          </a:solidFill>
                        </a:rPr>
                        <a:t>(15</a:t>
                      </a:r>
                      <a:r>
                        <a:rPr lang="en-US" sz="1400" b="1" baseline="30000">
                          <a:solidFill>
                            <a:schemeClr val="tx1">
                              <a:lumMod val="75000"/>
                              <a:lumOff val="25000"/>
                            </a:schemeClr>
                          </a:solidFill>
                        </a:rPr>
                        <a:t>th</a:t>
                      </a:r>
                      <a:r>
                        <a:rPr lang="en-US" sz="1400" b="1">
                          <a:solidFill>
                            <a:schemeClr val="tx1">
                              <a:lumMod val="75000"/>
                              <a:lumOff val="25000"/>
                            </a:schemeClr>
                          </a:solidFill>
                        </a:rPr>
                        <a:t> percentile)</a:t>
                      </a:r>
                    </a:p>
                  </a:txBody>
                  <a:tcPr marL="12700" marR="12700" marT="9511" marB="0" anchor="ctr">
                    <a:solidFill>
                      <a:schemeClr val="tx2">
                        <a:lumMod val="40000"/>
                        <a:lumOff val="60000"/>
                      </a:schemeClr>
                    </a:solidFill>
                  </a:tcPr>
                </a:tc>
                <a:tc>
                  <a:txBody>
                    <a:bodyPr vert="horz" wrap="square"/>
                    <a:lstStyle/>
                    <a:p>
                      <a:pPr algn="ctr"/>
                      <a:r>
                        <a:rPr lang="en-US" sz="1400" b="1">
                          <a:solidFill>
                            <a:schemeClr val="tx1">
                              <a:lumMod val="75000"/>
                              <a:lumOff val="25000"/>
                            </a:schemeClr>
                          </a:solidFill>
                        </a:rPr>
                        <a:t>Performance Standard</a:t>
                      </a:r>
                    </a:p>
                    <a:p>
                      <a:pPr algn="ctr"/>
                      <a:r>
                        <a:rPr lang="en-US" sz="1400" b="1">
                          <a:solidFill>
                            <a:schemeClr val="tx1">
                              <a:lumMod val="75000"/>
                              <a:lumOff val="25000"/>
                            </a:schemeClr>
                          </a:solidFill>
                        </a:rPr>
                        <a:t>(50</a:t>
                      </a:r>
                      <a:r>
                        <a:rPr lang="en-US" sz="1400" b="1" baseline="30000">
                          <a:solidFill>
                            <a:schemeClr val="tx1">
                              <a:lumMod val="75000"/>
                              <a:lumOff val="25000"/>
                            </a:schemeClr>
                          </a:solidFill>
                        </a:rPr>
                        <a:t>th</a:t>
                      </a:r>
                      <a:r>
                        <a:rPr lang="en-US" sz="1400" b="1">
                          <a:solidFill>
                            <a:schemeClr val="tx1">
                              <a:lumMod val="75000"/>
                              <a:lumOff val="25000"/>
                            </a:schemeClr>
                          </a:solidFill>
                        </a:rPr>
                        <a:t> Percentile)</a:t>
                      </a:r>
                    </a:p>
                  </a:txBody>
                  <a:tcPr marL="12700" marR="12700" marT="9511" marB="0" anchor="ctr">
                    <a:solidFill>
                      <a:schemeClr val="tx2">
                        <a:lumMod val="40000"/>
                        <a:lumOff val="60000"/>
                      </a:schemeClr>
                    </a:solidFill>
                  </a:tcPr>
                </a:tc>
                <a:tc>
                  <a:txBody>
                    <a:bodyPr vert="horz" wrap="square"/>
                    <a:lstStyle/>
                    <a:p>
                      <a:pPr algn="ctr"/>
                      <a:r>
                        <a:rPr lang="en-US" sz="1400" b="1">
                          <a:solidFill>
                            <a:schemeClr val="tx1">
                              <a:lumMod val="75000"/>
                              <a:lumOff val="25000"/>
                            </a:schemeClr>
                          </a:solidFill>
                        </a:rPr>
                        <a:t>Benchmark</a:t>
                      </a:r>
                    </a:p>
                    <a:p>
                      <a:pPr algn="ctr"/>
                      <a:r>
                        <a:rPr lang="en-US" sz="1400" b="1">
                          <a:solidFill>
                            <a:schemeClr val="tx1">
                              <a:lumMod val="75000"/>
                              <a:lumOff val="25000"/>
                            </a:schemeClr>
                          </a:solidFill>
                        </a:rPr>
                        <a:t>(90</a:t>
                      </a:r>
                      <a:r>
                        <a:rPr lang="en-US" sz="1400" b="1" baseline="30000">
                          <a:solidFill>
                            <a:schemeClr val="tx1">
                              <a:lumMod val="75000"/>
                              <a:lumOff val="25000"/>
                            </a:schemeClr>
                          </a:solidFill>
                        </a:rPr>
                        <a:t>th</a:t>
                      </a:r>
                      <a:r>
                        <a:rPr lang="en-US" sz="1400" b="1">
                          <a:solidFill>
                            <a:schemeClr val="tx1">
                              <a:lumMod val="75000"/>
                              <a:lumOff val="25000"/>
                            </a:schemeClr>
                          </a:solidFill>
                        </a:rPr>
                        <a:t> percentile)</a:t>
                      </a:r>
                    </a:p>
                  </a:txBody>
                  <a:tcPr marL="12700" marR="12700" marT="9511" marB="0" anchor="ctr">
                    <a:solidFill>
                      <a:schemeClr val="tx2">
                        <a:lumMod val="40000"/>
                        <a:lumOff val="60000"/>
                      </a:schemeClr>
                    </a:solidFill>
                  </a:tcPr>
                </a:tc>
                <a:extLst>
                  <a:ext uri="{0D108BD9-81ED-4DB2-BD59-A6C34878D82A}">
                    <a16:rowId xmlns:a16="http://schemas.microsoft.com/office/drawing/2014/main" val="10000"/>
                  </a:ext>
                </a:extLst>
              </a:tr>
              <a:tr h="253324">
                <a:tc>
                  <a:txBody>
                    <a:bodyPr vert="horz" wrap="square"/>
                    <a:lstStyle/>
                    <a:p>
                      <a:r>
                        <a:rPr lang="en-US" sz="1600" b="1">
                          <a:solidFill>
                            <a:schemeClr val="tx1">
                              <a:lumMod val="75000"/>
                              <a:lumOff val="25000"/>
                            </a:schemeClr>
                          </a:solidFill>
                        </a:rPr>
                        <a:t> Anemia Management </a:t>
                      </a:r>
                    </a:p>
                  </a:txBody>
                  <a:tcPr marL="12700" marR="12700" marT="9511" marB="0" anchor="ctr">
                    <a:solidFill>
                      <a:schemeClr val="accent1">
                        <a:lumMod val="20000"/>
                        <a:lumOff val="80000"/>
                      </a:schemeClr>
                    </a:solidFill>
                  </a:tcPr>
                </a:tc>
                <a:tc>
                  <a:txBody>
                    <a:bodyPr vert="horz" wrap="square"/>
                    <a:lstStyle/>
                    <a:p>
                      <a:pPr algn="ctr"/>
                      <a:r>
                        <a:rPr lang="en-US" sz="1400">
                          <a:solidFill>
                            <a:schemeClr val="tx1">
                              <a:lumMod val="75000"/>
                              <a:lumOff val="25000"/>
                            </a:schemeClr>
                          </a:solidFill>
                        </a:rPr>
                        <a:t>1.2%</a:t>
                      </a:r>
                    </a:p>
                  </a:txBody>
                  <a:tcPr marL="12700" marR="12700" marT="9511" marB="0" anchor="ctr">
                    <a:solidFill>
                      <a:schemeClr val="accent1">
                        <a:lumMod val="20000"/>
                        <a:lumOff val="80000"/>
                      </a:schemeClr>
                    </a:solidFill>
                  </a:tcPr>
                </a:tc>
                <a:tc>
                  <a:txBody>
                    <a:bodyPr vert="horz" wrap="square"/>
                    <a:lstStyle/>
                    <a:p>
                      <a:pPr algn="ctr"/>
                      <a:r>
                        <a:rPr lang="en-US" sz="1400">
                          <a:solidFill>
                            <a:schemeClr val="tx1">
                              <a:lumMod val="75000"/>
                              <a:lumOff val="25000"/>
                            </a:schemeClr>
                          </a:solidFill>
                        </a:rPr>
                        <a:t>0%</a:t>
                      </a:r>
                    </a:p>
                  </a:txBody>
                  <a:tcPr marL="12700" marR="12700" marT="9511" marB="0" anchor="ctr">
                    <a:solidFill>
                      <a:schemeClr val="accent1">
                        <a:lumMod val="20000"/>
                        <a:lumOff val="80000"/>
                      </a:schemeClr>
                    </a:solidFill>
                  </a:tcPr>
                </a:tc>
                <a:tc>
                  <a:txBody>
                    <a:bodyPr vert="horz" wrap="square"/>
                    <a:lstStyle/>
                    <a:p>
                      <a:pPr algn="ctr"/>
                      <a:r>
                        <a:rPr lang="en-US" sz="1400">
                          <a:solidFill>
                            <a:schemeClr val="tx1">
                              <a:lumMod val="75000"/>
                              <a:lumOff val="25000"/>
                            </a:schemeClr>
                          </a:solidFill>
                        </a:rPr>
                        <a:t>0%</a:t>
                      </a:r>
                    </a:p>
                  </a:txBody>
                  <a:tcPr marL="12700" marR="12700" marT="9511" marB="0" anchor="ctr">
                    <a:solidFill>
                      <a:schemeClr val="accent1">
                        <a:lumMod val="20000"/>
                        <a:lumOff val="80000"/>
                      </a:schemeClr>
                    </a:solidFill>
                  </a:tcPr>
                </a:tc>
                <a:extLst>
                  <a:ext uri="{0D108BD9-81ED-4DB2-BD59-A6C34878D82A}">
                    <a16:rowId xmlns:a16="http://schemas.microsoft.com/office/drawing/2014/main" val="10001"/>
                  </a:ext>
                </a:extLst>
              </a:tr>
              <a:tr h="253324">
                <a:tc>
                  <a:txBody>
                    <a:bodyPr vert="horz" wrap="square"/>
                    <a:lstStyle/>
                    <a:p>
                      <a:r>
                        <a:rPr lang="en-US" sz="1600" b="1">
                          <a:solidFill>
                            <a:schemeClr val="tx1">
                              <a:lumMod val="75000"/>
                              <a:lumOff val="25000"/>
                            </a:schemeClr>
                          </a:solidFill>
                        </a:rPr>
                        <a:t> KT/V Dialysis Adequacy </a:t>
                      </a:r>
                    </a:p>
                  </a:txBody>
                  <a:tcPr marL="12700" marR="12700" marT="9511" marB="0" anchor="ctr">
                    <a:solidFill>
                      <a:schemeClr val="accent1">
                        <a:lumMod val="20000"/>
                        <a:lumOff val="80000"/>
                      </a:schemeClr>
                    </a:solidFill>
                  </a:tcPr>
                </a:tc>
                <a:tc>
                  <a:txBody>
                    <a:bodyPr vert="horz" wrap="square"/>
                    <a:lstStyle/>
                    <a:p>
                      <a:pPr algn="ctr"/>
                      <a:endParaRPr lang="en-US" sz="1400">
                        <a:solidFill>
                          <a:schemeClr val="tx1">
                            <a:lumMod val="75000"/>
                            <a:lumOff val="25000"/>
                          </a:schemeClr>
                        </a:solidFill>
                      </a:endParaRPr>
                    </a:p>
                  </a:txBody>
                  <a:tcPr marL="12700" marR="12700" marT="9511" marB="0" anchor="ctr">
                    <a:solidFill>
                      <a:schemeClr val="bg2">
                        <a:lumMod val="50000"/>
                        <a:lumOff val="50000"/>
                      </a:schemeClr>
                    </a:solidFill>
                  </a:tcPr>
                </a:tc>
                <a:tc>
                  <a:txBody>
                    <a:bodyPr vert="horz" wrap="square"/>
                    <a:lstStyle/>
                    <a:p>
                      <a:pPr algn="ctr"/>
                      <a:endParaRPr lang="en-US" sz="1400">
                        <a:solidFill>
                          <a:schemeClr val="tx1">
                            <a:lumMod val="75000"/>
                            <a:lumOff val="25000"/>
                          </a:schemeClr>
                        </a:solidFill>
                      </a:endParaRPr>
                    </a:p>
                  </a:txBody>
                  <a:tcPr marL="12700" marR="12700" marT="9511" marB="0" anchor="ctr">
                    <a:solidFill>
                      <a:schemeClr val="bg2">
                        <a:lumMod val="50000"/>
                        <a:lumOff val="50000"/>
                      </a:schemeClr>
                    </a:solidFill>
                  </a:tcPr>
                </a:tc>
                <a:tc>
                  <a:txBody>
                    <a:bodyPr vert="horz" wrap="square"/>
                    <a:lstStyle/>
                    <a:p>
                      <a:pPr algn="ctr"/>
                      <a:endParaRPr lang="en-US" sz="1400">
                        <a:solidFill>
                          <a:schemeClr val="tx1">
                            <a:lumMod val="75000"/>
                            <a:lumOff val="25000"/>
                          </a:schemeClr>
                        </a:solidFill>
                      </a:endParaRPr>
                    </a:p>
                  </a:txBody>
                  <a:tcPr marL="12700" marR="12700" marT="9511" marB="0" anchor="ctr">
                    <a:solidFill>
                      <a:schemeClr val="bg2">
                        <a:lumMod val="50000"/>
                        <a:lumOff val="50000"/>
                      </a:schemeClr>
                    </a:solidFill>
                  </a:tcPr>
                </a:tc>
                <a:extLst>
                  <a:ext uri="{0D108BD9-81ED-4DB2-BD59-A6C34878D82A}">
                    <a16:rowId xmlns:a16="http://schemas.microsoft.com/office/drawing/2014/main" val="10002"/>
                  </a:ext>
                </a:extLst>
              </a:tr>
              <a:tr h="253324">
                <a:tc>
                  <a:txBody>
                    <a:bodyPr vert="horz" wrap="square"/>
                    <a:lstStyle/>
                    <a:p>
                      <a:pPr marL="742950" lvl="1" indent="-285750">
                        <a:buFont typeface="Arial" panose="020b0604020202020204" pitchFamily="34" charset="0"/>
                        <a:buChar char="•"/>
                      </a:pPr>
                      <a:r>
                        <a:rPr lang="en-US" sz="1600">
                          <a:solidFill>
                            <a:schemeClr val="tx1">
                              <a:lumMod val="75000"/>
                              <a:lumOff val="25000"/>
                            </a:schemeClr>
                          </a:solidFill>
                        </a:rPr>
                        <a:t>Adult</a:t>
                      </a:r>
                      <a:r>
                        <a:rPr lang="en-US" sz="1600" baseline="0">
                          <a:solidFill>
                            <a:schemeClr val="tx1">
                              <a:lumMod val="75000"/>
                              <a:lumOff val="25000"/>
                            </a:schemeClr>
                          </a:solidFill>
                        </a:rPr>
                        <a:t> Hemodialysis</a:t>
                      </a:r>
                      <a:endParaRPr lang="en-US" sz="1600">
                        <a:solidFill>
                          <a:schemeClr val="tx1">
                            <a:lumMod val="75000"/>
                            <a:lumOff val="25000"/>
                          </a:schemeClr>
                        </a:solidFill>
                      </a:endParaRPr>
                    </a:p>
                  </a:txBody>
                  <a:tcPr marL="12700" marR="12700" marT="9511" marB="0" anchor="ctr">
                    <a:solidFill>
                      <a:schemeClr val="accent1">
                        <a:lumMod val="20000"/>
                        <a:lumOff val="80000"/>
                      </a:schemeClr>
                    </a:solidFill>
                  </a:tcPr>
                </a:tc>
                <a:tc>
                  <a:txBody>
                    <a:bodyPr vert="horz" wrap="square"/>
                    <a:lstStyle/>
                    <a:p>
                      <a:pPr algn="ctr"/>
                      <a:r>
                        <a:rPr lang="en-US" sz="1400">
                          <a:solidFill>
                            <a:schemeClr val="tx1">
                              <a:lumMod val="75000"/>
                              <a:lumOff val="25000"/>
                            </a:schemeClr>
                          </a:solidFill>
                        </a:rPr>
                        <a:t>86%</a:t>
                      </a:r>
                    </a:p>
                  </a:txBody>
                  <a:tcPr marL="12700" marR="12700" marT="9511" marB="0" anchor="ctr">
                    <a:solidFill>
                      <a:schemeClr val="accent1">
                        <a:lumMod val="20000"/>
                        <a:lumOff val="80000"/>
                      </a:schemeClr>
                    </a:solidFill>
                  </a:tcPr>
                </a:tc>
                <a:tc>
                  <a:txBody>
                    <a:bodyPr vert="horz" wrap="square"/>
                    <a:lstStyle/>
                    <a:p>
                      <a:pPr algn="ctr"/>
                      <a:r>
                        <a:rPr lang="en-US" sz="1400">
                          <a:solidFill>
                            <a:schemeClr val="tx1">
                              <a:lumMod val="75000"/>
                              <a:lumOff val="25000"/>
                            </a:schemeClr>
                          </a:solidFill>
                        </a:rPr>
                        <a:t>93.4%</a:t>
                      </a:r>
                    </a:p>
                  </a:txBody>
                  <a:tcPr marL="12700" marR="12700" marT="9511" marB="0" anchor="ctr">
                    <a:solidFill>
                      <a:schemeClr val="accent1">
                        <a:lumMod val="20000"/>
                        <a:lumOff val="80000"/>
                      </a:schemeClr>
                    </a:solidFill>
                  </a:tcPr>
                </a:tc>
                <a:tc>
                  <a:txBody>
                    <a:bodyPr vert="horz" wrap="square"/>
                    <a:lstStyle/>
                    <a:p>
                      <a:pPr algn="ctr"/>
                      <a:r>
                        <a:rPr lang="en-US" sz="1400">
                          <a:solidFill>
                            <a:schemeClr val="tx1">
                              <a:lumMod val="75000"/>
                              <a:lumOff val="25000"/>
                            </a:schemeClr>
                          </a:solidFill>
                        </a:rPr>
                        <a:t>97.4%</a:t>
                      </a:r>
                    </a:p>
                  </a:txBody>
                  <a:tcPr marL="12700" marR="12700" marT="9511" marB="0" anchor="ctr">
                    <a:solidFill>
                      <a:schemeClr val="accent1">
                        <a:lumMod val="20000"/>
                        <a:lumOff val="80000"/>
                      </a:schemeClr>
                    </a:solidFill>
                  </a:tcPr>
                </a:tc>
                <a:extLst>
                  <a:ext uri="{0D108BD9-81ED-4DB2-BD59-A6C34878D82A}">
                    <a16:rowId xmlns:a16="http://schemas.microsoft.com/office/drawing/2014/main" val="10003"/>
                  </a:ext>
                </a:extLst>
              </a:tr>
              <a:tr h="253324">
                <a:tc>
                  <a:txBody>
                    <a:bodyPr vert="horz" wrap="square"/>
                    <a:lstStyle/>
                    <a:p>
                      <a:pPr marL="742950" lvl="1" indent="-285750">
                        <a:buFont typeface="Arial" panose="020b0604020202020204" pitchFamily="34" charset="0"/>
                        <a:buChar char="•"/>
                      </a:pPr>
                      <a:r>
                        <a:rPr lang="en-US" sz="1600">
                          <a:solidFill>
                            <a:schemeClr val="tx1">
                              <a:lumMod val="75000"/>
                              <a:lumOff val="25000"/>
                            </a:schemeClr>
                          </a:solidFill>
                        </a:rPr>
                        <a:t>Adult</a:t>
                      </a:r>
                      <a:r>
                        <a:rPr lang="en-US" sz="1600" baseline="0">
                          <a:solidFill>
                            <a:schemeClr val="tx1">
                              <a:lumMod val="75000"/>
                              <a:lumOff val="25000"/>
                            </a:schemeClr>
                          </a:solidFill>
                        </a:rPr>
                        <a:t> Peritoneal </a:t>
                      </a:r>
                      <a:endParaRPr lang="en-US" sz="1600">
                        <a:solidFill>
                          <a:schemeClr val="tx1">
                            <a:lumMod val="75000"/>
                            <a:lumOff val="25000"/>
                          </a:schemeClr>
                        </a:solidFill>
                      </a:endParaRPr>
                    </a:p>
                  </a:txBody>
                  <a:tcPr marL="12700" marR="12700" marT="9511" marB="0" anchor="ctr">
                    <a:solidFill>
                      <a:schemeClr val="accent1">
                        <a:lumMod val="20000"/>
                        <a:lumOff val="80000"/>
                      </a:schemeClr>
                    </a:solidFill>
                  </a:tcPr>
                </a:tc>
                <a:tc>
                  <a:txBody>
                    <a:bodyPr vert="horz" wrap="square"/>
                    <a:lstStyle/>
                    <a:p>
                      <a:pPr algn="ctr"/>
                      <a:r>
                        <a:rPr lang="en-US" sz="1400">
                          <a:solidFill>
                            <a:schemeClr val="tx1">
                              <a:lumMod val="75000"/>
                              <a:lumOff val="25000"/>
                            </a:schemeClr>
                          </a:solidFill>
                        </a:rPr>
                        <a:t>67.8%</a:t>
                      </a:r>
                    </a:p>
                  </a:txBody>
                  <a:tcPr marL="12700" marR="12700" marT="9511" marB="0" anchor="ctr">
                    <a:solidFill>
                      <a:schemeClr val="accent1">
                        <a:lumMod val="20000"/>
                        <a:lumOff val="80000"/>
                      </a:schemeClr>
                    </a:solidFill>
                  </a:tcPr>
                </a:tc>
                <a:tc>
                  <a:txBody>
                    <a:bodyPr vert="horz" wrap="square"/>
                    <a:lstStyle/>
                    <a:p>
                      <a:pPr algn="ctr"/>
                      <a:r>
                        <a:rPr lang="en-US" sz="1400">
                          <a:solidFill>
                            <a:schemeClr val="tx1">
                              <a:lumMod val="75000"/>
                              <a:lumOff val="25000"/>
                            </a:schemeClr>
                          </a:solidFill>
                        </a:rPr>
                        <a:t>85.7%</a:t>
                      </a:r>
                    </a:p>
                  </a:txBody>
                  <a:tcPr marL="12700" marR="12700" marT="9511" marB="0" anchor="ctr">
                    <a:solidFill>
                      <a:schemeClr val="accent1">
                        <a:lumMod val="20000"/>
                        <a:lumOff val="80000"/>
                      </a:schemeClr>
                    </a:solidFill>
                  </a:tcPr>
                </a:tc>
                <a:tc>
                  <a:txBody>
                    <a:bodyPr vert="horz" wrap="square"/>
                    <a:lstStyle/>
                    <a:p>
                      <a:pPr algn="ctr"/>
                      <a:r>
                        <a:rPr lang="en-US" sz="1400">
                          <a:solidFill>
                            <a:schemeClr val="tx1">
                              <a:lumMod val="75000"/>
                              <a:lumOff val="25000"/>
                            </a:schemeClr>
                          </a:solidFill>
                        </a:rPr>
                        <a:t>94.8%</a:t>
                      </a:r>
                    </a:p>
                  </a:txBody>
                  <a:tcPr marL="12700" marR="12700" marT="9511" marB="0" anchor="ctr">
                    <a:solidFill>
                      <a:schemeClr val="accent1">
                        <a:lumMod val="20000"/>
                        <a:lumOff val="80000"/>
                      </a:schemeClr>
                    </a:solidFill>
                  </a:tcPr>
                </a:tc>
                <a:extLst>
                  <a:ext uri="{0D108BD9-81ED-4DB2-BD59-A6C34878D82A}">
                    <a16:rowId xmlns:a16="http://schemas.microsoft.com/office/drawing/2014/main" val="10004"/>
                  </a:ext>
                </a:extLst>
              </a:tr>
              <a:tr h="253324">
                <a:tc>
                  <a:txBody>
                    <a:bodyPr vert="horz" wrap="square"/>
                    <a:lstStyle/>
                    <a:p>
                      <a:pPr marL="742950" lvl="1" indent="-285750">
                        <a:buFont typeface="Arial" panose="020b0604020202020204" pitchFamily="34" charset="0"/>
                        <a:buChar char="•"/>
                      </a:pPr>
                      <a:r>
                        <a:rPr lang="en-US" sz="1600">
                          <a:solidFill>
                            <a:schemeClr val="tx1">
                              <a:lumMod val="75000"/>
                              <a:lumOff val="25000"/>
                            </a:schemeClr>
                          </a:solidFill>
                        </a:rPr>
                        <a:t>Pediatric Hemodialysis</a:t>
                      </a:r>
                    </a:p>
                  </a:txBody>
                  <a:tcPr marL="12700" marR="12700" marT="9511" marB="0" anchor="ctr">
                    <a:solidFill>
                      <a:schemeClr val="accent1">
                        <a:lumMod val="20000"/>
                        <a:lumOff val="80000"/>
                      </a:schemeClr>
                    </a:solidFill>
                  </a:tcPr>
                </a:tc>
                <a:tc>
                  <a:txBody>
                    <a:bodyPr vert="horz" wrap="square"/>
                    <a:lstStyle/>
                    <a:p>
                      <a:pPr algn="ctr"/>
                      <a:r>
                        <a:rPr lang="en-US" sz="1400">
                          <a:solidFill>
                            <a:schemeClr val="tx1">
                              <a:lumMod val="75000"/>
                              <a:lumOff val="25000"/>
                            </a:schemeClr>
                          </a:solidFill>
                        </a:rPr>
                        <a:t>83%</a:t>
                      </a:r>
                    </a:p>
                  </a:txBody>
                  <a:tcPr marL="12700" marR="12700" marT="9511" marB="0" anchor="ctr">
                    <a:solidFill>
                      <a:schemeClr val="accent1">
                        <a:lumMod val="20000"/>
                        <a:lumOff val="80000"/>
                      </a:schemeClr>
                    </a:solidFill>
                  </a:tcPr>
                </a:tc>
                <a:tc>
                  <a:txBody>
                    <a:bodyPr vert="horz" wrap="square"/>
                    <a:lstStyle/>
                    <a:p>
                      <a:pPr algn="ctr"/>
                      <a:r>
                        <a:rPr lang="en-US" sz="1400">
                          <a:solidFill>
                            <a:schemeClr val="tx1">
                              <a:lumMod val="75000"/>
                              <a:lumOff val="25000"/>
                            </a:schemeClr>
                          </a:solidFill>
                        </a:rPr>
                        <a:t>93%</a:t>
                      </a:r>
                    </a:p>
                  </a:txBody>
                  <a:tcPr marL="12700" marR="12700" marT="9511" marB="0" anchor="ctr">
                    <a:solidFill>
                      <a:schemeClr val="accent1">
                        <a:lumMod val="20000"/>
                        <a:lumOff val="80000"/>
                      </a:schemeClr>
                    </a:solidFill>
                  </a:tcPr>
                </a:tc>
                <a:tc>
                  <a:txBody>
                    <a:bodyPr vert="horz" wrap="square"/>
                    <a:lstStyle/>
                    <a:p>
                      <a:pPr algn="ctr"/>
                      <a:r>
                        <a:rPr lang="en-US" sz="1400">
                          <a:solidFill>
                            <a:schemeClr val="tx1">
                              <a:lumMod val="75000"/>
                              <a:lumOff val="25000"/>
                            </a:schemeClr>
                          </a:solidFill>
                        </a:rPr>
                        <a:t>97.1%</a:t>
                      </a:r>
                    </a:p>
                  </a:txBody>
                  <a:tcPr marL="12700" marR="12700" marT="9511" marB="0" anchor="ctr">
                    <a:solidFill>
                      <a:schemeClr val="accent1">
                        <a:lumMod val="20000"/>
                        <a:lumOff val="80000"/>
                      </a:schemeClr>
                    </a:solidFill>
                  </a:tcPr>
                </a:tc>
                <a:extLst>
                  <a:ext uri="{0D108BD9-81ED-4DB2-BD59-A6C34878D82A}">
                    <a16:rowId xmlns:a16="http://schemas.microsoft.com/office/drawing/2014/main" val="10005"/>
                  </a:ext>
                </a:extLst>
              </a:tr>
              <a:tr h="253324">
                <a:tc>
                  <a:txBody>
                    <a:bodyPr vert="horz" wrap="square"/>
                    <a:lstStyle/>
                    <a:p>
                      <a:r>
                        <a:rPr lang="en-US" sz="1600" b="1">
                          <a:solidFill>
                            <a:schemeClr val="tx1">
                              <a:lumMod val="75000"/>
                              <a:lumOff val="25000"/>
                            </a:schemeClr>
                          </a:solidFill>
                        </a:rPr>
                        <a:t> Vascular Access</a:t>
                      </a:r>
                      <a:r>
                        <a:rPr lang="en-US" sz="1600" b="1" baseline="0">
                          <a:solidFill>
                            <a:schemeClr val="tx1">
                              <a:lumMod val="75000"/>
                              <a:lumOff val="25000"/>
                            </a:schemeClr>
                          </a:solidFill>
                        </a:rPr>
                        <a:t> Type</a:t>
                      </a:r>
                      <a:endParaRPr lang="en-US" sz="1600" b="1">
                        <a:solidFill>
                          <a:schemeClr val="tx1">
                            <a:lumMod val="75000"/>
                            <a:lumOff val="25000"/>
                          </a:schemeClr>
                        </a:solidFill>
                      </a:endParaRPr>
                    </a:p>
                  </a:txBody>
                  <a:tcPr marL="12700" marR="12700" marT="9511" marB="0" anchor="ctr">
                    <a:solidFill>
                      <a:schemeClr val="accent1">
                        <a:lumMod val="20000"/>
                        <a:lumOff val="80000"/>
                      </a:schemeClr>
                    </a:solidFill>
                  </a:tcPr>
                </a:tc>
                <a:tc>
                  <a:txBody>
                    <a:bodyPr vert="horz" wrap="square"/>
                    <a:lstStyle/>
                    <a:p>
                      <a:pPr algn="ctr"/>
                      <a:endParaRPr lang="en-US" sz="1400">
                        <a:solidFill>
                          <a:schemeClr val="tx1">
                            <a:lumMod val="75000"/>
                            <a:lumOff val="25000"/>
                          </a:schemeClr>
                        </a:solidFill>
                      </a:endParaRPr>
                    </a:p>
                  </a:txBody>
                  <a:tcPr marL="12700" marR="12700" marT="9511" marB="0" anchor="ctr">
                    <a:solidFill>
                      <a:schemeClr val="bg2">
                        <a:lumMod val="65000"/>
                        <a:lumOff val="35000"/>
                      </a:schemeClr>
                    </a:solidFill>
                  </a:tcPr>
                </a:tc>
                <a:tc>
                  <a:txBody>
                    <a:bodyPr vert="horz" wrap="square"/>
                    <a:lstStyle/>
                    <a:p>
                      <a:pPr algn="ctr"/>
                      <a:endParaRPr lang="en-US" sz="1400">
                        <a:solidFill>
                          <a:schemeClr val="tx1">
                            <a:lumMod val="75000"/>
                            <a:lumOff val="25000"/>
                          </a:schemeClr>
                        </a:solidFill>
                      </a:endParaRPr>
                    </a:p>
                  </a:txBody>
                  <a:tcPr marL="12700" marR="12700" marT="9511" marB="0" anchor="ctr">
                    <a:solidFill>
                      <a:schemeClr val="bg2">
                        <a:lumMod val="65000"/>
                        <a:lumOff val="35000"/>
                      </a:schemeClr>
                    </a:solidFill>
                  </a:tcPr>
                </a:tc>
                <a:tc>
                  <a:txBody>
                    <a:bodyPr vert="horz" wrap="square"/>
                    <a:lstStyle/>
                    <a:p>
                      <a:pPr algn="ctr"/>
                      <a:endParaRPr lang="en-US" sz="1400">
                        <a:solidFill>
                          <a:schemeClr val="tx1">
                            <a:lumMod val="75000"/>
                            <a:lumOff val="25000"/>
                          </a:schemeClr>
                        </a:solidFill>
                      </a:endParaRPr>
                    </a:p>
                  </a:txBody>
                  <a:tcPr marL="12700" marR="12700" marT="9511" marB="0" anchor="ctr">
                    <a:solidFill>
                      <a:schemeClr val="bg2">
                        <a:lumMod val="65000"/>
                        <a:lumOff val="35000"/>
                      </a:schemeClr>
                    </a:solidFill>
                  </a:tcPr>
                </a:tc>
                <a:extLst>
                  <a:ext uri="{0D108BD9-81ED-4DB2-BD59-A6C34878D82A}">
                    <a16:rowId xmlns:a16="http://schemas.microsoft.com/office/drawing/2014/main" val="10006"/>
                  </a:ext>
                </a:extLst>
              </a:tr>
              <a:tr h="253324">
                <a:tc>
                  <a:txBody>
                    <a:bodyPr vert="horz" wrap="square"/>
                    <a:lstStyle/>
                    <a:p>
                      <a:pPr marL="742950" lvl="1" indent="-285750">
                        <a:buFont typeface="Arial" panose="020b0604020202020204" pitchFamily="34" charset="0"/>
                        <a:buChar char="•"/>
                      </a:pPr>
                      <a:r>
                        <a:rPr lang="en-US" sz="1600">
                          <a:solidFill>
                            <a:schemeClr val="tx1">
                              <a:lumMod val="75000"/>
                              <a:lumOff val="25000"/>
                            </a:schemeClr>
                          </a:solidFill>
                        </a:rPr>
                        <a:t>AVF</a:t>
                      </a:r>
                    </a:p>
                  </a:txBody>
                  <a:tcPr marL="12700" marR="12700" marT="9511" marB="0" anchor="ctr">
                    <a:solidFill>
                      <a:schemeClr val="accent1">
                        <a:lumMod val="20000"/>
                        <a:lumOff val="80000"/>
                      </a:schemeClr>
                    </a:solidFill>
                  </a:tcPr>
                </a:tc>
                <a:tc>
                  <a:txBody>
                    <a:bodyPr vert="horz" wrap="square"/>
                    <a:lstStyle/>
                    <a:p>
                      <a:pPr algn="ctr"/>
                      <a:r>
                        <a:rPr lang="en-US" sz="1400">
                          <a:solidFill>
                            <a:schemeClr val="tx1">
                              <a:lumMod val="75000"/>
                              <a:lumOff val="25000"/>
                            </a:schemeClr>
                          </a:solidFill>
                        </a:rPr>
                        <a:t>49.9%</a:t>
                      </a:r>
                    </a:p>
                  </a:txBody>
                  <a:tcPr marL="12700" marR="12700" marT="9511" marB="0" anchor="ctr">
                    <a:solidFill>
                      <a:schemeClr val="accent1">
                        <a:lumMod val="20000"/>
                        <a:lumOff val="80000"/>
                      </a:schemeClr>
                    </a:solidFill>
                  </a:tcPr>
                </a:tc>
                <a:tc>
                  <a:txBody>
                    <a:bodyPr vert="horz" wrap="square"/>
                    <a:lstStyle/>
                    <a:p>
                      <a:pPr algn="ctr"/>
                      <a:r>
                        <a:rPr lang="en-US" sz="1400">
                          <a:solidFill>
                            <a:schemeClr val="tx1">
                              <a:lumMod val="75000"/>
                              <a:lumOff val="25000"/>
                            </a:schemeClr>
                          </a:solidFill>
                        </a:rPr>
                        <a:t>62.3%</a:t>
                      </a:r>
                    </a:p>
                  </a:txBody>
                  <a:tcPr marL="12700" marR="12700" marT="9511" marB="0" anchor="ctr">
                    <a:solidFill>
                      <a:schemeClr val="accent1">
                        <a:lumMod val="20000"/>
                        <a:lumOff val="80000"/>
                      </a:schemeClr>
                    </a:solidFill>
                  </a:tcPr>
                </a:tc>
                <a:tc>
                  <a:txBody>
                    <a:bodyPr vert="horz" wrap="square"/>
                    <a:lstStyle/>
                    <a:p>
                      <a:pPr algn="ctr"/>
                      <a:r>
                        <a:rPr lang="en-US" sz="1400">
                          <a:solidFill>
                            <a:schemeClr val="tx1">
                              <a:lumMod val="75000"/>
                              <a:lumOff val="25000"/>
                            </a:schemeClr>
                          </a:solidFill>
                        </a:rPr>
                        <a:t>77.0%</a:t>
                      </a:r>
                    </a:p>
                  </a:txBody>
                  <a:tcPr marL="12700" marR="12700" marT="9511" marB="0" anchor="ctr">
                    <a:solidFill>
                      <a:schemeClr val="accent1">
                        <a:lumMod val="20000"/>
                        <a:lumOff val="80000"/>
                      </a:schemeClr>
                    </a:solidFill>
                  </a:tcPr>
                </a:tc>
                <a:extLst>
                  <a:ext uri="{0D108BD9-81ED-4DB2-BD59-A6C34878D82A}">
                    <a16:rowId xmlns:a16="http://schemas.microsoft.com/office/drawing/2014/main" val="10007"/>
                  </a:ext>
                </a:extLst>
              </a:tr>
              <a:tr h="253324">
                <a:tc>
                  <a:txBody>
                    <a:bodyPr vert="horz" wrap="square"/>
                    <a:lstStyle/>
                    <a:p>
                      <a:pPr marL="742950" lvl="1" indent="-285750">
                        <a:buFont typeface="Arial" panose="020b0604020202020204" pitchFamily="34" charset="0"/>
                        <a:buChar char="•"/>
                      </a:pPr>
                      <a:r>
                        <a:rPr lang="en-US" sz="1600">
                          <a:solidFill>
                            <a:schemeClr val="tx1">
                              <a:lumMod val="75000"/>
                              <a:lumOff val="25000"/>
                            </a:schemeClr>
                          </a:solidFill>
                        </a:rPr>
                        <a:t>Catheter</a:t>
                      </a:r>
                    </a:p>
                  </a:txBody>
                  <a:tcPr marL="12700" marR="12700" marT="9511" marB="0" anchor="ctr">
                    <a:solidFill>
                      <a:schemeClr val="accent1">
                        <a:lumMod val="20000"/>
                        <a:lumOff val="80000"/>
                      </a:schemeClr>
                    </a:solidFill>
                  </a:tcPr>
                </a:tc>
                <a:tc>
                  <a:txBody>
                    <a:bodyPr vert="horz" wrap="square"/>
                    <a:lstStyle/>
                    <a:p>
                      <a:pPr algn="ctr"/>
                      <a:r>
                        <a:rPr lang="en-US" sz="1400">
                          <a:solidFill>
                            <a:schemeClr val="tx1">
                              <a:lumMod val="75000"/>
                              <a:lumOff val="25000"/>
                            </a:schemeClr>
                          </a:solidFill>
                        </a:rPr>
                        <a:t>19.9%</a:t>
                      </a:r>
                    </a:p>
                  </a:txBody>
                  <a:tcPr marL="12700" marR="12700" marT="9511" marB="0" anchor="ctr">
                    <a:solidFill>
                      <a:schemeClr val="accent1">
                        <a:lumMod val="20000"/>
                        <a:lumOff val="80000"/>
                      </a:schemeClr>
                    </a:solidFill>
                  </a:tcPr>
                </a:tc>
                <a:tc>
                  <a:txBody>
                    <a:bodyPr vert="horz" wrap="square"/>
                    <a:lstStyle/>
                    <a:p>
                      <a:pPr algn="ctr"/>
                      <a:r>
                        <a:rPr lang="en-US" sz="1400">
                          <a:solidFill>
                            <a:schemeClr val="tx1">
                              <a:lumMod val="75000"/>
                              <a:lumOff val="25000"/>
                            </a:schemeClr>
                          </a:solidFill>
                        </a:rPr>
                        <a:t>10.6%</a:t>
                      </a:r>
                    </a:p>
                  </a:txBody>
                  <a:tcPr marL="12700" marR="12700" marT="9511" marB="0" anchor="ctr">
                    <a:solidFill>
                      <a:schemeClr val="accent1">
                        <a:lumMod val="20000"/>
                        <a:lumOff val="80000"/>
                      </a:schemeClr>
                    </a:solidFill>
                  </a:tcPr>
                </a:tc>
                <a:tc>
                  <a:txBody>
                    <a:bodyPr vert="horz" wrap="square"/>
                    <a:lstStyle/>
                    <a:p>
                      <a:pPr algn="ctr"/>
                      <a:r>
                        <a:rPr lang="en-US" sz="1400">
                          <a:solidFill>
                            <a:schemeClr val="tx1">
                              <a:lumMod val="75000"/>
                              <a:lumOff val="25000"/>
                            </a:schemeClr>
                          </a:solidFill>
                        </a:rPr>
                        <a:t>2.8%</a:t>
                      </a:r>
                    </a:p>
                  </a:txBody>
                  <a:tcPr marL="12700" marR="12700" marT="9511" marB="0" anchor="ctr">
                    <a:solidFill>
                      <a:schemeClr val="accent1">
                        <a:lumMod val="20000"/>
                        <a:lumOff val="80000"/>
                      </a:schemeClr>
                    </a:solidFill>
                  </a:tcPr>
                </a:tc>
                <a:extLst>
                  <a:ext uri="{0D108BD9-81ED-4DB2-BD59-A6C34878D82A}">
                    <a16:rowId xmlns:a16="http://schemas.microsoft.com/office/drawing/2014/main" val="10008"/>
                  </a:ext>
                </a:extLst>
              </a:tr>
              <a:tr h="253324">
                <a:tc>
                  <a:txBody>
                    <a:bodyPr vert="horz" wrap="square"/>
                    <a:lstStyle/>
                    <a:p>
                      <a:r>
                        <a:rPr lang="en-US" sz="1600" b="1">
                          <a:solidFill>
                            <a:schemeClr val="tx1">
                              <a:lumMod val="75000"/>
                              <a:lumOff val="25000"/>
                            </a:schemeClr>
                          </a:solidFill>
                        </a:rPr>
                        <a:t> National Healthcare Safety</a:t>
                      </a:r>
                      <a:r>
                        <a:rPr lang="en-US" sz="1600" b="1" baseline="0">
                          <a:solidFill>
                            <a:schemeClr val="tx1">
                              <a:lumMod val="75000"/>
                              <a:lumOff val="25000"/>
                            </a:schemeClr>
                          </a:solidFill>
                        </a:rPr>
                        <a:t> Network (N</a:t>
                      </a:r>
                      <a:r>
                        <a:rPr lang="en-US" sz="1600" b="1">
                          <a:solidFill>
                            <a:schemeClr val="tx1">
                              <a:lumMod val="75000"/>
                              <a:lumOff val="25000"/>
                            </a:schemeClr>
                          </a:solidFill>
                        </a:rPr>
                        <a:t>HSN) Bloodstream Infections</a:t>
                      </a:r>
                    </a:p>
                  </a:txBody>
                  <a:tcPr marL="12700" marR="12700" marT="9511" marB="0" anchor="ctr">
                    <a:solidFill>
                      <a:schemeClr val="accent1">
                        <a:lumMod val="20000"/>
                        <a:lumOff val="80000"/>
                      </a:schemeClr>
                    </a:solidFill>
                  </a:tcPr>
                </a:tc>
                <a:tc>
                  <a:txBody>
                    <a:bodyPr vert="horz" wrap="square"/>
                    <a:lstStyle/>
                    <a:p>
                      <a:endParaRPr lang="en-US">
                        <a:solidFill>
                          <a:schemeClr val="tx1">
                            <a:lumMod val="75000"/>
                            <a:lumOff val="25000"/>
                          </a:schemeClr>
                        </a:solidFill>
                      </a:endParaRPr>
                    </a:p>
                  </a:txBody>
                  <a:tcPr marL="12700" marR="12700" marT="9511" marB="0" anchor="ctr">
                    <a:solidFill>
                      <a:schemeClr val="accent1">
                        <a:lumMod val="20000"/>
                        <a:lumOff val="80000"/>
                      </a:schemeClr>
                    </a:solidFill>
                  </a:tcPr>
                </a:tc>
                <a:tc>
                  <a:txBody>
                    <a:bodyPr vert="horz" wrap="square"/>
                    <a:lstStyle/>
                    <a:p>
                      <a:endParaRPr lang="en-US">
                        <a:solidFill>
                          <a:schemeClr val="tx1">
                            <a:lumMod val="75000"/>
                            <a:lumOff val="25000"/>
                          </a:schemeClr>
                        </a:solidFill>
                      </a:endParaRPr>
                    </a:p>
                  </a:txBody>
                  <a:tcPr marL="12700" marR="12700" marT="9511" marB="0" anchor="ctr">
                    <a:solidFill>
                      <a:schemeClr val="accent1">
                        <a:lumMod val="20000"/>
                        <a:lumOff val="80000"/>
                      </a:schemeClr>
                    </a:solidFill>
                  </a:tcPr>
                </a:tc>
                <a:tc>
                  <a:txBody>
                    <a:bodyPr vert="horz" wrap="square"/>
                    <a:lstStyle/>
                    <a:p>
                      <a:endParaRPr lang="en-US">
                        <a:solidFill>
                          <a:schemeClr val="tx1">
                            <a:lumMod val="75000"/>
                            <a:lumOff val="25000"/>
                          </a:schemeClr>
                        </a:solidFill>
                      </a:endParaRPr>
                    </a:p>
                  </a:txBody>
                  <a:tcPr marL="12700" marR="12700" marT="9511" marB="0" anchor="ctr">
                    <a:solidFill>
                      <a:schemeClr val="accent1">
                        <a:lumMod val="20000"/>
                        <a:lumOff val="80000"/>
                      </a:schemeClr>
                    </a:solidFill>
                  </a:tcPr>
                </a:tc>
                <a:extLst>
                  <a:ext uri="{0D108BD9-81ED-4DB2-BD59-A6C34878D82A}">
                    <a16:rowId xmlns:a16="http://schemas.microsoft.com/office/drawing/2014/main" val="10009"/>
                  </a:ext>
                </a:extLst>
              </a:tr>
              <a:tr h="442418">
                <a:tc>
                  <a:txBody>
                    <a:bodyPr vert="horz" wrap="square"/>
                    <a:lstStyle/>
                    <a:p>
                      <a:r>
                        <a:rPr lang="en-US" sz="1600" b="1">
                          <a:solidFill>
                            <a:schemeClr val="tx1">
                              <a:lumMod val="75000"/>
                              <a:lumOff val="25000"/>
                            </a:schemeClr>
                          </a:solidFill>
                        </a:rPr>
                        <a:t> Hypercalcemia</a:t>
                      </a:r>
                    </a:p>
                  </a:txBody>
                  <a:tcPr marL="12700" marR="12700" marT="9511" marB="0" anchor="ctr">
                    <a:solidFill>
                      <a:schemeClr val="accent1">
                        <a:lumMod val="20000"/>
                        <a:lumOff val="80000"/>
                      </a:schemeClr>
                    </a:solidFill>
                  </a:tcPr>
                </a:tc>
                <a:tc>
                  <a:txBody>
                    <a:bodyPr vert="horz" wrap="square"/>
                    <a:lstStyle/>
                    <a:p>
                      <a:pPr algn="ctr"/>
                      <a:r>
                        <a:rPr lang="en-US" sz="1400">
                          <a:solidFill>
                            <a:schemeClr val="tx1">
                              <a:lumMod val="75000"/>
                              <a:lumOff val="25000"/>
                            </a:schemeClr>
                          </a:solidFill>
                        </a:rPr>
                        <a:t>5.4%</a:t>
                      </a:r>
                    </a:p>
                  </a:txBody>
                  <a:tcPr marL="12700" marR="12700" marT="9511" marB="0" anchor="ctr">
                    <a:solidFill>
                      <a:schemeClr val="accent1">
                        <a:lumMod val="20000"/>
                        <a:lumOff val="80000"/>
                      </a:schemeClr>
                    </a:solidFill>
                  </a:tcPr>
                </a:tc>
                <a:tc>
                  <a:txBody>
                    <a:bodyPr vert="horz" wrap="square"/>
                    <a:lstStyle/>
                    <a:p>
                      <a:pPr algn="ctr"/>
                      <a:r>
                        <a:rPr lang="en-US" sz="1400">
                          <a:solidFill>
                            <a:schemeClr val="tx1">
                              <a:lumMod val="75000"/>
                              <a:lumOff val="25000"/>
                            </a:schemeClr>
                          </a:solidFill>
                        </a:rPr>
                        <a:t>1.7%</a:t>
                      </a:r>
                    </a:p>
                  </a:txBody>
                  <a:tcPr marL="12700" marR="12700" marT="9511" marB="0" anchor="ctr">
                    <a:solidFill>
                      <a:schemeClr val="accent1">
                        <a:lumMod val="20000"/>
                        <a:lumOff val="80000"/>
                      </a:schemeClr>
                    </a:solidFill>
                  </a:tcPr>
                </a:tc>
                <a:tc>
                  <a:txBody>
                    <a:bodyPr vert="horz" wrap="square"/>
                    <a:lstStyle/>
                    <a:p>
                      <a:pPr algn="ctr"/>
                      <a:r>
                        <a:rPr lang="en-US" sz="1400">
                          <a:solidFill>
                            <a:schemeClr val="tx1">
                              <a:lumMod val="75000"/>
                              <a:lumOff val="25000"/>
                            </a:schemeClr>
                          </a:solidFill>
                        </a:rPr>
                        <a:t>0%</a:t>
                      </a:r>
                    </a:p>
                  </a:txBody>
                  <a:tcPr marL="12700" marR="12700" marT="9511" marB="0" anchor="ctr">
                    <a:solidFill>
                      <a:schemeClr val="accent1">
                        <a:lumMod val="20000"/>
                        <a:lumOff val="80000"/>
                      </a:schemeClr>
                    </a:solidFill>
                  </a:tcPr>
                </a:tc>
                <a:extLst>
                  <a:ext uri="{0D108BD9-81ED-4DB2-BD59-A6C34878D82A}">
                    <a16:rowId xmlns:a16="http://schemas.microsoft.com/office/drawing/2014/main" val="10010"/>
                  </a:ext>
                </a:extLst>
              </a:tr>
            </a:tbl>
          </a:graphicData>
        </a:graphic>
      </p:graphicFrame>
      <p:sp>
        <p:nvSpPr>
          <p:cNvPr id="3" name="TextBox 2"/>
          <p:cNvSpPr txBox="1">
            <a:spLocks noSelect="1" noMove="1" noResize="1" noTextEdit="1"/>
          </p:cNvSpPr>
          <p:nvPr/>
        </p:nvSpPr>
        <p:spPr>
          <a:xfrm>
            <a:off x="1709410" y="5816937"/>
            <a:ext cx="10487166" cy="323165"/>
          </a:xfrm>
          <a:prstGeom prst="rect">
            <a:avLst/>
          </a:prstGeom>
          <a:noFill/>
        </p:spPr>
        <p:txBody>
          <a:bodyPr wrap="none" rtlCol="0">
            <a:spAutoFit/>
          </a:bodyPr>
          <a:lstStyle/>
          <a:p>
            <a:pPr algn="r"/>
            <a:r>
              <a:rPr lang="en-US" sz="1500" i="1">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From: cms.gov/Medicare/Quality-Initiatives-Patient-Assessment-Instruments/ESRDQIP/Downloads/QIP-Details-PY16.pdf</a:t>
            </a:r>
            <a:endParaRPr lang="en-US" sz="1500" i="1">
              <a:latin typeface="Arial" panose="020b0604020202020204" pitchFamily="34" charset="0"/>
              <a:cs typeface="Arial" panose="020b0604020202020204" pitchFamily="34" charset="0"/>
            </a:endParaRPr>
          </a:p>
        </p:txBody>
      </p:sp>
    </p:spTree>
    <p:extLst>
      <p:ext uri="{BB962C8B-B14F-4D97-AF65-F5344CB8AC3E}">
        <p14:creationId val="3232751828"/>
      </p:ext>
    </p:extLst>
  </p:cSld>
  <p:clrMapOvr>
    <a:masterClrMapping/>
  </p:clrMapOvr>
  <p:transition/>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7476" y="699925"/>
            <a:ext cx="10972012" cy="1078992"/>
          </a:xfrm>
        </p:spPr>
        <p:txBody>
          <a:bodyPr>
            <a:normAutofit/>
          </a:bodyPr>
          <a:lstStyle/>
          <a:p>
            <a:r>
              <a:rPr lang="en-US" altLang="en-US" sz="3500">
                <a:solidFill>
                  <a:schemeClr val="accent3"/>
                </a:solidFill>
              </a:rPr>
              <a:t>Accountable Care Organizations (ACOs), ESCO, Managed Care, and Home Dialysis</a:t>
            </a:r>
            <a:endParaRPr lang="en-US" sz="3500">
              <a:solidFill>
                <a:schemeClr val="accent3"/>
              </a:solidFill>
            </a:endParaRPr>
          </a:p>
        </p:txBody>
      </p:sp>
      <p:sp>
        <p:nvSpPr>
          <p:cNvPr id="3" name="Content Placeholder 2"/>
          <p:cNvSpPr>
            <a:spLocks noGrp="1" noSelect="1" noMove="1" noResize="1" noTextEdit="1"/>
          </p:cNvSpPr>
          <p:nvPr>
            <p:ph idx="4294967295"/>
          </p:nvPr>
        </p:nvSpPr>
        <p:spPr>
          <a:xfrm>
            <a:off x="614361" y="1766654"/>
            <a:ext cx="10960163" cy="4153100"/>
          </a:xfrm>
        </p:spPr>
        <p:txBody>
          <a:bodyPr>
            <a:normAutofit/>
          </a:bodyPr>
          <a:lstStyle/>
          <a:p>
            <a:r>
              <a:rPr lang="en-US" altLang="en-US">
                <a:solidFill>
                  <a:schemeClr val="tx1">
                    <a:lumMod val="65000"/>
                    <a:lumOff val="35000"/>
                  </a:schemeClr>
                </a:solidFill>
                <a:latin typeface="Arial" panose="020b0604020202020204" pitchFamily="34" charset="0"/>
                <a:cs typeface="Arial" panose="020b0604020202020204" pitchFamily="34" charset="0"/>
              </a:rPr>
              <a:t>In a typical Accountable Care Organization (ACO), ESCO and Managed Care everyone gets paid as they are currently in fee for service mode. </a:t>
            </a:r>
          </a:p>
          <a:p>
            <a:r>
              <a:rPr lang="en-US" altLang="en-US">
                <a:solidFill>
                  <a:schemeClr val="tx1">
                    <a:lumMod val="65000"/>
                    <a:lumOff val="35000"/>
                  </a:schemeClr>
                </a:solidFill>
                <a:latin typeface="Arial" panose="020b0604020202020204" pitchFamily="34" charset="0"/>
                <a:cs typeface="Arial" panose="020b0604020202020204" pitchFamily="34" charset="0"/>
              </a:rPr>
              <a:t>BUT in addition, risk takers can share in any overall cost savings.</a:t>
            </a:r>
          </a:p>
          <a:p>
            <a:r>
              <a:rPr lang="en-US" altLang="en-US">
                <a:solidFill>
                  <a:schemeClr val="tx1">
                    <a:lumMod val="65000"/>
                    <a:lumOff val="35000"/>
                  </a:schemeClr>
                </a:solidFill>
                <a:latin typeface="Arial" panose="020b0604020202020204" pitchFamily="34" charset="0"/>
                <a:cs typeface="Arial" panose="020b0604020202020204" pitchFamily="34" charset="0"/>
              </a:rPr>
              <a:t>Remember: </a:t>
            </a:r>
            <a:r>
              <a:rPr lang="en-US" altLang="en-US" u="sng">
                <a:solidFill>
                  <a:schemeClr val="tx1">
                    <a:lumMod val="65000"/>
                    <a:lumOff val="35000"/>
                  </a:schemeClr>
                </a:solidFill>
                <a:latin typeface="Arial" panose="020b0604020202020204" pitchFamily="34" charset="0"/>
                <a:cs typeface="Arial" panose="020b0604020202020204" pitchFamily="34" charset="0"/>
              </a:rPr>
              <a:t>Overall</a:t>
            </a:r>
            <a:r>
              <a:rPr lang="en-US" altLang="en-US">
                <a:solidFill>
                  <a:schemeClr val="tx1">
                    <a:lumMod val="65000"/>
                    <a:lumOff val="35000"/>
                  </a:schemeClr>
                </a:solidFill>
                <a:latin typeface="Arial" panose="020b0604020202020204" pitchFamily="34" charset="0"/>
                <a:cs typeface="Arial" panose="020b0604020202020204" pitchFamily="34" charset="0"/>
              </a:rPr>
              <a:t> cost/patient for home dialysis (especially PD) is usually less than CHD.</a:t>
            </a:r>
          </a:p>
        </p:txBody>
      </p:sp>
      <p:sp>
        <p:nvSpPr>
          <p:cNvPr id="5" name="TextBox 4">
            <a:extLst>
              <a:ext uri="{FF2B5EF4-FFF2-40B4-BE49-F238E27FC236}">
                <a16:creationId xmlns:a16="http://schemas.microsoft.com/office/drawing/2014/main" id="{1B47DD75-71F4-4B1A-832C-E41DCDFFFD60}"/>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763294051"/>
      </p:ext>
    </p:extLst>
  </p:cSld>
  <p:clrMapOvr>
    <a:masterClrMapping/>
  </p:clrMapOvr>
  <p:transition/>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4892" y="703825"/>
            <a:ext cx="11577108" cy="1078992"/>
          </a:xfrm>
        </p:spPr>
        <p:txBody>
          <a:bodyPr>
            <a:noAutofit/>
          </a:bodyPr>
          <a:lstStyle/>
          <a:p>
            <a:r>
              <a:rPr lang="en-US" sz="3000">
                <a:solidFill>
                  <a:schemeClr val="accent3"/>
                </a:solidFill>
              </a:rPr>
              <a:t>Trends in Use of Home Dialysis Post Bundle: </a:t>
            </a:r>
            <a:br>
              <a:rPr lang="en-US" sz="3000">
                <a:solidFill>
                  <a:schemeClr val="accent3"/>
                </a:solidFill>
              </a:rPr>
            </a:br>
            <a:r>
              <a:rPr lang="en-US" sz="3000" i="1" u="sng">
                <a:solidFill>
                  <a:schemeClr val="accent3"/>
                </a:solidFill>
                <a:cs typeface="Times New Roman" panose="02020603050405020304" pitchFamily="18" charset="0"/>
              </a:rPr>
              <a:t>I</a:t>
            </a:r>
            <a:r>
              <a:rPr lang="en-US" sz="3000" i="1" u="sng">
                <a:solidFill>
                  <a:schemeClr val="accent3"/>
                </a:solidFill>
                <a:ea typeface="Calibri" panose="020f0502020204030204" pitchFamily="34" charset="0"/>
                <a:cs typeface="Times New Roman" panose="02020603050405020304" pitchFamily="18" charset="0"/>
              </a:rPr>
              <a:t>ncident</a:t>
            </a:r>
            <a:r>
              <a:rPr lang="en-US" sz="3000">
                <a:solidFill>
                  <a:schemeClr val="accent3"/>
                </a:solidFill>
                <a:ea typeface="Calibri" panose="020f0502020204030204" pitchFamily="34" charset="0"/>
                <a:cs typeface="Times New Roman" panose="02020603050405020304" pitchFamily="18" charset="0"/>
              </a:rPr>
              <a:t> Cases, by Modality, in U.S. Population, 1980-2016</a:t>
            </a:r>
            <a:endParaRPr lang="en-US" sz="3000">
              <a:solidFill>
                <a:schemeClr val="accent3"/>
              </a:solidFill>
            </a:endParaRPr>
          </a:p>
        </p:txBody>
      </p:sp>
      <p:sp>
        <p:nvSpPr>
          <p:cNvPr id="5" name="Rectangle 4"/>
          <p:cNvSpPr>
            <a:spLocks noSelect="1" noMove="1" noResize="1" noTextEdit="1"/>
          </p:cNvSpPr>
          <p:nvPr/>
        </p:nvSpPr>
        <p:spPr>
          <a:xfrm>
            <a:off x="6294475" y="5826991"/>
            <a:ext cx="5901850" cy="323165"/>
          </a:xfrm>
          <a:prstGeom prst="rect">
            <a:avLst/>
          </a:prstGeom>
        </p:spPr>
        <p:txBody>
          <a:bodyPr wrap="square">
            <a:spAutoFit/>
          </a:bodyPr>
          <a:lstStyle/>
          <a:p>
            <a:pPr algn="r"/>
            <a:r>
              <a:rPr lang="en-US" sz="1500" i="1">
                <a:latin typeface="Arial" panose="020b0604020202020204" pitchFamily="34" charset="0"/>
                <a:cs typeface="Arial" panose="020b0604020202020204" pitchFamily="34" charset="0"/>
              </a:rPr>
              <a:t>2018 Annual Data Report Volume 2 ESRD, Chapter 1, Fig 1.2</a:t>
            </a:r>
          </a:p>
        </p:txBody>
      </p:sp>
      <p:pic>
        <p:nvPicPr>
          <p:cNvPr id="7" name="Picture 6"/>
          <p:cNvPicPr>
            <a:picLocks noSelect="1" noChangeAspect="1" noMove="1" noResize="1"/>
          </p:cNvPicPr>
          <p:nvPr/>
        </p:nvPicPr>
        <p:blipFill>
          <a:blip r:embed="rId3">
            <a:extLst>
              <a:ext uri="{28A0092B-C50C-407E-A947-70E740481C1C}">
                <a14:useLocalDpi xmlns:a14="http://schemas.microsoft.com/office/drawing/2010/main" val="0"/>
              </a:ext>
            </a:extLst>
          </a:blip>
          <a:stretch>
            <a:fillRect/>
          </a:stretch>
        </p:blipFill>
        <p:spPr>
          <a:xfrm>
            <a:off x="2367659" y="1616875"/>
            <a:ext cx="7462010" cy="4537299"/>
          </a:xfrm>
          <a:prstGeom prst="rect">
            <a:avLst/>
          </a:prstGeom>
        </p:spPr>
      </p:pic>
      <p:grpSp>
        <p:nvGrpSpPr>
          <p:cNvPr id="10" name="Group 9">
            <a:extLst>
              <a:ext uri="{FF2B5EF4-FFF2-40B4-BE49-F238E27FC236}">
                <a16:creationId xmlns:a16="http://schemas.microsoft.com/office/drawing/2014/main" id="{BAE89E37-126C-48D7-B36A-3F55D7825D54}"/>
              </a:ext>
            </a:extLst>
          </p:cNvPr>
          <p:cNvGrpSpPr>
            <a:grpSpLocks noGrp="1" noSelect="1" noMove="1" noResize="1"/>
          </p:cNvGrpSpPr>
          <p:nvPr/>
        </p:nvGrpSpPr>
        <p:grpSpPr>
          <a:xfrm>
            <a:off x="6959149" y="4397327"/>
            <a:ext cx="3193310" cy="803646"/>
            <a:chOff x="6519083" y="4122315"/>
            <a:chExt cx="3193310" cy="803646"/>
          </a:xfrm>
        </p:grpSpPr>
        <p:sp>
          <p:nvSpPr>
            <p:cNvPr id="3" name="Rectangle 2"/>
            <p:cNvSpPr/>
            <p:nvPr/>
          </p:nvSpPr>
          <p:spPr>
            <a:xfrm>
              <a:off x="6519083" y="4122315"/>
              <a:ext cx="3193310" cy="369332"/>
            </a:xfrm>
            <a:prstGeom prst="rect">
              <a:avLst/>
            </a:prstGeom>
          </p:spPr>
          <p:txBody>
            <a:bodyPr wrap="none">
              <a:spAutoFit/>
            </a:bodyPr>
            <a:lstStyle/>
            <a:p>
              <a:r>
                <a:rPr lang="en-US" b="1">
                  <a:solidFill>
                    <a:srgbClr val="FF0000"/>
                  </a:solidFill>
                </a:rPr>
                <a:t>Start of PPS (Bundled Payment)</a:t>
              </a:r>
            </a:p>
          </p:txBody>
        </p:sp>
        <p:cxnSp>
          <p:nvCxnSpPr>
            <p:cNvPr id="8" name="Straight Arrow Connector 7"/>
            <p:cNvCxnSpPr/>
            <p:nvPr/>
          </p:nvCxnSpPr>
          <p:spPr>
            <a:xfrm flipH="1">
              <a:off x="7334865" y="4414684"/>
              <a:ext cx="136711" cy="511277"/>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9" name="TextBox 8">
            <a:extLst>
              <a:ext uri="{FF2B5EF4-FFF2-40B4-BE49-F238E27FC236}">
                <a16:creationId xmlns:a16="http://schemas.microsoft.com/office/drawing/2014/main" id="{DB1EEBF0-651A-4DDC-BB17-EC47B5D5533C}"/>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92120752"/>
      </p:ext>
    </p:extLst>
  </p:cSld>
  <p:clrMapOvr>
    <a:masterClrMapping/>
  </p:clrMapOvr>
  <p:transition/>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4416" y="697578"/>
            <a:ext cx="11577583" cy="1078992"/>
          </a:xfrm>
        </p:spPr>
        <p:txBody>
          <a:bodyPr>
            <a:noAutofit/>
          </a:bodyPr>
          <a:lstStyle/>
          <a:p>
            <a:r>
              <a:rPr lang="en-US" sz="3000">
                <a:solidFill>
                  <a:schemeClr val="accent3"/>
                </a:solidFill>
              </a:rPr>
              <a:t>Trends in Use of Home Dialysis Post Bundle: </a:t>
            </a:r>
            <a:r>
              <a:rPr lang="en-US" sz="3000" i="1" u="sng" spc="30">
                <a:solidFill>
                  <a:schemeClr val="accent3"/>
                </a:solidFill>
                <a:cs typeface="Times New Roman" panose="02020603050405020304" pitchFamily="18" charset="0"/>
              </a:rPr>
              <a:t>P</a:t>
            </a:r>
            <a:r>
              <a:rPr lang="en-US" sz="3000" i="1" u="sng" spc="30">
                <a:solidFill>
                  <a:schemeClr val="accent3"/>
                </a:solidFill>
                <a:ea typeface="Times New Roman" panose="02020603050405020304" pitchFamily="18" charset="0"/>
                <a:cs typeface="Times New Roman" panose="02020603050405020304" pitchFamily="18" charset="0"/>
              </a:rPr>
              <a:t>revalent</a:t>
            </a:r>
            <a:r>
              <a:rPr lang="en-US" sz="3000" spc="30">
                <a:solidFill>
                  <a:schemeClr val="accent3"/>
                </a:solidFill>
                <a:ea typeface="Times New Roman" panose="02020603050405020304" pitchFamily="18" charset="0"/>
                <a:cs typeface="Times New Roman" panose="02020603050405020304" pitchFamily="18" charset="0"/>
              </a:rPr>
              <a:t> Cases, by Modality, in the U.S. Population, 1980-2016</a:t>
            </a:r>
            <a:endParaRPr lang="en-US" sz="3000">
              <a:solidFill>
                <a:schemeClr val="accent3"/>
              </a:solidFill>
            </a:endParaRPr>
          </a:p>
        </p:txBody>
      </p:sp>
      <p:pic>
        <p:nvPicPr>
          <p:cNvPr id="6" name="Picture 5"/>
          <p:cNvPicPr>
            <a:picLocks noSelect="1" noChangeAspect="1" noMove="1" noResize="1"/>
          </p:cNvPicPr>
          <p:nvPr/>
        </p:nvPicPr>
        <p:blipFill>
          <a:blip r:embed="rId3">
            <a:extLst>
              <a:ext uri="{28A0092B-C50C-407E-A947-70E740481C1C}">
                <a14:useLocalDpi xmlns:a14="http://schemas.microsoft.com/office/drawing/2010/main" val="0"/>
              </a:ext>
            </a:extLst>
          </a:blip>
          <a:stretch>
            <a:fillRect/>
          </a:stretch>
        </p:blipFill>
        <p:spPr>
          <a:xfrm>
            <a:off x="1360247" y="1615452"/>
            <a:ext cx="9466511" cy="4147806"/>
          </a:xfrm>
          <a:prstGeom prst="rect">
            <a:avLst/>
          </a:prstGeom>
        </p:spPr>
      </p:pic>
      <p:sp>
        <p:nvSpPr>
          <p:cNvPr id="7" name="Rectangle 6"/>
          <p:cNvSpPr>
            <a:spLocks noSelect="1" noMove="1" noResize="1" noTextEdit="1"/>
          </p:cNvSpPr>
          <p:nvPr/>
        </p:nvSpPr>
        <p:spPr>
          <a:xfrm>
            <a:off x="4486939" y="5816216"/>
            <a:ext cx="7708663" cy="323165"/>
          </a:xfrm>
          <a:prstGeom prst="rect">
            <a:avLst/>
          </a:prstGeom>
        </p:spPr>
        <p:txBody>
          <a:bodyPr wrap="square">
            <a:spAutoFit/>
          </a:bodyPr>
          <a:lstStyle/>
          <a:p>
            <a:pPr algn="r"/>
            <a:r>
              <a:rPr lang="en-US" sz="1500" i="1">
                <a:latin typeface="Arial" panose="020b0604020202020204" pitchFamily="34" charset="0"/>
                <a:cs typeface="Arial" panose="020b0604020202020204" pitchFamily="34" charset="0"/>
              </a:rPr>
              <a:t>2018 Annual Data Report Volume 2 ESRD, Chapter 1, Fig 1.9</a:t>
            </a:r>
          </a:p>
        </p:txBody>
      </p:sp>
      <p:sp>
        <p:nvSpPr>
          <p:cNvPr id="3" name="Rectangle 2"/>
          <p:cNvSpPr>
            <a:spLocks noSelect="1" noMove="1" noResize="1" noTextEdit="1"/>
          </p:cNvSpPr>
          <p:nvPr/>
        </p:nvSpPr>
        <p:spPr>
          <a:xfrm>
            <a:off x="8305436" y="4363677"/>
            <a:ext cx="3193310" cy="369332"/>
          </a:xfrm>
          <a:prstGeom prst="rect">
            <a:avLst/>
          </a:prstGeom>
        </p:spPr>
        <p:txBody>
          <a:bodyPr wrap="none">
            <a:spAutoFit/>
          </a:bodyPr>
          <a:lstStyle/>
          <a:p>
            <a:r>
              <a:rPr lang="en-US" b="1">
                <a:solidFill>
                  <a:srgbClr val="FF0000"/>
                </a:solidFill>
              </a:rPr>
              <a:t>Start of PPS (Bundled Payment)</a:t>
            </a:r>
          </a:p>
        </p:txBody>
      </p:sp>
      <p:cxnSp>
        <p:nvCxnSpPr>
          <p:cNvPr id="9" name="Straight Arrow Connector 8"/>
          <p:cNvCxnSpPr>
            <a:cxnSpLocks noSelect="1" noMove="1" noResize="1"/>
          </p:cNvCxnSpPr>
          <p:nvPr/>
        </p:nvCxnSpPr>
        <p:spPr>
          <a:xfrm flipH="1">
            <a:off x="7850371" y="4548343"/>
            <a:ext cx="527110" cy="41295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A844A9F-C27A-4958-9DD1-D72A039F8259}"/>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339240127"/>
      </p:ext>
    </p:extLst>
  </p:cSld>
  <p:clrMapOvr>
    <a:masterClrMapping/>
  </p:clrMapOvr>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12" name="Picture 11"/>
          <p:cNvPicPr>
            <a:picLocks noSelect="1" noChangeAspect="1" noMove="1" noResize="1"/>
          </p:cNvPicPr>
          <p:nvPr/>
        </p:nvPicPr>
        <p:blipFill>
          <a:blip r:embed="rId3"/>
          <a:stretch>
            <a:fillRect/>
          </a:stretch>
        </p:blipFill>
        <p:spPr>
          <a:xfrm>
            <a:off x="2124201" y="1619899"/>
            <a:ext cx="7937609" cy="4230628"/>
          </a:xfrm>
          <a:prstGeom prst="rect">
            <a:avLst/>
          </a:prstGeom>
        </p:spPr>
      </p:pic>
      <p:sp>
        <p:nvSpPr>
          <p:cNvPr id="2" name="Title 1">
            <a:extLst>
              <a:ext uri="{FF2B5EF4-FFF2-40B4-BE49-F238E27FC236}">
                <a16:creationId xmlns:a16="http://schemas.microsoft.com/office/drawing/2014/main" id="{02130607-C614-4745-AB11-DD8E3C97C47C}"/>
              </a:ext>
            </a:extLst>
          </p:cNvPr>
          <p:cNvSpPr>
            <a:spLocks noGrp="1" noSelect="1" noMove="1" noResize="1" noTextEdit="1"/>
          </p:cNvSpPr>
          <p:nvPr>
            <p:ph type="title"/>
          </p:nvPr>
        </p:nvSpPr>
        <p:spPr>
          <a:xfrm>
            <a:off x="619836" y="699012"/>
            <a:ext cx="9915799" cy="1078992"/>
          </a:xfrm>
        </p:spPr>
        <p:txBody>
          <a:bodyPr>
            <a:noAutofit/>
          </a:bodyPr>
          <a:lstStyle/>
          <a:p>
            <a:r>
              <a:rPr lang="en-US" sz="3000">
                <a:solidFill>
                  <a:schemeClr val="accent3"/>
                </a:solidFill>
              </a:rPr>
              <a:t>Initial Trends in Use of Home Dialysis Post Bundle:</a:t>
            </a:r>
            <a:br>
              <a:rPr lang="en-US" sz="3000">
                <a:solidFill>
                  <a:schemeClr val="accent3"/>
                </a:solidFill>
              </a:rPr>
            </a:br>
            <a:r>
              <a:rPr lang="en-US" sz="3000" i="1" u="sng">
                <a:solidFill>
                  <a:schemeClr val="accent3"/>
                </a:solidFill>
              </a:rPr>
              <a:t>Incident</a:t>
            </a:r>
            <a:r>
              <a:rPr lang="en-US" sz="3000" i="1">
                <a:solidFill>
                  <a:schemeClr val="accent3"/>
                </a:solidFill>
              </a:rPr>
              <a:t> Cases by Modality</a:t>
            </a: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6" name="Rectangle 5"/>
          <p:cNvSpPr>
            <a:spLocks noSelect="1" noMove="1" noResize="1" noTextEdit="1"/>
          </p:cNvSpPr>
          <p:nvPr/>
        </p:nvSpPr>
        <p:spPr>
          <a:xfrm>
            <a:off x="6340015" y="5827583"/>
            <a:ext cx="5850769" cy="307777"/>
          </a:xfrm>
          <a:prstGeom prst="rect">
            <a:avLst/>
          </a:prstGeom>
        </p:spPr>
        <p:txBody>
          <a:bodyPr wrap="none">
            <a:spAutoFit/>
          </a:bodyPr>
          <a:lstStyle/>
          <a:p>
            <a:pPr algn="r"/>
            <a:r>
              <a:rPr lang="en-US" sz="1400" i="1">
                <a:latin typeface="Arial" panose="020b0604020202020204" pitchFamily="34" charset="0"/>
                <a:cs typeface="Arial" panose="020b0604020202020204" pitchFamily="34" charset="0"/>
              </a:rPr>
              <a:t>2018 USRDS Annual Data Report Volume 2 ESRD, Chapter 1, Fig 1.14</a:t>
            </a:r>
          </a:p>
        </p:txBody>
      </p:sp>
      <p:sp>
        <p:nvSpPr>
          <p:cNvPr id="3" name="Rectangle 2"/>
          <p:cNvSpPr>
            <a:spLocks noSelect="1" noMove="1" noResize="1" noTextEdit="1"/>
          </p:cNvSpPr>
          <p:nvPr/>
        </p:nvSpPr>
        <p:spPr>
          <a:xfrm>
            <a:off x="3147" y="5733381"/>
            <a:ext cx="6400664" cy="502702"/>
          </a:xfrm>
          <a:prstGeom prst="rect">
            <a:avLst/>
          </a:prstGeom>
        </p:spPr>
        <p:txBody>
          <a:bodyPr wrap="square">
            <a:spAutoFit/>
          </a:bodyPr>
          <a:lstStyle/>
          <a:p>
            <a:r>
              <a:rPr lang="en-US" sz="2000" baseline="30000">
                <a:solidFill>
                  <a:schemeClr val="tx1">
                    <a:lumMod val="65000"/>
                    <a:lumOff val="35000"/>
                  </a:schemeClr>
                </a:solidFill>
                <a:latin typeface="Arial" panose="020b0604020202020204" pitchFamily="34" charset="0"/>
                <a:cs typeface="Arial" panose="020b0604020202020204" pitchFamily="34" charset="0"/>
              </a:rPr>
              <a:t>Trends in the number of incident ESRD cases (in thousands) </a:t>
            </a:r>
          </a:p>
          <a:p>
            <a:r>
              <a:rPr lang="en-US" sz="2000" baseline="30000">
                <a:solidFill>
                  <a:schemeClr val="tx1">
                    <a:lumMod val="65000"/>
                    <a:lumOff val="35000"/>
                  </a:schemeClr>
                </a:solidFill>
                <a:latin typeface="Arial" panose="020b0604020202020204" pitchFamily="34" charset="0"/>
                <a:cs typeface="Arial" panose="020b0604020202020204" pitchFamily="34" charset="0"/>
              </a:rPr>
              <a:t>using home dialysis, by type of therapy, in the U.S. population, 1996-2016</a:t>
            </a:r>
          </a:p>
        </p:txBody>
      </p:sp>
      <p:cxnSp>
        <p:nvCxnSpPr>
          <p:cNvPr id="13" name="Straight Arrow Connector 12"/>
          <p:cNvCxnSpPr>
            <a:cxnSpLocks noSelect="1" noMove="1" noResize="1"/>
          </p:cNvCxnSpPr>
          <p:nvPr/>
        </p:nvCxnSpPr>
        <p:spPr>
          <a:xfrm flipH="1" flipV="1">
            <a:off x="6849240" y="3289356"/>
            <a:ext cx="1466710" cy="95489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Rectangle 3"/>
          <p:cNvSpPr>
            <a:spLocks noSelect="1" noMove="1" noResize="1" noTextEdit="1"/>
          </p:cNvSpPr>
          <p:nvPr/>
        </p:nvSpPr>
        <p:spPr>
          <a:xfrm>
            <a:off x="8238404" y="4131133"/>
            <a:ext cx="3193310" cy="369332"/>
          </a:xfrm>
          <a:prstGeom prst="rect">
            <a:avLst/>
          </a:prstGeom>
        </p:spPr>
        <p:txBody>
          <a:bodyPr wrap="none">
            <a:spAutoFit/>
          </a:bodyPr>
          <a:lstStyle/>
          <a:p>
            <a:r>
              <a:rPr lang="en-US" b="1">
                <a:solidFill>
                  <a:srgbClr val="FF0000"/>
                </a:solidFill>
              </a:rPr>
              <a:t>Start of PPS (Bundled Payment)</a:t>
            </a:r>
          </a:p>
        </p:txBody>
      </p:sp>
    </p:spTree>
    <p:extLst>
      <p:ext uri="{BB962C8B-B14F-4D97-AF65-F5344CB8AC3E}">
        <p14:creationId val="3579098277"/>
      </p:ext>
    </p:extLst>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2130607-C614-4745-AB11-DD8E3C97C47C}"/>
              </a:ext>
            </a:extLst>
          </p:cNvPr>
          <p:cNvSpPr>
            <a:spLocks noGrp="1" noSelect="1" noMove="1" noResize="1" noTextEdit="1"/>
          </p:cNvSpPr>
          <p:nvPr>
            <p:ph type="title"/>
          </p:nvPr>
        </p:nvSpPr>
        <p:spPr>
          <a:xfrm>
            <a:off x="616169" y="700971"/>
            <a:ext cx="9782448" cy="1078992"/>
          </a:xfrm>
        </p:spPr>
        <p:txBody>
          <a:bodyPr>
            <a:noAutofit/>
          </a:bodyPr>
          <a:lstStyle/>
          <a:p>
            <a:r>
              <a:rPr lang="en-US"/>
              <a:t>Learning Objectives</a:t>
            </a:r>
          </a:p>
        </p:txBody>
      </p:sp>
      <p:sp>
        <p:nvSpPr>
          <p:cNvPr id="3" name="Content Placeholder 2">
            <a:extLst>
              <a:ext uri="{FF2B5EF4-FFF2-40B4-BE49-F238E27FC236}">
                <a16:creationId xmlns:a16="http://schemas.microsoft.com/office/drawing/2014/main" id="{34725579-A703-41BB-BAAC-C591A4EC08D4}"/>
              </a:ext>
            </a:extLst>
          </p:cNvPr>
          <p:cNvSpPr>
            <a:spLocks noGrp="1" noSelect="1" noMove="1" noResize="1" noTextEdit="1"/>
          </p:cNvSpPr>
          <p:nvPr>
            <p:ph idx="1"/>
          </p:nvPr>
        </p:nvSpPr>
        <p:spPr>
          <a:xfrm>
            <a:off x="614913" y="1615839"/>
            <a:ext cx="10960918" cy="3355758"/>
          </a:xfrm>
        </p:spPr>
        <p:txBody>
          <a:bodyPr/>
          <a:lstStyle/>
          <a:p>
            <a:r>
              <a:rPr lang="en-US">
                <a:latin typeface="Arial" panose="020b0604020202020204" pitchFamily="34" charset="0"/>
                <a:cs typeface="Arial" panose="020b0604020202020204" pitchFamily="34" charset="0"/>
              </a:rPr>
              <a:t>Describe the baseline financial differences/incentives for in-center vs. home dialysis therapies</a:t>
            </a:r>
          </a:p>
          <a:p>
            <a:pPr marL="796925" lvl="1" indent="-339725">
              <a:buFont typeface="Courier New" panose="02070309020205020404" pitchFamily="49" charset="0"/>
              <a:buChar char="o"/>
            </a:pPr>
            <a:r>
              <a:rPr lang="en-US">
                <a:latin typeface="Arial" panose="020b0604020202020204" pitchFamily="34" charset="0"/>
                <a:cs typeface="Arial" panose="020b0604020202020204" pitchFamily="34" charset="0"/>
              </a:rPr>
              <a:t>For Payers such as: CMMS, Managed Care, and Private Pay</a:t>
            </a:r>
          </a:p>
          <a:p>
            <a:pPr marL="796925" lvl="1" indent="-339725">
              <a:buFont typeface="Courier New" panose="02070309020205020404" pitchFamily="49" charset="0"/>
              <a:buChar char="o"/>
            </a:pPr>
            <a:r>
              <a:rPr lang="en-US">
                <a:latin typeface="Arial" panose="020b0604020202020204" pitchFamily="34" charset="0"/>
                <a:cs typeface="Arial" panose="020b0604020202020204" pitchFamily="34" charset="0"/>
              </a:rPr>
              <a:t>For Providers and for Physicians</a:t>
            </a:r>
          </a:p>
          <a:p>
            <a:r>
              <a:rPr lang="en-US">
                <a:latin typeface="Arial" panose="020b0604020202020204" pitchFamily="34" charset="0"/>
                <a:cs typeface="Arial" panose="020b0604020202020204" pitchFamily="34" charset="0"/>
              </a:rPr>
              <a:t>Identify CMMS payment modifiers based on quality</a:t>
            </a:r>
          </a:p>
          <a:p>
            <a:r>
              <a:rPr lang="en-US">
                <a:latin typeface="Arial" panose="020b0604020202020204" pitchFamily="34" charset="0"/>
                <a:cs typeface="Arial" panose="020b0604020202020204" pitchFamily="34" charset="0"/>
              </a:rPr>
              <a:t>State potential changes in reimbursement based on Advancing American Kidney Health (AAKH) Executive Order</a:t>
            </a:r>
          </a:p>
        </p:txBody>
      </p:sp>
      <p:sp>
        <p:nvSpPr>
          <p:cNvPr id="5" name="TextBox 4">
            <a:extLst>
              <a:ext uri="{FF2B5EF4-FFF2-40B4-BE49-F238E27FC236}">
                <a16:creationId xmlns:a16="http://schemas.microsoft.com/office/drawing/2014/main" id="{281FC590-6694-4F26-985D-93A9B0B6E647}"/>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860366053"/>
      </p:ext>
    </p:extLst>
  </p:cSld>
  <p:clrMapOvr>
    <a:masterClrMapping/>
  </p:clrMapOvr>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11" name="Picture 10"/>
          <p:cNvPicPr>
            <a:picLocks noSelect="1" noChangeAspect="1" noMove="1" noResize="1"/>
          </p:cNvPicPr>
          <p:nvPr/>
        </p:nvPicPr>
        <p:blipFill>
          <a:blip r:embed="rId3"/>
          <a:stretch>
            <a:fillRect/>
          </a:stretch>
        </p:blipFill>
        <p:spPr>
          <a:xfrm>
            <a:off x="1491721" y="1616361"/>
            <a:ext cx="9216428" cy="4062619"/>
          </a:xfrm>
          <a:prstGeom prst="rect">
            <a:avLst/>
          </a:prstGeom>
        </p:spPr>
      </p:pic>
      <p:sp>
        <p:nvSpPr>
          <p:cNvPr id="7" name="Rectangle 6"/>
          <p:cNvSpPr>
            <a:spLocks noSelect="1" noMove="1" noResize="1" noTextEdit="1"/>
          </p:cNvSpPr>
          <p:nvPr/>
        </p:nvSpPr>
        <p:spPr>
          <a:xfrm>
            <a:off x="7800795" y="4009390"/>
            <a:ext cx="3193310" cy="369332"/>
          </a:xfrm>
          <a:prstGeom prst="rect">
            <a:avLst/>
          </a:prstGeom>
        </p:spPr>
        <p:txBody>
          <a:bodyPr wrap="none">
            <a:spAutoFit/>
          </a:bodyPr>
          <a:lstStyle/>
          <a:p>
            <a:r>
              <a:rPr lang="en-US" b="1">
                <a:solidFill>
                  <a:srgbClr val="FF0000"/>
                </a:solidFill>
              </a:rPr>
              <a:t>Start of PPS (Bundled Payment)</a:t>
            </a:r>
          </a:p>
        </p:txBody>
      </p:sp>
      <p:cxnSp>
        <p:nvCxnSpPr>
          <p:cNvPr id="10" name="Straight Arrow Connector 9"/>
          <p:cNvCxnSpPr>
            <a:cxnSpLocks noSelect="1" noMove="1" noResize="1"/>
          </p:cNvCxnSpPr>
          <p:nvPr/>
        </p:nvCxnSpPr>
        <p:spPr>
          <a:xfrm flipH="1" flipV="1">
            <a:off x="7008994" y="3544472"/>
            <a:ext cx="707922" cy="50113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2130607-C614-4745-AB11-DD8E3C97C47C}"/>
              </a:ext>
            </a:extLst>
          </p:cNvPr>
          <p:cNvSpPr>
            <a:spLocks noGrp="1" noSelect="1" noMove="1" noResize="1" noTextEdit="1"/>
          </p:cNvSpPr>
          <p:nvPr>
            <p:ph type="title"/>
          </p:nvPr>
        </p:nvSpPr>
        <p:spPr>
          <a:xfrm>
            <a:off x="620028" y="701374"/>
            <a:ext cx="10045912" cy="1078992"/>
          </a:xfrm>
        </p:spPr>
        <p:txBody>
          <a:bodyPr>
            <a:noAutofit/>
          </a:bodyPr>
          <a:lstStyle/>
          <a:p>
            <a:r>
              <a:rPr lang="en-US" sz="3000">
                <a:solidFill>
                  <a:schemeClr val="accent3"/>
                </a:solidFill>
              </a:rPr>
              <a:t>Initial Trends in Use of Home Dialysis Post Bundle: </a:t>
            </a:r>
            <a:r>
              <a:rPr lang="en-US" sz="3000" i="1" u="sng">
                <a:solidFill>
                  <a:schemeClr val="accent3"/>
                </a:solidFill>
              </a:rPr>
              <a:t>Prevalent</a:t>
            </a:r>
            <a:r>
              <a:rPr lang="en-US" sz="3000" i="1">
                <a:solidFill>
                  <a:schemeClr val="accent3"/>
                </a:solidFill>
              </a:rPr>
              <a:t> Cases by Modality </a:t>
            </a:r>
            <a:endParaRPr lang="en-US" sz="3000">
              <a:solidFill>
                <a:schemeClr val="accent3"/>
              </a:solidFill>
            </a:endParaRP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3" name="Rectangle 2"/>
          <p:cNvSpPr>
            <a:spLocks noSelect="1" noMove="1" noResize="1" noTextEdit="1"/>
          </p:cNvSpPr>
          <p:nvPr/>
        </p:nvSpPr>
        <p:spPr>
          <a:xfrm>
            <a:off x="-315" y="5733672"/>
            <a:ext cx="6188463" cy="502702"/>
          </a:xfrm>
          <a:prstGeom prst="rect">
            <a:avLst/>
          </a:prstGeom>
        </p:spPr>
        <p:txBody>
          <a:bodyPr wrap="square">
            <a:spAutoFit/>
          </a:bodyPr>
          <a:lstStyle/>
          <a:p>
            <a:r>
              <a:rPr lang="en-US" sz="2000" baseline="30000">
                <a:solidFill>
                  <a:schemeClr val="tx1">
                    <a:lumMod val="65000"/>
                    <a:lumOff val="35000"/>
                  </a:schemeClr>
                </a:solidFill>
                <a:latin typeface="Arial" panose="020b0604020202020204" pitchFamily="34" charset="0"/>
                <a:cs typeface="Arial" panose="020b0604020202020204" pitchFamily="34" charset="0"/>
              </a:rPr>
              <a:t>Trends in number of prevalent ESRD cases (in thousands)</a:t>
            </a:r>
          </a:p>
          <a:p>
            <a:r>
              <a:rPr lang="en-US" sz="2000" baseline="30000">
                <a:solidFill>
                  <a:schemeClr val="tx1">
                    <a:lumMod val="65000"/>
                    <a:lumOff val="35000"/>
                  </a:schemeClr>
                </a:solidFill>
                <a:latin typeface="Arial" panose="020b0604020202020204" pitchFamily="34" charset="0"/>
                <a:cs typeface="Arial" panose="020b0604020202020204" pitchFamily="34" charset="0"/>
              </a:rPr>
              <a:t>using home dialysis, by type of therapy, in the U.S. population, 1996-2016</a:t>
            </a:r>
          </a:p>
        </p:txBody>
      </p:sp>
      <p:sp>
        <p:nvSpPr>
          <p:cNvPr id="12" name="Rectangle 11">
            <a:extLst>
              <a:ext uri="{FF2B5EF4-FFF2-40B4-BE49-F238E27FC236}">
                <a16:creationId xmlns:a16="http://schemas.microsoft.com/office/drawing/2014/main" id="{65069BBD-5302-4E3E-9890-6BB36334E2DD}"/>
              </a:ext>
            </a:extLst>
          </p:cNvPr>
          <p:cNvSpPr>
            <a:spLocks noSelect="1" noMove="1" noResize="1" noTextEdit="1"/>
          </p:cNvSpPr>
          <p:nvPr/>
        </p:nvSpPr>
        <p:spPr>
          <a:xfrm>
            <a:off x="5916461" y="5816950"/>
            <a:ext cx="6275629" cy="323165"/>
          </a:xfrm>
          <a:prstGeom prst="rect">
            <a:avLst/>
          </a:prstGeom>
        </p:spPr>
        <p:txBody>
          <a:bodyPr wrap="none">
            <a:spAutoFit/>
          </a:bodyPr>
          <a:lstStyle/>
          <a:p>
            <a:pPr algn="r"/>
            <a:r>
              <a:rPr lang="en-US" sz="1500" i="1">
                <a:latin typeface="Arial" panose="020b0604020202020204" pitchFamily="34" charset="0"/>
                <a:cs typeface="Arial" panose="020b0604020202020204" pitchFamily="34" charset="0"/>
              </a:rPr>
              <a:t>2018 USRDS Annual Data Report Volume 2 ESRD, Chapter 1, Fig 1.16</a:t>
            </a:r>
          </a:p>
        </p:txBody>
      </p:sp>
    </p:spTree>
    <p:extLst>
      <p:ext uri="{BB962C8B-B14F-4D97-AF65-F5344CB8AC3E}">
        <p14:creationId val="3388736854"/>
      </p:ext>
    </p:extLst>
  </p:cSld>
  <p:clrMapOvr>
    <a:masterClrMapping/>
  </p:clrMapOvr>
  <p:transition/>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7928" y="699256"/>
            <a:ext cx="10107783" cy="1078992"/>
          </a:xfrm>
        </p:spPr>
        <p:txBody>
          <a:bodyPr>
            <a:normAutofit/>
          </a:bodyPr>
          <a:lstStyle/>
          <a:p>
            <a:r>
              <a:rPr lang="en-US" sz="4000">
                <a:solidFill>
                  <a:schemeClr val="accent3"/>
                </a:solidFill>
              </a:rPr>
              <a:t>Initial Observations Post Bundle</a:t>
            </a:r>
          </a:p>
        </p:txBody>
      </p:sp>
      <p:sp>
        <p:nvSpPr>
          <p:cNvPr id="3" name="Content Placeholder 2"/>
          <p:cNvSpPr>
            <a:spLocks noGrp="1" noSelect="1" noMove="1" noResize="1" noTextEdit="1"/>
          </p:cNvSpPr>
          <p:nvPr>
            <p:ph idx="4294967295"/>
          </p:nvPr>
        </p:nvSpPr>
        <p:spPr>
          <a:xfrm>
            <a:off x="617929" y="1616981"/>
            <a:ext cx="10956144" cy="4873841"/>
          </a:xfrm>
        </p:spPr>
        <p:txBody>
          <a:bodyPr>
            <a:noAutofit/>
          </a:bodyPr>
          <a:lstStyle/>
          <a:p>
            <a:pPr>
              <a:lnSpc>
                <a:spcPct val="80000"/>
              </a:lnSpc>
            </a:pPr>
            <a:r>
              <a:rPr lang="en-US" sz="2400">
                <a:solidFill>
                  <a:schemeClr val="tx1">
                    <a:lumMod val="65000"/>
                    <a:lumOff val="35000"/>
                  </a:schemeClr>
                </a:solidFill>
                <a:latin typeface="Arial" panose="020b0604020202020204" pitchFamily="34" charset="0"/>
                <a:cs typeface="Arial" panose="020b0604020202020204" pitchFamily="34" charset="0"/>
              </a:rPr>
              <a:t>Growth in home therapies (especially in PD).</a:t>
            </a:r>
          </a:p>
          <a:p>
            <a:pPr marL="796925" lvl="1" indent="-339725">
              <a:lnSpc>
                <a:spcPct val="80000"/>
              </a:lnSpc>
              <a:buFont typeface="Courier New" panose="02070309020205020404" pitchFamily="49" charset="0"/>
              <a:buChar char="o"/>
            </a:pPr>
            <a:r>
              <a:rPr lang="en-US">
                <a:solidFill>
                  <a:schemeClr val="tx1">
                    <a:lumMod val="65000"/>
                    <a:lumOff val="35000"/>
                  </a:schemeClr>
                </a:solidFill>
                <a:latin typeface="Arial" panose="020b0604020202020204" pitchFamily="34" charset="0"/>
                <a:cs typeface="Arial" panose="020b0604020202020204" pitchFamily="34" charset="0"/>
              </a:rPr>
              <a:t>Increase in incident and prevalent patients on home.</a:t>
            </a:r>
          </a:p>
          <a:p>
            <a:pPr marL="796925" lvl="1" indent="-339725">
              <a:lnSpc>
                <a:spcPct val="80000"/>
              </a:lnSpc>
              <a:buFont typeface="Courier New" panose="02070309020205020404" pitchFamily="49" charset="0"/>
              <a:buChar char="o"/>
            </a:pPr>
            <a:r>
              <a:rPr lang="en-US">
                <a:solidFill>
                  <a:schemeClr val="tx1">
                    <a:lumMod val="65000"/>
                    <a:lumOff val="35000"/>
                  </a:schemeClr>
                </a:solidFill>
                <a:latin typeface="Arial" panose="020b0604020202020204" pitchFamily="34" charset="0"/>
                <a:cs typeface="Arial" panose="020b0604020202020204" pitchFamily="34" charset="0"/>
              </a:rPr>
              <a:t>More units that provided home therapy.</a:t>
            </a:r>
          </a:p>
          <a:p>
            <a:pPr>
              <a:lnSpc>
                <a:spcPct val="80000"/>
              </a:lnSpc>
            </a:pPr>
            <a:r>
              <a:rPr lang="en-US" sz="2400">
                <a:solidFill>
                  <a:schemeClr val="tx1">
                    <a:lumMod val="65000"/>
                    <a:lumOff val="35000"/>
                  </a:schemeClr>
                </a:solidFill>
                <a:latin typeface="Arial" panose="020b0604020202020204" pitchFamily="34" charset="0"/>
                <a:cs typeface="Arial" panose="020b0604020202020204" pitchFamily="34" charset="0"/>
              </a:rPr>
              <a:t>Cost of CHD supplies/meds were reduced.</a:t>
            </a:r>
          </a:p>
          <a:p>
            <a:pPr marL="796925" lvl="1" indent="-339725">
              <a:lnSpc>
                <a:spcPct val="80000"/>
              </a:lnSpc>
              <a:buFont typeface="Courier New" panose="02070309020205020404" pitchFamily="49" charset="0"/>
              <a:buChar char="o"/>
            </a:pPr>
            <a:r>
              <a:rPr lang="en-US">
                <a:solidFill>
                  <a:schemeClr val="tx1">
                    <a:lumMod val="65000"/>
                    <a:lumOff val="35000"/>
                  </a:schemeClr>
                </a:solidFill>
                <a:latin typeface="Arial" panose="020b0604020202020204" pitchFamily="34" charset="0"/>
                <a:cs typeface="Arial" panose="020b0604020202020204" pitchFamily="34" charset="0"/>
              </a:rPr>
              <a:t>Manufacturers changed from single use to multi use vials.</a:t>
            </a:r>
          </a:p>
          <a:p>
            <a:pPr marL="796925" lvl="1" indent="-339725">
              <a:lnSpc>
                <a:spcPct val="80000"/>
              </a:lnSpc>
              <a:buFont typeface="Courier New" panose="02070309020205020404" pitchFamily="49" charset="0"/>
              <a:buChar char="o"/>
            </a:pPr>
            <a:r>
              <a:rPr lang="en-US">
                <a:solidFill>
                  <a:schemeClr val="tx1">
                    <a:lumMod val="65000"/>
                    <a:lumOff val="35000"/>
                  </a:schemeClr>
                </a:solidFill>
                <a:latin typeface="Arial" panose="020b0604020202020204" pitchFamily="34" charset="0"/>
                <a:cs typeface="Arial" panose="020b0604020202020204" pitchFamily="34" charset="0"/>
              </a:rPr>
              <a:t>Some newer medications developed that were either longer acting (less administrative costs) or were less expensive (such as ESAs).</a:t>
            </a:r>
          </a:p>
          <a:p>
            <a:pPr marL="796925" lvl="1" indent="-339725">
              <a:lnSpc>
                <a:spcPct val="80000"/>
              </a:lnSpc>
              <a:buFont typeface="Courier New" panose="02070309020205020404" pitchFamily="49" charset="0"/>
              <a:buChar char="o"/>
            </a:pPr>
            <a:r>
              <a:rPr lang="en-US">
                <a:solidFill>
                  <a:schemeClr val="tx1">
                    <a:lumMod val="65000"/>
                    <a:lumOff val="35000"/>
                  </a:schemeClr>
                </a:solidFill>
                <a:latin typeface="Arial" panose="020b0604020202020204" pitchFamily="34" charset="0"/>
                <a:cs typeface="Arial" panose="020b0604020202020204" pitchFamily="34" charset="0"/>
              </a:rPr>
              <a:t>Drive to use meds to “improve a number” rather than alleviate or improve symptoms was lessened.</a:t>
            </a:r>
          </a:p>
          <a:p>
            <a:pPr>
              <a:lnSpc>
                <a:spcPct val="80000"/>
              </a:lnSpc>
            </a:pPr>
            <a:r>
              <a:rPr lang="en-US" sz="2400">
                <a:solidFill>
                  <a:schemeClr val="tx1">
                    <a:lumMod val="65000"/>
                    <a:lumOff val="35000"/>
                  </a:schemeClr>
                </a:solidFill>
                <a:latin typeface="Arial" panose="020b0604020202020204" pitchFamily="34" charset="0"/>
                <a:cs typeface="Arial" panose="020b0604020202020204" pitchFamily="34" charset="0"/>
              </a:rPr>
              <a:t>Weekly reimbursement for modalities (CHD, PD) was the same.</a:t>
            </a:r>
          </a:p>
          <a:p>
            <a:pPr>
              <a:lnSpc>
                <a:spcPct val="80000"/>
              </a:lnSpc>
            </a:pPr>
            <a:r>
              <a:rPr lang="en-US" sz="2400">
                <a:solidFill>
                  <a:schemeClr val="tx1">
                    <a:lumMod val="65000"/>
                    <a:lumOff val="35000"/>
                  </a:schemeClr>
                </a:solidFill>
                <a:latin typeface="Arial" panose="020b0604020202020204" pitchFamily="34" charset="0"/>
                <a:cs typeface="Arial" panose="020b0604020202020204" pitchFamily="34" charset="0"/>
              </a:rPr>
              <a:t>Total cost difference between PD and CHD lessened.</a:t>
            </a:r>
          </a:p>
          <a:p>
            <a:pPr lvl="1">
              <a:lnSpc>
                <a:spcPct val="80000"/>
              </a:lnSpc>
            </a:pPr>
            <a:endParaRPr lang="en-US">
              <a:solidFill>
                <a:schemeClr val="tx1">
                  <a:lumMod val="65000"/>
                  <a:lumOff val="35000"/>
                </a:schemeClr>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2D160A1E-7EB4-4791-B23A-2D8CA4C697DD}"/>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642018804"/>
      </p:ext>
    </p:extLst>
  </p:cSld>
  <p:clrMapOvr>
    <a:masterClrMapping/>
  </p:clrMapOvr>
  <p:transition/>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3912" y="704126"/>
            <a:ext cx="10515600" cy="1078992"/>
          </a:xfrm>
        </p:spPr>
        <p:txBody>
          <a:bodyPr>
            <a:normAutofit/>
          </a:bodyPr>
          <a:lstStyle/>
          <a:p>
            <a:r>
              <a:rPr lang="en-US" sz="4000">
                <a:solidFill>
                  <a:schemeClr val="accent3"/>
                </a:solidFill>
              </a:rPr>
              <a:t>Case Presentation: Follow Up</a:t>
            </a:r>
          </a:p>
        </p:txBody>
      </p:sp>
      <p:sp>
        <p:nvSpPr>
          <p:cNvPr id="3" name="Content Placeholder 2"/>
          <p:cNvSpPr>
            <a:spLocks noGrp="1" noSelect="1" noMove="1" noResize="1" noTextEdit="1"/>
          </p:cNvSpPr>
          <p:nvPr>
            <p:ph idx="4294967295"/>
          </p:nvPr>
        </p:nvSpPr>
        <p:spPr>
          <a:xfrm>
            <a:off x="613912" y="1617765"/>
            <a:ext cx="10964176" cy="4754414"/>
          </a:xfrm>
        </p:spPr>
        <p:txBody>
          <a:bodyPr>
            <a:noAutofit/>
          </a:bodyPr>
          <a:lstStyle/>
          <a:p>
            <a:r>
              <a:rPr lang="en-US" sz="2400">
                <a:solidFill>
                  <a:schemeClr val="tx1">
                    <a:lumMod val="65000"/>
                    <a:lumOff val="35000"/>
                  </a:schemeClr>
                </a:solidFill>
                <a:latin typeface="Arial" panose="020b0604020202020204" pitchFamily="34" charset="0"/>
                <a:cs typeface="Arial" panose="020b0604020202020204" pitchFamily="34" charset="0"/>
              </a:rPr>
              <a:t>55-year-old, previously self-employed male has new onset ESRD from diabetes. He has good vision and dexterity and has no other medical co-morbidities. He lives in an apartment with his wife. Had no insurance at presentation but had previously worked &gt;40 quarters with Medicare payments.</a:t>
            </a:r>
          </a:p>
          <a:p>
            <a:r>
              <a:rPr lang="en-US" sz="2400">
                <a:solidFill>
                  <a:schemeClr val="tx1">
                    <a:lumMod val="65000"/>
                    <a:lumOff val="35000"/>
                  </a:schemeClr>
                </a:solidFill>
                <a:latin typeface="Arial" panose="020b0604020202020204" pitchFamily="34" charset="0"/>
                <a:cs typeface="Arial" panose="020b0604020202020204" pitchFamily="34" charset="0"/>
              </a:rPr>
              <a:t>Was interested in home dialysis. Started on PD. Now 6 months into therapy doing well and transition from CKD to treated stage 5 CKD was uneventful.</a:t>
            </a:r>
          </a:p>
          <a:p>
            <a:r>
              <a:rPr lang="en-US" sz="2400">
                <a:solidFill>
                  <a:schemeClr val="tx1">
                    <a:lumMod val="65000"/>
                    <a:lumOff val="35000"/>
                  </a:schemeClr>
                </a:solidFill>
                <a:latin typeface="Arial" panose="020b0604020202020204" pitchFamily="34" charset="0"/>
                <a:cs typeface="Arial" panose="020b0604020202020204" pitchFamily="34" charset="0"/>
              </a:rPr>
              <a:t>He was happy with fact that Medicare paid for his hospital costs, PD catheter placement, his physician fees, and his cost of dialysis. Starting the first day of the month he began doing dialysis.</a:t>
            </a:r>
          </a:p>
          <a:p>
            <a:r>
              <a:rPr lang="en-US" sz="2400">
                <a:solidFill>
                  <a:schemeClr val="tx1">
                    <a:lumMod val="65000"/>
                    <a:lumOff val="35000"/>
                  </a:schemeClr>
                </a:solidFill>
                <a:latin typeface="Arial" panose="020b0604020202020204" pitchFamily="34" charset="0"/>
                <a:cs typeface="Arial" panose="020b0604020202020204" pitchFamily="34" charset="0"/>
              </a:rPr>
              <a:t>He is now listed for a kidney transplant.</a:t>
            </a:r>
          </a:p>
          <a:p>
            <a:r>
              <a:rPr lang="en-US" sz="2400">
                <a:solidFill>
                  <a:schemeClr val="tx1">
                    <a:lumMod val="65000"/>
                    <a:lumOff val="35000"/>
                  </a:schemeClr>
                </a:solidFill>
                <a:latin typeface="Arial" panose="020b0604020202020204" pitchFamily="34" charset="0"/>
                <a:cs typeface="Arial" panose="020b0604020202020204" pitchFamily="34" charset="0"/>
              </a:rPr>
              <a:t>Physician, provider, surgeon, and hospital were paid for services delivered.</a:t>
            </a:r>
          </a:p>
        </p:txBody>
      </p:sp>
      <p:sp>
        <p:nvSpPr>
          <p:cNvPr id="6" name="TextBox 5">
            <a:extLst>
              <a:ext uri="{FF2B5EF4-FFF2-40B4-BE49-F238E27FC236}">
                <a16:creationId xmlns:a16="http://schemas.microsoft.com/office/drawing/2014/main" id="{3F562679-9FDC-48F0-8DBB-E318786BE928}"/>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242641514"/>
      </p:ext>
    </p:extLst>
  </p:cSld>
  <p:clrMapOvr>
    <a:masterClrMapping/>
  </p:clrMapOvr>
  <p:transition/>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6" name="Text Placeholder 5"/>
          <p:cNvSpPr>
            <a:spLocks noGrp="1" noSelect="1" noMove="1" noResize="1" noTextEdit="1"/>
          </p:cNvSpPr>
          <p:nvPr>
            <p:ph type="body" idx="1"/>
          </p:nvPr>
        </p:nvSpPr>
        <p:spPr>
          <a:xfrm>
            <a:off x="4882717" y="3925200"/>
            <a:ext cx="6720397" cy="1188338"/>
          </a:xfrm>
        </p:spPr>
        <p:txBody>
          <a:bodyPr>
            <a:noAutofit/>
          </a:bodyPr>
          <a:lstStyle/>
          <a:p>
            <a:pPr>
              <a:lnSpc>
                <a:spcPct val="100000"/>
              </a:lnSpc>
            </a:pPr>
            <a:r>
              <a:rPr lang="en-US" sz="2400">
                <a:latin typeface="Arial" panose="020b0604020202020204" pitchFamily="34" charset="0"/>
                <a:cs typeface="Arial" panose="020b0604020202020204" pitchFamily="34" charset="0"/>
              </a:rPr>
              <a:t>The bundle worked, but more reforms are needed. How can CMS better correlate improved clinical outcomes with lower cost?</a:t>
            </a:r>
          </a:p>
        </p:txBody>
      </p:sp>
      <p:sp>
        <p:nvSpPr>
          <p:cNvPr id="7" name="Subtitle 6"/>
          <p:cNvSpPr>
            <a:spLocks noGrp="1" noSelect="1" noMove="1" noResize="1" noTextEdit="1"/>
          </p:cNvSpPr>
          <p:nvPr>
            <p:ph type="subTitle" idx="10"/>
          </p:nvPr>
        </p:nvSpPr>
        <p:spPr>
          <a:xfrm>
            <a:off x="4730305" y="2604282"/>
            <a:ext cx="7327190" cy="775460"/>
          </a:xfrm>
        </p:spPr>
        <p:txBody>
          <a:bodyPr/>
          <a:lstStyle/>
          <a:p>
            <a:r>
              <a:rPr lang="en-US" sz="4000"/>
              <a:t> Payments post-2020</a:t>
            </a: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73966248"/>
      </p:ext>
    </p:extLst>
  </p:cSld>
  <p:clrMapOvr>
    <a:masterClrMapping/>
  </p:clrMapOvr>
  <p:transition/>
  <p:timing/>
</p:sld>
</file>

<file path=ppt/slides/slide3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9951" y="696932"/>
            <a:ext cx="10515600" cy="1078992"/>
          </a:xfrm>
        </p:spPr>
        <p:txBody>
          <a:bodyPr>
            <a:normAutofit/>
          </a:bodyPr>
          <a:lstStyle/>
          <a:p>
            <a:r>
              <a:rPr lang="en-US" sz="3500">
                <a:solidFill>
                  <a:schemeClr val="accent3"/>
                </a:solidFill>
              </a:rPr>
              <a:t>ESRD Prospective Payment System: </a:t>
            </a:r>
            <a:br>
              <a:rPr lang="en-US" sz="3500">
                <a:solidFill>
                  <a:schemeClr val="accent3"/>
                </a:solidFill>
              </a:rPr>
            </a:br>
            <a:r>
              <a:rPr lang="en-US" sz="3500">
                <a:solidFill>
                  <a:schemeClr val="accent3"/>
                </a:solidFill>
              </a:rPr>
              <a:t>Baseline for 2020</a:t>
            </a:r>
          </a:p>
        </p:txBody>
      </p:sp>
      <p:sp>
        <p:nvSpPr>
          <p:cNvPr id="5" name="Rectangle 4"/>
          <p:cNvSpPr>
            <a:spLocks noSelect="1" noMove="1" noResize="1" noTextEdit="1"/>
          </p:cNvSpPr>
          <p:nvPr/>
        </p:nvSpPr>
        <p:spPr>
          <a:xfrm>
            <a:off x="615769" y="1765291"/>
            <a:ext cx="10956280" cy="3693319"/>
          </a:xfrm>
          <a:prstGeom prst="rect">
            <a:avLst/>
          </a:prstGeom>
        </p:spPr>
        <p:txBody>
          <a:bodyPr wrap="square">
            <a:spAutoFit/>
          </a:bodyPr>
          <a:lstStyle/>
          <a:p>
            <a:r>
              <a:rPr lang="en-US" sz="2800" b="1">
                <a:solidFill>
                  <a:schemeClr val="tx1">
                    <a:lumMod val="65000"/>
                    <a:lumOff val="35000"/>
                  </a:schemeClr>
                </a:solidFill>
                <a:latin typeface="Arial" panose="020b0604020202020204" pitchFamily="34" charset="0"/>
                <a:cs typeface="Arial" panose="020b0604020202020204" pitchFamily="34" charset="0"/>
              </a:rPr>
              <a:t>Provider:</a:t>
            </a:r>
          </a:p>
          <a:p>
            <a:pPr marL="233363" indent="-233363">
              <a:buFont typeface="Arial" panose="020b0604020202020204" pitchFamily="34" charset="0"/>
              <a:buChar char="•"/>
            </a:pPr>
            <a:r>
              <a:rPr lang="en-US" sz="2800">
                <a:solidFill>
                  <a:schemeClr val="tx1">
                    <a:lumMod val="65000"/>
                    <a:lumOff val="35000"/>
                  </a:schemeClr>
                </a:solidFill>
                <a:latin typeface="Arial" panose="020b0604020202020204" pitchFamily="34" charset="0"/>
                <a:cs typeface="Arial" panose="020b0604020202020204" pitchFamily="34" charset="0"/>
              </a:rPr>
              <a:t>Per treatment prospective payment to provider – now $240.27</a:t>
            </a:r>
          </a:p>
          <a:p>
            <a:pPr marL="233363" indent="-233363">
              <a:buFont typeface="Arial" panose="020b0604020202020204" pitchFamily="34" charset="0"/>
              <a:buChar char="•"/>
            </a:pPr>
            <a:r>
              <a:rPr lang="en-US" sz="2800">
                <a:solidFill>
                  <a:schemeClr val="tx1">
                    <a:lumMod val="65000"/>
                    <a:lumOff val="35000"/>
                  </a:schemeClr>
                </a:solidFill>
                <a:latin typeface="Arial" panose="020b0604020202020204" pitchFamily="34" charset="0"/>
                <a:cs typeface="Arial" panose="020b0604020202020204" pitchFamily="34" charset="0"/>
              </a:rPr>
              <a:t>AKI is $240.27/treatment</a:t>
            </a:r>
          </a:p>
          <a:p>
            <a:pPr marL="233363" indent="-233363">
              <a:buFont typeface="Arial" panose="020b0604020202020204" pitchFamily="34" charset="0"/>
              <a:buChar char="•"/>
            </a:pPr>
            <a:r>
              <a:rPr lang="en-US" sz="2800">
                <a:solidFill>
                  <a:schemeClr val="tx1">
                    <a:lumMod val="65000"/>
                    <a:lumOff val="35000"/>
                  </a:schemeClr>
                </a:solidFill>
                <a:latin typeface="Arial" panose="020b0604020202020204" pitchFamily="34" charset="0"/>
                <a:cs typeface="Arial" panose="020b0604020202020204" pitchFamily="34" charset="0"/>
              </a:rPr>
              <a:t>Plus add-on/modifiers</a:t>
            </a:r>
          </a:p>
          <a:p>
            <a:endParaRPr lang="en-US" sz="1000" b="1">
              <a:solidFill>
                <a:schemeClr val="tx1">
                  <a:lumMod val="65000"/>
                  <a:lumOff val="35000"/>
                </a:schemeClr>
              </a:solidFill>
              <a:latin typeface="Arial" panose="020b0604020202020204" pitchFamily="34" charset="0"/>
              <a:cs typeface="Arial" panose="020b0604020202020204" pitchFamily="34" charset="0"/>
            </a:endParaRPr>
          </a:p>
          <a:p>
            <a:r>
              <a:rPr lang="en-US" sz="2800" b="1">
                <a:solidFill>
                  <a:schemeClr val="tx1">
                    <a:lumMod val="65000"/>
                    <a:lumOff val="35000"/>
                  </a:schemeClr>
                </a:solidFill>
                <a:latin typeface="Arial" panose="020b0604020202020204" pitchFamily="34" charset="0"/>
                <a:cs typeface="Arial" panose="020b0604020202020204" pitchFamily="34" charset="0"/>
              </a:rPr>
              <a:t>Physician:</a:t>
            </a:r>
          </a:p>
          <a:p>
            <a:pPr marL="233363" indent="-233363">
              <a:buFont typeface="Arial" panose="020b0604020202020204" pitchFamily="34" charset="0"/>
              <a:buChar char="•"/>
            </a:pPr>
            <a:r>
              <a:rPr lang="en-US" sz="2800">
                <a:solidFill>
                  <a:schemeClr val="tx1">
                    <a:lumMod val="65000"/>
                    <a:lumOff val="35000"/>
                  </a:schemeClr>
                </a:solidFill>
                <a:latin typeface="Arial" panose="020b0604020202020204" pitchFamily="34" charset="0"/>
                <a:cs typeface="Arial" panose="020b0604020202020204" pitchFamily="34" charset="0"/>
              </a:rPr>
              <a:t>MCP is still adjusted based on if the patient is on home dialysis vs. in-center dialysis, and if in-center the payment is modified by number of visits/month</a:t>
            </a:r>
          </a:p>
        </p:txBody>
      </p:sp>
      <p:sp>
        <p:nvSpPr>
          <p:cNvPr id="6" name="TextBox 5">
            <a:extLst>
              <a:ext uri="{FF2B5EF4-FFF2-40B4-BE49-F238E27FC236}">
                <a16:creationId xmlns:a16="http://schemas.microsoft.com/office/drawing/2014/main" id="{C5FA3C5C-D3EF-4C65-84B0-432B79CB7B33}"/>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526005154"/>
      </p:ext>
    </p:extLst>
  </p:cSld>
  <p:clrMapOvr>
    <a:masterClrMapping/>
  </p:clrMapOvr>
  <p:transition/>
  <p:timing/>
</p:sld>
</file>

<file path=ppt/slides/slide3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2662" y="699257"/>
            <a:ext cx="11579337" cy="1078992"/>
          </a:xfrm>
        </p:spPr>
        <p:txBody>
          <a:bodyPr>
            <a:noAutofit/>
          </a:bodyPr>
          <a:lstStyle/>
          <a:p>
            <a:r>
              <a:rPr lang="en-US" sz="3500">
                <a:solidFill>
                  <a:schemeClr val="accent3"/>
                </a:solidFill>
              </a:rPr>
              <a:t>Probable CMS Perspective on ESRD Program:</a:t>
            </a:r>
            <a:br>
              <a:rPr lang="en-US" sz="3500">
                <a:solidFill>
                  <a:schemeClr val="accent3"/>
                </a:solidFill>
              </a:rPr>
            </a:br>
            <a:r>
              <a:rPr lang="en-US" sz="3500">
                <a:solidFill>
                  <a:schemeClr val="accent3"/>
                </a:solidFill>
              </a:rPr>
              <a:t>In 2020 More Payment Reform Needed</a:t>
            </a:r>
          </a:p>
        </p:txBody>
      </p:sp>
      <p:sp>
        <p:nvSpPr>
          <p:cNvPr id="3" name="Content Placeholder 2"/>
          <p:cNvSpPr>
            <a:spLocks noGrp="1" noSelect="1" noMove="1" noResize="1" noTextEdit="1"/>
          </p:cNvSpPr>
          <p:nvPr>
            <p:ph idx="4294967295"/>
          </p:nvPr>
        </p:nvSpPr>
        <p:spPr>
          <a:xfrm>
            <a:off x="612662" y="1766844"/>
            <a:ext cx="10966676" cy="4530125"/>
          </a:xfrm>
        </p:spPr>
        <p:txBody>
          <a:bodyPr>
            <a:noAutofit/>
          </a:bodyPr>
          <a:lstStyle/>
          <a:p>
            <a:pPr marL="0" indent="0">
              <a:spcBef>
                <a:spcPct val="0"/>
              </a:spcBef>
              <a:buNone/>
            </a:pPr>
            <a:r>
              <a:rPr lang="en-US" sz="2400" b="1">
                <a:solidFill>
                  <a:schemeClr val="tx1">
                    <a:lumMod val="65000"/>
                    <a:lumOff val="35000"/>
                  </a:schemeClr>
                </a:solidFill>
                <a:latin typeface="Arial" panose="020b0604020202020204" pitchFamily="34" charset="0"/>
                <a:cs typeface="Arial" panose="020b0604020202020204" pitchFamily="34" charset="0"/>
              </a:rPr>
              <a:t>WHY?</a:t>
            </a:r>
          </a:p>
          <a:p>
            <a:pPr>
              <a:spcBef>
                <a:spcPct val="0"/>
              </a:spcBef>
            </a:pPr>
            <a:r>
              <a:rPr lang="en-US" sz="2400">
                <a:solidFill>
                  <a:schemeClr val="tx1">
                    <a:lumMod val="65000"/>
                    <a:lumOff val="35000"/>
                  </a:schemeClr>
                </a:solidFill>
                <a:latin typeface="Arial" panose="020b0604020202020204" pitchFamily="34" charset="0"/>
                <a:cs typeface="Arial" panose="020b0604020202020204" pitchFamily="34" charset="0"/>
              </a:rPr>
              <a:t>Large overall cost to CMS for ESRD care, for a relatively small number of participants.</a:t>
            </a:r>
          </a:p>
          <a:p>
            <a:pPr>
              <a:spcBef>
                <a:spcPct val="0"/>
              </a:spcBef>
            </a:pPr>
            <a:r>
              <a:rPr lang="en-US" sz="2400">
                <a:solidFill>
                  <a:schemeClr val="tx1">
                    <a:lumMod val="65000"/>
                    <a:lumOff val="35000"/>
                  </a:schemeClr>
                </a:solidFill>
                <a:latin typeface="Arial" panose="020b0604020202020204" pitchFamily="34" charset="0"/>
                <a:cs typeface="Arial" panose="020b0604020202020204" pitchFamily="34" charset="0"/>
              </a:rPr>
              <a:t>Bundle worked to slow rise in overall costs, but overall costs are still increasing.</a:t>
            </a:r>
          </a:p>
          <a:p>
            <a:pPr>
              <a:spcBef>
                <a:spcPct val="0"/>
              </a:spcBef>
            </a:pPr>
            <a:r>
              <a:rPr lang="en-US" sz="2400">
                <a:solidFill>
                  <a:schemeClr val="tx1">
                    <a:lumMod val="65000"/>
                    <a:lumOff val="35000"/>
                  </a:schemeClr>
                </a:solidFill>
                <a:latin typeface="Arial" panose="020b0604020202020204" pitchFamily="34" charset="0"/>
                <a:cs typeface="Arial" panose="020b0604020202020204" pitchFamily="34" charset="0"/>
              </a:rPr>
              <a:t>Most patients are on in-center HD, although as suspected the bundle did drive a small increase in home dialysis, mainly PD.</a:t>
            </a:r>
          </a:p>
          <a:p>
            <a:pPr>
              <a:spcBef>
                <a:spcPct val="0"/>
              </a:spcBef>
            </a:pPr>
            <a:r>
              <a:rPr lang="en-US" sz="2400">
                <a:solidFill>
                  <a:schemeClr val="tx1">
                    <a:lumMod val="65000"/>
                    <a:lumOff val="35000"/>
                  </a:schemeClr>
                </a:solidFill>
                <a:latin typeface="Arial" panose="020b0604020202020204" pitchFamily="34" charset="0"/>
                <a:cs typeface="Arial" panose="020b0604020202020204" pitchFamily="34" charset="0"/>
              </a:rPr>
              <a:t>Clinical data continues to show potential clinical advantages to use of home dialysis and renal transplantation.</a:t>
            </a:r>
          </a:p>
          <a:p>
            <a:pPr>
              <a:spcBef>
                <a:spcPct val="0"/>
              </a:spcBef>
            </a:pPr>
            <a:r>
              <a:rPr lang="en-US" sz="2400">
                <a:solidFill>
                  <a:schemeClr val="tx1">
                    <a:lumMod val="65000"/>
                    <a:lumOff val="35000"/>
                  </a:schemeClr>
                </a:solidFill>
                <a:latin typeface="Arial" panose="020b0604020202020204" pitchFamily="34" charset="0"/>
                <a:cs typeface="Arial" panose="020b0604020202020204" pitchFamily="34" charset="0"/>
              </a:rPr>
              <a:t>Preliminary evaluation of payment models such as the recent ESRD Seamless Care Organization (ESCO) have demonstrated overall cost savings while maintaining quality.</a:t>
            </a:r>
          </a:p>
        </p:txBody>
      </p:sp>
      <p:sp>
        <p:nvSpPr>
          <p:cNvPr id="6" name="TextBox 5">
            <a:extLst>
              <a:ext uri="{FF2B5EF4-FFF2-40B4-BE49-F238E27FC236}">
                <a16:creationId xmlns:a16="http://schemas.microsoft.com/office/drawing/2014/main" id="{536E7371-AC47-4045-A30C-9D2A4E7F0090}"/>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516637967"/>
      </p:ext>
    </p:extLst>
  </p:cSld>
  <p:clrMapOvr>
    <a:masterClrMapping/>
  </p:clrMapOvr>
  <p:transition/>
  <p:timing/>
</p:sld>
</file>

<file path=ppt/slides/slide3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8094" y="705675"/>
            <a:ext cx="11573906" cy="998315"/>
          </a:xfrm>
        </p:spPr>
        <p:txBody>
          <a:bodyPr>
            <a:noAutofit/>
          </a:bodyPr>
          <a:lstStyle/>
          <a:p>
            <a:r>
              <a:rPr lang="en-US" sz="3500" spc="30">
                <a:solidFill>
                  <a:schemeClr val="accent3"/>
                </a:solidFill>
                <a:ea typeface="Times New Roman" panose="02020603050405020304" pitchFamily="18" charset="0"/>
                <a:cs typeface="Arial" panose="020b0604020202020204" pitchFamily="34" charset="0"/>
              </a:rPr>
              <a:t>Trends in Total Medicare and ESRD Fee-for-Service Spending </a:t>
            </a:r>
            <a:r>
              <a:rPr lang="en-US" sz="3500" b="0" spc="30">
                <a:solidFill>
                  <a:schemeClr val="accent3"/>
                </a:solidFill>
                <a:ea typeface="Times New Roman" panose="02020603050405020304" pitchFamily="18" charset="0"/>
                <a:cs typeface="Arial" panose="020b0604020202020204" pitchFamily="34" charset="0"/>
              </a:rPr>
              <a:t>($, in billions) </a:t>
            </a:r>
            <a:endParaRPr lang="en-US" sz="3500" b="0">
              <a:solidFill>
                <a:schemeClr val="accent3"/>
              </a:solidFill>
              <a:cs typeface="Arial" panose="020b0604020202020204" pitchFamily="34" charset="0"/>
            </a:endParaRPr>
          </a:p>
        </p:txBody>
      </p:sp>
      <p:sp>
        <p:nvSpPr>
          <p:cNvPr id="5" name="Rectangle 4"/>
          <p:cNvSpPr>
            <a:spLocks noSelect="1" noMove="1" noResize="1" noTextEdit="1"/>
          </p:cNvSpPr>
          <p:nvPr/>
        </p:nvSpPr>
        <p:spPr>
          <a:xfrm>
            <a:off x="6864308" y="5812649"/>
            <a:ext cx="5333063" cy="323165"/>
          </a:xfrm>
          <a:prstGeom prst="rect">
            <a:avLst/>
          </a:prstGeom>
        </p:spPr>
        <p:txBody>
          <a:bodyPr wrap="none">
            <a:spAutoFit/>
          </a:bodyPr>
          <a:lstStyle/>
          <a:p>
            <a:pPr algn="r"/>
            <a:r>
              <a:rPr lang="en-US" sz="1500" i="1">
                <a:latin typeface="Arial" panose="020b0604020202020204" pitchFamily="34" charset="0"/>
                <a:cs typeface="Arial" panose="020b0604020202020204" pitchFamily="34" charset="0"/>
              </a:rPr>
              <a:t>2018 USRDS Annual Data Report Vol 2, Chapter 1, Fig 9.2A</a:t>
            </a:r>
          </a:p>
        </p:txBody>
      </p:sp>
      <p:pic>
        <p:nvPicPr>
          <p:cNvPr id="6" name="Picture 5"/>
          <p:cNvPicPr>
            <a:picLocks noSelect="1" noChangeAspect="1" noMove="1" noResize="1"/>
          </p:cNvPicPr>
          <p:nvPr/>
        </p:nvPicPr>
        <p:blipFill>
          <a:blip r:embed="rId2">
            <a:extLst>
              <a:ext uri="{28A0092B-C50C-407E-A947-70E740481C1C}">
                <a14:useLocalDpi xmlns:a14="http://schemas.microsoft.com/office/drawing/2010/main" val="0"/>
              </a:ext>
            </a:extLst>
          </a:blip>
          <a:stretch>
            <a:fillRect/>
          </a:stretch>
        </p:blipFill>
        <p:spPr>
          <a:xfrm>
            <a:off x="620701" y="1612327"/>
            <a:ext cx="9144019" cy="4454003"/>
          </a:xfrm>
          <a:prstGeom prst="rect">
            <a:avLst/>
          </a:prstGeom>
        </p:spPr>
      </p:pic>
      <p:sp>
        <p:nvSpPr>
          <p:cNvPr id="7" name="TextBox 6"/>
          <p:cNvSpPr txBox="1">
            <a:spLocks noSelect="1" noMove="1" noResize="1" noTextEdit="1"/>
          </p:cNvSpPr>
          <p:nvPr/>
        </p:nvSpPr>
        <p:spPr>
          <a:xfrm>
            <a:off x="7021834" y="3899583"/>
            <a:ext cx="4549465" cy="1246495"/>
          </a:xfrm>
          <a:prstGeom prst="rect">
            <a:avLst/>
          </a:prstGeom>
          <a:noFill/>
        </p:spPr>
        <p:txBody>
          <a:bodyPr wrap="square" rtlCol="0">
            <a:spAutoFit/>
          </a:bodyPr>
          <a:lstStyle/>
          <a:p>
            <a:r>
              <a:rPr lang="en-US" sz="1500">
                <a:solidFill>
                  <a:schemeClr val="tx1">
                    <a:lumMod val="65000"/>
                    <a:lumOff val="35000"/>
                  </a:schemeClr>
                </a:solidFill>
                <a:latin typeface="Arial" panose="020b0604020202020204" pitchFamily="34" charset="0"/>
                <a:cs typeface="Arial" panose="020b0604020202020204" pitchFamily="34" charset="0"/>
              </a:rPr>
              <a:t>Note: </a:t>
            </a:r>
          </a:p>
          <a:p>
            <a:pPr marL="233363" indent="-233363">
              <a:buFont typeface="+mj-lt"/>
              <a:buAutoNum type="alphaLcPeriod"/>
            </a:pPr>
            <a:r>
              <a:rPr lang="en-US" sz="1500">
                <a:solidFill>
                  <a:schemeClr val="tx1">
                    <a:lumMod val="65000"/>
                    <a:lumOff val="35000"/>
                  </a:schemeClr>
                </a:solidFill>
                <a:latin typeface="Arial" panose="020b0604020202020204" pitchFamily="34" charset="0"/>
                <a:cs typeface="Arial" panose="020b0604020202020204" pitchFamily="34" charset="0"/>
              </a:rPr>
              <a:t>The cost of ESRD care is not increasing as fast as overall Medicare costs are.</a:t>
            </a:r>
          </a:p>
          <a:p>
            <a:pPr marL="233363" indent="-233363">
              <a:buFont typeface="+mj-lt"/>
              <a:buAutoNum type="alphaLcPeriod"/>
            </a:pPr>
            <a:r>
              <a:rPr lang="en-US" sz="1500">
                <a:solidFill>
                  <a:schemeClr val="tx1">
                    <a:lumMod val="65000"/>
                    <a:lumOff val="35000"/>
                  </a:schemeClr>
                </a:solidFill>
                <a:latin typeface="Arial" panose="020b0604020202020204" pitchFamily="34" charset="0"/>
                <a:cs typeface="Arial" panose="020b0604020202020204" pitchFamily="34" charset="0"/>
              </a:rPr>
              <a:t>ESRD related cost increases slowed after 2010 but are still increasing.</a:t>
            </a:r>
          </a:p>
        </p:txBody>
      </p:sp>
      <p:sp>
        <p:nvSpPr>
          <p:cNvPr id="8" name="TextBox 7">
            <a:extLst>
              <a:ext uri="{FF2B5EF4-FFF2-40B4-BE49-F238E27FC236}">
                <a16:creationId xmlns:a16="http://schemas.microsoft.com/office/drawing/2014/main" id="{D862AAEA-99CD-421B-B3D4-F80FD6F6AFFA}"/>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4005896289"/>
      </p:ext>
    </p:extLst>
  </p:cSld>
  <p:clrMapOvr>
    <a:masterClrMapping/>
  </p:clrMapOvr>
  <p:transition/>
  <p:timing/>
</p:sld>
</file>

<file path=ppt/slides/slide3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5" name="Picture 4"/>
          <p:cNvPicPr>
            <a:picLocks noSelect="1" noChangeAspect="1" noMove="1" noResize="1"/>
          </p:cNvPicPr>
          <p:nvPr/>
        </p:nvPicPr>
        <p:blipFill>
          <a:blip r:embed="rId2">
            <a:extLst>
              <a:ext uri="{28A0092B-C50C-407E-A947-70E740481C1C}">
                <a14:useLocalDpi xmlns:a14="http://schemas.microsoft.com/office/drawing/2010/main" val="0"/>
              </a:ext>
            </a:extLst>
          </a:blip>
          <a:stretch>
            <a:fillRect/>
          </a:stretch>
        </p:blipFill>
        <p:spPr>
          <a:xfrm>
            <a:off x="1528391" y="1158736"/>
            <a:ext cx="9131206" cy="4876014"/>
          </a:xfrm>
          <a:prstGeom prst="rect">
            <a:avLst/>
          </a:prstGeom>
          <a:ln>
            <a:noFill/>
          </a:ln>
        </p:spPr>
      </p:pic>
      <p:sp>
        <p:nvSpPr>
          <p:cNvPr id="6" name="Rectangle 5"/>
          <p:cNvSpPr>
            <a:spLocks noSelect="1" noMove="1" noResize="1" noTextEdit="1"/>
          </p:cNvSpPr>
          <p:nvPr/>
        </p:nvSpPr>
        <p:spPr>
          <a:xfrm>
            <a:off x="6991313" y="5813557"/>
            <a:ext cx="5204823" cy="323165"/>
          </a:xfrm>
          <a:prstGeom prst="rect">
            <a:avLst/>
          </a:prstGeom>
        </p:spPr>
        <p:txBody>
          <a:bodyPr wrap="none">
            <a:spAutoFit/>
          </a:bodyPr>
          <a:lstStyle/>
          <a:p>
            <a:pPr algn="r"/>
            <a:r>
              <a:rPr lang="en-US" sz="1500" i="1">
                <a:latin typeface="Arial" panose="020b0604020202020204" pitchFamily="34" charset="0"/>
                <a:cs typeface="Arial" panose="020b0604020202020204" pitchFamily="34" charset="0"/>
              </a:rPr>
              <a:t>2018 USRDS Annual Data Report Vol 2, Chapter 1, Fig 9.4</a:t>
            </a:r>
          </a:p>
        </p:txBody>
      </p:sp>
      <p:cxnSp>
        <p:nvCxnSpPr>
          <p:cNvPr id="8" name="Straight Arrow Connector 7"/>
          <p:cNvCxnSpPr>
            <a:cxnSpLocks noSelect="1" noMove="1" noResize="1"/>
          </p:cNvCxnSpPr>
          <p:nvPr/>
        </p:nvCxnSpPr>
        <p:spPr>
          <a:xfrm flipH="1">
            <a:off x="4946214" y="2699096"/>
            <a:ext cx="1025717" cy="1255501"/>
          </a:xfrm>
          <a:prstGeom prst="straightConnector1">
            <a:avLst/>
          </a:prstGeom>
          <a:ln w="31750" cmpd="sng">
            <a:solidFill>
              <a:srgbClr val="FF0000"/>
            </a:solidFill>
            <a:tailEnd type="arrow"/>
          </a:ln>
        </p:spPr>
        <p:style>
          <a:lnRef idx="3">
            <a:schemeClr val="accent5"/>
          </a:lnRef>
          <a:fillRef idx="0">
            <a:schemeClr val="accent5"/>
          </a:fillRef>
          <a:effectRef idx="2">
            <a:schemeClr val="accent5"/>
          </a:effectRef>
          <a:fontRef idx="minor">
            <a:schemeClr val="tx1"/>
          </a:fontRef>
        </p:style>
      </p:cxnSp>
      <p:sp>
        <p:nvSpPr>
          <p:cNvPr id="9" name="TextBox 8"/>
          <p:cNvSpPr txBox="1">
            <a:spLocks noSelect="1" noMove="1" noResize="1" noTextEdit="1"/>
          </p:cNvSpPr>
          <p:nvPr/>
        </p:nvSpPr>
        <p:spPr>
          <a:xfrm>
            <a:off x="5282073" y="2293160"/>
            <a:ext cx="4582280" cy="369332"/>
          </a:xfrm>
          <a:prstGeom prst="rect">
            <a:avLst/>
          </a:prstGeom>
          <a:noFill/>
        </p:spPr>
        <p:txBody>
          <a:bodyPr wrap="none" rtlCol="0">
            <a:spAutoFit/>
          </a:bodyPr>
          <a:lstStyle/>
          <a:p>
            <a:r>
              <a:rPr lang="en-US">
                <a:solidFill>
                  <a:srgbClr val="FF0000"/>
                </a:solidFill>
              </a:rPr>
              <a:t>Implementation of “PPS or Bundled payment”</a:t>
            </a:r>
          </a:p>
        </p:txBody>
      </p:sp>
      <p:sp>
        <p:nvSpPr>
          <p:cNvPr id="10" name="TextBox 9">
            <a:extLst>
              <a:ext uri="{FF2B5EF4-FFF2-40B4-BE49-F238E27FC236}">
                <a16:creationId xmlns:a16="http://schemas.microsoft.com/office/drawing/2014/main" id="{034BB5B5-9ED4-4D8C-83DF-9432D971921F}"/>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2" name="Title 1"/>
          <p:cNvSpPr>
            <a:spLocks noGrp="1" noSelect="1" noMove="1" noResize="1" noTextEdit="1"/>
          </p:cNvSpPr>
          <p:nvPr>
            <p:ph type="title"/>
          </p:nvPr>
        </p:nvSpPr>
        <p:spPr>
          <a:xfrm>
            <a:off x="621705" y="706629"/>
            <a:ext cx="11592316" cy="1078992"/>
          </a:xfrm>
        </p:spPr>
        <p:txBody>
          <a:bodyPr>
            <a:noAutofit/>
          </a:bodyPr>
          <a:lstStyle/>
          <a:p>
            <a:r>
              <a:rPr lang="en-US" sz="3500" spc="30">
                <a:solidFill>
                  <a:schemeClr val="accent3"/>
                </a:solidFill>
                <a:ea typeface="Times New Roman" panose="02020603050405020304" pitchFamily="18" charset="0"/>
                <a:cs typeface="Times New Roman" panose="02020603050405020304" pitchFamily="18" charset="0"/>
              </a:rPr>
              <a:t>Annual Percent Change in Medicare ESRD Spending, 2004-2016</a:t>
            </a:r>
            <a:endParaRPr lang="en-US" sz="3500">
              <a:solidFill>
                <a:schemeClr val="accent3"/>
              </a:solidFill>
            </a:endParaRPr>
          </a:p>
        </p:txBody>
      </p:sp>
    </p:spTree>
    <p:extLst>
      <p:ext uri="{BB962C8B-B14F-4D97-AF65-F5344CB8AC3E}">
        <p14:creationId val="1170973419"/>
      </p:ext>
    </p:extLst>
  </p:cSld>
  <p:clrMapOvr>
    <a:masterClrMapping/>
  </p:clrMapOvr>
  <p:transition/>
  <p:timing/>
</p:sld>
</file>

<file path=ppt/slides/slide3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6" name="Picture 5"/>
          <p:cNvPicPr>
            <a:picLocks noSelect="1" noChangeAspect="1" noMove="1" noResize="1"/>
          </p:cNvPicPr>
          <p:nvPr/>
        </p:nvPicPr>
        <p:blipFill>
          <a:blip r:embed="rId2">
            <a:extLst>
              <a:ext uri="{28A0092B-C50C-407E-A947-70E740481C1C}">
                <a14:useLocalDpi xmlns:a14="http://schemas.microsoft.com/office/drawing/2010/main" val="0"/>
              </a:ext>
            </a:extLst>
          </a:blip>
          <a:stretch>
            <a:fillRect/>
          </a:stretch>
        </p:blipFill>
        <p:spPr>
          <a:xfrm>
            <a:off x="1537888" y="1338059"/>
            <a:ext cx="9698863" cy="4845378"/>
          </a:xfrm>
          <a:prstGeom prst="rect">
            <a:avLst/>
          </a:prstGeom>
        </p:spPr>
      </p:pic>
      <p:sp>
        <p:nvSpPr>
          <p:cNvPr id="2" name="Title 1"/>
          <p:cNvSpPr>
            <a:spLocks noGrp="1" noSelect="1" noMove="1" noResize="1" noTextEdit="1"/>
          </p:cNvSpPr>
          <p:nvPr>
            <p:ph type="title"/>
          </p:nvPr>
        </p:nvSpPr>
        <p:spPr>
          <a:xfrm>
            <a:off x="612856" y="700256"/>
            <a:ext cx="11579144" cy="1078992"/>
          </a:xfrm>
        </p:spPr>
        <p:txBody>
          <a:bodyPr>
            <a:noAutofit/>
          </a:bodyPr>
          <a:lstStyle/>
          <a:p>
            <a:r>
              <a:rPr lang="en-US" sz="3000" spc="30">
                <a:solidFill>
                  <a:schemeClr val="accent3"/>
                </a:solidFill>
                <a:ea typeface="Times New Roman" panose="02020603050405020304" pitchFamily="18" charset="0"/>
                <a:cs typeface="Times New Roman" panose="02020603050405020304" pitchFamily="18" charset="0"/>
              </a:rPr>
              <a:t>Total Medicare ESRD Expenditures, by Modality, 2004-2016</a:t>
            </a:r>
            <a:endParaRPr lang="en-US" sz="3000">
              <a:solidFill>
                <a:schemeClr val="accent3"/>
              </a:solidFill>
            </a:endParaRPr>
          </a:p>
        </p:txBody>
      </p:sp>
      <p:sp>
        <p:nvSpPr>
          <p:cNvPr id="5" name="Rectangle 4"/>
          <p:cNvSpPr>
            <a:spLocks noSelect="1" noMove="1" noResize="1" noTextEdit="1"/>
          </p:cNvSpPr>
          <p:nvPr/>
        </p:nvSpPr>
        <p:spPr>
          <a:xfrm>
            <a:off x="6032204" y="5814478"/>
            <a:ext cx="6158844" cy="323165"/>
          </a:xfrm>
          <a:prstGeom prst="rect">
            <a:avLst/>
          </a:prstGeom>
        </p:spPr>
        <p:txBody>
          <a:bodyPr wrap="square">
            <a:spAutoFit/>
          </a:bodyPr>
          <a:lstStyle/>
          <a:p>
            <a:pPr algn="r"/>
            <a:r>
              <a:rPr lang="en-US" sz="1500" i="1">
                <a:latin typeface="Arial" panose="020b0604020202020204" pitchFamily="34" charset="0"/>
                <a:cs typeface="Arial" panose="020b0604020202020204" pitchFamily="34" charset="0"/>
              </a:rPr>
              <a:t>2018 USRDS Annual Data Report Vol 2, Chapter 1, Fig 9.7</a:t>
            </a:r>
          </a:p>
        </p:txBody>
      </p:sp>
      <p:sp>
        <p:nvSpPr>
          <p:cNvPr id="7" name="TextBox 6"/>
          <p:cNvSpPr txBox="1">
            <a:spLocks noSelect="1" noMove="1" noResize="1" noTextEdit="1"/>
          </p:cNvSpPr>
          <p:nvPr/>
        </p:nvSpPr>
        <p:spPr>
          <a:xfrm>
            <a:off x="2321631" y="1437940"/>
            <a:ext cx="9363841" cy="707886"/>
          </a:xfrm>
          <a:prstGeom prst="rect">
            <a:avLst/>
          </a:prstGeom>
          <a:noFill/>
        </p:spPr>
        <p:txBody>
          <a:bodyPr wrap="square" rtlCol="0">
            <a:spAutoFit/>
          </a:bodyPr>
          <a:lstStyle/>
          <a:p>
            <a:r>
              <a:rPr lang="en-US" sz="2000">
                <a:solidFill>
                  <a:schemeClr val="tx1">
                    <a:lumMod val="65000"/>
                    <a:lumOff val="35000"/>
                  </a:schemeClr>
                </a:solidFill>
                <a:latin typeface="Arial" panose="020b0604020202020204" pitchFamily="34" charset="0"/>
                <a:cs typeface="Arial" panose="020b0604020202020204" pitchFamily="34" charset="0"/>
              </a:rPr>
              <a:t>In 2016, the increase was 2.5%. </a:t>
            </a:r>
          </a:p>
          <a:p>
            <a:r>
              <a:rPr lang="en-US" sz="2000">
                <a:solidFill>
                  <a:schemeClr val="tx1">
                    <a:lumMod val="65000"/>
                    <a:lumOff val="35000"/>
                  </a:schemeClr>
                </a:solidFill>
                <a:latin typeface="Arial" panose="020b0604020202020204" pitchFamily="34" charset="0"/>
                <a:cs typeface="Arial" panose="020b0604020202020204" pitchFamily="34" charset="0"/>
              </a:rPr>
              <a:t>It was mostly due to a higher PPPY cost not an increase in covered lives.</a:t>
            </a:r>
          </a:p>
        </p:txBody>
      </p:sp>
      <p:sp>
        <p:nvSpPr>
          <p:cNvPr id="8" name="TextBox 7">
            <a:extLst>
              <a:ext uri="{FF2B5EF4-FFF2-40B4-BE49-F238E27FC236}">
                <a16:creationId xmlns:a16="http://schemas.microsoft.com/office/drawing/2014/main" id="{0E4330BE-3037-4A83-B947-4301A00C61F1}"/>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213350332"/>
      </p:ext>
    </p:extLst>
  </p:cSld>
  <p:clrMapOvr>
    <a:masterClrMapping/>
  </p:clrMapOvr>
  <p:transition/>
  <p:timing/>
</p:sld>
</file>

<file path=ppt/slides/slide3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5922" y="701902"/>
            <a:ext cx="11576078" cy="1078992"/>
          </a:xfrm>
        </p:spPr>
        <p:txBody>
          <a:bodyPr>
            <a:noAutofit/>
          </a:bodyPr>
          <a:lstStyle/>
          <a:p>
            <a:r>
              <a:rPr lang="en-US" sz="3000" spc="30">
                <a:solidFill>
                  <a:schemeClr val="accent3"/>
                </a:solidFill>
                <a:ea typeface="Times New Roman" panose="02020603050405020304" pitchFamily="18" charset="0"/>
                <a:cs typeface="Times New Roman" panose="02020603050405020304" pitchFamily="18" charset="0"/>
              </a:rPr>
              <a:t>Total Medicare ESRD Expenditures, by Modality, 2004-2016 </a:t>
            </a:r>
            <a:br>
              <a:rPr lang="en-US" sz="3000" spc="30">
                <a:solidFill>
                  <a:schemeClr val="accent3"/>
                </a:solidFill>
                <a:ea typeface="Times New Roman" panose="02020603050405020304" pitchFamily="18" charset="0"/>
                <a:cs typeface="Times New Roman" panose="02020603050405020304" pitchFamily="18" charset="0"/>
              </a:rPr>
            </a:br>
            <a:r>
              <a:rPr lang="en-US" sz="3000" i="1" spc="30">
                <a:solidFill>
                  <a:schemeClr val="accent3"/>
                </a:solidFill>
                <a:ea typeface="Times New Roman" panose="02020603050405020304" pitchFamily="18" charset="0"/>
                <a:cs typeface="Times New Roman" panose="02020603050405020304" pitchFamily="18" charset="0"/>
              </a:rPr>
              <a:t>Pre and Post Bundle: </a:t>
            </a:r>
            <a:r>
              <a:rPr lang="en-US" sz="3000" i="1">
                <a:solidFill>
                  <a:schemeClr val="accent3"/>
                </a:solidFill>
                <a:cs typeface="Times New Roman" panose="02020603050405020304" pitchFamily="18" charset="0"/>
              </a:rPr>
              <a:t>Per Patient Per Year (PPPY)</a:t>
            </a:r>
            <a:endParaRPr lang="en-US" sz="3000" i="1">
              <a:solidFill>
                <a:schemeClr val="accent3"/>
              </a:solidFill>
            </a:endParaRPr>
          </a:p>
        </p:txBody>
      </p:sp>
      <p:pic>
        <p:nvPicPr>
          <p:cNvPr id="5" name="Picture 4"/>
          <p:cNvPicPr>
            <a:picLocks noSelect="1" noChangeAspect="1" noMove="1" noResize="1"/>
          </p:cNvPicPr>
          <p:nvPr/>
        </p:nvPicPr>
        <p:blipFill>
          <a:blip r:embed="rId2">
            <a:extLst>
              <a:ext uri="{28A0092B-C50C-407E-A947-70E740481C1C}">
                <a14:useLocalDpi xmlns:a14="http://schemas.microsoft.com/office/drawing/2010/main" val="0"/>
              </a:ext>
            </a:extLst>
          </a:blip>
          <a:stretch>
            <a:fillRect/>
          </a:stretch>
        </p:blipFill>
        <p:spPr>
          <a:xfrm>
            <a:off x="1860773" y="1616486"/>
            <a:ext cx="8463995" cy="3994230"/>
          </a:xfrm>
          <a:prstGeom prst="rect">
            <a:avLst/>
          </a:prstGeom>
        </p:spPr>
      </p:pic>
      <p:sp>
        <p:nvSpPr>
          <p:cNvPr id="11" name="Right Brace 10"/>
          <p:cNvSpPr>
            <a:spLocks noSelect="1" noMove="1" noResize="1" noTextEdit="1"/>
          </p:cNvSpPr>
          <p:nvPr/>
        </p:nvSpPr>
        <p:spPr>
          <a:xfrm rot="5400000">
            <a:off x="3784221" y="4272392"/>
            <a:ext cx="361783" cy="2639834"/>
          </a:xfrm>
          <a:prstGeom prst="rightBrace">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Right Brace 11"/>
          <p:cNvSpPr>
            <a:spLocks noSelect="1" noMove="1" noResize="1" noTextEdit="1"/>
          </p:cNvSpPr>
          <p:nvPr/>
        </p:nvSpPr>
        <p:spPr>
          <a:xfrm rot="5400000">
            <a:off x="7040882" y="4188302"/>
            <a:ext cx="361783" cy="2808014"/>
          </a:xfrm>
          <a:prstGeom prst="rightBrace">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p:cNvSpPr txBox="1">
            <a:spLocks noSelect="1" noMove="1" noResize="1" noTextEdit="1"/>
          </p:cNvSpPr>
          <p:nvPr/>
        </p:nvSpPr>
        <p:spPr>
          <a:xfrm>
            <a:off x="3371957" y="5843723"/>
            <a:ext cx="1207575" cy="369332"/>
          </a:xfrm>
          <a:prstGeom prst="rect">
            <a:avLst/>
          </a:prstGeom>
          <a:noFill/>
        </p:spPr>
        <p:txBody>
          <a:bodyPr wrap="none" rtlCol="0">
            <a:spAutoFit/>
          </a:bodyPr>
          <a:lstStyle/>
          <a:p>
            <a:r>
              <a:rPr lang="en-US">
                <a:solidFill>
                  <a:schemeClr val="tx1">
                    <a:lumMod val="65000"/>
                    <a:lumOff val="35000"/>
                  </a:schemeClr>
                </a:solidFill>
              </a:rPr>
              <a:t>Pre Bundle</a:t>
            </a:r>
          </a:p>
        </p:txBody>
      </p:sp>
      <p:sp>
        <p:nvSpPr>
          <p:cNvPr id="14" name="TextBox 13"/>
          <p:cNvSpPr txBox="1">
            <a:spLocks noSelect="1" noMove="1" noResize="1" noTextEdit="1"/>
          </p:cNvSpPr>
          <p:nvPr/>
        </p:nvSpPr>
        <p:spPr>
          <a:xfrm>
            <a:off x="6599681" y="5843723"/>
            <a:ext cx="1296381" cy="369332"/>
          </a:xfrm>
          <a:prstGeom prst="rect">
            <a:avLst/>
          </a:prstGeom>
          <a:noFill/>
        </p:spPr>
        <p:txBody>
          <a:bodyPr wrap="none" rtlCol="0">
            <a:spAutoFit/>
          </a:bodyPr>
          <a:lstStyle/>
          <a:p>
            <a:r>
              <a:rPr lang="en-US">
                <a:solidFill>
                  <a:schemeClr val="tx1">
                    <a:lumMod val="65000"/>
                    <a:lumOff val="35000"/>
                  </a:schemeClr>
                </a:solidFill>
              </a:rPr>
              <a:t>Post Bundle</a:t>
            </a:r>
          </a:p>
        </p:txBody>
      </p:sp>
      <p:sp>
        <p:nvSpPr>
          <p:cNvPr id="15" name="TextBox 14"/>
          <p:cNvSpPr txBox="1">
            <a:spLocks noSelect="1" noMove="1" noResize="1" noTextEdit="1"/>
          </p:cNvSpPr>
          <p:nvPr/>
        </p:nvSpPr>
        <p:spPr>
          <a:xfrm>
            <a:off x="8069124" y="5585495"/>
            <a:ext cx="4122655" cy="553998"/>
          </a:xfrm>
          <a:prstGeom prst="rect">
            <a:avLst/>
          </a:prstGeom>
          <a:noFill/>
        </p:spPr>
        <p:txBody>
          <a:bodyPr wrap="square" rtlCol="0">
            <a:spAutoFit/>
          </a:bodyPr>
          <a:lstStyle/>
          <a:p>
            <a:pPr algn="r"/>
            <a:r>
              <a:rPr lang="en-US" sz="1500" i="1">
                <a:latin typeface="Arial" panose="020b0604020202020204" pitchFamily="34" charset="0"/>
                <a:cs typeface="Arial" panose="020b0604020202020204" pitchFamily="34" charset="0"/>
              </a:rPr>
              <a:t>2018 USRDS Annual Data Report </a:t>
            </a:r>
          </a:p>
          <a:p>
            <a:pPr algn="r"/>
            <a:r>
              <a:rPr lang="en-US" sz="1500" i="1">
                <a:latin typeface="Arial" panose="020b0604020202020204" pitchFamily="34" charset="0"/>
                <a:cs typeface="Arial" panose="020b0604020202020204" pitchFamily="34" charset="0"/>
              </a:rPr>
              <a:t>Vol 2, Chapter 1, Fig 9.8</a:t>
            </a:r>
          </a:p>
        </p:txBody>
      </p:sp>
      <p:cxnSp>
        <p:nvCxnSpPr>
          <p:cNvPr id="6" name="Straight Arrow Connector 5"/>
          <p:cNvCxnSpPr>
            <a:cxnSpLocks noSelect="1" noMove="1" noResize="1"/>
          </p:cNvCxnSpPr>
          <p:nvPr/>
        </p:nvCxnSpPr>
        <p:spPr>
          <a:xfrm flipH="1" flipV="1">
            <a:off x="6068105" y="2673792"/>
            <a:ext cx="3025598" cy="151410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a:spLocks noSelect="1" noMove="1" noResize="1" noTextEdit="1"/>
          </p:cNvSpPr>
          <p:nvPr/>
        </p:nvSpPr>
        <p:spPr>
          <a:xfrm>
            <a:off x="9040538" y="3932671"/>
            <a:ext cx="2980175" cy="738664"/>
          </a:xfrm>
          <a:prstGeom prst="rect">
            <a:avLst/>
          </a:prstGeom>
          <a:noFill/>
        </p:spPr>
        <p:txBody>
          <a:bodyPr wrap="none" rtlCol="0">
            <a:spAutoFit/>
          </a:bodyPr>
          <a:lstStyle/>
          <a:p>
            <a:r>
              <a:rPr lang="en-US" sz="1400">
                <a:solidFill>
                  <a:srgbClr val="FF0000"/>
                </a:solidFill>
              </a:rPr>
              <a:t>Increase between 2010 and 2011</a:t>
            </a:r>
          </a:p>
          <a:p>
            <a:r>
              <a:rPr lang="en-US" sz="1400">
                <a:solidFill>
                  <a:srgbClr val="FF0000"/>
                </a:solidFill>
              </a:rPr>
              <a:t>Mainly due to PPS related adjustment </a:t>
            </a:r>
          </a:p>
          <a:p>
            <a:r>
              <a:rPr lang="en-US" sz="1400">
                <a:solidFill>
                  <a:srgbClr val="FF0000"/>
                </a:solidFill>
              </a:rPr>
              <a:t>in /Rx cost for PD</a:t>
            </a:r>
          </a:p>
        </p:txBody>
      </p:sp>
      <p:sp>
        <p:nvSpPr>
          <p:cNvPr id="16" name="TextBox 15">
            <a:extLst>
              <a:ext uri="{FF2B5EF4-FFF2-40B4-BE49-F238E27FC236}">
                <a16:creationId xmlns:a16="http://schemas.microsoft.com/office/drawing/2014/main" id="{15ECC16D-A545-4DA1-954F-3CB83A363BA4}"/>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519220532"/>
      </p:ext>
    </p:extLst>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2964" y="696481"/>
            <a:ext cx="11579036" cy="1078992"/>
          </a:xfrm>
        </p:spPr>
        <p:txBody>
          <a:bodyPr>
            <a:noAutofit/>
          </a:bodyPr>
          <a:lstStyle/>
          <a:p>
            <a:r>
              <a:rPr lang="en-US" altLang="en-US" sz="3500">
                <a:solidFill>
                  <a:schemeClr val="accent3"/>
                </a:solidFill>
              </a:rPr>
              <a:t>Why More Home Dialysis? </a:t>
            </a:r>
            <a:r>
              <a:rPr lang="en-US" altLang="en-US" sz="3500" i="1">
                <a:solidFill>
                  <a:schemeClr val="accent3"/>
                </a:solidFill>
              </a:rPr>
              <a:t>It’s the Right Thing to Do.</a:t>
            </a:r>
            <a:endParaRPr lang="en-US" sz="3500">
              <a:solidFill>
                <a:schemeClr val="accent3"/>
              </a:solidFill>
            </a:endParaRPr>
          </a:p>
        </p:txBody>
      </p:sp>
      <p:sp>
        <p:nvSpPr>
          <p:cNvPr id="3" name="Content Placeholder 2"/>
          <p:cNvSpPr>
            <a:spLocks noGrp="1" noSelect="1" noMove="1" noResize="1" noTextEdit="1"/>
          </p:cNvSpPr>
          <p:nvPr>
            <p:ph idx="4294967295"/>
          </p:nvPr>
        </p:nvSpPr>
        <p:spPr>
          <a:xfrm>
            <a:off x="611572" y="1613139"/>
            <a:ext cx="10967464" cy="4714260"/>
          </a:xfrm>
        </p:spPr>
        <p:txBody>
          <a:bodyPr>
            <a:noAutofit/>
          </a:bodyPr>
          <a:lstStyle/>
          <a:p>
            <a:pPr marL="0" indent="0">
              <a:spcBef>
                <a:spcPct val="0"/>
              </a:spcBef>
              <a:buNone/>
            </a:pPr>
            <a:r>
              <a:rPr lang="en-US" altLang="en-US" sz="2000" b="1">
                <a:solidFill>
                  <a:schemeClr val="tx1">
                    <a:lumMod val="65000"/>
                    <a:lumOff val="35000"/>
                  </a:schemeClr>
                </a:solidFill>
                <a:latin typeface="Arial" panose="020b0604020202020204" pitchFamily="34" charset="0"/>
                <a:cs typeface="Arial" panose="020b0604020202020204" pitchFamily="34" charset="0"/>
              </a:rPr>
              <a:t>More patients should be on home dialysis because:</a:t>
            </a:r>
          </a:p>
          <a:p>
            <a:pPr>
              <a:spcBef>
                <a:spcPct val="0"/>
              </a:spcBef>
            </a:pPr>
            <a:r>
              <a:rPr lang="en-US" altLang="en-US" sz="2000">
                <a:solidFill>
                  <a:schemeClr val="tx1">
                    <a:lumMod val="65000"/>
                    <a:lumOff val="35000"/>
                  </a:schemeClr>
                </a:solidFill>
                <a:latin typeface="Arial" panose="020b0604020202020204" pitchFamily="34" charset="0"/>
                <a:cs typeface="Arial" panose="020b0604020202020204" pitchFamily="34" charset="0"/>
              </a:rPr>
              <a:t>Medical evidence suggests that in general survival on home dialysis (peritoneal dialysis - PD and home hemodialysis - HHD) is similar and may even be better than for center hemodialysis (CHD).</a:t>
            </a:r>
          </a:p>
          <a:p>
            <a:pPr>
              <a:spcBef>
                <a:spcPct val="0"/>
              </a:spcBef>
            </a:pPr>
            <a:r>
              <a:rPr lang="en-US" altLang="en-US" sz="2000">
                <a:solidFill>
                  <a:schemeClr val="tx1">
                    <a:lumMod val="65000"/>
                    <a:lumOff val="35000"/>
                  </a:schemeClr>
                </a:solidFill>
                <a:latin typeface="Arial" panose="020b0604020202020204" pitchFamily="34" charset="0"/>
                <a:cs typeface="Arial" panose="020b0604020202020204" pitchFamily="34" charset="0"/>
              </a:rPr>
              <a:t>Patient choice is important: Given that most patients do not have an absolute contraindication to PD, we should honestly explain all modality options to our patients and give them a choice.</a:t>
            </a:r>
          </a:p>
          <a:p>
            <a:pPr>
              <a:spcBef>
                <a:spcPct val="0"/>
              </a:spcBef>
            </a:pPr>
            <a:r>
              <a:rPr lang="en-US" altLang="en-US" sz="2000" b="1">
                <a:solidFill>
                  <a:schemeClr val="tx1">
                    <a:lumMod val="65000"/>
                    <a:lumOff val="35000"/>
                  </a:schemeClr>
                </a:solidFill>
                <a:latin typeface="Arial" panose="020b0604020202020204" pitchFamily="34" charset="0"/>
                <a:cs typeface="Arial" panose="020b0604020202020204" pitchFamily="34" charset="0"/>
              </a:rPr>
              <a:t>Financial considerations:</a:t>
            </a:r>
          </a:p>
          <a:p>
            <a:pPr lvl="1">
              <a:spcBef>
                <a:spcPct val="0"/>
              </a:spcBef>
            </a:pPr>
            <a:r>
              <a:rPr lang="en-US" altLang="en-US" sz="2000">
                <a:solidFill>
                  <a:schemeClr val="tx1">
                    <a:lumMod val="65000"/>
                    <a:lumOff val="35000"/>
                  </a:schemeClr>
                </a:solidFill>
                <a:latin typeface="Arial" panose="020b0604020202020204" pitchFamily="34" charset="0"/>
                <a:cs typeface="Arial" panose="020b0604020202020204" pitchFamily="34" charset="0"/>
              </a:rPr>
              <a:t>Overall cost to society for typical patient on PD is less than for CHD.</a:t>
            </a:r>
          </a:p>
          <a:p>
            <a:pPr lvl="1">
              <a:spcBef>
                <a:spcPct val="0"/>
              </a:spcBef>
            </a:pPr>
            <a:r>
              <a:rPr lang="en-US" altLang="en-US" sz="2000">
                <a:solidFill>
                  <a:schemeClr val="tx1">
                    <a:lumMod val="65000"/>
                    <a:lumOff val="35000"/>
                  </a:schemeClr>
                </a:solidFill>
                <a:latin typeface="Arial" panose="020b0604020202020204" pitchFamily="34" charset="0"/>
                <a:cs typeface="Arial" panose="020b0604020202020204" pitchFamily="34" charset="0"/>
              </a:rPr>
              <a:t>Overall cost for dialysis </a:t>
            </a:r>
            <a:r>
              <a:rPr lang="en-US" altLang="en-US" sz="2000" u="sng">
                <a:solidFill>
                  <a:schemeClr val="tx1">
                    <a:lumMod val="65000"/>
                    <a:lumOff val="35000"/>
                  </a:schemeClr>
                </a:solidFill>
                <a:latin typeface="Arial" panose="020b0604020202020204" pitchFamily="34" charset="0"/>
                <a:cs typeface="Arial" panose="020b0604020202020204" pitchFamily="34" charset="0"/>
              </a:rPr>
              <a:t>provider</a:t>
            </a:r>
            <a:r>
              <a:rPr lang="en-US" altLang="en-US" sz="2000">
                <a:solidFill>
                  <a:schemeClr val="tx1">
                    <a:lumMod val="65000"/>
                    <a:lumOff val="35000"/>
                  </a:schemeClr>
                </a:solidFill>
                <a:latin typeface="Arial" panose="020b0604020202020204" pitchFamily="34" charset="0"/>
                <a:cs typeface="Arial" panose="020b0604020202020204" pitchFamily="34" charset="0"/>
              </a:rPr>
              <a:t> tends to be the least for PD, and generally cost for HHD is &lt;CHD.</a:t>
            </a:r>
          </a:p>
          <a:p>
            <a:pPr lvl="1">
              <a:spcBef>
                <a:spcPct val="0"/>
              </a:spcBef>
            </a:pPr>
            <a:r>
              <a:rPr lang="en-US" altLang="en-US" sz="2000">
                <a:solidFill>
                  <a:schemeClr val="tx1">
                    <a:lumMod val="65000"/>
                    <a:lumOff val="35000"/>
                  </a:schemeClr>
                </a:solidFill>
                <a:latin typeface="Arial" panose="020b0604020202020204" pitchFamily="34" charset="0"/>
                <a:cs typeface="Arial" panose="020b0604020202020204" pitchFamily="34" charset="0"/>
              </a:rPr>
              <a:t>In a bundled environment, weekly reimbursement for the dialysis </a:t>
            </a:r>
            <a:r>
              <a:rPr lang="en-US" altLang="en-US" sz="2000" u="sng">
                <a:solidFill>
                  <a:schemeClr val="tx1">
                    <a:lumMod val="65000"/>
                    <a:lumOff val="35000"/>
                  </a:schemeClr>
                </a:solidFill>
                <a:latin typeface="Arial" panose="020b0604020202020204" pitchFamily="34" charset="0"/>
                <a:cs typeface="Arial" panose="020b0604020202020204" pitchFamily="34" charset="0"/>
              </a:rPr>
              <a:t>provider</a:t>
            </a:r>
            <a:r>
              <a:rPr lang="en-US" altLang="en-US" sz="2000">
                <a:solidFill>
                  <a:schemeClr val="tx1">
                    <a:lumMod val="65000"/>
                    <a:lumOff val="35000"/>
                  </a:schemeClr>
                </a:solidFill>
                <a:latin typeface="Arial" panose="020b0604020202020204" pitchFamily="34" charset="0"/>
                <a:cs typeface="Arial" panose="020b0604020202020204" pitchFamily="34" charset="0"/>
              </a:rPr>
              <a:t> is same for PD and CHD. HHD is per/Rx.</a:t>
            </a:r>
          </a:p>
          <a:p>
            <a:pPr lvl="1">
              <a:spcBef>
                <a:spcPct val="0"/>
              </a:spcBef>
            </a:pPr>
            <a:r>
              <a:rPr lang="en-US" altLang="en-US" sz="2000">
                <a:solidFill>
                  <a:schemeClr val="tx1">
                    <a:lumMod val="65000"/>
                    <a:lumOff val="35000"/>
                  </a:schemeClr>
                </a:solidFill>
                <a:latin typeface="Arial" panose="020b0604020202020204" pitchFamily="34" charset="0"/>
                <a:cs typeface="Arial" panose="020b0604020202020204" pitchFamily="34" charset="0"/>
              </a:rPr>
              <a:t>Today, </a:t>
            </a:r>
            <a:r>
              <a:rPr lang="en-US" altLang="en-US" sz="2000" u="sng">
                <a:solidFill>
                  <a:schemeClr val="tx1">
                    <a:lumMod val="65000"/>
                    <a:lumOff val="35000"/>
                  </a:schemeClr>
                </a:solidFill>
                <a:latin typeface="Arial" panose="020b0604020202020204" pitchFamily="34" charset="0"/>
                <a:cs typeface="Arial" panose="020b0604020202020204" pitchFamily="34" charset="0"/>
              </a:rPr>
              <a:t>physician</a:t>
            </a:r>
            <a:r>
              <a:rPr lang="en-US" altLang="en-US" sz="2000">
                <a:solidFill>
                  <a:schemeClr val="tx1">
                    <a:lumMod val="65000"/>
                    <a:lumOff val="35000"/>
                  </a:schemeClr>
                </a:solidFill>
                <a:latin typeface="Arial" panose="020b0604020202020204" pitchFamily="34" charset="0"/>
                <a:cs typeface="Arial" panose="020b0604020202020204" pitchFamily="34" charset="0"/>
              </a:rPr>
              <a:t> monthly payment for a home patient is &lt;maximal payment for CHD. The maximal CHD payment requires more visits (n=4).</a:t>
            </a:r>
          </a:p>
          <a:p>
            <a:pPr lvl="1">
              <a:spcBef>
                <a:spcPct val="0"/>
              </a:spcBef>
            </a:pPr>
            <a:r>
              <a:rPr lang="en-US" altLang="en-US" sz="2000">
                <a:solidFill>
                  <a:schemeClr val="tx1">
                    <a:lumMod val="65000"/>
                    <a:lumOff val="35000"/>
                  </a:schemeClr>
                </a:solidFill>
                <a:latin typeface="Arial" panose="020b0604020202020204" pitchFamily="34" charset="0"/>
                <a:cs typeface="Arial" panose="020b0604020202020204" pitchFamily="34" charset="0"/>
              </a:rPr>
              <a:t>In newer or future payment models, </a:t>
            </a:r>
            <a:r>
              <a:rPr lang="en-US" altLang="en-US" sz="2000" u="sng">
                <a:solidFill>
                  <a:schemeClr val="tx1">
                    <a:lumMod val="65000"/>
                    <a:lumOff val="35000"/>
                  </a:schemeClr>
                </a:solidFill>
                <a:latin typeface="Arial" panose="020b0604020202020204" pitchFamily="34" charset="0"/>
                <a:cs typeface="Arial" panose="020b0604020202020204" pitchFamily="34" charset="0"/>
              </a:rPr>
              <a:t>provider/physician</a:t>
            </a:r>
            <a:r>
              <a:rPr lang="en-US" altLang="en-US" sz="2000">
                <a:solidFill>
                  <a:schemeClr val="tx1">
                    <a:lumMod val="65000"/>
                    <a:lumOff val="35000"/>
                  </a:schemeClr>
                </a:solidFill>
                <a:latin typeface="Arial" panose="020b0604020202020204" pitchFamily="34" charset="0"/>
                <a:cs typeface="Arial" panose="020b0604020202020204" pitchFamily="34" charset="0"/>
              </a:rPr>
              <a:t> may be able to share in the overall cost savings or be incentivized to use more home dialysis.</a:t>
            </a:r>
          </a:p>
        </p:txBody>
      </p:sp>
      <p:sp>
        <p:nvSpPr>
          <p:cNvPr id="6" name="TextBox 5">
            <a:extLst>
              <a:ext uri="{FF2B5EF4-FFF2-40B4-BE49-F238E27FC236}">
                <a16:creationId xmlns:a16="http://schemas.microsoft.com/office/drawing/2014/main" id="{FD5668FB-FB7E-414D-A303-24B9160AC103}"/>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073239694"/>
      </p:ext>
    </p:extLst>
  </p:cSld>
  <p:clrMapOvr>
    <a:masterClrMapping/>
  </p:clrMapOvr>
  <p:transition/>
  <p:timing/>
</p:sld>
</file>

<file path=ppt/slides/slide4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4062" y="698767"/>
            <a:ext cx="11577937" cy="1078992"/>
          </a:xfrm>
        </p:spPr>
        <p:txBody>
          <a:bodyPr>
            <a:noAutofit/>
          </a:bodyPr>
          <a:lstStyle/>
          <a:p>
            <a:r>
              <a:rPr lang="en-US" sz="3000" spc="30">
                <a:solidFill>
                  <a:schemeClr val="accent3"/>
                </a:solidFill>
                <a:ea typeface="Times New Roman" panose="02020603050405020304" pitchFamily="18" charset="0"/>
                <a:cs typeface="Times New Roman" panose="02020603050405020304" pitchFamily="18" charset="0"/>
              </a:rPr>
              <a:t>Total Medicare ESRD Expenditures, by Modality, 2004-2016 </a:t>
            </a:r>
            <a:endParaRPr lang="en-US" sz="3000" i="1">
              <a:solidFill>
                <a:schemeClr val="accent3"/>
              </a:solidFill>
            </a:endParaRPr>
          </a:p>
        </p:txBody>
      </p:sp>
      <p:pic>
        <p:nvPicPr>
          <p:cNvPr id="5" name="Picture 4"/>
          <p:cNvPicPr>
            <a:picLocks noSelect="1" noChangeAspect="1" noMove="1" noResize="1"/>
          </p:cNvPicPr>
          <p:nvPr/>
        </p:nvPicPr>
        <p:blipFill>
          <a:blip r:embed="rId2">
            <a:extLst>
              <a:ext uri="{28A0092B-C50C-407E-A947-70E740481C1C}">
                <a14:useLocalDpi xmlns:a14="http://schemas.microsoft.com/office/drawing/2010/main" val="0"/>
              </a:ext>
            </a:extLst>
          </a:blip>
          <a:stretch>
            <a:fillRect/>
          </a:stretch>
        </p:blipFill>
        <p:spPr>
          <a:xfrm>
            <a:off x="1071261" y="1461542"/>
            <a:ext cx="8431906" cy="4568786"/>
          </a:xfrm>
          <a:prstGeom prst="rect">
            <a:avLst/>
          </a:prstGeom>
        </p:spPr>
      </p:pic>
      <p:sp>
        <p:nvSpPr>
          <p:cNvPr id="6" name="TextBox 5"/>
          <p:cNvSpPr txBox="1">
            <a:spLocks noSelect="1" noMove="1" noResize="1" noTextEdit="1"/>
          </p:cNvSpPr>
          <p:nvPr/>
        </p:nvSpPr>
        <p:spPr>
          <a:xfrm>
            <a:off x="7931890" y="1611282"/>
            <a:ext cx="3646048" cy="1477328"/>
          </a:xfrm>
          <a:prstGeom prst="rect">
            <a:avLst/>
          </a:prstGeom>
          <a:noFill/>
        </p:spPr>
        <p:txBody>
          <a:bodyPr wrap="square" rtlCol="0">
            <a:spAutoFit/>
          </a:bodyPr>
          <a:lstStyle/>
          <a:p>
            <a:r>
              <a:rPr lang="en-US" sz="1500">
                <a:solidFill>
                  <a:schemeClr val="tx1">
                    <a:lumMod val="65000"/>
                    <a:lumOff val="35000"/>
                  </a:schemeClr>
                </a:solidFill>
                <a:latin typeface="Arial" panose="020b0604020202020204" pitchFamily="34" charset="0"/>
                <a:cs typeface="Arial" panose="020b0604020202020204" pitchFamily="34" charset="0"/>
              </a:rPr>
              <a:t>In 2016, the PPPY expenditure </a:t>
            </a:r>
          </a:p>
          <a:p>
            <a:r>
              <a:rPr lang="en-US" sz="1500">
                <a:solidFill>
                  <a:schemeClr val="tx1">
                    <a:lumMod val="65000"/>
                    <a:lumOff val="35000"/>
                  </a:schemeClr>
                </a:solidFill>
                <a:latin typeface="Arial" panose="020b0604020202020204" pitchFamily="34" charset="0"/>
                <a:cs typeface="Arial" panose="020b0604020202020204" pitchFamily="34" charset="0"/>
              </a:rPr>
              <a:t>for PD ($76,177) was less than that for CHD ($90,971).</a:t>
            </a:r>
          </a:p>
          <a:p>
            <a:endParaRPr lang="en-US" sz="1500">
              <a:solidFill>
                <a:schemeClr val="tx1">
                  <a:lumMod val="65000"/>
                  <a:lumOff val="35000"/>
                </a:schemeClr>
              </a:solidFill>
              <a:latin typeface="Arial" panose="020b0604020202020204" pitchFamily="34" charset="0"/>
              <a:cs typeface="Arial" panose="020b0604020202020204" pitchFamily="34" charset="0"/>
            </a:endParaRPr>
          </a:p>
          <a:p>
            <a:r>
              <a:rPr lang="en-US" sz="1500">
                <a:solidFill>
                  <a:schemeClr val="tx1">
                    <a:lumMod val="65000"/>
                    <a:lumOff val="35000"/>
                  </a:schemeClr>
                </a:solidFill>
                <a:latin typeface="Arial" panose="020b0604020202020204" pitchFamily="34" charset="0"/>
                <a:cs typeface="Arial" panose="020b0604020202020204" pitchFamily="34" charset="0"/>
              </a:rPr>
              <a:t>While PPPY cost for transplant was $34,780.</a:t>
            </a:r>
          </a:p>
        </p:txBody>
      </p:sp>
      <p:sp>
        <p:nvSpPr>
          <p:cNvPr id="7" name="Rectangle 6"/>
          <p:cNvSpPr>
            <a:spLocks noSelect="1" noMove="1" noResize="1" noTextEdit="1"/>
          </p:cNvSpPr>
          <p:nvPr/>
        </p:nvSpPr>
        <p:spPr>
          <a:xfrm>
            <a:off x="6904130" y="5813004"/>
            <a:ext cx="5288348" cy="323165"/>
          </a:xfrm>
          <a:prstGeom prst="rect">
            <a:avLst/>
          </a:prstGeom>
        </p:spPr>
        <p:txBody>
          <a:bodyPr wrap="square">
            <a:spAutoFit/>
          </a:bodyPr>
          <a:lstStyle/>
          <a:p>
            <a:pPr algn="r"/>
            <a:r>
              <a:rPr lang="en-US" sz="1500" i="1">
                <a:latin typeface="Arial" panose="020b0604020202020204" pitchFamily="34" charset="0"/>
                <a:cs typeface="Arial" panose="020b0604020202020204" pitchFamily="34" charset="0"/>
              </a:rPr>
              <a:t>2018 USRDS Annual Data Report Vol 2, Chapter 1, Fig 9.8</a:t>
            </a:r>
          </a:p>
        </p:txBody>
      </p:sp>
      <p:sp>
        <p:nvSpPr>
          <p:cNvPr id="8" name="TextBox 7"/>
          <p:cNvSpPr txBox="1">
            <a:spLocks noSelect="1" noMove="1" noResize="1" noTextEdit="1"/>
          </p:cNvSpPr>
          <p:nvPr/>
        </p:nvSpPr>
        <p:spPr>
          <a:xfrm>
            <a:off x="6872230" y="4055558"/>
            <a:ext cx="652743" cy="261610"/>
          </a:xfrm>
          <a:prstGeom prst="rect">
            <a:avLst/>
          </a:prstGeom>
          <a:noFill/>
        </p:spPr>
        <p:txBody>
          <a:bodyPr wrap="none" rtlCol="0">
            <a:spAutoFit/>
          </a:bodyPr>
          <a:lstStyle/>
          <a:p>
            <a:r>
              <a:rPr lang="en-US" sz="1100">
                <a:solidFill>
                  <a:schemeClr val="tx1">
                    <a:lumMod val="65000"/>
                    <a:lumOff val="35000"/>
                  </a:schemeClr>
                </a:solidFill>
              </a:rPr>
              <a:t>$34,780</a:t>
            </a:r>
          </a:p>
        </p:txBody>
      </p:sp>
      <p:sp>
        <p:nvSpPr>
          <p:cNvPr id="9" name="TextBox 8"/>
          <p:cNvSpPr txBox="1">
            <a:spLocks noSelect="1" noMove="1" noResize="1" noTextEdit="1"/>
          </p:cNvSpPr>
          <p:nvPr/>
        </p:nvSpPr>
        <p:spPr>
          <a:xfrm>
            <a:off x="6872230" y="2557103"/>
            <a:ext cx="652743" cy="261610"/>
          </a:xfrm>
          <a:prstGeom prst="rect">
            <a:avLst/>
          </a:prstGeom>
          <a:noFill/>
        </p:spPr>
        <p:txBody>
          <a:bodyPr wrap="none" rtlCol="0">
            <a:spAutoFit/>
          </a:bodyPr>
          <a:lstStyle/>
          <a:p>
            <a:r>
              <a:rPr lang="en-US" sz="1100">
                <a:solidFill>
                  <a:schemeClr val="tx1">
                    <a:lumMod val="65000"/>
                    <a:lumOff val="35000"/>
                  </a:schemeClr>
                </a:solidFill>
              </a:rPr>
              <a:t>$76,177</a:t>
            </a:r>
          </a:p>
        </p:txBody>
      </p:sp>
      <p:sp>
        <p:nvSpPr>
          <p:cNvPr id="10" name="TextBox 9"/>
          <p:cNvSpPr txBox="1">
            <a:spLocks noSelect="1" noMove="1" noResize="1" noTextEdit="1"/>
          </p:cNvSpPr>
          <p:nvPr/>
        </p:nvSpPr>
        <p:spPr>
          <a:xfrm>
            <a:off x="6872230" y="2131889"/>
            <a:ext cx="652743" cy="261610"/>
          </a:xfrm>
          <a:prstGeom prst="rect">
            <a:avLst/>
          </a:prstGeom>
          <a:noFill/>
        </p:spPr>
        <p:txBody>
          <a:bodyPr wrap="none" rtlCol="0">
            <a:spAutoFit/>
          </a:bodyPr>
          <a:lstStyle/>
          <a:p>
            <a:r>
              <a:rPr lang="en-US" sz="1100">
                <a:solidFill>
                  <a:schemeClr val="tx1">
                    <a:lumMod val="65000"/>
                    <a:lumOff val="35000"/>
                  </a:schemeClr>
                </a:solidFill>
              </a:rPr>
              <a:t>$90,971</a:t>
            </a:r>
          </a:p>
        </p:txBody>
      </p:sp>
      <p:sp>
        <p:nvSpPr>
          <p:cNvPr id="3" name="TextBox 2"/>
          <p:cNvSpPr txBox="1">
            <a:spLocks noSelect="1" noMove="1" noResize="1" noTextEdit="1"/>
          </p:cNvSpPr>
          <p:nvPr/>
        </p:nvSpPr>
        <p:spPr>
          <a:xfrm>
            <a:off x="4788034" y="2197829"/>
            <a:ext cx="2197589" cy="323165"/>
          </a:xfrm>
          <a:prstGeom prst="rect">
            <a:avLst/>
          </a:prstGeom>
          <a:noFill/>
        </p:spPr>
        <p:txBody>
          <a:bodyPr wrap="none" rtlCol="0">
            <a:spAutoFit/>
          </a:bodyPr>
          <a:lstStyle/>
          <a:p>
            <a:r>
              <a:rPr lang="en-US" sz="1500" b="1" i="1">
                <a:solidFill>
                  <a:srgbClr val="008EAA"/>
                </a:solidFill>
              </a:rPr>
              <a:t>Delta PD vs CHD now less</a:t>
            </a:r>
          </a:p>
        </p:txBody>
      </p:sp>
      <p:sp>
        <p:nvSpPr>
          <p:cNvPr id="12" name="TextBox 11">
            <a:extLst>
              <a:ext uri="{FF2B5EF4-FFF2-40B4-BE49-F238E27FC236}">
                <a16:creationId xmlns:a16="http://schemas.microsoft.com/office/drawing/2014/main" id="{2BAECCAE-2F04-49EF-84AF-D9CE7FB3D6F5}"/>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152976824"/>
      </p:ext>
    </p:extLst>
  </p:cSld>
  <p:clrMapOvr>
    <a:masterClrMapping/>
  </p:clrMapOvr>
  <p:transition/>
  <p:timing/>
</p:sld>
</file>

<file path=ppt/slides/slide4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7" name="Picture 6"/>
          <p:cNvPicPr>
            <a:picLocks noSelect="1" noChangeAspect="1" noMove="1" noResize="1"/>
          </p:cNvPicPr>
          <p:nvPr/>
        </p:nvPicPr>
        <p:blipFill>
          <a:blip r:embed="rId3">
            <a:extLst>
              <a:ext uri="{28A0092B-C50C-407E-A947-70E740481C1C}">
                <a14:useLocalDpi xmlns:a14="http://schemas.microsoft.com/office/drawing/2010/main" val="0"/>
              </a:ext>
            </a:extLst>
          </a:blip>
          <a:stretch>
            <a:fillRect/>
          </a:stretch>
        </p:blipFill>
        <p:spPr>
          <a:xfrm>
            <a:off x="1907388" y="1578775"/>
            <a:ext cx="8390351" cy="4183252"/>
          </a:xfrm>
          <a:prstGeom prst="rect">
            <a:avLst/>
          </a:prstGeom>
        </p:spPr>
      </p:pic>
      <p:sp>
        <p:nvSpPr>
          <p:cNvPr id="2" name="Title 1"/>
          <p:cNvSpPr>
            <a:spLocks noGrp="1" noSelect="1" noMove="1" noResize="1" noTextEdit="1"/>
          </p:cNvSpPr>
          <p:nvPr>
            <p:ph type="title"/>
          </p:nvPr>
        </p:nvSpPr>
        <p:spPr>
          <a:xfrm>
            <a:off x="620092" y="706749"/>
            <a:ext cx="10515600" cy="1078992"/>
          </a:xfrm>
        </p:spPr>
        <p:txBody>
          <a:bodyPr>
            <a:noAutofit/>
          </a:bodyPr>
          <a:lstStyle/>
          <a:p>
            <a:r>
              <a:rPr lang="en-US" sz="3000">
                <a:solidFill>
                  <a:schemeClr val="accent3"/>
                </a:solidFill>
                <a:ea typeface="Calibri" panose="020f0502020204030204" pitchFamily="34" charset="0"/>
                <a:cs typeface="Times New Roman" panose="02020603050405020304" pitchFamily="18" charset="0"/>
              </a:rPr>
              <a:t>Trends in the Annual Number of ESRD </a:t>
            </a:r>
            <a:r>
              <a:rPr lang="en-US" sz="3000" i="1" u="sng">
                <a:solidFill>
                  <a:schemeClr val="accent3"/>
                </a:solidFill>
                <a:ea typeface="Calibri" panose="020f0502020204030204" pitchFamily="34" charset="0"/>
                <a:cs typeface="Times New Roman" panose="02020603050405020304" pitchFamily="18" charset="0"/>
              </a:rPr>
              <a:t>Incident</a:t>
            </a:r>
            <a:r>
              <a:rPr lang="en-US" sz="3000">
                <a:solidFill>
                  <a:schemeClr val="accent3"/>
                </a:solidFill>
                <a:ea typeface="Calibri" panose="020f0502020204030204" pitchFamily="34" charset="0"/>
                <a:cs typeface="Times New Roman" panose="02020603050405020304" pitchFamily="18" charset="0"/>
              </a:rPr>
              <a:t> Cases, </a:t>
            </a:r>
            <a:br>
              <a:rPr lang="en-US" sz="3000">
                <a:solidFill>
                  <a:schemeClr val="accent3"/>
                </a:solidFill>
                <a:ea typeface="Calibri" panose="020f0502020204030204" pitchFamily="34" charset="0"/>
                <a:cs typeface="Times New Roman" panose="02020603050405020304" pitchFamily="18" charset="0"/>
              </a:rPr>
            </a:br>
            <a:r>
              <a:rPr lang="en-US" sz="3000">
                <a:solidFill>
                  <a:schemeClr val="accent3"/>
                </a:solidFill>
                <a:ea typeface="Calibri" panose="020f0502020204030204" pitchFamily="34" charset="0"/>
                <a:cs typeface="Times New Roman" panose="02020603050405020304" pitchFamily="18" charset="0"/>
              </a:rPr>
              <a:t>by Modality, in U.S. Population, 1980-2016</a:t>
            </a:r>
            <a:endParaRPr lang="en-US" sz="3000">
              <a:solidFill>
                <a:schemeClr val="accent3"/>
              </a:solidFill>
            </a:endParaRPr>
          </a:p>
        </p:txBody>
      </p:sp>
      <p:sp>
        <p:nvSpPr>
          <p:cNvPr id="5" name="Rectangle 4"/>
          <p:cNvSpPr>
            <a:spLocks noSelect="1" noMove="1" noResize="1" noTextEdit="1"/>
          </p:cNvSpPr>
          <p:nvPr/>
        </p:nvSpPr>
        <p:spPr>
          <a:xfrm>
            <a:off x="7624819" y="5350516"/>
            <a:ext cx="4566699" cy="784830"/>
          </a:xfrm>
          <a:prstGeom prst="rect">
            <a:avLst/>
          </a:prstGeom>
        </p:spPr>
        <p:txBody>
          <a:bodyPr wrap="square">
            <a:spAutoFit/>
          </a:bodyPr>
          <a:lstStyle/>
          <a:p>
            <a:pPr algn="r"/>
            <a:r>
              <a:rPr lang="en-US" sz="1500" i="1">
                <a:latin typeface="Arial" panose="020b0604020202020204" pitchFamily="34" charset="0"/>
                <a:cs typeface="Arial" panose="020b0604020202020204" pitchFamily="34" charset="0"/>
              </a:rPr>
              <a:t>2018 Annual Data Report </a:t>
            </a:r>
          </a:p>
          <a:p>
            <a:pPr algn="r"/>
            <a:r>
              <a:rPr lang="en-US" sz="1500" i="1">
                <a:latin typeface="Arial" panose="020b0604020202020204" pitchFamily="34" charset="0"/>
                <a:cs typeface="Arial" panose="020b0604020202020204" pitchFamily="34" charset="0"/>
              </a:rPr>
              <a:t>Volume 2 ESRD, </a:t>
            </a:r>
          </a:p>
          <a:p>
            <a:pPr algn="r"/>
            <a:r>
              <a:rPr lang="en-US" sz="1500" i="1">
                <a:latin typeface="Arial" panose="020b0604020202020204" pitchFamily="34" charset="0"/>
                <a:cs typeface="Arial" panose="020b0604020202020204" pitchFamily="34" charset="0"/>
              </a:rPr>
              <a:t>Chapter 1, Fig 1.2</a:t>
            </a:r>
          </a:p>
        </p:txBody>
      </p:sp>
      <p:sp>
        <p:nvSpPr>
          <p:cNvPr id="6" name="Rectangle 5"/>
          <p:cNvSpPr>
            <a:spLocks noSelect="1" noMove="1" noResize="1" noTextEdit="1"/>
          </p:cNvSpPr>
          <p:nvPr/>
        </p:nvSpPr>
        <p:spPr>
          <a:xfrm>
            <a:off x="1368" y="5624789"/>
            <a:ext cx="9437904" cy="553998"/>
          </a:xfrm>
          <a:prstGeom prst="rect">
            <a:avLst/>
          </a:prstGeom>
        </p:spPr>
        <p:txBody>
          <a:bodyPr wrap="square">
            <a:spAutoFit/>
          </a:bodyPr>
          <a:lstStyle/>
          <a:p>
            <a:pPr>
              <a:tabLst>
                <a:tab pos="5943600"/>
              </a:tabLst>
            </a:pPr>
            <a:r>
              <a:rPr lang="en-US" sz="1500">
                <a:solidFill>
                  <a:schemeClr val="tx1">
                    <a:lumMod val="65000"/>
                    <a:lumOff val="35000"/>
                  </a:schemeClr>
                </a:solidFill>
                <a:latin typeface="Arial" panose="020b0604020202020204" pitchFamily="34" charset="0"/>
                <a:ea typeface="SimSun" panose="02010600030101010101" pitchFamily="2" charset="-122"/>
                <a:cs typeface="Arial" panose="020b0604020202020204" pitchFamily="34" charset="0"/>
              </a:rPr>
              <a:t>Data Source: Reference Table D.1 and special analyses, USRDS ESRD Database. </a:t>
            </a:r>
          </a:p>
          <a:p>
            <a:pPr>
              <a:tabLst>
                <a:tab pos="5943600"/>
              </a:tabLst>
            </a:pPr>
            <a:r>
              <a:rPr lang="en-US" sz="1500">
                <a:solidFill>
                  <a:schemeClr val="tx1">
                    <a:lumMod val="65000"/>
                    <a:lumOff val="35000"/>
                  </a:schemeClr>
                </a:solidFill>
                <a:latin typeface="Arial" panose="020b0604020202020204" pitchFamily="34" charset="0"/>
                <a:ea typeface="SimSun" panose="02010600030101010101" pitchFamily="2" charset="-122"/>
                <a:cs typeface="Arial" panose="020b0604020202020204" pitchFamily="34" charset="0"/>
              </a:rPr>
              <a:t>Persons with “Uncertain Dialysis” were included in the “All ESRD” total but are not represented separately. </a:t>
            </a:r>
            <a:endParaRPr lang="en-US" sz="1500">
              <a:solidFill>
                <a:schemeClr val="tx1">
                  <a:lumMod val="65000"/>
                  <a:lumOff val="35000"/>
                </a:schemeClr>
              </a:solidFill>
              <a:latin typeface="Arial" panose="020b0604020202020204" pitchFamily="34" charset="0"/>
              <a:ea typeface="Calibri" panose="020f0502020204030204" pitchFamily="34" charset="0"/>
              <a:cs typeface="Arial" panose="020b0604020202020204" pitchFamily="34" charset="0"/>
            </a:endParaRPr>
          </a:p>
        </p:txBody>
      </p:sp>
      <p:sp>
        <p:nvSpPr>
          <p:cNvPr id="8" name="TextBox 7">
            <a:extLst>
              <a:ext uri="{FF2B5EF4-FFF2-40B4-BE49-F238E27FC236}">
                <a16:creationId xmlns:a16="http://schemas.microsoft.com/office/drawing/2014/main" id="{E0877CC7-D61C-44FD-AFB9-F75361F04F18}"/>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971219767"/>
      </p:ext>
    </p:extLst>
  </p:cSld>
  <p:clrMapOvr>
    <a:masterClrMapping/>
  </p:clrMapOvr>
  <p:transition/>
  <p:timing/>
</p:sld>
</file>

<file path=ppt/slides/slide4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2524" y="698935"/>
            <a:ext cx="10168126" cy="1078992"/>
          </a:xfrm>
        </p:spPr>
        <p:txBody>
          <a:bodyPr>
            <a:normAutofit/>
          </a:bodyPr>
          <a:lstStyle/>
          <a:p>
            <a:r>
              <a:rPr lang="en-US" sz="4000">
                <a:solidFill>
                  <a:schemeClr val="accent3"/>
                </a:solidFill>
              </a:rPr>
              <a:t>Mortality Trends PD vs. CHD</a:t>
            </a:r>
          </a:p>
        </p:txBody>
      </p:sp>
      <p:pic>
        <p:nvPicPr>
          <p:cNvPr id="5" name="Picture 4"/>
          <p:cNvPicPr>
            <a:picLocks noSelect="1" noChangeAspect="1" noMove="1" noResize="1"/>
          </p:cNvPicPr>
          <p:nvPr/>
        </p:nvPicPr>
        <p:blipFill>
          <a:blip r:embed="rId2">
            <a:extLst>
              <a:ext uri="{28A0092B-C50C-407E-A947-70E740481C1C}">
                <a14:useLocalDpi xmlns:a14="http://schemas.microsoft.com/office/drawing/2010/main" val="0"/>
              </a:ext>
            </a:extLst>
          </a:blip>
          <a:stretch>
            <a:fillRect/>
          </a:stretch>
        </p:blipFill>
        <p:spPr>
          <a:xfrm>
            <a:off x="2385094" y="1453532"/>
            <a:ext cx="7428033" cy="4114800"/>
          </a:xfrm>
          <a:prstGeom prst="rect">
            <a:avLst/>
          </a:prstGeom>
        </p:spPr>
      </p:pic>
      <p:sp>
        <p:nvSpPr>
          <p:cNvPr id="7" name="Rectangle 6"/>
          <p:cNvSpPr>
            <a:spLocks noSelect="1" noMove="1" noResize="1" noTextEdit="1"/>
          </p:cNvSpPr>
          <p:nvPr/>
        </p:nvSpPr>
        <p:spPr>
          <a:xfrm>
            <a:off x="-477" y="5576759"/>
            <a:ext cx="6417086" cy="553998"/>
          </a:xfrm>
          <a:prstGeom prst="rect">
            <a:avLst/>
          </a:prstGeom>
        </p:spPr>
        <p:txBody>
          <a:bodyPr wrap="square">
            <a:spAutoFit/>
          </a:bodyPr>
          <a:lstStyle/>
          <a:p>
            <a:r>
              <a:rPr lang="en-US" sz="1500">
                <a:solidFill>
                  <a:schemeClr val="tx1">
                    <a:lumMod val="65000"/>
                    <a:lumOff val="35000"/>
                  </a:schemeClr>
                </a:solidFill>
                <a:latin typeface="Arial" panose="020b0604020202020204" pitchFamily="34" charset="0"/>
                <a:ea typeface="Times New Roman" panose="02020603050405020304" pitchFamily="18" charset="0"/>
                <a:cs typeface="Arial" panose="020b0604020202020204" pitchFamily="34" charset="0"/>
              </a:rPr>
              <a:t>Adjusted for age, sex, race, ethnicity, primary diagnosis and vintage. </a:t>
            </a:r>
          </a:p>
          <a:p>
            <a:r>
              <a:rPr lang="en-US" sz="1500">
                <a:solidFill>
                  <a:schemeClr val="tx1">
                    <a:lumMod val="65000"/>
                    <a:lumOff val="35000"/>
                  </a:schemeClr>
                </a:solidFill>
                <a:latin typeface="Arial" panose="020b0604020202020204" pitchFamily="34" charset="0"/>
                <a:ea typeface="Times New Roman" panose="02020603050405020304" pitchFamily="18" charset="0"/>
                <a:cs typeface="Arial" panose="020b0604020202020204" pitchFamily="34" charset="0"/>
              </a:rPr>
              <a:t>Reference population: period prevalent ESRD patients, 2011</a:t>
            </a:r>
            <a:endParaRPr lang="en-US" sz="1500">
              <a:solidFill>
                <a:schemeClr val="tx1">
                  <a:lumMod val="65000"/>
                  <a:lumOff val="35000"/>
                </a:schemeClr>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860EC263-0492-454F-AFD8-C7B86CFF939B}"/>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9" name="Rectangle 8">
            <a:extLst>
              <a:ext uri="{FF2B5EF4-FFF2-40B4-BE49-F238E27FC236}">
                <a16:creationId xmlns:a16="http://schemas.microsoft.com/office/drawing/2014/main" id="{66D462B6-BC2F-453A-B0FB-877A13171092}"/>
              </a:ext>
            </a:extLst>
          </p:cNvPr>
          <p:cNvSpPr>
            <a:spLocks noSelect="1" noMove="1" noResize="1" noTextEdit="1"/>
          </p:cNvSpPr>
          <p:nvPr/>
        </p:nvSpPr>
        <p:spPr>
          <a:xfrm>
            <a:off x="6127900" y="5813005"/>
            <a:ext cx="6064578" cy="323165"/>
          </a:xfrm>
          <a:prstGeom prst="rect">
            <a:avLst/>
          </a:prstGeom>
        </p:spPr>
        <p:txBody>
          <a:bodyPr wrap="square">
            <a:spAutoFit/>
          </a:bodyPr>
          <a:lstStyle/>
          <a:p>
            <a:pPr algn="r"/>
            <a:r>
              <a:rPr lang="en-US" sz="1500" i="1">
                <a:latin typeface="Arial" panose="020b0604020202020204" pitchFamily="34" charset="0"/>
                <a:cs typeface="Arial" panose="020b0604020202020204" pitchFamily="34" charset="0"/>
              </a:rPr>
              <a:t>2018 USRDS Annual Data Report Vol 2, Chapter 1, Fig 5.1</a:t>
            </a:r>
          </a:p>
        </p:txBody>
      </p:sp>
    </p:spTree>
    <p:extLst>
      <p:ext uri="{BB962C8B-B14F-4D97-AF65-F5344CB8AC3E}">
        <p14:creationId val="2516102704"/>
      </p:ext>
    </p:extLst>
  </p:cSld>
  <p:clrMapOvr>
    <a:masterClrMapping/>
  </p:clrMapOvr>
  <p:transition/>
  <p:timing/>
</p:sld>
</file>

<file path=ppt/slides/slide4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8604" y="698991"/>
            <a:ext cx="3634419" cy="1838226"/>
          </a:xfrm>
        </p:spPr>
        <p:txBody>
          <a:bodyPr>
            <a:noAutofit/>
          </a:bodyPr>
          <a:lstStyle/>
          <a:p>
            <a:r>
              <a:rPr lang="en-US" sz="3000">
                <a:solidFill>
                  <a:schemeClr val="accent3"/>
                </a:solidFill>
              </a:rPr>
              <a:t>Adjusted Survival by Treatment</a:t>
            </a:r>
            <a:br>
              <a:rPr lang="en-US" sz="3000">
                <a:solidFill>
                  <a:schemeClr val="accent3"/>
                </a:solidFill>
              </a:rPr>
            </a:br>
            <a:r>
              <a:rPr lang="en-US" sz="3000" b="0">
                <a:solidFill>
                  <a:schemeClr val="accent3"/>
                </a:solidFill>
              </a:rPr>
              <a:t>CHD vs. PD vs. Transplant</a:t>
            </a:r>
          </a:p>
        </p:txBody>
      </p:sp>
      <p:graphicFrame>
        <p:nvGraphicFramePr>
          <p:cNvPr id="5" name="Table 4"/>
          <p:cNvGraphicFramePr>
            <a:graphicFrameLocks noGrp="1" noSelect="1" noMove="1" noResize="1"/>
          </p:cNvGraphicFramePr>
          <p:nvPr>
            <p:extLst>
              <p:ext uri="{D42A27DB-BD31-4B8C-83A1-F6EECF244321}">
                <p14:modId val="1674399429"/>
              </p:ext>
            </p:extLst>
          </p:nvPr>
        </p:nvGraphicFramePr>
        <p:xfrm>
          <a:off x="4336144" y="385389"/>
          <a:ext cx="7251589" cy="5143817"/>
        </p:xfrm>
        <a:graphic>
          <a:graphicData uri="http://schemas.openxmlformats.org/drawingml/2006/table">
            <a:tbl>
              <a:tblPr firstRow="1" firstCol="1" bandRow="1"/>
              <a:tblGrid>
                <a:gridCol w="2176175">
                  <a:extLst>
                    <a:ext uri="{9D8B030D-6E8A-4147-A177-3AD203B41FA5}">
                      <a16:colId xmlns:a16="http://schemas.microsoft.com/office/drawing/2014/main" val="871285542"/>
                    </a:ext>
                  </a:extLst>
                </a:gridCol>
                <a:gridCol w="938986">
                  <a:extLst>
                    <a:ext uri="{9D8B030D-6E8A-4147-A177-3AD203B41FA5}">
                      <a16:colId xmlns:a16="http://schemas.microsoft.com/office/drawing/2014/main" val="26438542"/>
                    </a:ext>
                  </a:extLst>
                </a:gridCol>
                <a:gridCol w="1034107">
                  <a:extLst>
                    <a:ext uri="{9D8B030D-6E8A-4147-A177-3AD203B41FA5}">
                      <a16:colId xmlns:a16="http://schemas.microsoft.com/office/drawing/2014/main" val="1760718928"/>
                    </a:ext>
                  </a:extLst>
                </a:gridCol>
                <a:gridCol w="1034107">
                  <a:extLst>
                    <a:ext uri="{9D8B030D-6E8A-4147-A177-3AD203B41FA5}">
                      <a16:colId xmlns:a16="http://schemas.microsoft.com/office/drawing/2014/main" val="1019975835"/>
                    </a:ext>
                  </a:extLst>
                </a:gridCol>
                <a:gridCol w="1034107">
                  <a:extLst>
                    <a:ext uri="{9D8B030D-6E8A-4147-A177-3AD203B41FA5}">
                      <a16:colId xmlns:a16="http://schemas.microsoft.com/office/drawing/2014/main" val="3479137098"/>
                    </a:ext>
                  </a:extLst>
                </a:gridCol>
                <a:gridCol w="1034107">
                  <a:extLst>
                    <a:ext uri="{9D8B030D-6E8A-4147-A177-3AD203B41FA5}">
                      <a16:colId xmlns:a16="http://schemas.microsoft.com/office/drawing/2014/main" val="3486477729"/>
                    </a:ext>
                  </a:extLst>
                </a:gridCol>
              </a:tblGrid>
              <a:tr h="494757">
                <a:tc>
                  <a:txBody>
                    <a:bodyPr vert="horz" wrap="square"/>
                    <a:lstStyle/>
                    <a:p>
                      <a:pPr>
                        <a:lnSpc>
                          <a:spcPct val="115000"/>
                        </a:lnSpc>
                      </a:pPr>
                      <a:endParaRPr lang="en-US" sz="1100">
                        <a:solidFill>
                          <a:schemeClr val="tx1">
                            <a:lumMod val="75000"/>
                            <a:lumOff val="25000"/>
                          </a:schemeClr>
                        </a:solidFill>
                        <a:effectLst/>
                        <a:latin typeface="Calibri" panose="020f0502020204030204" pitchFamily="34" charset="0"/>
                      </a:endParaRPr>
                    </a:p>
                  </a:txBody>
                  <a:tcPr marL="84901" marR="84901" marT="0" marB="0" anchor="ctr">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3 months</a:t>
                      </a:r>
                      <a:br>
                        <a:rPr lang="en-US"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a:t>
                      </a:r>
                    </a:p>
                  </a:txBody>
                  <a:tcPr marL="84901" marR="84901" marT="0" marB="0" anchor="ctr">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12 months</a:t>
                      </a:r>
                      <a:br>
                        <a:rPr lang="en-US"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a:t>
                      </a:r>
                    </a:p>
                  </a:txBody>
                  <a:tcPr marL="84901" marR="84901" marT="0" marB="0" anchor="ctr">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24 months</a:t>
                      </a:r>
                      <a:br>
                        <a:rPr lang="en-US"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a:t>
                      </a:r>
                    </a:p>
                  </a:txBody>
                  <a:tcPr marL="84901" marR="84901" marT="0" marB="0" anchor="ctr">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36 months</a:t>
                      </a:r>
                      <a:br>
                        <a:rPr lang="en-US"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a:t>
                      </a:r>
                    </a:p>
                  </a:txBody>
                  <a:tcPr marL="84901" marR="84901" marT="0" marB="0" anchor="ctr">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60 months</a:t>
                      </a:r>
                      <a:br>
                        <a:rPr lang="en-US"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11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a:t>
                      </a:r>
                    </a:p>
                  </a:txBody>
                  <a:tcPr marL="84901" marR="84901"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7787914"/>
                  </a:ext>
                </a:extLst>
              </a:tr>
              <a:tr h="168206">
                <a:tc>
                  <a:txBody>
                    <a:bodyPr vert="horz" wrap="square"/>
                    <a:lstStyle/>
                    <a:p>
                      <a:pPr marL="0" marR="0">
                        <a:lnSpc>
                          <a:spcPct val="115000"/>
                        </a:lnSpc>
                        <a:spcBef>
                          <a:spcPct val="0"/>
                        </a:spcBef>
                        <a:spcAft>
                          <a:spcPct val="0"/>
                        </a:spcAft>
                      </a:pPr>
                      <a:r>
                        <a:rPr lang="en-US" sz="14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Hemodialysis</a:t>
                      </a:r>
                    </a:p>
                  </a:txBody>
                  <a:tcPr marL="84901" marR="84901" marT="0" marB="0" anchor="ctr">
                    <a:lnL>
                      <a:noFill/>
                    </a:lnL>
                    <a:lnR>
                      <a:noFill/>
                    </a:lnR>
                    <a:lnT w="12700" cap="flat" cmpd="sng" algn="ctr">
                      <a:solidFill>
                        <a:srgbClr val="000000"/>
                      </a:solidFill>
                      <a:prstDash val="solid"/>
                      <a:round/>
                      <a:headEnd type="none" w="med" len="med"/>
                      <a:tailEnd type="none" w="med" len="med"/>
                    </a:lnT>
                    <a:lnB>
                      <a:noFill/>
                    </a:lnB>
                  </a:tcPr>
                </a:tc>
                <a:tc>
                  <a:txBody>
                    <a:bodyPr vert="horz" wrap="square"/>
                    <a:lstStyle/>
                    <a:p>
                      <a:pPr>
                        <a:lnSpc>
                          <a:spcPct val="115000"/>
                        </a:lnSpc>
                      </a:pPr>
                      <a:endParaRPr lang="en-US" sz="1100">
                        <a:solidFill>
                          <a:schemeClr val="tx1">
                            <a:lumMod val="75000"/>
                            <a:lumOff val="25000"/>
                          </a:schemeClr>
                        </a:solidFill>
                        <a:effectLst/>
                        <a:latin typeface="Calibri" panose="020f0502020204030204" pitchFamily="34" charset="0"/>
                      </a:endParaRPr>
                    </a:p>
                  </a:txBody>
                  <a:tcPr marL="84901" marR="84901" marT="0" marB="0" anchor="ctr">
                    <a:lnL>
                      <a:noFill/>
                    </a:lnL>
                    <a:lnR>
                      <a:noFill/>
                    </a:lnR>
                    <a:lnT w="12700" cap="flat" cmpd="sng" algn="ctr">
                      <a:solidFill>
                        <a:srgbClr val="000000"/>
                      </a:solidFill>
                      <a:prstDash val="solid"/>
                      <a:round/>
                      <a:headEnd type="none" w="med" len="med"/>
                      <a:tailEnd type="none" w="med" len="med"/>
                    </a:lnT>
                    <a:lnB>
                      <a:noFill/>
                    </a:lnB>
                  </a:tcPr>
                </a:tc>
                <a:tc>
                  <a:txBody>
                    <a:bodyPr vert="horz" wrap="square"/>
                    <a:lstStyle/>
                    <a:p>
                      <a:pPr>
                        <a:lnSpc>
                          <a:spcPct val="115000"/>
                        </a:lnSpc>
                      </a:pPr>
                      <a:endParaRPr lang="en-US" sz="1100">
                        <a:solidFill>
                          <a:schemeClr val="tx1">
                            <a:lumMod val="75000"/>
                            <a:lumOff val="25000"/>
                          </a:schemeClr>
                        </a:solidFill>
                        <a:effectLst/>
                        <a:latin typeface="Calibri" panose="020f0502020204030204" pitchFamily="34" charset="0"/>
                      </a:endParaRPr>
                    </a:p>
                  </a:txBody>
                  <a:tcPr marL="84901" marR="84901" marT="0" marB="0" anchor="ctr">
                    <a:lnL>
                      <a:noFill/>
                    </a:lnL>
                    <a:lnR>
                      <a:noFill/>
                    </a:lnR>
                    <a:lnT w="12700" cap="flat" cmpd="sng" algn="ctr">
                      <a:solidFill>
                        <a:srgbClr val="000000"/>
                      </a:solidFill>
                      <a:prstDash val="solid"/>
                      <a:round/>
                      <a:headEnd type="none" w="med" len="med"/>
                      <a:tailEnd type="none" w="med" len="med"/>
                    </a:lnT>
                    <a:lnB>
                      <a:noFill/>
                    </a:lnB>
                  </a:tcPr>
                </a:tc>
                <a:tc>
                  <a:txBody>
                    <a:bodyPr vert="horz" wrap="square"/>
                    <a:lstStyle/>
                    <a:p>
                      <a:pPr>
                        <a:lnSpc>
                          <a:spcPct val="115000"/>
                        </a:lnSpc>
                      </a:pPr>
                      <a:endParaRPr lang="en-US" sz="1100">
                        <a:solidFill>
                          <a:schemeClr val="tx1">
                            <a:lumMod val="75000"/>
                            <a:lumOff val="25000"/>
                          </a:schemeClr>
                        </a:solidFill>
                        <a:effectLst/>
                        <a:latin typeface="Calibri" panose="020f0502020204030204" pitchFamily="34" charset="0"/>
                      </a:endParaRPr>
                    </a:p>
                  </a:txBody>
                  <a:tcPr marL="84901" marR="84901" marT="0" marB="0" anchor="ctr">
                    <a:lnL>
                      <a:noFill/>
                    </a:lnL>
                    <a:lnR>
                      <a:noFill/>
                    </a:lnR>
                    <a:lnT w="12700" cap="flat" cmpd="sng" algn="ctr">
                      <a:solidFill>
                        <a:srgbClr val="000000"/>
                      </a:solidFill>
                      <a:prstDash val="solid"/>
                      <a:round/>
                      <a:headEnd type="none" w="med" len="med"/>
                      <a:tailEnd type="none" w="med" len="med"/>
                    </a:lnT>
                    <a:lnB>
                      <a:noFill/>
                    </a:lnB>
                  </a:tcPr>
                </a:tc>
                <a:tc>
                  <a:txBody>
                    <a:bodyPr vert="horz" wrap="square"/>
                    <a:lstStyle/>
                    <a:p>
                      <a:pPr>
                        <a:lnSpc>
                          <a:spcPct val="115000"/>
                        </a:lnSpc>
                      </a:pPr>
                      <a:endParaRPr lang="en-US" sz="1100">
                        <a:solidFill>
                          <a:schemeClr val="tx1">
                            <a:lumMod val="75000"/>
                            <a:lumOff val="25000"/>
                          </a:schemeClr>
                        </a:solidFill>
                        <a:effectLst/>
                        <a:latin typeface="Calibri" panose="020f0502020204030204" pitchFamily="34" charset="0"/>
                      </a:endParaRPr>
                    </a:p>
                  </a:txBody>
                  <a:tcPr marL="84901" marR="84901" marT="0" marB="0" anchor="ctr">
                    <a:lnL>
                      <a:noFill/>
                    </a:lnL>
                    <a:lnR>
                      <a:noFill/>
                    </a:lnR>
                    <a:lnT w="12700" cap="flat" cmpd="sng" algn="ctr">
                      <a:solidFill>
                        <a:srgbClr val="000000"/>
                      </a:solidFill>
                      <a:prstDash val="solid"/>
                      <a:round/>
                      <a:headEnd type="none" w="med" len="med"/>
                      <a:tailEnd type="none" w="med" len="med"/>
                    </a:lnT>
                    <a:lnB>
                      <a:noFill/>
                    </a:lnB>
                  </a:tcPr>
                </a:tc>
                <a:tc>
                  <a:txBody>
                    <a:bodyPr vert="horz" wrap="square"/>
                    <a:lstStyle/>
                    <a:p>
                      <a:pPr>
                        <a:lnSpc>
                          <a:spcPct val="115000"/>
                        </a:lnSpc>
                      </a:pPr>
                      <a:endParaRPr lang="en-US" sz="1100">
                        <a:solidFill>
                          <a:schemeClr val="tx1">
                            <a:lumMod val="75000"/>
                            <a:lumOff val="25000"/>
                          </a:schemeClr>
                        </a:solidFill>
                        <a:effectLst/>
                        <a:latin typeface="Calibri" panose="020f0502020204030204" pitchFamily="34" charset="0"/>
                      </a:endParaRPr>
                    </a:p>
                  </a:txBody>
                  <a:tcPr marL="84901" marR="84901"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476808867"/>
                  </a:ext>
                </a:extLst>
              </a:tr>
              <a:tr h="158344">
                <a:tc>
                  <a:txBody>
                    <a:bodyPr vert="horz" wrap="square"/>
                    <a:lstStyle/>
                    <a:p>
                      <a:pPr marL="182880" marR="0">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2003</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91.0</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74.8</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61.8</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51.4</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36.6</a:t>
                      </a:r>
                    </a:p>
                  </a:txBody>
                  <a:tcPr marL="84901" marR="84901" marT="0" marB="0" anchor="b">
                    <a:lnL>
                      <a:noFill/>
                    </a:lnL>
                    <a:lnR>
                      <a:noFill/>
                    </a:lnR>
                    <a:lnT>
                      <a:noFill/>
                    </a:lnT>
                    <a:lnB>
                      <a:noFill/>
                    </a:lnB>
                  </a:tcPr>
                </a:tc>
                <a:extLst>
                  <a:ext uri="{0D108BD9-81ED-4DB2-BD59-A6C34878D82A}">
                    <a16:rowId xmlns:a16="http://schemas.microsoft.com/office/drawing/2014/main" val="124165343"/>
                  </a:ext>
                </a:extLst>
              </a:tr>
              <a:tr h="158344">
                <a:tc>
                  <a:txBody>
                    <a:bodyPr vert="horz" wrap="square"/>
                    <a:lstStyle/>
                    <a:p>
                      <a:pPr marL="182880" marR="0">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2005</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91.2</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75.4</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62.7</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53.0</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38.6</a:t>
                      </a:r>
                    </a:p>
                  </a:txBody>
                  <a:tcPr marL="84901" marR="84901" marT="0" marB="0" anchor="b">
                    <a:lnL>
                      <a:noFill/>
                    </a:lnL>
                    <a:lnR>
                      <a:noFill/>
                    </a:lnR>
                    <a:lnT>
                      <a:noFill/>
                    </a:lnT>
                    <a:lnB>
                      <a:noFill/>
                    </a:lnB>
                  </a:tcPr>
                </a:tc>
                <a:extLst>
                  <a:ext uri="{0D108BD9-81ED-4DB2-BD59-A6C34878D82A}">
                    <a16:rowId xmlns:a16="http://schemas.microsoft.com/office/drawing/2014/main" val="484805469"/>
                  </a:ext>
                </a:extLst>
              </a:tr>
              <a:tr h="158344">
                <a:tc>
                  <a:txBody>
                    <a:bodyPr vert="horz" wrap="square"/>
                    <a:lstStyle/>
                    <a:p>
                      <a:pPr marL="182880" marR="0">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2007</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91.6</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76.3</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64.2</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54.6</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40.0</a:t>
                      </a:r>
                    </a:p>
                  </a:txBody>
                  <a:tcPr marL="84901" marR="84901" marT="0" marB="0" anchor="b">
                    <a:lnL>
                      <a:noFill/>
                    </a:lnL>
                    <a:lnR>
                      <a:noFill/>
                    </a:lnR>
                    <a:lnT>
                      <a:noFill/>
                    </a:lnT>
                    <a:lnB>
                      <a:noFill/>
                    </a:lnB>
                  </a:tcPr>
                </a:tc>
                <a:extLst>
                  <a:ext uri="{0D108BD9-81ED-4DB2-BD59-A6C34878D82A}">
                    <a16:rowId xmlns:a16="http://schemas.microsoft.com/office/drawing/2014/main" val="59192013"/>
                  </a:ext>
                </a:extLst>
              </a:tr>
              <a:tr h="158344">
                <a:tc>
                  <a:txBody>
                    <a:bodyPr vert="horz" wrap="square"/>
                    <a:lstStyle/>
                    <a:p>
                      <a:pPr marL="182880" marR="0">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2009</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91.8</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77.5</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65.7</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56.2</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41.6</a:t>
                      </a:r>
                    </a:p>
                  </a:txBody>
                  <a:tcPr marL="84901" marR="84901" marT="0" marB="0" anchor="b">
                    <a:lnL>
                      <a:noFill/>
                    </a:lnL>
                    <a:lnR>
                      <a:noFill/>
                    </a:lnR>
                    <a:lnT>
                      <a:noFill/>
                    </a:lnT>
                    <a:lnB>
                      <a:noFill/>
                    </a:lnB>
                  </a:tcPr>
                </a:tc>
                <a:extLst>
                  <a:ext uri="{0D108BD9-81ED-4DB2-BD59-A6C34878D82A}">
                    <a16:rowId xmlns:a16="http://schemas.microsoft.com/office/drawing/2014/main" val="3128619818"/>
                  </a:ext>
                </a:extLst>
              </a:tr>
              <a:tr h="158344">
                <a:tc>
                  <a:txBody>
                    <a:bodyPr vert="horz" wrap="square"/>
                    <a:lstStyle/>
                    <a:p>
                      <a:pPr marL="182880" marR="0">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2011</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92.1</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78.3</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66.8</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57.4</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42.0</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3672170"/>
                  </a:ext>
                </a:extLst>
              </a:tr>
              <a:tr h="158344">
                <a:tc>
                  <a:txBody>
                    <a:bodyPr vert="horz" wrap="square"/>
                    <a:lstStyle/>
                    <a:p>
                      <a:pPr marL="0" marR="0">
                        <a:lnSpc>
                          <a:spcPct val="115000"/>
                        </a:lnSpc>
                        <a:spcBef>
                          <a:spcPct val="0"/>
                        </a:spcBef>
                        <a:spcAft>
                          <a:spcPct val="0"/>
                        </a:spcAft>
                      </a:pPr>
                      <a:r>
                        <a:rPr lang="en-US" sz="14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Peritoneal dialysis</a:t>
                      </a:r>
                    </a:p>
                  </a:txBody>
                  <a:tcPr marL="84901" marR="84901" marT="0" marB="0" anchor="ctr">
                    <a:lnL>
                      <a:noFill/>
                    </a:lnL>
                    <a:lnR>
                      <a:noFill/>
                    </a:lnR>
                    <a:lnT w="12700" cap="flat" cmpd="sng" algn="ctr">
                      <a:solidFill>
                        <a:srgbClr val="000000"/>
                      </a:solidFill>
                      <a:prstDash val="solid"/>
                      <a:round/>
                      <a:headEnd type="none" w="med" len="med"/>
                      <a:tailEnd type="none" w="med" len="med"/>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a:t>
                      </a:r>
                    </a:p>
                  </a:txBody>
                  <a:tcPr marL="84901" marR="84901" marT="0" marB="0" anchor="b">
                    <a:lnL>
                      <a:noFill/>
                    </a:lnL>
                    <a:lnR>
                      <a:noFill/>
                    </a:lnR>
                    <a:lnT w="12700" cap="flat" cmpd="sng" algn="ctr">
                      <a:solidFill>
                        <a:srgbClr val="000000"/>
                      </a:solidFill>
                      <a:prstDash val="solid"/>
                      <a:round/>
                      <a:headEnd type="none" w="med" len="med"/>
                      <a:tailEnd type="none" w="med" len="med"/>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a:t>
                      </a:r>
                    </a:p>
                  </a:txBody>
                  <a:tcPr marL="84901" marR="84901" marT="0" marB="0" anchor="b">
                    <a:lnL>
                      <a:noFill/>
                    </a:lnL>
                    <a:lnR>
                      <a:noFill/>
                    </a:lnR>
                    <a:lnT w="12700" cap="flat" cmpd="sng" algn="ctr">
                      <a:solidFill>
                        <a:srgbClr val="000000"/>
                      </a:solidFill>
                      <a:prstDash val="solid"/>
                      <a:round/>
                      <a:headEnd type="none" w="med" len="med"/>
                      <a:tailEnd type="none" w="med" len="med"/>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a:t>
                      </a:r>
                    </a:p>
                  </a:txBody>
                  <a:tcPr marL="84901" marR="84901" marT="0" marB="0" anchor="b">
                    <a:lnL>
                      <a:noFill/>
                    </a:lnL>
                    <a:lnR>
                      <a:noFill/>
                    </a:lnR>
                    <a:lnT w="12700" cap="flat" cmpd="sng" algn="ctr">
                      <a:solidFill>
                        <a:srgbClr val="000000"/>
                      </a:solidFill>
                      <a:prstDash val="solid"/>
                      <a:round/>
                      <a:headEnd type="none" w="med" len="med"/>
                      <a:tailEnd type="none" w="med" len="med"/>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a:t>
                      </a:r>
                    </a:p>
                  </a:txBody>
                  <a:tcPr marL="84901" marR="84901" marT="0" marB="0" anchor="b">
                    <a:lnL>
                      <a:noFill/>
                    </a:lnL>
                    <a:lnR>
                      <a:noFill/>
                    </a:lnR>
                    <a:lnT w="12700" cap="flat" cmpd="sng" algn="ctr">
                      <a:solidFill>
                        <a:srgbClr val="000000"/>
                      </a:solidFill>
                      <a:prstDash val="solid"/>
                      <a:round/>
                      <a:headEnd type="none" w="med" len="med"/>
                      <a:tailEnd type="none" w="med" len="med"/>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a:t>
                      </a:r>
                    </a:p>
                  </a:txBody>
                  <a:tcPr marL="84901" marR="84901" marT="0"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250717605"/>
                  </a:ext>
                </a:extLst>
              </a:tr>
              <a:tr h="158344">
                <a:tc>
                  <a:txBody>
                    <a:bodyPr vert="horz" wrap="square"/>
                    <a:lstStyle/>
                    <a:p>
                      <a:pPr marL="182880" marR="0">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2003</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96.3</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83.9</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69.0</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57.7</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42.9</a:t>
                      </a:r>
                    </a:p>
                  </a:txBody>
                  <a:tcPr marL="84901" marR="84901" marT="0" marB="0" anchor="b">
                    <a:lnL>
                      <a:noFill/>
                    </a:lnL>
                    <a:lnR>
                      <a:noFill/>
                    </a:lnR>
                    <a:lnT>
                      <a:noFill/>
                    </a:lnT>
                    <a:lnB>
                      <a:noFill/>
                    </a:lnB>
                  </a:tcPr>
                </a:tc>
                <a:extLst>
                  <a:ext uri="{0D108BD9-81ED-4DB2-BD59-A6C34878D82A}">
                    <a16:rowId xmlns:a16="http://schemas.microsoft.com/office/drawing/2014/main" val="1668179811"/>
                  </a:ext>
                </a:extLst>
              </a:tr>
              <a:tr h="158344">
                <a:tc>
                  <a:txBody>
                    <a:bodyPr vert="horz" wrap="square"/>
                    <a:lstStyle/>
                    <a:p>
                      <a:pPr marL="182880" marR="0">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2005</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96.5</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85.6</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72.2</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61.6</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45.7</a:t>
                      </a:r>
                    </a:p>
                  </a:txBody>
                  <a:tcPr marL="84901" marR="84901" marT="0" marB="0" anchor="b">
                    <a:lnL>
                      <a:noFill/>
                    </a:lnL>
                    <a:lnR>
                      <a:noFill/>
                    </a:lnR>
                    <a:lnT>
                      <a:noFill/>
                    </a:lnT>
                    <a:lnB>
                      <a:noFill/>
                    </a:lnB>
                  </a:tcPr>
                </a:tc>
                <a:extLst>
                  <a:ext uri="{0D108BD9-81ED-4DB2-BD59-A6C34878D82A}">
                    <a16:rowId xmlns:a16="http://schemas.microsoft.com/office/drawing/2014/main" val="4210341754"/>
                  </a:ext>
                </a:extLst>
              </a:tr>
              <a:tr h="158344">
                <a:tc>
                  <a:txBody>
                    <a:bodyPr vert="horz" wrap="square"/>
                    <a:lstStyle/>
                    <a:p>
                      <a:pPr marL="182880" marR="0">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2007</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96.9</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87.5</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74.8</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64.5</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48.8</a:t>
                      </a:r>
                    </a:p>
                  </a:txBody>
                  <a:tcPr marL="84901" marR="84901" marT="0" marB="0" anchor="b">
                    <a:lnL>
                      <a:noFill/>
                    </a:lnL>
                    <a:lnR>
                      <a:noFill/>
                    </a:lnR>
                    <a:lnT>
                      <a:noFill/>
                    </a:lnT>
                    <a:lnB>
                      <a:noFill/>
                    </a:lnB>
                  </a:tcPr>
                </a:tc>
                <a:extLst>
                  <a:ext uri="{0D108BD9-81ED-4DB2-BD59-A6C34878D82A}">
                    <a16:rowId xmlns:a16="http://schemas.microsoft.com/office/drawing/2014/main" val="1937227389"/>
                  </a:ext>
                </a:extLst>
              </a:tr>
              <a:tr h="158344">
                <a:tc>
                  <a:txBody>
                    <a:bodyPr vert="horz" wrap="square"/>
                    <a:lstStyle/>
                    <a:p>
                      <a:pPr marL="182880" marR="0">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2009</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97.4</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87.8</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76.6</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66.7</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51.5</a:t>
                      </a:r>
                    </a:p>
                  </a:txBody>
                  <a:tcPr marL="84901" marR="84901" marT="0" marB="0" anchor="b">
                    <a:lnL>
                      <a:noFill/>
                    </a:lnL>
                    <a:lnR>
                      <a:noFill/>
                    </a:lnR>
                    <a:lnT>
                      <a:noFill/>
                    </a:lnT>
                    <a:lnB>
                      <a:noFill/>
                    </a:lnB>
                  </a:tcPr>
                </a:tc>
                <a:extLst>
                  <a:ext uri="{0D108BD9-81ED-4DB2-BD59-A6C34878D82A}">
                    <a16:rowId xmlns:a16="http://schemas.microsoft.com/office/drawing/2014/main" val="3919167"/>
                  </a:ext>
                </a:extLst>
              </a:tr>
              <a:tr h="158344">
                <a:tc>
                  <a:txBody>
                    <a:bodyPr vert="horz" wrap="square"/>
                    <a:lstStyle/>
                    <a:p>
                      <a:pPr marL="182880" marR="0">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2011</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97.7</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89.7</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79.0</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69.5</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52.1</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5655817"/>
                  </a:ext>
                </a:extLst>
              </a:tr>
              <a:tr h="326550">
                <a:tc>
                  <a:txBody>
                    <a:bodyPr vert="horz" wrap="square"/>
                    <a:lstStyle/>
                    <a:p>
                      <a:pPr marL="0" marR="0">
                        <a:lnSpc>
                          <a:spcPct val="115000"/>
                        </a:lnSpc>
                        <a:spcBef>
                          <a:spcPct val="0"/>
                        </a:spcBef>
                        <a:spcAft>
                          <a:spcPct val="0"/>
                        </a:spcAft>
                      </a:pPr>
                      <a:r>
                        <a:rPr lang="en-US" sz="14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Deceased-donor transplant</a:t>
                      </a:r>
                    </a:p>
                  </a:txBody>
                  <a:tcPr marL="84901" marR="84901" marT="0" marB="0" anchor="ctr">
                    <a:lnL>
                      <a:noFill/>
                    </a:lnL>
                    <a:lnR>
                      <a:noFill/>
                    </a:lnR>
                    <a:lnT w="12700" cap="flat" cmpd="sng" algn="ctr">
                      <a:solidFill>
                        <a:srgbClr val="000000"/>
                      </a:solidFill>
                      <a:prstDash val="solid"/>
                      <a:round/>
                      <a:headEnd type="none" w="med" len="med"/>
                      <a:tailEnd type="none" w="med" len="med"/>
                    </a:lnT>
                    <a:lnB>
                      <a:noFill/>
                    </a:lnB>
                  </a:tcPr>
                </a:tc>
                <a:tc>
                  <a:txBody>
                    <a:bodyPr vert="horz" wrap="square"/>
                    <a:lstStyle/>
                    <a:p>
                      <a:pPr>
                        <a:lnSpc>
                          <a:spcPct val="115000"/>
                        </a:lnSpc>
                      </a:pPr>
                      <a:endParaRPr lang="en-US" sz="1100">
                        <a:solidFill>
                          <a:schemeClr val="tx1">
                            <a:lumMod val="75000"/>
                            <a:lumOff val="25000"/>
                          </a:schemeClr>
                        </a:solidFill>
                        <a:effectLst/>
                        <a:latin typeface="Calibri" panose="020f0502020204030204" pitchFamily="34" charset="0"/>
                      </a:endParaRPr>
                    </a:p>
                  </a:txBody>
                  <a:tcPr marL="84901" marR="84901" marT="0" marB="0" anchor="b">
                    <a:lnL>
                      <a:noFill/>
                    </a:lnL>
                    <a:lnR>
                      <a:noFill/>
                    </a:lnR>
                    <a:lnT w="12700" cap="flat" cmpd="sng" algn="ctr">
                      <a:solidFill>
                        <a:srgbClr val="000000"/>
                      </a:solidFill>
                      <a:prstDash val="solid"/>
                      <a:round/>
                      <a:headEnd type="none" w="med" len="med"/>
                      <a:tailEnd type="none" w="med" len="med"/>
                    </a:lnT>
                    <a:lnB>
                      <a:noFill/>
                    </a:lnB>
                  </a:tcPr>
                </a:tc>
                <a:tc>
                  <a:txBody>
                    <a:bodyPr vert="horz" wrap="square"/>
                    <a:lstStyle/>
                    <a:p>
                      <a:pPr>
                        <a:lnSpc>
                          <a:spcPct val="115000"/>
                        </a:lnSpc>
                      </a:pPr>
                      <a:endParaRPr lang="en-US" sz="1100">
                        <a:solidFill>
                          <a:schemeClr val="tx1">
                            <a:lumMod val="75000"/>
                            <a:lumOff val="25000"/>
                          </a:schemeClr>
                        </a:solidFill>
                        <a:effectLst/>
                        <a:latin typeface="Calibri" panose="020f0502020204030204" pitchFamily="34" charset="0"/>
                      </a:endParaRPr>
                    </a:p>
                  </a:txBody>
                  <a:tcPr marL="84901" marR="84901" marT="0" marB="0" anchor="b">
                    <a:lnL>
                      <a:noFill/>
                    </a:lnL>
                    <a:lnR>
                      <a:noFill/>
                    </a:lnR>
                    <a:lnT w="12700" cap="flat" cmpd="sng" algn="ctr">
                      <a:solidFill>
                        <a:srgbClr val="000000"/>
                      </a:solidFill>
                      <a:prstDash val="solid"/>
                      <a:round/>
                      <a:headEnd type="none" w="med" len="med"/>
                      <a:tailEnd type="none" w="med" len="med"/>
                    </a:lnT>
                    <a:lnB>
                      <a:noFill/>
                    </a:lnB>
                  </a:tcPr>
                </a:tc>
                <a:tc>
                  <a:txBody>
                    <a:bodyPr vert="horz" wrap="square"/>
                    <a:lstStyle/>
                    <a:p>
                      <a:pPr>
                        <a:lnSpc>
                          <a:spcPct val="115000"/>
                        </a:lnSpc>
                      </a:pPr>
                      <a:endParaRPr lang="en-US" sz="1100">
                        <a:solidFill>
                          <a:schemeClr val="tx1">
                            <a:lumMod val="75000"/>
                            <a:lumOff val="25000"/>
                          </a:schemeClr>
                        </a:solidFill>
                        <a:effectLst/>
                        <a:latin typeface="Calibri" panose="020f0502020204030204" pitchFamily="34" charset="0"/>
                      </a:endParaRPr>
                    </a:p>
                  </a:txBody>
                  <a:tcPr marL="84901" marR="84901" marT="0" marB="0" anchor="b">
                    <a:lnL>
                      <a:noFill/>
                    </a:lnL>
                    <a:lnR>
                      <a:noFill/>
                    </a:lnR>
                    <a:lnT w="12700" cap="flat" cmpd="sng" algn="ctr">
                      <a:solidFill>
                        <a:srgbClr val="000000"/>
                      </a:solidFill>
                      <a:prstDash val="solid"/>
                      <a:round/>
                      <a:headEnd type="none" w="med" len="med"/>
                      <a:tailEnd type="none" w="med" len="med"/>
                    </a:lnT>
                    <a:lnB>
                      <a:noFill/>
                    </a:lnB>
                  </a:tcPr>
                </a:tc>
                <a:tc>
                  <a:txBody>
                    <a:bodyPr vert="horz" wrap="square"/>
                    <a:lstStyle/>
                    <a:p>
                      <a:pPr>
                        <a:lnSpc>
                          <a:spcPct val="115000"/>
                        </a:lnSpc>
                      </a:pPr>
                      <a:endParaRPr lang="en-US" sz="1100">
                        <a:solidFill>
                          <a:schemeClr val="tx1">
                            <a:lumMod val="75000"/>
                            <a:lumOff val="25000"/>
                          </a:schemeClr>
                        </a:solidFill>
                        <a:effectLst/>
                        <a:latin typeface="Calibri" panose="020f0502020204030204" pitchFamily="34" charset="0"/>
                      </a:endParaRPr>
                    </a:p>
                  </a:txBody>
                  <a:tcPr marL="84901" marR="84901" marT="0" marB="0" anchor="b">
                    <a:lnL>
                      <a:noFill/>
                    </a:lnL>
                    <a:lnR>
                      <a:noFill/>
                    </a:lnR>
                    <a:lnT w="12700" cap="flat" cmpd="sng" algn="ctr">
                      <a:solidFill>
                        <a:srgbClr val="000000"/>
                      </a:solidFill>
                      <a:prstDash val="solid"/>
                      <a:round/>
                      <a:headEnd type="none" w="med" len="med"/>
                      <a:tailEnd type="none" w="med" len="med"/>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a:t>
                      </a:r>
                    </a:p>
                  </a:txBody>
                  <a:tcPr marL="84901" marR="84901" marT="0"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22011088"/>
                  </a:ext>
                </a:extLst>
              </a:tr>
              <a:tr h="158344">
                <a:tc>
                  <a:txBody>
                    <a:bodyPr vert="horz" wrap="square"/>
                    <a:lstStyle/>
                    <a:p>
                      <a:pPr marL="182880" marR="0">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2003</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95.7</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89.9</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84.5</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79.5</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69.2</a:t>
                      </a:r>
                    </a:p>
                  </a:txBody>
                  <a:tcPr marL="84901" marR="84901" marT="0" marB="0" anchor="b">
                    <a:lnL>
                      <a:noFill/>
                    </a:lnL>
                    <a:lnR>
                      <a:noFill/>
                    </a:lnR>
                    <a:lnT>
                      <a:noFill/>
                    </a:lnT>
                    <a:lnB>
                      <a:noFill/>
                    </a:lnB>
                  </a:tcPr>
                </a:tc>
                <a:extLst>
                  <a:ext uri="{0D108BD9-81ED-4DB2-BD59-A6C34878D82A}">
                    <a16:rowId xmlns:a16="http://schemas.microsoft.com/office/drawing/2014/main" val="229540144"/>
                  </a:ext>
                </a:extLst>
              </a:tr>
              <a:tr h="158344">
                <a:tc>
                  <a:txBody>
                    <a:bodyPr vert="horz" wrap="square"/>
                    <a:lstStyle/>
                    <a:p>
                      <a:pPr marL="182880" marR="0">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2005</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95.6</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89.7</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84.9</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80.3</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71.0</a:t>
                      </a:r>
                    </a:p>
                  </a:txBody>
                  <a:tcPr marL="84901" marR="84901" marT="0" marB="0" anchor="b">
                    <a:lnL>
                      <a:noFill/>
                    </a:lnL>
                    <a:lnR>
                      <a:noFill/>
                    </a:lnR>
                    <a:lnT>
                      <a:noFill/>
                    </a:lnT>
                    <a:lnB>
                      <a:noFill/>
                    </a:lnB>
                  </a:tcPr>
                </a:tc>
                <a:extLst>
                  <a:ext uri="{0D108BD9-81ED-4DB2-BD59-A6C34878D82A}">
                    <a16:rowId xmlns:a16="http://schemas.microsoft.com/office/drawing/2014/main" val="10549231"/>
                  </a:ext>
                </a:extLst>
              </a:tr>
              <a:tr h="158344">
                <a:tc>
                  <a:txBody>
                    <a:bodyPr vert="horz" wrap="square"/>
                    <a:lstStyle/>
                    <a:p>
                      <a:pPr marL="182880" marR="0">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2007</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96.7</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92.2</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88.1</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83.7</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73.3</a:t>
                      </a:r>
                    </a:p>
                  </a:txBody>
                  <a:tcPr marL="84901" marR="84901" marT="0" marB="0" anchor="b">
                    <a:lnL>
                      <a:noFill/>
                    </a:lnL>
                    <a:lnR>
                      <a:noFill/>
                    </a:lnR>
                    <a:lnT>
                      <a:noFill/>
                    </a:lnT>
                    <a:lnB>
                      <a:noFill/>
                    </a:lnB>
                  </a:tcPr>
                </a:tc>
                <a:extLst>
                  <a:ext uri="{0D108BD9-81ED-4DB2-BD59-A6C34878D82A}">
                    <a16:rowId xmlns:a16="http://schemas.microsoft.com/office/drawing/2014/main" val="2974092617"/>
                  </a:ext>
                </a:extLst>
              </a:tr>
              <a:tr h="158344">
                <a:tc>
                  <a:txBody>
                    <a:bodyPr vert="horz" wrap="square"/>
                    <a:lstStyle/>
                    <a:p>
                      <a:pPr marL="182880" marR="0">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2009</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96.7</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92.0</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88.2</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84.0</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75.1</a:t>
                      </a:r>
                    </a:p>
                  </a:txBody>
                  <a:tcPr marL="84901" marR="84901" marT="0" marB="0" anchor="b">
                    <a:lnL>
                      <a:noFill/>
                    </a:lnL>
                    <a:lnR>
                      <a:noFill/>
                    </a:lnR>
                    <a:lnT>
                      <a:noFill/>
                    </a:lnT>
                    <a:lnB>
                      <a:noFill/>
                    </a:lnB>
                  </a:tcPr>
                </a:tc>
                <a:extLst>
                  <a:ext uri="{0D108BD9-81ED-4DB2-BD59-A6C34878D82A}">
                    <a16:rowId xmlns:a16="http://schemas.microsoft.com/office/drawing/2014/main" val="704141440"/>
                  </a:ext>
                </a:extLst>
              </a:tr>
              <a:tr h="158344">
                <a:tc>
                  <a:txBody>
                    <a:bodyPr vert="horz" wrap="square"/>
                    <a:lstStyle/>
                    <a:p>
                      <a:pPr marL="182880" marR="0">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2011</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97.1</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93.9</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90.4</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86.4</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76.8</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1213108"/>
                  </a:ext>
                </a:extLst>
              </a:tr>
              <a:tr h="158344">
                <a:tc>
                  <a:txBody>
                    <a:bodyPr vert="horz" wrap="square"/>
                    <a:lstStyle/>
                    <a:p>
                      <a:pPr marL="0" marR="0">
                        <a:lnSpc>
                          <a:spcPct val="115000"/>
                        </a:lnSpc>
                        <a:spcBef>
                          <a:spcPct val="0"/>
                        </a:spcBef>
                        <a:spcAft>
                          <a:spcPct val="0"/>
                        </a:spcAft>
                      </a:pPr>
                      <a:r>
                        <a:rPr lang="en-US" sz="14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Living-donor transplant</a:t>
                      </a:r>
                    </a:p>
                  </a:txBody>
                  <a:tcPr marL="84901" marR="84901" marT="0" marB="0" anchor="ctr">
                    <a:lnL>
                      <a:noFill/>
                    </a:lnL>
                    <a:lnR>
                      <a:noFill/>
                    </a:lnR>
                    <a:lnT w="12700" cap="flat" cmpd="sng" algn="ctr">
                      <a:solidFill>
                        <a:srgbClr val="000000"/>
                      </a:solidFill>
                      <a:prstDash val="solid"/>
                      <a:round/>
                      <a:headEnd type="none" w="med" len="med"/>
                      <a:tailEnd type="none" w="med" len="med"/>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a:t>
                      </a:r>
                    </a:p>
                  </a:txBody>
                  <a:tcPr marL="84901" marR="84901" marT="0" marB="0" anchor="b">
                    <a:lnL>
                      <a:noFill/>
                    </a:lnL>
                    <a:lnR>
                      <a:noFill/>
                    </a:lnR>
                    <a:lnT w="12700" cap="flat" cmpd="sng" algn="ctr">
                      <a:solidFill>
                        <a:srgbClr val="000000"/>
                      </a:solidFill>
                      <a:prstDash val="solid"/>
                      <a:round/>
                      <a:headEnd type="none" w="med" len="med"/>
                      <a:tailEnd type="none" w="med" len="med"/>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a:t>
                      </a:r>
                    </a:p>
                  </a:txBody>
                  <a:tcPr marL="84901" marR="84901" marT="0" marB="0" anchor="b">
                    <a:lnL>
                      <a:noFill/>
                    </a:lnL>
                    <a:lnR>
                      <a:noFill/>
                    </a:lnR>
                    <a:lnT w="12700" cap="flat" cmpd="sng" algn="ctr">
                      <a:solidFill>
                        <a:srgbClr val="000000"/>
                      </a:solidFill>
                      <a:prstDash val="solid"/>
                      <a:round/>
                      <a:headEnd type="none" w="med" len="med"/>
                      <a:tailEnd type="none" w="med" len="med"/>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a:t>
                      </a:r>
                    </a:p>
                  </a:txBody>
                  <a:tcPr marL="84901" marR="84901" marT="0" marB="0" anchor="b">
                    <a:lnL>
                      <a:noFill/>
                    </a:lnL>
                    <a:lnR>
                      <a:noFill/>
                    </a:lnR>
                    <a:lnT w="12700" cap="flat" cmpd="sng" algn="ctr">
                      <a:solidFill>
                        <a:srgbClr val="000000"/>
                      </a:solidFill>
                      <a:prstDash val="solid"/>
                      <a:round/>
                      <a:headEnd type="none" w="med" len="med"/>
                      <a:tailEnd type="none" w="med" len="med"/>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a:t>
                      </a:r>
                    </a:p>
                  </a:txBody>
                  <a:tcPr marL="84901" marR="84901" marT="0" marB="0" anchor="b">
                    <a:lnL>
                      <a:noFill/>
                    </a:lnL>
                    <a:lnR>
                      <a:noFill/>
                    </a:lnR>
                    <a:lnT w="12700" cap="flat" cmpd="sng" algn="ctr">
                      <a:solidFill>
                        <a:srgbClr val="000000"/>
                      </a:solidFill>
                      <a:prstDash val="solid"/>
                      <a:round/>
                      <a:headEnd type="none" w="med" len="med"/>
                      <a:tailEnd type="none" w="med" len="med"/>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a:t>
                      </a:r>
                    </a:p>
                  </a:txBody>
                  <a:tcPr marL="84901" marR="84901" marT="0"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484601948"/>
                  </a:ext>
                </a:extLst>
              </a:tr>
              <a:tr h="158344">
                <a:tc>
                  <a:txBody>
                    <a:bodyPr vert="horz" wrap="square"/>
                    <a:lstStyle/>
                    <a:p>
                      <a:pPr marL="182880" marR="0">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2003</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98.1</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95.3</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91.3</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86.9</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77.9</a:t>
                      </a:r>
                    </a:p>
                  </a:txBody>
                  <a:tcPr marL="84901" marR="84901" marT="0" marB="0" anchor="b">
                    <a:lnL>
                      <a:noFill/>
                    </a:lnL>
                    <a:lnR>
                      <a:noFill/>
                    </a:lnR>
                    <a:lnT>
                      <a:noFill/>
                    </a:lnT>
                    <a:lnB>
                      <a:noFill/>
                    </a:lnB>
                  </a:tcPr>
                </a:tc>
                <a:extLst>
                  <a:ext uri="{0D108BD9-81ED-4DB2-BD59-A6C34878D82A}">
                    <a16:rowId xmlns:a16="http://schemas.microsoft.com/office/drawing/2014/main" val="1563289906"/>
                  </a:ext>
                </a:extLst>
              </a:tr>
              <a:tr h="158344">
                <a:tc>
                  <a:txBody>
                    <a:bodyPr vert="horz" wrap="square"/>
                    <a:lstStyle/>
                    <a:p>
                      <a:pPr marL="182880" marR="0">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2005</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98.2</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95.2</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91.7</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88.2</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80.3</a:t>
                      </a:r>
                    </a:p>
                  </a:txBody>
                  <a:tcPr marL="84901" marR="84901" marT="0" marB="0" anchor="b">
                    <a:lnL>
                      <a:noFill/>
                    </a:lnL>
                    <a:lnR>
                      <a:noFill/>
                    </a:lnR>
                    <a:lnT>
                      <a:noFill/>
                    </a:lnT>
                    <a:lnB>
                      <a:noFill/>
                    </a:lnB>
                  </a:tcPr>
                </a:tc>
                <a:extLst>
                  <a:ext uri="{0D108BD9-81ED-4DB2-BD59-A6C34878D82A}">
                    <a16:rowId xmlns:a16="http://schemas.microsoft.com/office/drawing/2014/main" val="1468281890"/>
                  </a:ext>
                </a:extLst>
              </a:tr>
              <a:tr h="158344">
                <a:tc>
                  <a:txBody>
                    <a:bodyPr vert="horz" wrap="square"/>
                    <a:lstStyle/>
                    <a:p>
                      <a:pPr marL="182880" marR="0">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2007</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99.0</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97.0</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94.3</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91.0</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83.5</a:t>
                      </a:r>
                    </a:p>
                  </a:txBody>
                  <a:tcPr marL="84901" marR="84901" marT="0" marB="0" anchor="b">
                    <a:lnL>
                      <a:noFill/>
                    </a:lnL>
                    <a:lnR>
                      <a:noFill/>
                    </a:lnR>
                    <a:lnT>
                      <a:noFill/>
                    </a:lnT>
                    <a:lnB>
                      <a:noFill/>
                    </a:lnB>
                  </a:tcPr>
                </a:tc>
                <a:extLst>
                  <a:ext uri="{0D108BD9-81ED-4DB2-BD59-A6C34878D82A}">
                    <a16:rowId xmlns:a16="http://schemas.microsoft.com/office/drawing/2014/main" val="1515213223"/>
                  </a:ext>
                </a:extLst>
              </a:tr>
              <a:tr h="158344">
                <a:tc>
                  <a:txBody>
                    <a:bodyPr vert="horz" wrap="square"/>
                    <a:lstStyle/>
                    <a:p>
                      <a:pPr marL="182880" marR="0">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2009</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98.9</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97.1</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94.4</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91.1</a:t>
                      </a:r>
                    </a:p>
                  </a:txBody>
                  <a:tcPr marL="84901" marR="84901" marT="0" marB="0" anchor="b">
                    <a:lnL>
                      <a:noFill/>
                    </a:lnL>
                    <a:lnR>
                      <a:noFill/>
                    </a:lnR>
                    <a:lnT>
                      <a:noFill/>
                    </a:lnT>
                    <a:lnB>
                      <a:noFill/>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84.1</a:t>
                      </a:r>
                    </a:p>
                  </a:txBody>
                  <a:tcPr marL="84901" marR="84901" marT="0" marB="0" anchor="b">
                    <a:lnL>
                      <a:noFill/>
                    </a:lnL>
                    <a:lnR>
                      <a:noFill/>
                    </a:lnR>
                    <a:lnT>
                      <a:noFill/>
                    </a:lnT>
                    <a:lnB>
                      <a:noFill/>
                    </a:lnB>
                  </a:tcPr>
                </a:tc>
                <a:extLst>
                  <a:ext uri="{0D108BD9-81ED-4DB2-BD59-A6C34878D82A}">
                    <a16:rowId xmlns:a16="http://schemas.microsoft.com/office/drawing/2014/main" val="2291619438"/>
                  </a:ext>
                </a:extLst>
              </a:tr>
              <a:tr h="158344">
                <a:tc>
                  <a:txBody>
                    <a:bodyPr vert="horz" wrap="square"/>
                    <a:lstStyle/>
                    <a:p>
                      <a:pPr marL="182880" marR="0">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2011</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98.9</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96.3</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94.3</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91.2</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tc>
                  <a:txBody>
                    <a:bodyPr vert="horz" wrap="square"/>
                    <a:lstStyle/>
                    <a:p>
                      <a:pPr marL="0" marR="0" algn="ctr">
                        <a:lnSpc>
                          <a:spcPct val="115000"/>
                        </a:lnSpc>
                        <a:spcBef>
                          <a:spcPct val="0"/>
                        </a:spcBef>
                        <a:spcAft>
                          <a:spcPct val="0"/>
                        </a:spcAft>
                      </a:pPr>
                      <a:r>
                        <a:rPr lang="en-US" sz="110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84.1</a:t>
                      </a:r>
                    </a:p>
                  </a:txBody>
                  <a:tcPr marL="84901" marR="84901"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8378646"/>
                  </a:ext>
                </a:extLst>
              </a:tr>
            </a:tbl>
          </a:graphicData>
        </a:graphic>
      </p:graphicFrame>
      <p:sp>
        <p:nvSpPr>
          <p:cNvPr id="7" name="Rectangle 6"/>
          <p:cNvSpPr>
            <a:spLocks noSelect="1" noMove="1" noResize="1" noTextEdit="1"/>
          </p:cNvSpPr>
          <p:nvPr/>
        </p:nvSpPr>
        <p:spPr>
          <a:xfrm>
            <a:off x="5539565" y="5815088"/>
            <a:ext cx="6652914" cy="323165"/>
          </a:xfrm>
          <a:prstGeom prst="rect">
            <a:avLst/>
          </a:prstGeom>
        </p:spPr>
        <p:txBody>
          <a:bodyPr wrap="square">
            <a:spAutoFit/>
          </a:bodyPr>
          <a:lstStyle/>
          <a:p>
            <a:pPr algn="r"/>
            <a:r>
              <a:rPr lang="en-US" sz="1500" i="1">
                <a:latin typeface="Arial" panose="020b0604020202020204" pitchFamily="34" charset="0"/>
                <a:cs typeface="Arial" panose="020b0604020202020204" pitchFamily="34" charset="0"/>
              </a:rPr>
              <a:t>2018 USRDS Annual Data Report Vol 2 ESRD, Chapter 5, Table 5.3</a:t>
            </a:r>
          </a:p>
        </p:txBody>
      </p:sp>
      <p:sp>
        <p:nvSpPr>
          <p:cNvPr id="8" name="Rectangle 7"/>
          <p:cNvSpPr>
            <a:spLocks noSelect="1" noMove="1" noResize="1" noTextEdit="1"/>
          </p:cNvSpPr>
          <p:nvPr/>
        </p:nvSpPr>
        <p:spPr>
          <a:xfrm>
            <a:off x="614900" y="2533331"/>
            <a:ext cx="3648756" cy="1477328"/>
          </a:xfrm>
          <a:prstGeom prst="rect">
            <a:avLst/>
          </a:prstGeom>
        </p:spPr>
        <p:txBody>
          <a:bodyPr wrap="square">
            <a:spAutoFit/>
          </a:bodyPr>
          <a:lstStyle/>
          <a:p>
            <a:r>
              <a:rPr lang="en-US" sz="1500">
                <a:solidFill>
                  <a:schemeClr val="tx1">
                    <a:lumMod val="65000"/>
                    <a:lumOff val="35000"/>
                  </a:schemeClr>
                </a:solidFill>
                <a:latin typeface="Arial" panose="020b0604020202020204" pitchFamily="34" charset="0"/>
                <a:ea typeface="Times New Roman" panose="02020603050405020304" pitchFamily="18" charset="0"/>
                <a:cs typeface="Arial" panose="020b0604020202020204" pitchFamily="34" charset="0"/>
              </a:rPr>
              <a:t>Adjusted survival probabilities, from day one, in the ESRD population. </a:t>
            </a:r>
          </a:p>
          <a:p>
            <a:r>
              <a:rPr lang="en-US" sz="1500">
                <a:solidFill>
                  <a:schemeClr val="tx1">
                    <a:lumMod val="65000"/>
                    <a:lumOff val="35000"/>
                  </a:schemeClr>
                </a:solidFill>
                <a:latin typeface="Arial" panose="020b0604020202020204" pitchFamily="34" charset="0"/>
                <a:ea typeface="Times New Roman" panose="02020603050405020304" pitchFamily="18" charset="0"/>
                <a:cs typeface="Arial" panose="020b0604020202020204" pitchFamily="34" charset="0"/>
              </a:rPr>
              <a:t>Reference population: incident ESRD patients, 2011. Adjusted for age, sex, race, Hispanic ethnicity, and primary diagnosis.</a:t>
            </a:r>
            <a:endParaRPr lang="en-US" sz="1500">
              <a:solidFill>
                <a:schemeClr val="tx1">
                  <a:lumMod val="65000"/>
                  <a:lumOff val="35000"/>
                </a:schemeClr>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27B542C5-5665-48C6-A16C-1D86AF759CE3}"/>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046710502"/>
      </p:ext>
    </p:extLst>
  </p:cSld>
  <p:clrMapOvr>
    <a:masterClrMapping/>
  </p:clrMapOvr>
  <p:transition/>
  <p:timing/>
</p:sld>
</file>

<file path=ppt/slides/slide4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9878" y="703150"/>
            <a:ext cx="11572121" cy="1078992"/>
          </a:xfrm>
        </p:spPr>
        <p:txBody>
          <a:bodyPr>
            <a:noAutofit/>
          </a:bodyPr>
          <a:lstStyle/>
          <a:p>
            <a:r>
              <a:rPr lang="en-US" sz="3500">
                <a:solidFill>
                  <a:schemeClr val="accent3"/>
                </a:solidFill>
              </a:rPr>
              <a:t>Comprehensive ESRD Care (CEC) and ESCO Details</a:t>
            </a:r>
          </a:p>
        </p:txBody>
      </p:sp>
      <p:sp>
        <p:nvSpPr>
          <p:cNvPr id="3" name="Content Placeholder 2"/>
          <p:cNvSpPr>
            <a:spLocks noGrp="1" noSelect="1" noMove="1" noResize="1" noTextEdit="1"/>
          </p:cNvSpPr>
          <p:nvPr>
            <p:ph idx="4294967295"/>
          </p:nvPr>
        </p:nvSpPr>
        <p:spPr>
          <a:xfrm>
            <a:off x="619878" y="1613727"/>
            <a:ext cx="10952244" cy="4996208"/>
          </a:xfrm>
        </p:spPr>
        <p:txBody>
          <a:bodyPr>
            <a:noAutofit/>
          </a:bodyPr>
          <a:lstStyle/>
          <a:p>
            <a:r>
              <a:rPr lang="en-US" sz="2000">
                <a:solidFill>
                  <a:schemeClr val="tx1">
                    <a:lumMod val="65000"/>
                    <a:lumOff val="35000"/>
                  </a:schemeClr>
                </a:solidFill>
                <a:latin typeface="Arial" panose="020b0604020202020204" pitchFamily="34" charset="0"/>
                <a:cs typeface="Arial" panose="020b0604020202020204" pitchFamily="34" charset="0"/>
              </a:rPr>
              <a:t>Dialysis clinics, nephrologists, and other providers joint venture to create the ESCO.</a:t>
            </a:r>
          </a:p>
          <a:p>
            <a:pPr lvl="1">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Caveat: This is a new business; there would be infrastructure costs.</a:t>
            </a:r>
          </a:p>
          <a:p>
            <a:r>
              <a:rPr lang="en-US" sz="2000">
                <a:solidFill>
                  <a:schemeClr val="tx1">
                    <a:lumMod val="65000"/>
                    <a:lumOff val="35000"/>
                  </a:schemeClr>
                </a:solidFill>
                <a:latin typeface="Arial" panose="020b0604020202020204" pitchFamily="34" charset="0"/>
                <a:cs typeface="Arial" panose="020b0604020202020204" pitchFamily="34" charset="0"/>
              </a:rPr>
              <a:t>There are equity partners in the newly formed ESCO business.</a:t>
            </a:r>
          </a:p>
          <a:p>
            <a:pPr lvl="1">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Caveat: At least one partner must be the nephrologists, and outside equity partners may not contribute to ESCO infrastructure costs.</a:t>
            </a:r>
          </a:p>
          <a:p>
            <a:r>
              <a:rPr lang="en-US" sz="2000">
                <a:solidFill>
                  <a:schemeClr val="tx1">
                    <a:lumMod val="65000"/>
                    <a:lumOff val="35000"/>
                  </a:schemeClr>
                </a:solidFill>
                <a:latin typeface="Arial" panose="020b0604020202020204" pitchFamily="34" charset="0"/>
                <a:cs typeface="Arial" panose="020b0604020202020204" pitchFamily="34" charset="0"/>
              </a:rPr>
              <a:t>Non-LDOs (less than 200 clinics) could participate in a one-sided track, where they participate in shared savings but have no risk if there are losses.</a:t>
            </a:r>
          </a:p>
          <a:p>
            <a:r>
              <a:rPr lang="en-US" sz="2000">
                <a:solidFill>
                  <a:schemeClr val="tx1">
                    <a:lumMod val="65000"/>
                    <a:lumOff val="35000"/>
                  </a:schemeClr>
                </a:solidFill>
                <a:latin typeface="Arial" panose="020b0604020202020204" pitchFamily="34" charset="0"/>
                <a:cs typeface="Arial" panose="020b0604020202020204" pitchFamily="34" charset="0"/>
              </a:rPr>
              <a:t>Performance year 1 until December 2016.</a:t>
            </a:r>
          </a:p>
          <a:p>
            <a:r>
              <a:rPr lang="en-US" sz="2000">
                <a:solidFill>
                  <a:schemeClr val="tx1">
                    <a:lumMod val="65000"/>
                    <a:lumOff val="35000"/>
                  </a:schemeClr>
                </a:solidFill>
                <a:latin typeface="Arial" panose="020b0604020202020204" pitchFamily="34" charset="0"/>
                <a:cs typeface="Arial" panose="020b0604020202020204" pitchFamily="34" charset="0"/>
              </a:rPr>
              <a:t>Model ran until 12/31/2020.</a:t>
            </a:r>
          </a:p>
          <a:p>
            <a:r>
              <a:rPr lang="en-US" sz="2000">
                <a:solidFill>
                  <a:schemeClr val="tx1">
                    <a:lumMod val="65000"/>
                    <a:lumOff val="35000"/>
                  </a:schemeClr>
                </a:solidFill>
                <a:latin typeface="Arial" panose="020b0604020202020204" pitchFamily="34" charset="0"/>
                <a:cs typeface="Arial" panose="020b0604020202020204" pitchFamily="34" charset="0"/>
              </a:rPr>
              <a:t>Must have had at least 350 patients to form an ESCO.</a:t>
            </a:r>
          </a:p>
          <a:p>
            <a:r>
              <a:rPr lang="en-US" sz="2000">
                <a:solidFill>
                  <a:schemeClr val="tx1">
                    <a:lumMod val="65000"/>
                    <a:lumOff val="35000"/>
                  </a:schemeClr>
                </a:solidFill>
                <a:latin typeface="Arial" panose="020b0604020202020204" pitchFamily="34" charset="0"/>
                <a:cs typeface="Arial" panose="020b0604020202020204" pitchFamily="34" charset="0"/>
              </a:rPr>
              <a:t>All patients in a participating unit are in the ESCO.</a:t>
            </a:r>
          </a:p>
          <a:p>
            <a:pPr lvl="1">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Caveat: unless already in another Managed care project or ACO</a:t>
            </a:r>
          </a:p>
        </p:txBody>
      </p:sp>
      <p:sp>
        <p:nvSpPr>
          <p:cNvPr id="5" name="TextBox 4">
            <a:extLst>
              <a:ext uri="{FF2B5EF4-FFF2-40B4-BE49-F238E27FC236}">
                <a16:creationId xmlns:a16="http://schemas.microsoft.com/office/drawing/2014/main" id="{F1F0D8DC-FC2B-491A-926A-2DE57B84B304}"/>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679032580"/>
      </p:ext>
    </p:extLst>
  </p:cSld>
  <p:clrMapOvr>
    <a:masterClrMapping/>
  </p:clrMapOvr>
  <p:transition/>
  <p:timing/>
</p:sld>
</file>

<file path=ppt/slides/slide4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21803" y="705393"/>
            <a:ext cx="10515600" cy="1078992"/>
          </a:xfrm>
        </p:spPr>
        <p:txBody>
          <a:bodyPr>
            <a:noAutofit/>
          </a:bodyPr>
          <a:lstStyle/>
          <a:p>
            <a:r>
              <a:rPr lang="en-US" sz="3500">
                <a:solidFill>
                  <a:schemeClr val="accent3"/>
                </a:solidFill>
              </a:rPr>
              <a:t>Comprehensive ESRD Care (CEC) </a:t>
            </a:r>
            <a:br>
              <a:rPr lang="en-US" sz="3500">
                <a:solidFill>
                  <a:schemeClr val="accent3"/>
                </a:solidFill>
              </a:rPr>
            </a:br>
            <a:r>
              <a:rPr lang="en-US" sz="3500">
                <a:solidFill>
                  <a:schemeClr val="accent3"/>
                </a:solidFill>
              </a:rPr>
              <a:t>ESRD Seamless Care Organization (ESCO)</a:t>
            </a:r>
          </a:p>
        </p:txBody>
      </p:sp>
      <p:sp>
        <p:nvSpPr>
          <p:cNvPr id="3" name="Content Placeholder 2"/>
          <p:cNvSpPr>
            <a:spLocks noGrp="1" noSelect="1" noMove="1" noResize="1" noTextEdit="1"/>
          </p:cNvSpPr>
          <p:nvPr>
            <p:ph idx="4294967295"/>
          </p:nvPr>
        </p:nvSpPr>
        <p:spPr>
          <a:xfrm>
            <a:off x="612964" y="1763339"/>
            <a:ext cx="10957234" cy="4347102"/>
          </a:xfrm>
        </p:spPr>
        <p:txBody>
          <a:bodyPr>
            <a:noAutofit/>
          </a:bodyPr>
          <a:lstStyle/>
          <a:p>
            <a:pPr marL="0" indent="0">
              <a:buNone/>
            </a:pPr>
            <a:r>
              <a:rPr lang="en-US" sz="2400" b="1">
                <a:solidFill>
                  <a:schemeClr val="tx1">
                    <a:lumMod val="65000"/>
                    <a:lumOff val="35000"/>
                  </a:schemeClr>
                </a:solidFill>
                <a:latin typeface="Arial" panose="020b0604020202020204" pitchFamily="34" charset="0"/>
                <a:cs typeface="Arial" panose="020b0604020202020204" pitchFamily="34" charset="0"/>
              </a:rPr>
              <a:t>Payment Year 1 CEC ESCO Report (Overview)</a:t>
            </a:r>
          </a:p>
          <a:p>
            <a:pPr marL="457200" lvl="1"/>
            <a:r>
              <a:rPr lang="en-US" b="1">
                <a:solidFill>
                  <a:schemeClr val="tx1">
                    <a:lumMod val="65000"/>
                    <a:lumOff val="35000"/>
                  </a:schemeClr>
                </a:solidFill>
                <a:latin typeface="Arial" panose="020b0604020202020204" pitchFamily="34" charset="0"/>
                <a:cs typeface="Arial" panose="020b0604020202020204" pitchFamily="34" charset="0"/>
              </a:rPr>
              <a:t>All 13 ESCOs generated savings</a:t>
            </a:r>
            <a:r>
              <a:rPr lang="en-US">
                <a:solidFill>
                  <a:schemeClr val="tx1">
                    <a:lumMod val="65000"/>
                    <a:lumOff val="35000"/>
                  </a:schemeClr>
                </a:solidFill>
                <a:latin typeface="Arial" panose="020b0604020202020204" pitchFamily="34" charset="0"/>
                <a:cs typeface="Arial" panose="020b0604020202020204" pitchFamily="34" charset="0"/>
              </a:rPr>
              <a:t>; 0 generated losses</a:t>
            </a:r>
          </a:p>
          <a:p>
            <a:pPr marL="457200" lvl="1"/>
            <a:r>
              <a:rPr lang="en-US" b="1">
                <a:solidFill>
                  <a:schemeClr val="tx1">
                    <a:lumMod val="65000"/>
                    <a:lumOff val="35000"/>
                  </a:schemeClr>
                </a:solidFill>
                <a:latin typeface="Arial" panose="020b0604020202020204" pitchFamily="34" charset="0"/>
                <a:cs typeface="Arial" panose="020b0604020202020204" pitchFamily="34" charset="0"/>
              </a:rPr>
              <a:t>12 ESCOs’</a:t>
            </a:r>
            <a:r>
              <a:rPr lang="en-US">
                <a:solidFill>
                  <a:schemeClr val="tx1">
                    <a:lumMod val="65000"/>
                    <a:lumOff val="35000"/>
                  </a:schemeClr>
                </a:solidFill>
                <a:latin typeface="Arial" panose="020b0604020202020204" pitchFamily="34" charset="0"/>
                <a:cs typeface="Arial" panose="020b0604020202020204" pitchFamily="34" charset="0"/>
              </a:rPr>
              <a:t> savings totals surpassed the minimal savings rate, making them </a:t>
            </a:r>
            <a:r>
              <a:rPr lang="en-US" b="1">
                <a:solidFill>
                  <a:schemeClr val="tx1">
                    <a:lumMod val="65000"/>
                    <a:lumOff val="35000"/>
                  </a:schemeClr>
                </a:solidFill>
                <a:latin typeface="Arial" panose="020b0604020202020204" pitchFamily="34" charset="0"/>
                <a:cs typeface="Arial" panose="020b0604020202020204" pitchFamily="34" charset="0"/>
              </a:rPr>
              <a:t>eligible for shared savings payments</a:t>
            </a:r>
          </a:p>
          <a:p>
            <a:pPr marL="457200" lvl="1"/>
            <a:r>
              <a:rPr lang="en-US">
                <a:solidFill>
                  <a:schemeClr val="tx1">
                    <a:lumMod val="65000"/>
                    <a:lumOff val="35000"/>
                  </a:schemeClr>
                </a:solidFill>
                <a:latin typeface="Arial" panose="020b0604020202020204" pitchFamily="34" charset="0"/>
                <a:cs typeface="Arial" panose="020b0604020202020204" pitchFamily="34" charset="0"/>
              </a:rPr>
              <a:t>Total CEC model savings was over 5.3% of benchmark costs, or $75 million</a:t>
            </a:r>
          </a:p>
          <a:p>
            <a:pPr marL="457200" lvl="1"/>
            <a:r>
              <a:rPr lang="en-US">
                <a:solidFill>
                  <a:schemeClr val="tx1">
                    <a:lumMod val="65000"/>
                    <a:lumOff val="35000"/>
                  </a:schemeClr>
                </a:solidFill>
                <a:latin typeface="Arial" panose="020b0604020202020204" pitchFamily="34" charset="0"/>
                <a:cs typeface="Arial" panose="020b0604020202020204" pitchFamily="34" charset="0"/>
              </a:rPr>
              <a:t>There were 16,085 total aligned patient years’ experience</a:t>
            </a:r>
          </a:p>
          <a:p>
            <a:pPr marL="457200" lvl="1"/>
            <a:r>
              <a:rPr lang="en-US" b="1">
                <a:solidFill>
                  <a:schemeClr val="tx1">
                    <a:lumMod val="65000"/>
                    <a:lumOff val="35000"/>
                  </a:schemeClr>
                </a:solidFill>
                <a:latin typeface="Arial" panose="020b0604020202020204" pitchFamily="34" charset="0"/>
                <a:cs typeface="Arial" panose="020b0604020202020204" pitchFamily="34" charset="0"/>
              </a:rPr>
              <a:t>Net savings to Medicare was $23.9 million</a:t>
            </a:r>
            <a:r>
              <a:rPr lang="en-US">
                <a:solidFill>
                  <a:schemeClr val="tx1">
                    <a:lumMod val="65000"/>
                    <a:lumOff val="35000"/>
                  </a:schemeClr>
                </a:solidFill>
                <a:latin typeface="Arial" panose="020b0604020202020204" pitchFamily="34" charset="0"/>
                <a:cs typeface="Arial" panose="020b0604020202020204" pitchFamily="34" charset="0"/>
              </a:rPr>
              <a:t> in Performance Year - 1</a:t>
            </a:r>
          </a:p>
          <a:p>
            <a:pPr marL="457200" lvl="1"/>
            <a:r>
              <a:rPr lang="en-US">
                <a:solidFill>
                  <a:schemeClr val="tx1">
                    <a:lumMod val="65000"/>
                    <a:lumOff val="35000"/>
                  </a:schemeClr>
                </a:solidFill>
                <a:latin typeface="Arial" panose="020b0604020202020204" pitchFamily="34" charset="0"/>
                <a:cs typeface="Arial" panose="020b0604020202020204" pitchFamily="34" charset="0"/>
              </a:rPr>
              <a:t>Over </a:t>
            </a:r>
            <a:r>
              <a:rPr lang="en-US" b="1">
                <a:solidFill>
                  <a:schemeClr val="tx1">
                    <a:lumMod val="65000"/>
                    <a:lumOff val="35000"/>
                  </a:schemeClr>
                </a:solidFill>
                <a:latin typeface="Arial" panose="020b0604020202020204" pitchFamily="34" charset="0"/>
                <a:cs typeface="Arial" panose="020b0604020202020204" pitchFamily="34" charset="0"/>
              </a:rPr>
              <a:t>$51 million in eligible shared savings paid </a:t>
            </a:r>
            <a:r>
              <a:rPr lang="en-US">
                <a:solidFill>
                  <a:schemeClr val="tx1">
                    <a:lumMod val="65000"/>
                    <a:lumOff val="35000"/>
                  </a:schemeClr>
                </a:solidFill>
                <a:latin typeface="Arial" panose="020b0604020202020204" pitchFamily="34" charset="0"/>
                <a:cs typeface="Arial" panose="020b0604020202020204" pitchFamily="34" charset="0"/>
              </a:rPr>
              <a:t>to the 12 qualifying ESCOs</a:t>
            </a:r>
          </a:p>
          <a:p>
            <a:endParaRPr lang="en-US" sz="2400">
              <a:solidFill>
                <a:schemeClr val="tx1">
                  <a:lumMod val="65000"/>
                  <a:lumOff val="35000"/>
                </a:schemeClr>
              </a:solidFill>
              <a:latin typeface="Arial" panose="020b0604020202020204" pitchFamily="34" charset="0"/>
              <a:cs typeface="Arial" panose="020b0604020202020204" pitchFamily="34" charset="0"/>
            </a:endParaRPr>
          </a:p>
        </p:txBody>
      </p:sp>
      <p:sp>
        <p:nvSpPr>
          <p:cNvPr id="5" name="TextBox 4"/>
          <p:cNvSpPr txBox="1">
            <a:spLocks noSelect="1" noMove="1" noResize="1" noTextEdit="1"/>
          </p:cNvSpPr>
          <p:nvPr/>
        </p:nvSpPr>
        <p:spPr>
          <a:xfrm>
            <a:off x="4412510" y="5583025"/>
            <a:ext cx="7786139" cy="553998"/>
          </a:xfrm>
          <a:prstGeom prst="rect">
            <a:avLst/>
          </a:prstGeom>
          <a:noFill/>
        </p:spPr>
        <p:txBody>
          <a:bodyPr wrap="square" rtlCol="0">
            <a:spAutoFit/>
          </a:bodyPr>
          <a:lstStyle/>
          <a:p>
            <a:pPr algn="r"/>
            <a:r>
              <a:rPr lang="en-US" sz="1500" i="1">
                <a:latin typeface="Arial" panose="020b0604020202020204" pitchFamily="34" charset="0"/>
                <a:cs typeface="Arial" panose="020b0604020202020204" pitchFamily="34" charset="0"/>
              </a:rPr>
              <a:t>CMS.gov – CEC Financial and Quality Results Performance year 1</a:t>
            </a:r>
          </a:p>
          <a:p>
            <a:pPr algn="r"/>
            <a:r>
              <a:rPr lang="en-US" sz="1500" i="1">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https://innovation.cms.gov/initiatives/comprehensive-ESRD-care</a:t>
            </a:r>
            <a:endParaRPr lang="en-US" sz="1500" i="1">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9E339D22-DC7D-4E23-BDD4-06C438E1DC61}"/>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4252466680"/>
      </p:ext>
    </p:extLst>
  </p:cSld>
  <p:clrMapOvr>
    <a:masterClrMapping/>
  </p:clrMapOvr>
  <p:transition/>
  <p:timing/>
</p:sld>
</file>

<file path=ppt/slides/slide4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1935" y="698845"/>
            <a:ext cx="11580065" cy="1127118"/>
          </a:xfrm>
        </p:spPr>
        <p:txBody>
          <a:bodyPr>
            <a:noAutofit/>
          </a:bodyPr>
          <a:lstStyle/>
          <a:p>
            <a:r>
              <a:rPr lang="en-US" sz="4000">
                <a:solidFill>
                  <a:schemeClr val="accent3"/>
                </a:solidFill>
              </a:rPr>
              <a:t>CEC ESCO Financial Report</a:t>
            </a:r>
            <a:br>
              <a:rPr lang="en-US" sz="4000">
                <a:solidFill>
                  <a:schemeClr val="accent3"/>
                </a:solidFill>
              </a:rPr>
            </a:br>
            <a:r>
              <a:rPr lang="en-US" sz="2500" b="0">
                <a:solidFill>
                  <a:schemeClr val="accent3"/>
                </a:solidFill>
              </a:rPr>
              <a:t>(Medicare Comprehensive ESRD Care Model) Performance year 1 (10/15 – 12/16)</a:t>
            </a:r>
          </a:p>
        </p:txBody>
      </p:sp>
      <p:graphicFrame>
        <p:nvGraphicFramePr>
          <p:cNvPr id="5" name="Content Placeholder 3"/>
          <p:cNvGraphicFramePr>
            <a:graphicFrameLocks noGrp="1" noSelect="1" noMove="1" noResize="1"/>
          </p:cNvGraphicFramePr>
          <p:nvPr>
            <p:ph type="chart" sz="quarter" idx="10"/>
            <p:extLst>
              <p:ext uri="{D42A27DB-BD31-4B8C-83A1-F6EECF244321}">
                <p14:modId val="557643256"/>
              </p:ext>
            </p:extLst>
          </p:nvPr>
        </p:nvGraphicFramePr>
        <p:xfrm>
          <a:off x="1812398" y="1760461"/>
          <a:ext cx="8562256" cy="3867458"/>
        </p:xfrm>
        <a:graphic>
          <a:graphicData uri="http://schemas.openxmlformats.org/drawingml/2006/table">
            <a:tbl>
              <a:tblPr firstRow="1" bandRow="1">
                <a:tableStyleId>{5C22544A-7EE6-4342-B048-85BDC9FD1C3A}</a:tableStyleId>
              </a:tblPr>
              <a:tblGrid>
                <a:gridCol w="4244780">
                  <a:extLst>
                    <a:ext uri="{9D8B030D-6E8A-4147-A177-3AD203B41FA5}">
                      <a16:colId xmlns:a16="http://schemas.microsoft.com/office/drawing/2014/main" val="20000"/>
                    </a:ext>
                  </a:extLst>
                </a:gridCol>
                <a:gridCol w="2158738">
                  <a:extLst>
                    <a:ext uri="{9D8B030D-6E8A-4147-A177-3AD203B41FA5}">
                      <a16:colId xmlns:a16="http://schemas.microsoft.com/office/drawing/2014/main" val="20001"/>
                    </a:ext>
                  </a:extLst>
                </a:gridCol>
                <a:gridCol w="2158738">
                  <a:extLst>
                    <a:ext uri="{9D8B030D-6E8A-4147-A177-3AD203B41FA5}">
                      <a16:colId xmlns:a16="http://schemas.microsoft.com/office/drawing/2014/main" val="20002"/>
                    </a:ext>
                  </a:extLst>
                </a:gridCol>
              </a:tblGrid>
              <a:tr h="389951">
                <a:tc>
                  <a:txBody>
                    <a:bodyPr vert="horz" wrap="square"/>
                    <a:lstStyle/>
                    <a:p>
                      <a:endParaRPr lang="en-US"/>
                    </a:p>
                  </a:txBody>
                  <a:tcPr marL="106486" marR="106486"/>
                </a:tc>
                <a:tc>
                  <a:txBody>
                    <a:bodyPr vert="horz" wrap="square"/>
                    <a:lstStyle/>
                    <a:p>
                      <a:pPr algn="ctr"/>
                      <a:r>
                        <a:rPr lang="en-US"/>
                        <a:t>Total for All ESCOs</a:t>
                      </a:r>
                    </a:p>
                  </a:txBody>
                  <a:tcPr marL="106486" marR="106486"/>
                </a:tc>
                <a:tc>
                  <a:txBody>
                    <a:bodyPr vert="horz" wrap="square"/>
                    <a:lstStyle/>
                    <a:p>
                      <a:pPr algn="ctr"/>
                      <a:r>
                        <a:rPr lang="en-US"/>
                        <a:t>Total per</a:t>
                      </a:r>
                      <a:r>
                        <a:rPr lang="en-US" baseline="0"/>
                        <a:t> patient</a:t>
                      </a:r>
                      <a:endParaRPr lang="en-US"/>
                    </a:p>
                  </a:txBody>
                  <a:tcPr marL="106486" marR="106486"/>
                </a:tc>
                <a:extLst>
                  <a:ext uri="{0D108BD9-81ED-4DB2-BD59-A6C34878D82A}">
                    <a16:rowId xmlns:a16="http://schemas.microsoft.com/office/drawing/2014/main" val="10000"/>
                  </a:ext>
                </a:extLst>
              </a:tr>
              <a:tr h="389951">
                <a:tc>
                  <a:txBody>
                    <a:bodyPr vert="horz" wrap="square"/>
                    <a:lstStyle/>
                    <a:p>
                      <a:r>
                        <a:rPr lang="en-US"/>
                        <a:t>Total Aligned Beneficiary Years</a:t>
                      </a:r>
                    </a:p>
                  </a:txBody>
                  <a:tcPr marL="106486" marR="106486" anchor="ctr"/>
                </a:tc>
                <a:tc>
                  <a:txBody>
                    <a:bodyPr vert="horz" wrap="square"/>
                    <a:lstStyle/>
                    <a:p>
                      <a:pPr algn="ctr"/>
                      <a:r>
                        <a:rPr lang="en-US"/>
                        <a:t>16,086</a:t>
                      </a:r>
                    </a:p>
                  </a:txBody>
                  <a:tcPr marL="106486" marR="106486" anchor="ctr"/>
                </a:tc>
                <a:tc>
                  <a:txBody>
                    <a:bodyPr vert="horz" wrap="square"/>
                    <a:lstStyle/>
                    <a:p>
                      <a:pPr algn="ctr"/>
                      <a:endParaRPr lang="en-US"/>
                    </a:p>
                  </a:txBody>
                  <a:tcPr marL="106486" marR="106486" anchor="ctr"/>
                </a:tc>
                <a:extLst>
                  <a:ext uri="{0D108BD9-81ED-4DB2-BD59-A6C34878D82A}">
                    <a16:rowId xmlns:a16="http://schemas.microsoft.com/office/drawing/2014/main" val="10001"/>
                  </a:ext>
                </a:extLst>
              </a:tr>
              <a:tr h="389951">
                <a:tc>
                  <a:txBody>
                    <a:bodyPr vert="horz" wrap="square"/>
                    <a:lstStyle/>
                    <a:p>
                      <a:r>
                        <a:rPr lang="en-US"/>
                        <a:t>Total Benchmark Expenditures</a:t>
                      </a:r>
                    </a:p>
                  </a:txBody>
                  <a:tcPr marL="106486" marR="106486" anchor="ctr"/>
                </a:tc>
                <a:tc>
                  <a:txBody>
                    <a:bodyPr vert="horz" wrap="square"/>
                    <a:lstStyle/>
                    <a:p>
                      <a:pPr algn="ctr"/>
                      <a:r>
                        <a:rPr lang="en-US"/>
                        <a:t>$1,415,517,283</a:t>
                      </a:r>
                    </a:p>
                  </a:txBody>
                  <a:tcPr marL="106486" marR="106486" anchor="ctr"/>
                </a:tc>
                <a:tc>
                  <a:txBody>
                    <a:bodyPr vert="horz" wrap="square"/>
                    <a:lstStyle/>
                    <a:p>
                      <a:pPr algn="ctr"/>
                      <a:r>
                        <a:rPr lang="en-US"/>
                        <a:t>$88,001</a:t>
                      </a:r>
                    </a:p>
                  </a:txBody>
                  <a:tcPr marL="106486" marR="106486" anchor="ctr"/>
                </a:tc>
                <a:extLst>
                  <a:ext uri="{0D108BD9-81ED-4DB2-BD59-A6C34878D82A}">
                    <a16:rowId xmlns:a16="http://schemas.microsoft.com/office/drawing/2014/main" val="10002"/>
                  </a:ext>
                </a:extLst>
              </a:tr>
              <a:tr h="673066">
                <a:tc>
                  <a:txBody>
                    <a:bodyPr vert="horz" wrap="square"/>
                    <a:lstStyle/>
                    <a:p>
                      <a:r>
                        <a:rPr lang="en-US"/>
                        <a:t>Total Actual Expenditures for Aligned Beneficiaries</a:t>
                      </a:r>
                    </a:p>
                  </a:txBody>
                  <a:tcPr marL="106486" marR="106486" anchor="ctr"/>
                </a:tc>
                <a:tc>
                  <a:txBody>
                    <a:bodyPr vert="horz" wrap="square"/>
                    <a:lstStyle/>
                    <a:p>
                      <a:pPr algn="ctr"/>
                      <a:r>
                        <a:rPr lang="en-US"/>
                        <a:t>$1,340,396,446</a:t>
                      </a:r>
                    </a:p>
                  </a:txBody>
                  <a:tcPr marL="106486" marR="106486" anchor="ctr"/>
                </a:tc>
                <a:tc>
                  <a:txBody>
                    <a:bodyPr vert="horz" wrap="square"/>
                    <a:lstStyle/>
                    <a:p>
                      <a:pPr algn="ctr"/>
                      <a:r>
                        <a:rPr lang="en-US"/>
                        <a:t>$83,332</a:t>
                      </a:r>
                    </a:p>
                  </a:txBody>
                  <a:tcPr marL="106486" marR="106486" anchor="ctr"/>
                </a:tc>
                <a:extLst>
                  <a:ext uri="{0D108BD9-81ED-4DB2-BD59-A6C34878D82A}">
                    <a16:rowId xmlns:a16="http://schemas.microsoft.com/office/drawing/2014/main" val="10003"/>
                  </a:ext>
                </a:extLst>
              </a:tr>
              <a:tr h="673066">
                <a:tc>
                  <a:txBody>
                    <a:bodyPr vert="horz" wrap="square"/>
                    <a:lstStyle/>
                    <a:p>
                      <a:r>
                        <a:rPr lang="en-US"/>
                        <a:t>Total Benchmark Expenditures </a:t>
                      </a:r>
                      <a:r>
                        <a:rPr lang="en-US" i="1"/>
                        <a:t>Minus</a:t>
                      </a:r>
                      <a:r>
                        <a:rPr lang="en-US"/>
                        <a:t> Total Aligned</a:t>
                      </a:r>
                      <a:r>
                        <a:rPr lang="en-US" baseline="0"/>
                        <a:t> Beneficiary Expenditures</a:t>
                      </a:r>
                      <a:endParaRPr lang="en-US"/>
                    </a:p>
                  </a:txBody>
                  <a:tcPr marL="106486" marR="106486" anchor="ctr"/>
                </a:tc>
                <a:tc>
                  <a:txBody>
                    <a:bodyPr vert="horz" wrap="square"/>
                    <a:lstStyle/>
                    <a:p>
                      <a:pPr algn="ctr"/>
                      <a:r>
                        <a:rPr lang="en-US"/>
                        <a:t>$75,120,837</a:t>
                      </a:r>
                    </a:p>
                  </a:txBody>
                  <a:tcPr marL="106486" marR="106486" anchor="ctr"/>
                </a:tc>
                <a:tc>
                  <a:txBody>
                    <a:bodyPr vert="horz" wrap="square"/>
                    <a:lstStyle/>
                    <a:p>
                      <a:pPr algn="ctr"/>
                      <a:r>
                        <a:rPr lang="en-US"/>
                        <a:t>$4,670</a:t>
                      </a:r>
                    </a:p>
                  </a:txBody>
                  <a:tcPr marL="106486" marR="106486" anchor="ctr"/>
                </a:tc>
                <a:extLst>
                  <a:ext uri="{0D108BD9-81ED-4DB2-BD59-A6C34878D82A}">
                    <a16:rowId xmlns:a16="http://schemas.microsoft.com/office/drawing/2014/main" val="10004"/>
                  </a:ext>
                </a:extLst>
              </a:tr>
              <a:tr h="961522">
                <a:tc>
                  <a:txBody>
                    <a:bodyPr vert="horz" wrap="square"/>
                    <a:lstStyle/>
                    <a:p>
                      <a:pPr marL="0" marR="0" indent="0" algn="l" defTabSz="914400" rtl="0" eaLnBrk="1" fontAlgn="auto" latinLnBrk="0" hangingPunct="1">
                        <a:lnSpc>
                          <a:spcPct val="100000"/>
                        </a:lnSpc>
                        <a:spcBef>
                          <a:spcPct val="0"/>
                        </a:spcBef>
                        <a:spcAft>
                          <a:spcPct val="0"/>
                        </a:spcAft>
                        <a:buClrTx/>
                        <a:buSzTx/>
                        <a:buFontTx/>
                        <a:buNone/>
                        <a:defRPr/>
                      </a:pPr>
                      <a:r>
                        <a:rPr lang="en-US"/>
                        <a:t>Total Benchmark Expenditures </a:t>
                      </a:r>
                      <a:r>
                        <a:rPr lang="en-US" i="1"/>
                        <a:t>Minus</a:t>
                      </a:r>
                      <a:r>
                        <a:rPr lang="en-US"/>
                        <a:t> Total Aligned</a:t>
                      </a:r>
                      <a:r>
                        <a:rPr lang="en-US" baseline="0"/>
                        <a:t> Beneficiary Expenditures</a:t>
                      </a:r>
                      <a:endParaRPr lang="en-US"/>
                    </a:p>
                    <a:p>
                      <a:r>
                        <a:rPr lang="en-US"/>
                        <a:t>As a </a:t>
                      </a:r>
                      <a:r>
                        <a:rPr lang="en-US" i="1"/>
                        <a:t>Percent</a:t>
                      </a:r>
                      <a:r>
                        <a:rPr lang="en-US"/>
                        <a:t> of Total Benchmark</a:t>
                      </a:r>
                    </a:p>
                  </a:txBody>
                  <a:tcPr marL="106486" marR="106486" anchor="ctr"/>
                </a:tc>
                <a:tc>
                  <a:txBody>
                    <a:bodyPr vert="horz" wrap="square"/>
                    <a:lstStyle/>
                    <a:p>
                      <a:pPr algn="ctr"/>
                      <a:r>
                        <a:rPr lang="en-US"/>
                        <a:t>5.31%</a:t>
                      </a:r>
                    </a:p>
                  </a:txBody>
                  <a:tcPr marL="106486" marR="106486" anchor="ctr"/>
                </a:tc>
                <a:tc>
                  <a:txBody>
                    <a:bodyPr vert="horz" wrap="square"/>
                    <a:lstStyle/>
                    <a:p>
                      <a:pPr algn="ctr"/>
                      <a:endParaRPr lang="en-US"/>
                    </a:p>
                  </a:txBody>
                  <a:tcPr marL="106486" marR="106486" anchor="ctr"/>
                </a:tc>
                <a:extLst>
                  <a:ext uri="{0D108BD9-81ED-4DB2-BD59-A6C34878D82A}">
                    <a16:rowId xmlns:a16="http://schemas.microsoft.com/office/drawing/2014/main" val="10005"/>
                  </a:ext>
                </a:extLst>
              </a:tr>
              <a:tr h="389951">
                <a:tc>
                  <a:txBody>
                    <a:bodyPr vert="horz" wrap="square"/>
                    <a:lstStyle/>
                    <a:p>
                      <a:r>
                        <a:rPr lang="en-US"/>
                        <a:t>Earned Shared Savings Payments to ESCO</a:t>
                      </a:r>
                    </a:p>
                  </a:txBody>
                  <a:tcPr marL="106486" marR="106486" anchor="ctr"/>
                </a:tc>
                <a:tc>
                  <a:txBody>
                    <a:bodyPr vert="horz" wrap="square"/>
                    <a:lstStyle/>
                    <a:p>
                      <a:pPr algn="ctr"/>
                      <a:r>
                        <a:rPr lang="en-US"/>
                        <a:t>$51,151,304</a:t>
                      </a:r>
                    </a:p>
                  </a:txBody>
                  <a:tcPr marL="106486" marR="106486" anchor="ctr"/>
                </a:tc>
                <a:tc>
                  <a:txBody>
                    <a:bodyPr vert="horz" wrap="square"/>
                    <a:lstStyle/>
                    <a:p>
                      <a:pPr algn="ctr"/>
                      <a:endParaRPr lang="en-US"/>
                    </a:p>
                  </a:txBody>
                  <a:tcPr marL="106486" marR="106486" anchor="ctr"/>
                </a:tc>
                <a:extLst>
                  <a:ext uri="{0D108BD9-81ED-4DB2-BD59-A6C34878D82A}">
                    <a16:rowId xmlns:a16="http://schemas.microsoft.com/office/drawing/2014/main" val="10006"/>
                  </a:ext>
                </a:extLst>
              </a:tr>
            </a:tbl>
          </a:graphicData>
        </a:graphic>
      </p:graphicFrame>
      <p:sp>
        <p:nvSpPr>
          <p:cNvPr id="6" name="Rectangle 5"/>
          <p:cNvSpPr>
            <a:spLocks noSelect="1" noMove="1" noResize="1" noTextEdit="1"/>
          </p:cNvSpPr>
          <p:nvPr/>
        </p:nvSpPr>
        <p:spPr>
          <a:xfrm>
            <a:off x="8204498" y="2549541"/>
            <a:ext cx="2149314" cy="1738121"/>
          </a:xfrm>
          <a:prstGeom prst="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a:spLocks noSelect="1" noMove="1" noResize="1" noTextEdit="1"/>
          </p:cNvSpPr>
          <p:nvPr/>
        </p:nvSpPr>
        <p:spPr>
          <a:xfrm>
            <a:off x="6066674" y="5229843"/>
            <a:ext cx="2147250" cy="388649"/>
          </a:xfrm>
          <a:prstGeom prst="rect">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a:spLocks noSelect="1" noMove="1" noResize="1" noTextEdit="1"/>
          </p:cNvSpPr>
          <p:nvPr/>
        </p:nvSpPr>
        <p:spPr>
          <a:xfrm>
            <a:off x="4178610" y="5582029"/>
            <a:ext cx="8022210" cy="553998"/>
          </a:xfrm>
          <a:prstGeom prst="rect">
            <a:avLst/>
          </a:prstGeom>
        </p:spPr>
        <p:txBody>
          <a:bodyPr wrap="square">
            <a:spAutoFit/>
          </a:bodyPr>
          <a:lstStyle/>
          <a:p>
            <a:pPr algn="r"/>
            <a:r>
              <a:rPr lang="en-US" sz="1500" i="1">
                <a:latin typeface="Arial" panose="020b0604020202020204" pitchFamily="34" charset="0"/>
                <a:cs typeface="Arial" panose="020b0604020202020204" pitchFamily="34" charset="0"/>
              </a:rPr>
              <a:t>Modified from: CMS.gov – CEC Financial and Quality Results Performance year 1</a:t>
            </a:r>
          </a:p>
          <a:p>
            <a:pPr algn="r"/>
            <a:r>
              <a:rPr lang="en-US" sz="1500" i="1">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https://innovation.cms.gov/initiatives/comprehensive-ESRD-care</a:t>
            </a:r>
            <a:endParaRPr lang="en-US" sz="1500" i="1">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E7D0B827-5A8A-4293-ABAE-18D45C8C1788}"/>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195284769"/>
      </p:ext>
    </p:extLst>
  </p:cSld>
  <p:clrMapOvr>
    <a:masterClrMapping/>
  </p:clrMapOvr>
  <p:transition/>
  <p:timing/>
</p:sld>
</file>

<file path=ppt/slides/slide4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6550" y="851917"/>
            <a:ext cx="11270649" cy="1078992"/>
          </a:xfrm>
        </p:spPr>
        <p:txBody>
          <a:bodyPr>
            <a:noAutofit/>
          </a:bodyPr>
          <a:lstStyle/>
          <a:p>
            <a:br>
              <a:rPr lang="en-US" sz="3500"/>
            </a:br>
            <a:r>
              <a:rPr lang="en-US" sz="3500"/>
              <a:t>Based on These Observations, CMS Is Looking for New Ways to Adjust Payment for ESRD Care That:</a:t>
            </a:r>
            <a:br>
              <a:rPr lang="en-US" sz="3500"/>
            </a:br>
            <a:endParaRPr lang="en-US" sz="3500"/>
          </a:p>
        </p:txBody>
      </p:sp>
      <p:sp>
        <p:nvSpPr>
          <p:cNvPr id="4" name="Subtitle 3"/>
          <p:cNvSpPr>
            <a:spLocks noGrp="1" noSelect="1" noMove="1" noResize="1" noTextEdit="1"/>
          </p:cNvSpPr>
          <p:nvPr>
            <p:ph type="subTitle" idx="10"/>
          </p:nvPr>
        </p:nvSpPr>
        <p:spPr/>
        <p:txBody>
          <a:bodyPr/>
          <a:lstStyle/>
          <a:p>
            <a:r>
              <a:rPr lang="en-US"/>
              <a:t>summary</a:t>
            </a:r>
          </a:p>
        </p:txBody>
      </p:sp>
      <p:sp>
        <p:nvSpPr>
          <p:cNvPr id="5" name="TextBox 4">
            <a:extLst>
              <a:ext uri="{FF2B5EF4-FFF2-40B4-BE49-F238E27FC236}">
                <a16:creationId xmlns:a16="http://schemas.microsoft.com/office/drawing/2014/main" id="{AFDF0600-9A0A-4178-A553-9F8018F1E0B9}"/>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6" name="Title 1">
            <a:extLst>
              <a:ext uri="{FF2B5EF4-FFF2-40B4-BE49-F238E27FC236}">
                <a16:creationId xmlns:a16="http://schemas.microsoft.com/office/drawing/2014/main" id="{6AA6516D-9578-4C69-A1C0-D8FC3365EC9D}"/>
              </a:ext>
            </a:extLst>
          </p:cNvPr>
          <p:cNvSpPr txBox="1">
            <a:spLocks noSelect="1" noMove="1" noResize="1" noTextEdit="1"/>
          </p:cNvSpPr>
          <p:nvPr/>
        </p:nvSpPr>
        <p:spPr>
          <a:xfrm>
            <a:off x="1526264" y="2533813"/>
            <a:ext cx="8011141" cy="259509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1" i="0" kern="1200">
                <a:solidFill>
                  <a:schemeClr val="accent3"/>
                </a:solidFill>
                <a:latin typeface="Segoe"/>
                <a:ea typeface="+mj-ea"/>
                <a:cs typeface="Segoe"/>
              </a:defRPr>
            </a:lvl1pPr>
          </a:lstStyle>
          <a:p>
            <a:pPr marL="457200" indent="-457200">
              <a:buFont typeface="+mj-lt"/>
              <a:buAutoNum type="arabicPeriod"/>
            </a:pPr>
            <a:r>
              <a:rPr lang="en-US" sz="2800" b="0">
                <a:solidFill>
                  <a:schemeClr val="tx1">
                    <a:lumMod val="65000"/>
                    <a:lumOff val="35000"/>
                  </a:schemeClr>
                </a:solidFill>
                <a:latin typeface="Arial" panose="020b0604020202020204" pitchFamily="34" charset="0"/>
                <a:cs typeface="Arial" panose="020b0604020202020204" pitchFamily="34" charset="0"/>
              </a:rPr>
              <a:t>Award quality, and </a:t>
            </a:r>
          </a:p>
          <a:p>
            <a:pPr marL="457200" indent="-457200">
              <a:buFont typeface="+mj-lt"/>
              <a:buAutoNum type="arabicPeriod"/>
            </a:pPr>
            <a:r>
              <a:rPr lang="en-US" sz="2800" b="0">
                <a:solidFill>
                  <a:schemeClr val="tx1">
                    <a:lumMod val="65000"/>
                    <a:lumOff val="35000"/>
                  </a:schemeClr>
                </a:solidFill>
                <a:latin typeface="Arial" panose="020b0604020202020204" pitchFamily="34" charset="0"/>
                <a:cs typeface="Arial" panose="020b0604020202020204" pitchFamily="34" charset="0"/>
              </a:rPr>
              <a:t>Favor use of modalities that cost less and possibly have equal or better clinical outcomes</a:t>
            </a:r>
          </a:p>
        </p:txBody>
      </p:sp>
    </p:spTree>
    <p:extLst>
      <p:ext uri="{BB962C8B-B14F-4D97-AF65-F5344CB8AC3E}">
        <p14:creationId val="893198702"/>
      </p:ext>
    </p:extLst>
  </p:cSld>
  <p:clrMapOvr>
    <a:masterClrMapping/>
  </p:clrMapOvr>
  <p:transition/>
  <p:timing/>
</p:sld>
</file>

<file path=ppt/slides/slide4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extBox 1">
            <a:extLst>
              <a:ext uri="{FF2B5EF4-FFF2-40B4-BE49-F238E27FC236}">
                <a16:creationId xmlns:a16="http://schemas.microsoft.com/office/drawing/2014/main" id="{50699427-939C-4DCF-B2EA-59B4A1D369B9}"/>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pic>
        <p:nvPicPr>
          <p:cNvPr id="3" name="Picture 2"/>
          <p:cNvPicPr>
            <a:picLocks noSelect="1" noChangeAspect="1" noMove="1" noResize="1"/>
          </p:cNvPicPr>
          <p:nvPr/>
        </p:nvPicPr>
        <p:blipFill>
          <a:blip r:embed="rId2"/>
          <a:stretch>
            <a:fillRect/>
          </a:stretch>
        </p:blipFill>
        <p:spPr>
          <a:xfrm>
            <a:off x="678724" y="1615596"/>
            <a:ext cx="10838446" cy="4389120"/>
          </a:xfrm>
          <a:prstGeom prst="rect">
            <a:avLst/>
          </a:prstGeom>
        </p:spPr>
      </p:pic>
      <p:sp>
        <p:nvSpPr>
          <p:cNvPr id="4" name="Title 3"/>
          <p:cNvSpPr>
            <a:spLocks noGrp="1" noSelect="1" noMove="1" noResize="1" noTextEdit="1"/>
          </p:cNvSpPr>
          <p:nvPr>
            <p:ph type="title"/>
          </p:nvPr>
        </p:nvSpPr>
        <p:spPr>
          <a:xfrm>
            <a:off x="619539" y="706221"/>
            <a:ext cx="11023111" cy="1078992"/>
          </a:xfrm>
        </p:spPr>
        <p:txBody>
          <a:bodyPr>
            <a:noAutofit/>
          </a:bodyPr>
          <a:lstStyle/>
          <a:p>
            <a:r>
              <a:rPr lang="en-US" sz="3500">
                <a:solidFill>
                  <a:schemeClr val="accent3"/>
                </a:solidFill>
              </a:rPr>
              <a:t>Potential for New Financial Incentives to Encourage Use of Home Dialysis: 2020 and Beyond</a:t>
            </a:r>
          </a:p>
        </p:txBody>
      </p:sp>
    </p:spTree>
    <p:extLst>
      <p:ext uri="{BB962C8B-B14F-4D97-AF65-F5344CB8AC3E}">
        <p14:creationId val="2700076290"/>
      </p:ext>
    </p:extLst>
  </p:cSld>
  <p:clrMapOvr>
    <a:masterClrMapping/>
  </p:clrMapOvr>
  <p:transition/>
  <p:timing/>
</p:sld>
</file>

<file path=ppt/slides/slide4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2130607-C614-4745-AB11-DD8E3C97C47C}"/>
              </a:ext>
            </a:extLst>
          </p:cNvPr>
          <p:cNvSpPr>
            <a:spLocks noGrp="1" noSelect="1" noMove="1" noResize="1" noTextEdit="1"/>
          </p:cNvSpPr>
          <p:nvPr>
            <p:ph type="title"/>
          </p:nvPr>
        </p:nvSpPr>
        <p:spPr>
          <a:xfrm>
            <a:off x="616544" y="699885"/>
            <a:ext cx="10515600" cy="1078992"/>
          </a:xfrm>
        </p:spPr>
        <p:txBody>
          <a:bodyPr>
            <a:noAutofit/>
          </a:bodyPr>
          <a:lstStyle/>
          <a:p>
            <a:r>
              <a:rPr lang="en-US" sz="3000">
                <a:solidFill>
                  <a:schemeClr val="accent3"/>
                </a:solidFill>
              </a:rPr>
              <a:t>Executive Order on Advancing American Kidney Health</a:t>
            </a:r>
          </a:p>
        </p:txBody>
      </p:sp>
      <p:sp>
        <p:nvSpPr>
          <p:cNvPr id="3" name="Content Placeholder 2">
            <a:extLst>
              <a:ext uri="{FF2B5EF4-FFF2-40B4-BE49-F238E27FC236}">
                <a16:creationId xmlns:a16="http://schemas.microsoft.com/office/drawing/2014/main" id="{34725579-A703-41BB-BAAC-C591A4EC08D4}"/>
              </a:ext>
            </a:extLst>
          </p:cNvPr>
          <p:cNvSpPr>
            <a:spLocks noGrp="1" noSelect="1" noMove="1" noResize="1" noTextEdit="1"/>
          </p:cNvSpPr>
          <p:nvPr>
            <p:ph idx="4294967295"/>
          </p:nvPr>
        </p:nvSpPr>
        <p:spPr>
          <a:xfrm>
            <a:off x="616544" y="1612937"/>
            <a:ext cx="10958912" cy="4836411"/>
          </a:xfrm>
        </p:spPr>
        <p:txBody>
          <a:bodyPr>
            <a:noAutofit/>
          </a:bodyPr>
          <a:lstStyle/>
          <a:p>
            <a:pPr marL="0" indent="0">
              <a:spcBef>
                <a:spcPts val="600"/>
              </a:spcBef>
              <a:buNone/>
            </a:pPr>
            <a:r>
              <a:rPr lang="en-US" sz="2000" b="1">
                <a:solidFill>
                  <a:schemeClr val="tx1">
                    <a:lumMod val="65000"/>
                    <a:lumOff val="35000"/>
                  </a:schemeClr>
                </a:solidFill>
                <a:latin typeface="Arial" panose="020b0604020202020204" pitchFamily="34" charset="0"/>
                <a:cs typeface="Arial" panose="020b0604020202020204" pitchFamily="34" charset="0"/>
              </a:rPr>
              <a:t>There are 3 broad policies:</a:t>
            </a:r>
          </a:p>
          <a:p>
            <a:pPr marL="214313" indent="-214313">
              <a:spcBef>
                <a:spcPts val="600"/>
              </a:spcBef>
            </a:pPr>
            <a:r>
              <a:rPr lang="en-US" sz="2000">
                <a:solidFill>
                  <a:schemeClr val="tx1">
                    <a:lumMod val="65000"/>
                    <a:lumOff val="35000"/>
                  </a:schemeClr>
                </a:solidFill>
                <a:latin typeface="Arial" panose="020b0604020202020204" pitchFamily="34" charset="0"/>
                <a:cs typeface="Arial" panose="020b0604020202020204" pitchFamily="34" charset="0"/>
              </a:rPr>
              <a:t>Prevent kidney failure through better diagnosis, treatment, and incentives for preventive care</a:t>
            </a:r>
          </a:p>
          <a:p>
            <a:pPr marL="214313" indent="-214313">
              <a:spcBef>
                <a:spcPts val="600"/>
              </a:spcBef>
            </a:pPr>
            <a:r>
              <a:rPr lang="en-US" sz="2000">
                <a:solidFill>
                  <a:schemeClr val="tx1">
                    <a:lumMod val="65000"/>
                    <a:lumOff val="35000"/>
                  </a:schemeClr>
                </a:solidFill>
                <a:latin typeface="Arial" panose="020b0604020202020204" pitchFamily="34" charset="0"/>
                <a:cs typeface="Arial" panose="020b0604020202020204" pitchFamily="34" charset="0"/>
              </a:rPr>
              <a:t>Increase patient choice through affordable alternative treatments for ESRD by encouraging higher-value care, educating patients on treatment alternatives, and encouraging the development of artificial kidneys</a:t>
            </a:r>
          </a:p>
          <a:p>
            <a:pPr marL="214313" indent="-214313">
              <a:spcBef>
                <a:spcPts val="600"/>
              </a:spcBef>
            </a:pPr>
            <a:r>
              <a:rPr lang="en-US" sz="2000">
                <a:solidFill>
                  <a:schemeClr val="tx1">
                    <a:lumMod val="65000"/>
                    <a:lumOff val="35000"/>
                  </a:schemeClr>
                </a:solidFill>
                <a:latin typeface="Arial" panose="020b0604020202020204" pitchFamily="34" charset="0"/>
                <a:cs typeface="Arial" panose="020b0604020202020204" pitchFamily="34" charset="0"/>
              </a:rPr>
              <a:t>Increase access to kidney transplants by modernizing the organ recovery and transplantation systems</a:t>
            </a:r>
          </a:p>
          <a:p>
            <a:pPr marL="0" indent="0">
              <a:spcBef>
                <a:spcPts val="600"/>
              </a:spcBef>
              <a:buNone/>
            </a:pPr>
            <a:r>
              <a:rPr lang="en-US" sz="2000" b="1" u="sng">
                <a:solidFill>
                  <a:schemeClr val="tx1">
                    <a:lumMod val="65000"/>
                    <a:lumOff val="35000"/>
                  </a:schemeClr>
                </a:solidFill>
                <a:latin typeface="Arial" panose="020b0604020202020204" pitchFamily="34" charset="0"/>
                <a:cs typeface="Arial" panose="020b0604020202020204" pitchFamily="34" charset="0"/>
              </a:rPr>
              <a:t>Expectations/Assumptions:</a:t>
            </a:r>
          </a:p>
          <a:p>
            <a:pPr>
              <a:spcBef>
                <a:spcPts val="600"/>
              </a:spcBef>
            </a:pPr>
            <a:r>
              <a:rPr lang="en-US" sz="2000">
                <a:solidFill>
                  <a:schemeClr val="tx1">
                    <a:lumMod val="65000"/>
                    <a:lumOff val="35000"/>
                  </a:schemeClr>
                </a:solidFill>
                <a:latin typeface="Arial" panose="020b0604020202020204" pitchFamily="34" charset="0"/>
                <a:cs typeface="Arial" panose="020b0604020202020204" pitchFamily="34" charset="0"/>
              </a:rPr>
              <a:t>6-year term</a:t>
            </a:r>
          </a:p>
          <a:p>
            <a:pPr>
              <a:spcBef>
                <a:spcPts val="600"/>
              </a:spcBef>
            </a:pPr>
            <a:r>
              <a:rPr lang="en-US" sz="2000">
                <a:solidFill>
                  <a:schemeClr val="tx1">
                    <a:lumMod val="65000"/>
                    <a:lumOff val="35000"/>
                  </a:schemeClr>
                </a:solidFill>
                <a:latin typeface="Arial" panose="020b0604020202020204" pitchFamily="34" charset="0"/>
                <a:cs typeface="Arial" panose="020b0604020202020204" pitchFamily="34" charset="0"/>
              </a:rPr>
              <a:t>Managing clinicians: Improve dialysis in the home setting by 3% each year</a:t>
            </a:r>
          </a:p>
          <a:p>
            <a:pPr>
              <a:spcBef>
                <a:spcPts val="600"/>
              </a:spcBef>
            </a:pPr>
            <a:r>
              <a:rPr lang="en-US" sz="2000">
                <a:solidFill>
                  <a:schemeClr val="tx1">
                    <a:lumMod val="65000"/>
                    <a:lumOff val="35000"/>
                  </a:schemeClr>
                </a:solidFill>
                <a:latin typeface="Arial" panose="020b0604020202020204" pitchFamily="34" charset="0"/>
                <a:cs typeface="Arial" panose="020b0604020202020204" pitchFamily="34" charset="0"/>
              </a:rPr>
              <a:t>Facilities: Improve dialysis in the home setting by 1.5% each year</a:t>
            </a:r>
          </a:p>
          <a:p>
            <a:pPr>
              <a:spcBef>
                <a:spcPts val="600"/>
              </a:spcBef>
            </a:pPr>
            <a:r>
              <a:rPr lang="en-US" sz="2000">
                <a:solidFill>
                  <a:schemeClr val="tx1">
                    <a:lumMod val="65000"/>
                    <a:lumOff val="35000"/>
                  </a:schemeClr>
                </a:solidFill>
                <a:latin typeface="Arial" panose="020b0604020202020204" pitchFamily="34" charset="0"/>
                <a:cs typeface="Arial" panose="020b0604020202020204" pitchFamily="34" charset="0"/>
              </a:rPr>
              <a:t>Result: Home dialysis usage in approximately 19% of overall dialysis population in selected geographic areas by 2026</a:t>
            </a: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469170273"/>
      </p:ext>
    </p:extLst>
  </p:cSld>
  <p:clrMapOvr>
    <a:masterClrMapping/>
  </p:clrMapOvr>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9174" y="703814"/>
            <a:ext cx="10515600" cy="1078992"/>
          </a:xfrm>
        </p:spPr>
        <p:txBody>
          <a:bodyPr>
            <a:noAutofit/>
          </a:bodyPr>
          <a:lstStyle/>
          <a:p>
            <a:r>
              <a:rPr lang="en-US" sz="3500" spc="30">
                <a:solidFill>
                  <a:schemeClr val="accent3"/>
                </a:solidFill>
                <a:ea typeface="Times New Roman" panose="02020603050405020304" pitchFamily="18" charset="0"/>
                <a:cs typeface="Times New Roman" panose="02020603050405020304" pitchFamily="18" charset="0"/>
              </a:rPr>
              <a:t>Trends in Numbers of Point Prevalent ESRD Patients, 2004-2016: </a:t>
            </a:r>
            <a:r>
              <a:rPr lang="en-US" sz="3500" b="0" spc="30">
                <a:solidFill>
                  <a:schemeClr val="accent3"/>
                </a:solidFill>
                <a:ea typeface="Times New Roman" panose="02020603050405020304" pitchFamily="18" charset="0"/>
                <a:cs typeface="Times New Roman" panose="02020603050405020304" pitchFamily="18" charset="0"/>
              </a:rPr>
              <a:t>By Insurance Coverage</a:t>
            </a:r>
            <a:endParaRPr lang="en-US" sz="3500" b="0">
              <a:solidFill>
                <a:schemeClr val="accent3"/>
              </a:solidFill>
            </a:endParaRPr>
          </a:p>
        </p:txBody>
      </p:sp>
      <p:sp>
        <p:nvSpPr>
          <p:cNvPr id="6" name="Rectangle 5"/>
          <p:cNvSpPr>
            <a:spLocks noSelect="1" noMove="1" noResize="1" noTextEdit="1"/>
          </p:cNvSpPr>
          <p:nvPr/>
        </p:nvSpPr>
        <p:spPr>
          <a:xfrm>
            <a:off x="7189674" y="4252253"/>
            <a:ext cx="4229693" cy="1015663"/>
          </a:xfrm>
          <a:prstGeom prst="rect">
            <a:avLst/>
          </a:prstGeom>
        </p:spPr>
        <p:txBody>
          <a:bodyPr wrap="square">
            <a:spAutoFit/>
          </a:bodyPr>
          <a:lstStyle/>
          <a:p>
            <a:pPr>
              <a:spcBef>
                <a:spcPts val="600"/>
              </a:spcBef>
              <a:spcAft>
                <a:spcPts val="600"/>
              </a:spcAft>
              <a:tabLst>
                <a:tab pos="5943600"/>
              </a:tabLst>
            </a:pPr>
            <a:r>
              <a:rPr lang="en-US" sz="1500" i="1">
                <a:solidFill>
                  <a:schemeClr val="tx1">
                    <a:lumMod val="65000"/>
                    <a:lumOff val="35000"/>
                  </a:schemeClr>
                </a:solidFill>
                <a:latin typeface="Arial" panose="020b0604020202020204" pitchFamily="34" charset="0"/>
                <a:ea typeface="Times New Roman" panose="02020603050405020304" pitchFamily="18" charset="0"/>
                <a:cs typeface="Arial" panose="020b0604020202020204" pitchFamily="34" charset="0"/>
              </a:rPr>
              <a:t>Data Source: USRDS ESRD Database. December 31 point prevalent ESRD patients. Abbreviations: ESRD, end-stage renal disease; FFS, fee-for-service. </a:t>
            </a:r>
          </a:p>
        </p:txBody>
      </p:sp>
      <p:sp>
        <p:nvSpPr>
          <p:cNvPr id="7" name="Rectangle 6"/>
          <p:cNvSpPr>
            <a:spLocks noSelect="1" noMove="1" noResize="1" noTextEdit="1"/>
          </p:cNvSpPr>
          <p:nvPr/>
        </p:nvSpPr>
        <p:spPr>
          <a:xfrm>
            <a:off x="5443871" y="5810913"/>
            <a:ext cx="6756693" cy="323165"/>
          </a:xfrm>
          <a:prstGeom prst="rect">
            <a:avLst/>
          </a:prstGeom>
        </p:spPr>
        <p:txBody>
          <a:bodyPr wrap="square">
            <a:spAutoFit/>
          </a:bodyPr>
          <a:lstStyle/>
          <a:p>
            <a:pPr algn="r"/>
            <a:r>
              <a:rPr lang="en-US" sz="1500" i="1">
                <a:latin typeface="Arial" panose="020b0604020202020204" pitchFamily="34" charset="0"/>
                <a:cs typeface="Arial" panose="020b0604020202020204" pitchFamily="34" charset="0"/>
              </a:rPr>
              <a:t>2018 USRDS Annual Data Report: Vol 2 ESRD, Chapter 9, Figure 9.3</a:t>
            </a:r>
          </a:p>
        </p:txBody>
      </p:sp>
      <p:sp>
        <p:nvSpPr>
          <p:cNvPr id="8" name="TextBox 7">
            <a:extLst>
              <a:ext uri="{FF2B5EF4-FFF2-40B4-BE49-F238E27FC236}">
                <a16:creationId xmlns:a16="http://schemas.microsoft.com/office/drawing/2014/main" id="{4F651D56-2688-4D9C-9DB6-AA8E6F795B9E}"/>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pic>
        <p:nvPicPr>
          <p:cNvPr id="10" name="Picture 9">
            <a:extLst>
              <a:ext uri="{FF2B5EF4-FFF2-40B4-BE49-F238E27FC236}">
                <a16:creationId xmlns:a16="http://schemas.microsoft.com/office/drawing/2014/main" id="{6EC21671-C3D6-4E8C-B6E1-77713740393D}"/>
              </a:ext>
            </a:extLst>
          </p:cNvPr>
          <p:cNvPicPr>
            <a:picLocks noSelect="1" noChangeAspect="1" noMove="1" noResize="1"/>
          </p:cNvPicPr>
          <p:nvPr/>
        </p:nvPicPr>
        <p:blipFill>
          <a:blip r:embed="rId2">
            <a:extLst>
              <a:ext uri="{28A0092B-C50C-407E-A947-70E740481C1C}">
                <a14:useLocalDpi xmlns:a14="http://schemas.microsoft.com/office/drawing/2010/main" val="0"/>
              </a:ext>
            </a:extLst>
          </a:blip>
          <a:stretch>
            <a:fillRect/>
          </a:stretch>
        </p:blipFill>
        <p:spPr>
          <a:xfrm>
            <a:off x="1914475" y="1686152"/>
            <a:ext cx="8371546" cy="4023360"/>
          </a:xfrm>
          <a:prstGeom prst="rect">
            <a:avLst/>
          </a:prstGeom>
        </p:spPr>
      </p:pic>
    </p:spTree>
    <p:extLst>
      <p:ext uri="{BB962C8B-B14F-4D97-AF65-F5344CB8AC3E}">
        <p14:creationId val="1304725918"/>
      </p:ext>
    </p:extLst>
  </p:cSld>
  <p:clrMapOvr>
    <a:masterClrMapping/>
  </p:clrMapOvr>
  <p:transition/>
  <p:timing/>
</p:sld>
</file>

<file path=ppt/slides/slide5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21078" y="697122"/>
            <a:ext cx="11570922" cy="1078992"/>
          </a:xfrm>
        </p:spPr>
        <p:txBody>
          <a:bodyPr>
            <a:noAutofit/>
          </a:bodyPr>
          <a:lstStyle/>
          <a:p>
            <a:r>
              <a:rPr lang="en-US" sz="4000">
                <a:solidFill>
                  <a:schemeClr val="accent3"/>
                </a:solidFill>
              </a:rPr>
              <a:t>Moving Forward in Executive Order (EO)</a:t>
            </a:r>
          </a:p>
        </p:txBody>
      </p:sp>
      <p:sp>
        <p:nvSpPr>
          <p:cNvPr id="3" name="Content Placeholder 2"/>
          <p:cNvSpPr>
            <a:spLocks noGrp="1" noSelect="1" noMove="1" noResize="1" noTextEdit="1"/>
          </p:cNvSpPr>
          <p:nvPr>
            <p:ph idx="4294967295"/>
          </p:nvPr>
        </p:nvSpPr>
        <p:spPr>
          <a:xfrm>
            <a:off x="612883" y="1619157"/>
            <a:ext cx="11146726" cy="4609706"/>
          </a:xfrm>
        </p:spPr>
        <p:txBody>
          <a:bodyPr>
            <a:normAutofit/>
          </a:bodyPr>
          <a:lstStyle/>
          <a:p>
            <a:pPr marL="0" indent="0">
              <a:spcBef>
                <a:spcPts val="600"/>
              </a:spcBef>
              <a:buNone/>
            </a:pPr>
            <a:r>
              <a:rPr lang="en-US" sz="2000" b="1">
                <a:solidFill>
                  <a:schemeClr val="tx1">
                    <a:lumMod val="65000"/>
                    <a:lumOff val="35000"/>
                  </a:schemeClr>
                </a:solidFill>
                <a:latin typeface="Arial" panose="020b0604020202020204" pitchFamily="34" charset="0"/>
                <a:cs typeface="Arial" panose="020b0604020202020204" pitchFamily="34" charset="0"/>
              </a:rPr>
              <a:t>Attending physicians will either:</a:t>
            </a:r>
          </a:p>
          <a:p>
            <a:pPr marL="457200">
              <a:spcBef>
                <a:spcPts val="600"/>
              </a:spcBef>
            </a:pPr>
            <a:r>
              <a:rPr lang="en-US" sz="2000">
                <a:solidFill>
                  <a:schemeClr val="tx1">
                    <a:lumMod val="65000"/>
                    <a:lumOff val="35000"/>
                  </a:schemeClr>
                </a:solidFill>
                <a:latin typeface="Arial" panose="020b0604020202020204" pitchFamily="34" charset="0"/>
                <a:cs typeface="Arial" panose="020b0604020202020204" pitchFamily="34" charset="0"/>
              </a:rPr>
              <a:t>Be randomly assigned to participate in the mandatory part of the EO if their practice admits patients to a dialysis provider that is in a hospital region assigned to randomly participate, OR</a:t>
            </a:r>
          </a:p>
          <a:p>
            <a:pPr marL="457200">
              <a:spcBef>
                <a:spcPts val="600"/>
              </a:spcBef>
            </a:pPr>
            <a:r>
              <a:rPr lang="en-US" sz="2000">
                <a:solidFill>
                  <a:schemeClr val="tx1">
                    <a:lumMod val="65000"/>
                    <a:lumOff val="35000"/>
                  </a:schemeClr>
                </a:solidFill>
                <a:latin typeface="Arial" panose="020b0604020202020204" pitchFamily="34" charset="0"/>
                <a:cs typeface="Arial" panose="020b0604020202020204" pitchFamily="34" charset="0"/>
              </a:rPr>
              <a:t>Continue to bill and be paid as they did in 2019 if they do not practice in an area randomly assigned to the ETC portion, OR</a:t>
            </a:r>
          </a:p>
          <a:p>
            <a:pPr marL="457200">
              <a:spcBef>
                <a:spcPts val="600"/>
              </a:spcBef>
            </a:pPr>
            <a:r>
              <a:rPr lang="en-US" sz="2000">
                <a:solidFill>
                  <a:schemeClr val="tx1">
                    <a:lumMod val="65000"/>
                    <a:lumOff val="35000"/>
                  </a:schemeClr>
                </a:solidFill>
                <a:latin typeface="Arial" panose="020b0604020202020204" pitchFamily="34" charset="0"/>
                <a:cs typeface="Arial" panose="020b0604020202020204" pitchFamily="34" charset="0"/>
              </a:rPr>
              <a:t>Elect that their practice participate in one of the 4 voluntary models under EO.</a:t>
            </a:r>
          </a:p>
          <a:p>
            <a:pPr marL="0" indent="0">
              <a:spcBef>
                <a:spcPts val="600"/>
              </a:spcBef>
              <a:buNone/>
            </a:pPr>
            <a:r>
              <a:rPr lang="en-US" sz="2000" b="1">
                <a:solidFill>
                  <a:schemeClr val="tx1">
                    <a:lumMod val="65000"/>
                    <a:lumOff val="35000"/>
                  </a:schemeClr>
                </a:solidFill>
                <a:latin typeface="Arial" panose="020b0604020202020204" pitchFamily="34" charset="0"/>
                <a:cs typeface="Arial" panose="020b0604020202020204" pitchFamily="34" charset="0"/>
              </a:rPr>
              <a:t>Dialysis providers will either:</a:t>
            </a:r>
          </a:p>
          <a:p>
            <a:pPr marL="457200">
              <a:spcBef>
                <a:spcPts val="600"/>
              </a:spcBef>
            </a:pPr>
            <a:r>
              <a:rPr lang="en-US" sz="2000">
                <a:solidFill>
                  <a:schemeClr val="tx1">
                    <a:lumMod val="65000"/>
                    <a:lumOff val="35000"/>
                  </a:schemeClr>
                </a:solidFill>
                <a:latin typeface="Arial" panose="020b0604020202020204" pitchFamily="34" charset="0"/>
                <a:cs typeface="Arial" panose="020b0604020202020204" pitchFamily="34" charset="0"/>
              </a:rPr>
              <a:t>Be randomly assigned to participate in the mandatory part of the EO if they are located in a hospital region assigned to randomly participate, OR</a:t>
            </a:r>
          </a:p>
          <a:p>
            <a:pPr marL="457200">
              <a:spcBef>
                <a:spcPts val="600"/>
              </a:spcBef>
            </a:pPr>
            <a:r>
              <a:rPr lang="en-US" sz="2000">
                <a:solidFill>
                  <a:schemeClr val="tx1">
                    <a:lumMod val="65000"/>
                    <a:lumOff val="35000"/>
                  </a:schemeClr>
                </a:solidFill>
                <a:latin typeface="Arial" panose="020b0604020202020204" pitchFamily="34" charset="0"/>
                <a:cs typeface="Arial" panose="020b0604020202020204" pitchFamily="34" charset="0"/>
              </a:rPr>
              <a:t>Continue to bill and be paid as they did in 2019 if the do not practice in an area randomly assigned to the ETC portion, OR</a:t>
            </a:r>
          </a:p>
          <a:p>
            <a:pPr marL="457200">
              <a:spcBef>
                <a:spcPts val="600"/>
              </a:spcBef>
            </a:pPr>
            <a:r>
              <a:rPr lang="en-US" sz="2000">
                <a:solidFill>
                  <a:schemeClr val="tx1">
                    <a:lumMod val="65000"/>
                    <a:lumOff val="35000"/>
                  </a:schemeClr>
                </a:solidFill>
                <a:latin typeface="Arial" panose="020b0604020202020204" pitchFamily="34" charset="0"/>
                <a:cs typeface="Arial" panose="020b0604020202020204" pitchFamily="34" charset="0"/>
              </a:rPr>
              <a:t>Elect to be an equity partner with attending physician groups who elect to enroll in a voluntary model.</a:t>
            </a:r>
          </a:p>
        </p:txBody>
      </p:sp>
      <p:sp>
        <p:nvSpPr>
          <p:cNvPr id="6" name="TextBox 5">
            <a:extLst>
              <a:ext uri="{FF2B5EF4-FFF2-40B4-BE49-F238E27FC236}">
                <a16:creationId xmlns:a16="http://schemas.microsoft.com/office/drawing/2014/main" id="{82C82FE6-8E05-46AF-B706-968A676F6A0C}"/>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333280198"/>
      </p:ext>
    </p:extLst>
  </p:cSld>
  <p:clrMapOvr>
    <a:masterClrMapping/>
  </p:clrMapOvr>
  <p:transition/>
  <p:timing/>
</p:sld>
</file>

<file path=ppt/slides/slide5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4932" y="697471"/>
            <a:ext cx="11577068" cy="1078992"/>
          </a:xfrm>
        </p:spPr>
        <p:txBody>
          <a:bodyPr>
            <a:noAutofit/>
          </a:bodyPr>
          <a:lstStyle/>
          <a:p>
            <a:r>
              <a:rPr lang="en-US" sz="3500">
                <a:solidFill>
                  <a:schemeClr val="accent3"/>
                </a:solidFill>
              </a:rPr>
              <a:t>Advancing American Kidney Health Models </a:t>
            </a:r>
            <a:br>
              <a:rPr lang="en-US" sz="3500">
                <a:solidFill>
                  <a:schemeClr val="accent3"/>
                </a:solidFill>
              </a:rPr>
            </a:br>
            <a:r>
              <a:rPr lang="en-US" sz="3500" b="0">
                <a:solidFill>
                  <a:schemeClr val="accent3"/>
                </a:solidFill>
              </a:rPr>
              <a:t>Basis of EO</a:t>
            </a:r>
          </a:p>
        </p:txBody>
      </p:sp>
      <p:sp>
        <p:nvSpPr>
          <p:cNvPr id="6" name="Content Placeholder 5"/>
          <p:cNvSpPr>
            <a:spLocks noGrp="1" noSelect="1" noMove="1" noResize="1" noTextEdit="1"/>
          </p:cNvSpPr>
          <p:nvPr>
            <p:ph idx="4294967295"/>
          </p:nvPr>
        </p:nvSpPr>
        <p:spPr>
          <a:xfrm>
            <a:off x="621495" y="1770157"/>
            <a:ext cx="11034074" cy="4422269"/>
          </a:xfrm>
        </p:spPr>
        <p:txBody>
          <a:bodyPr>
            <a:noAutofit/>
          </a:bodyPr>
          <a:lstStyle/>
          <a:p>
            <a:pPr marL="0" indent="0">
              <a:buNone/>
            </a:pPr>
            <a:r>
              <a:rPr lang="en-US" sz="2400" b="1">
                <a:solidFill>
                  <a:schemeClr val="tx1">
                    <a:lumMod val="65000"/>
                    <a:lumOff val="35000"/>
                  </a:schemeClr>
                </a:solidFill>
                <a:latin typeface="Arial" panose="020b0604020202020204" pitchFamily="34" charset="0"/>
                <a:cs typeface="Arial" panose="020b0604020202020204" pitchFamily="34" charset="0"/>
              </a:rPr>
              <a:t>Mandatory if Randomized</a:t>
            </a:r>
          </a:p>
          <a:p>
            <a:r>
              <a:rPr lang="en-US" sz="2400">
                <a:solidFill>
                  <a:schemeClr val="tx1">
                    <a:lumMod val="65000"/>
                    <a:lumOff val="35000"/>
                  </a:schemeClr>
                </a:solidFill>
                <a:latin typeface="Arial" panose="020b0604020202020204" pitchFamily="34" charset="0"/>
                <a:cs typeface="Arial" panose="020b0604020202020204" pitchFamily="34" charset="0"/>
              </a:rPr>
              <a:t>ESRD Treatment Choices (ETC) Model </a:t>
            </a:r>
            <a:r>
              <a:rPr lang="en-US" sz="2400">
                <a:solidFill>
                  <a:schemeClr val="tx1">
                    <a:lumMod val="65000"/>
                    <a:lumOff val="35000"/>
                  </a:schemeClr>
                </a:solidFill>
                <a:latin typeface="Arial" panose="020b0604020202020204" pitchFamily="34" charset="0"/>
                <a:cs typeface="Arial" panose="020b0604020202020204" pitchFamily="34" charset="0"/>
                <a:sym typeface="Symbol" panose="05050102010706020507" pitchFamily="18" charset="2"/>
              </a:rPr>
              <a:t></a:t>
            </a:r>
            <a:r>
              <a:rPr lang="en-US" sz="2400">
                <a:solidFill>
                  <a:schemeClr val="tx1">
                    <a:lumMod val="65000"/>
                    <a:lumOff val="35000"/>
                  </a:schemeClr>
                </a:solidFill>
                <a:latin typeface="Arial" panose="020b0604020202020204" pitchFamily="34" charset="0"/>
                <a:cs typeface="Arial" panose="020b0604020202020204" pitchFamily="34" charset="0"/>
              </a:rPr>
              <a:t> nephrologists and providers</a:t>
            </a:r>
          </a:p>
          <a:p>
            <a:pPr marL="0" indent="0">
              <a:buNone/>
            </a:pPr>
            <a:endParaRPr lang="en-US" sz="2400" b="1">
              <a:solidFill>
                <a:schemeClr val="tx1">
                  <a:lumMod val="65000"/>
                  <a:lumOff val="35000"/>
                </a:schemeClr>
              </a:solidFill>
              <a:latin typeface="Arial" panose="020b0604020202020204" pitchFamily="34" charset="0"/>
              <a:cs typeface="Arial" panose="020b0604020202020204" pitchFamily="34" charset="0"/>
            </a:endParaRPr>
          </a:p>
          <a:p>
            <a:pPr marL="0" indent="0">
              <a:buNone/>
            </a:pPr>
            <a:r>
              <a:rPr lang="en-US" sz="2400" b="1">
                <a:solidFill>
                  <a:schemeClr val="tx1">
                    <a:lumMod val="65000"/>
                    <a:lumOff val="35000"/>
                  </a:schemeClr>
                </a:solidFill>
                <a:latin typeface="Arial" panose="020b0604020202020204" pitchFamily="34" charset="0"/>
                <a:cs typeface="Arial" panose="020b0604020202020204" pitchFamily="34" charset="0"/>
              </a:rPr>
              <a:t>Voluntary</a:t>
            </a:r>
          </a:p>
          <a:p>
            <a:r>
              <a:rPr lang="en-US" sz="2400">
                <a:solidFill>
                  <a:schemeClr val="tx1">
                    <a:lumMod val="65000"/>
                    <a:lumOff val="35000"/>
                  </a:schemeClr>
                </a:solidFill>
                <a:latin typeface="Arial" panose="020b0604020202020204" pitchFamily="34" charset="0"/>
                <a:cs typeface="Arial" panose="020b0604020202020204" pitchFamily="34" charset="0"/>
              </a:rPr>
              <a:t>Kidney Care First (KCF) Model </a:t>
            </a:r>
            <a:r>
              <a:rPr lang="en-US" sz="2400">
                <a:solidFill>
                  <a:schemeClr val="tx1">
                    <a:lumMod val="65000"/>
                    <a:lumOff val="35000"/>
                  </a:schemeClr>
                </a:solidFill>
                <a:latin typeface="Arial" panose="020b0604020202020204" pitchFamily="34" charset="0"/>
                <a:cs typeface="Arial" panose="020b0604020202020204" pitchFamily="34" charset="0"/>
                <a:sym typeface="Symbol" panose="05050102010706020507" pitchFamily="18" charset="2"/>
              </a:rPr>
              <a:t></a:t>
            </a:r>
            <a:r>
              <a:rPr lang="en-US" sz="2400">
                <a:solidFill>
                  <a:schemeClr val="tx1">
                    <a:lumMod val="65000"/>
                    <a:lumOff val="35000"/>
                  </a:schemeClr>
                </a:solidFill>
                <a:latin typeface="Arial" panose="020b0604020202020204" pitchFamily="34" charset="0"/>
                <a:cs typeface="Arial" panose="020b0604020202020204" pitchFamily="34" charset="0"/>
              </a:rPr>
              <a:t> nephrologists / nephrology practices only</a:t>
            </a:r>
          </a:p>
          <a:p>
            <a:r>
              <a:rPr lang="en-US" sz="2400">
                <a:solidFill>
                  <a:schemeClr val="tx1">
                    <a:lumMod val="65000"/>
                    <a:lumOff val="35000"/>
                  </a:schemeClr>
                </a:solidFill>
                <a:latin typeface="Arial" panose="020b0604020202020204" pitchFamily="34" charset="0"/>
                <a:cs typeface="Arial" panose="020b0604020202020204" pitchFamily="34" charset="0"/>
              </a:rPr>
              <a:t>Comprehensive Kidney Care Contracting (CKCC) Models </a:t>
            </a:r>
          </a:p>
          <a:p>
            <a:pPr lvl="1"/>
            <a:r>
              <a:rPr lang="en-US">
                <a:solidFill>
                  <a:schemeClr val="tx1">
                    <a:lumMod val="65000"/>
                    <a:lumOff val="35000"/>
                  </a:schemeClr>
                </a:solidFill>
                <a:latin typeface="Arial" panose="020b0604020202020204" pitchFamily="34" charset="0"/>
                <a:cs typeface="Arial" panose="020b0604020202020204" pitchFamily="34" charset="0"/>
              </a:rPr>
              <a:t>Graduated</a:t>
            </a:r>
          </a:p>
          <a:p>
            <a:pPr lvl="1"/>
            <a:r>
              <a:rPr lang="en-US">
                <a:solidFill>
                  <a:schemeClr val="tx1">
                    <a:lumMod val="65000"/>
                    <a:lumOff val="35000"/>
                  </a:schemeClr>
                </a:solidFill>
                <a:latin typeface="Arial" panose="020b0604020202020204" pitchFamily="34" charset="0"/>
                <a:cs typeface="Arial" panose="020b0604020202020204" pitchFamily="34" charset="0"/>
              </a:rPr>
              <a:t>Professional</a:t>
            </a:r>
          </a:p>
          <a:p>
            <a:pPr lvl="1"/>
            <a:r>
              <a:rPr lang="en-US">
                <a:solidFill>
                  <a:schemeClr val="tx1">
                    <a:lumMod val="65000"/>
                    <a:lumOff val="35000"/>
                  </a:schemeClr>
                </a:solidFill>
                <a:latin typeface="Arial" panose="020b0604020202020204" pitchFamily="34" charset="0"/>
                <a:cs typeface="Arial" panose="020b0604020202020204" pitchFamily="34" charset="0"/>
              </a:rPr>
              <a:t>Global</a:t>
            </a:r>
          </a:p>
        </p:txBody>
      </p:sp>
      <p:sp>
        <p:nvSpPr>
          <p:cNvPr id="3" name="Right Brace 2"/>
          <p:cNvSpPr>
            <a:spLocks noSelect="1" noMove="1" noResize="1" noTextEdit="1"/>
          </p:cNvSpPr>
          <p:nvPr/>
        </p:nvSpPr>
        <p:spPr>
          <a:xfrm>
            <a:off x="3284206" y="4444816"/>
            <a:ext cx="155448" cy="1188720"/>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p>
        </p:txBody>
      </p:sp>
      <p:sp>
        <p:nvSpPr>
          <p:cNvPr id="4" name="TextBox 3"/>
          <p:cNvSpPr txBox="1">
            <a:spLocks noSelect="1" noMove="1" noResize="1" noTextEdit="1"/>
          </p:cNvSpPr>
          <p:nvPr/>
        </p:nvSpPr>
        <p:spPr>
          <a:xfrm>
            <a:off x="3596664" y="4716011"/>
            <a:ext cx="7609776" cy="646331"/>
          </a:xfrm>
          <a:prstGeom prst="rect">
            <a:avLst/>
          </a:prstGeom>
          <a:noFill/>
        </p:spPr>
        <p:txBody>
          <a:bodyPr wrap="none" rtlCol="0">
            <a:spAutoFit/>
          </a:bodyPr>
          <a:lstStyle/>
          <a:p>
            <a:r>
              <a:rPr lang="en-US">
                <a:solidFill>
                  <a:schemeClr val="tx1">
                    <a:lumMod val="65000"/>
                    <a:lumOff val="35000"/>
                  </a:schemeClr>
                </a:solidFill>
                <a:latin typeface="Arial" panose="020b0604020202020204" pitchFamily="34" charset="0"/>
                <a:cs typeface="Arial" panose="020b0604020202020204" pitchFamily="34" charset="0"/>
              </a:rPr>
              <a:t>Must include nephrologists / nephrology practices, but may also include </a:t>
            </a:r>
          </a:p>
          <a:p>
            <a:r>
              <a:rPr lang="en-US">
                <a:solidFill>
                  <a:schemeClr val="tx1">
                    <a:lumMod val="65000"/>
                    <a:lumOff val="35000"/>
                  </a:schemeClr>
                </a:solidFill>
                <a:latin typeface="Arial" panose="020b0604020202020204" pitchFamily="34" charset="0"/>
                <a:cs typeface="Arial" panose="020b0604020202020204" pitchFamily="34" charset="0"/>
              </a:rPr>
              <a:t>dialysis providers and transplant centers on an optional basis</a:t>
            </a:r>
          </a:p>
        </p:txBody>
      </p:sp>
      <p:sp>
        <p:nvSpPr>
          <p:cNvPr id="8" name="TextBox 7">
            <a:extLst>
              <a:ext uri="{FF2B5EF4-FFF2-40B4-BE49-F238E27FC236}">
                <a16:creationId xmlns:a16="http://schemas.microsoft.com/office/drawing/2014/main" id="{F42E3196-8E42-4829-9E53-242A7419B183}"/>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673800508"/>
      </p:ext>
    </p:extLst>
  </p:cSld>
  <p:clrMapOvr>
    <a:masterClrMapping/>
  </p:clrMapOvr>
  <p:transition/>
  <p:timing/>
</p:sld>
</file>

<file path=ppt/slides/slide5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3842" y="697741"/>
            <a:ext cx="11578158" cy="1078992"/>
          </a:xfrm>
        </p:spPr>
        <p:txBody>
          <a:bodyPr>
            <a:noAutofit/>
          </a:bodyPr>
          <a:lstStyle/>
          <a:p>
            <a:r>
              <a:rPr lang="en-US" sz="3500">
                <a:solidFill>
                  <a:schemeClr val="accent3"/>
                </a:solidFill>
              </a:rPr>
              <a:t>Advancing American Kidney Health</a:t>
            </a:r>
            <a:br>
              <a:rPr lang="en-US" sz="3500">
                <a:solidFill>
                  <a:schemeClr val="accent3"/>
                </a:solidFill>
              </a:rPr>
            </a:br>
            <a:r>
              <a:rPr lang="en-US" sz="3500" b="0" u="sng">
                <a:solidFill>
                  <a:schemeClr val="accent3"/>
                </a:solidFill>
              </a:rPr>
              <a:t>Mandatory Model</a:t>
            </a:r>
            <a:r>
              <a:rPr lang="en-US" sz="3500" b="0">
                <a:solidFill>
                  <a:schemeClr val="accent3"/>
                </a:solidFill>
              </a:rPr>
              <a:t> (ESRD Treatment Choices or ETC)</a:t>
            </a:r>
          </a:p>
        </p:txBody>
      </p:sp>
      <p:sp>
        <p:nvSpPr>
          <p:cNvPr id="3" name="Content Placeholder 2"/>
          <p:cNvSpPr>
            <a:spLocks noGrp="1" noSelect="1" noMove="1" noResize="1" noTextEdit="1"/>
          </p:cNvSpPr>
          <p:nvPr>
            <p:ph idx="4294967295"/>
          </p:nvPr>
        </p:nvSpPr>
        <p:spPr>
          <a:xfrm>
            <a:off x="618666" y="1763683"/>
            <a:ext cx="10959492" cy="4148891"/>
          </a:xfrm>
        </p:spPr>
        <p:txBody>
          <a:bodyPr>
            <a:normAutofit/>
          </a:bodyPr>
          <a:lstStyle/>
          <a:p>
            <a:r>
              <a:rPr lang="en-US" sz="2400">
                <a:solidFill>
                  <a:schemeClr val="tx1">
                    <a:lumMod val="65000"/>
                    <a:lumOff val="35000"/>
                  </a:schemeClr>
                </a:solidFill>
                <a:latin typeface="Arial" panose="020b0604020202020204" pitchFamily="34" charset="0"/>
                <a:cs typeface="Arial" panose="020b0604020202020204" pitchFamily="34" charset="0"/>
              </a:rPr>
              <a:t>Mandatory participation for an estimated 50% of dialysis facilities and nephrology providers billing Medicare for ESRD services.</a:t>
            </a:r>
          </a:p>
          <a:p>
            <a:r>
              <a:rPr lang="en-US" sz="2400">
                <a:solidFill>
                  <a:schemeClr val="tx1">
                    <a:lumMod val="65000"/>
                    <a:lumOff val="35000"/>
                  </a:schemeClr>
                </a:solidFill>
                <a:latin typeface="Arial" panose="020b0604020202020204" pitchFamily="34" charset="0"/>
                <a:cs typeface="Arial" panose="020b0604020202020204" pitchFamily="34" charset="0"/>
              </a:rPr>
              <a:t>There will be 2 payment adjustors to facilitate use of home dialysis and transplantation.</a:t>
            </a:r>
          </a:p>
          <a:p>
            <a:pPr marL="796925" lvl="1" indent="-339725">
              <a:buFont typeface="Courier New" panose="02070309020205020404" pitchFamily="49" charset="0"/>
              <a:buChar char="o"/>
            </a:pPr>
            <a:r>
              <a:rPr lang="en-US">
                <a:solidFill>
                  <a:schemeClr val="tx1">
                    <a:lumMod val="65000"/>
                    <a:lumOff val="35000"/>
                  </a:schemeClr>
                </a:solidFill>
                <a:latin typeface="Arial" panose="020b0604020202020204" pitchFamily="34" charset="0"/>
                <a:cs typeface="Arial" panose="020b0604020202020204" pitchFamily="34" charset="0"/>
              </a:rPr>
              <a:t>Home Dialysis Payment Adjustment (HDPA)</a:t>
            </a:r>
          </a:p>
          <a:p>
            <a:pPr marL="796925" lvl="1" indent="-339725">
              <a:buFont typeface="Courier New" panose="02070309020205020404" pitchFamily="49" charset="0"/>
              <a:buChar char="o"/>
            </a:pPr>
            <a:r>
              <a:rPr lang="en-US">
                <a:solidFill>
                  <a:schemeClr val="tx1">
                    <a:lumMod val="65000"/>
                    <a:lumOff val="35000"/>
                  </a:schemeClr>
                </a:solidFill>
                <a:latin typeface="Arial" panose="020b0604020202020204" pitchFamily="34" charset="0"/>
                <a:cs typeface="Arial" panose="020b0604020202020204" pitchFamily="34" charset="0"/>
              </a:rPr>
              <a:t>Performance Payment Adjustment (PPA)</a:t>
            </a:r>
          </a:p>
          <a:p>
            <a:r>
              <a:rPr lang="en-US" sz="2400">
                <a:solidFill>
                  <a:schemeClr val="tx1">
                    <a:lumMod val="65000"/>
                    <a:lumOff val="35000"/>
                  </a:schemeClr>
                </a:solidFill>
                <a:latin typeface="Arial" panose="020b0604020202020204" pitchFamily="34" charset="0"/>
                <a:cs typeface="Arial" panose="020b0604020202020204" pitchFamily="34" charset="0"/>
              </a:rPr>
              <a:t>There will be waivers to facilitate modality education and CKD education.</a:t>
            </a:r>
          </a:p>
        </p:txBody>
      </p:sp>
      <p:sp>
        <p:nvSpPr>
          <p:cNvPr id="5" name="TextBox 4">
            <a:extLst>
              <a:ext uri="{FF2B5EF4-FFF2-40B4-BE49-F238E27FC236}">
                <a16:creationId xmlns:a16="http://schemas.microsoft.com/office/drawing/2014/main" id="{8D5A4831-4407-4A32-AE7A-7A04A68CB8AE}"/>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100653354"/>
      </p:ext>
    </p:extLst>
  </p:cSld>
  <p:clrMapOvr>
    <a:masterClrMapping/>
  </p:clrMapOvr>
  <p:transition/>
  <p:timing/>
</p:sld>
</file>

<file path=ppt/slides/slide5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21252" y="704198"/>
            <a:ext cx="11570373" cy="1078992"/>
          </a:xfrm>
        </p:spPr>
        <p:txBody>
          <a:bodyPr>
            <a:noAutofit/>
          </a:bodyPr>
          <a:lstStyle/>
          <a:p>
            <a:r>
              <a:rPr lang="en-US" sz="3500">
                <a:solidFill>
                  <a:schemeClr val="accent3"/>
                </a:solidFill>
              </a:rPr>
              <a:t>Advancing American Kidney Health</a:t>
            </a:r>
            <a:br>
              <a:rPr lang="en-US" sz="3500">
                <a:solidFill>
                  <a:schemeClr val="accent3"/>
                </a:solidFill>
              </a:rPr>
            </a:br>
            <a:r>
              <a:rPr lang="en-US" sz="3000" b="0">
                <a:solidFill>
                  <a:schemeClr val="accent3"/>
                </a:solidFill>
              </a:rPr>
              <a:t>Summary of ESRD Treatment Choices – Adjustments HDPA and PPA</a:t>
            </a:r>
          </a:p>
        </p:txBody>
      </p:sp>
      <p:pic>
        <p:nvPicPr>
          <p:cNvPr id="6" name="Picture 2"/>
          <p:cNvPicPr>
            <a:picLocks noSelect="1" noChangeAspect="1" noMove="1" noResize="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14378" y="1722745"/>
            <a:ext cx="10171208" cy="4159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61815D41-9649-4D5F-A0E5-D11EF36F0BDB}"/>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3" name="TextBox 2"/>
          <p:cNvSpPr txBox="1">
            <a:spLocks noSelect="1" noMove="1" noResize="1" noTextEdit="1"/>
          </p:cNvSpPr>
          <p:nvPr/>
        </p:nvSpPr>
        <p:spPr>
          <a:xfrm>
            <a:off x="2623942" y="5809493"/>
            <a:ext cx="9567684" cy="323165"/>
          </a:xfrm>
          <a:prstGeom prst="rect">
            <a:avLst/>
          </a:prstGeom>
          <a:noFill/>
        </p:spPr>
        <p:txBody>
          <a:bodyPr wrap="none" rtlCol="0">
            <a:spAutoFit/>
          </a:bodyPr>
          <a:lstStyle/>
          <a:p>
            <a:pPr algn="r"/>
            <a:r>
              <a:rPr lang="en-US" sz="1500" i="1">
                <a:latin typeface="Arial" panose="020b0604020202020204" pitchFamily="34" charset="0"/>
                <a:cs typeface="Arial" panose="020b0604020202020204" pitchFamily="34" charset="0"/>
              </a:rPr>
              <a:t>From NKF 6/10/19 summary of Executive order on AAKH 6/10/19, and Federal Register 07/18/2019, 42 CFR </a:t>
            </a:r>
          </a:p>
        </p:txBody>
      </p:sp>
    </p:spTree>
    <p:extLst>
      <p:ext uri="{BB962C8B-B14F-4D97-AF65-F5344CB8AC3E}">
        <p14:creationId val="2063108261"/>
      </p:ext>
    </p:extLst>
  </p:cSld>
  <p:clrMapOvr>
    <a:masterClrMapping/>
  </p:clrMapOvr>
  <p:transition/>
  <p:timing/>
</p:sld>
</file>

<file path=ppt/slides/slide5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1536" y="704630"/>
            <a:ext cx="11580464" cy="1082404"/>
          </a:xfrm>
        </p:spPr>
        <p:txBody>
          <a:bodyPr>
            <a:noAutofit/>
          </a:bodyPr>
          <a:lstStyle/>
          <a:p>
            <a:r>
              <a:rPr lang="en-US" sz="3500"/>
              <a:t>Advancing American Kidney Health</a:t>
            </a:r>
            <a:br>
              <a:rPr lang="en-US" sz="3500"/>
            </a:br>
            <a:r>
              <a:rPr lang="en-US" sz="3500" b="0"/>
              <a:t>Mandatory Model (ETC) </a:t>
            </a:r>
            <a:r>
              <a:rPr lang="en-US" sz="3500" b="0" i="1"/>
              <a:t>Physician MCP Adjustment</a:t>
            </a:r>
          </a:p>
        </p:txBody>
      </p:sp>
      <p:pic>
        <p:nvPicPr>
          <p:cNvPr id="6" name="Picture 2"/>
          <p:cNvPicPr>
            <a:picLocks noSelect="1" noChangeAspect="1" noMove="1" noResize="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72163" y="1760483"/>
            <a:ext cx="8842342" cy="4316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a:spLocks noSelect="1" noMove="1" noResize="1" noTextEdit="1"/>
          </p:cNvSpPr>
          <p:nvPr/>
        </p:nvSpPr>
        <p:spPr>
          <a:xfrm>
            <a:off x="4698634" y="5812159"/>
            <a:ext cx="7498528" cy="323165"/>
          </a:xfrm>
          <a:prstGeom prst="rect">
            <a:avLst/>
          </a:prstGeom>
          <a:noFill/>
        </p:spPr>
        <p:txBody>
          <a:bodyPr wrap="none" rtlCol="0">
            <a:spAutoFit/>
          </a:bodyPr>
          <a:lstStyle/>
          <a:p>
            <a:pPr algn="r"/>
            <a:r>
              <a:rPr lang="en-US" sz="1500" i="1">
                <a:latin typeface="Arial" panose="020b0604020202020204" pitchFamily="34" charset="0"/>
                <a:cs typeface="Arial" panose="020b0604020202020204" pitchFamily="34" charset="0"/>
              </a:rPr>
              <a:t>Modified from Table 11 -Federal Register 07/18/2019, 42 CFR Part 512 [CMS-5527-P]</a:t>
            </a:r>
          </a:p>
        </p:txBody>
      </p:sp>
      <p:sp>
        <p:nvSpPr>
          <p:cNvPr id="8" name="TextBox 7">
            <a:extLst>
              <a:ext uri="{FF2B5EF4-FFF2-40B4-BE49-F238E27FC236}">
                <a16:creationId xmlns:a16="http://schemas.microsoft.com/office/drawing/2014/main" id="{40612785-81D0-45CD-9B3E-08F5F7635499}"/>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878914161"/>
      </p:ext>
    </p:extLst>
  </p:cSld>
  <p:clrMapOvr>
    <a:masterClrMapping/>
  </p:clrMapOvr>
  <p:transition/>
  <p:timing/>
</p:sld>
</file>

<file path=ppt/slides/slide5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5756" y="340733"/>
            <a:ext cx="10515600" cy="1082404"/>
          </a:xfrm>
        </p:spPr>
        <p:txBody>
          <a:bodyPr>
            <a:normAutofit/>
          </a:bodyPr>
          <a:lstStyle/>
          <a:p>
            <a:r>
              <a:rPr lang="en-US" sz="3500"/>
              <a:t>Potential MCP Adjustment Based on PPA in ETC</a:t>
            </a:r>
          </a:p>
        </p:txBody>
      </p:sp>
      <p:pic>
        <p:nvPicPr>
          <p:cNvPr id="4" name="Picture 2"/>
          <p:cNvPicPr>
            <a:picLocks noSelect="1" noChangeAspect="1" noMove="1" noResize="1" noChangeArrowheads="1"/>
          </p:cNvPicPr>
          <p:nvPr/>
        </p:nvPicPr>
        <p:blipFill>
          <a:blip r:embed="rId3">
            <a:extLst>
              <a:ext uri="{28A0092B-C50C-407E-A947-70E740481C1C}">
                <a14:useLocalDpi xmlns:a14="http://schemas.microsoft.com/office/drawing/2010/main" val="0"/>
              </a:ext>
            </a:extLst>
          </a:blip>
          <a:srcRect t="14591" b="7659"/>
          <a:stretch>
            <a:fillRect/>
          </a:stretch>
        </p:blipFill>
        <p:spPr bwMode="auto">
          <a:xfrm>
            <a:off x="2239854" y="1431742"/>
            <a:ext cx="7711126" cy="4063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a:spLocks noSelect="1" noMove="1" noResize="1" noTextEdit="1"/>
          </p:cNvSpPr>
          <p:nvPr/>
        </p:nvSpPr>
        <p:spPr>
          <a:xfrm>
            <a:off x="1474759" y="3087637"/>
            <a:ext cx="831510" cy="369332"/>
          </a:xfrm>
          <a:prstGeom prst="rect">
            <a:avLst/>
          </a:prstGeom>
          <a:noFill/>
        </p:spPr>
        <p:txBody>
          <a:bodyPr wrap="none" rtlCol="0">
            <a:spAutoFit/>
          </a:bodyPr>
          <a:lstStyle/>
          <a:p>
            <a:r>
              <a:rPr lang="en-US">
                <a:solidFill>
                  <a:schemeClr val="tx1">
                    <a:lumMod val="65000"/>
                    <a:lumOff val="35000"/>
                  </a:schemeClr>
                </a:solidFill>
              </a:rPr>
              <a:t>Dollars</a:t>
            </a:r>
          </a:p>
        </p:txBody>
      </p:sp>
      <p:sp>
        <p:nvSpPr>
          <p:cNvPr id="5" name="Rectangle 4"/>
          <p:cNvSpPr>
            <a:spLocks noSelect="1" noMove="1" noResize="1" noTextEdit="1"/>
          </p:cNvSpPr>
          <p:nvPr/>
        </p:nvSpPr>
        <p:spPr>
          <a:xfrm>
            <a:off x="0" y="5579370"/>
            <a:ext cx="12192000" cy="553998"/>
          </a:xfrm>
          <a:prstGeom prst="rect">
            <a:avLst/>
          </a:prstGeom>
        </p:spPr>
        <p:txBody>
          <a:bodyPr wrap="square">
            <a:spAutoFit/>
          </a:bodyPr>
          <a:lstStyle/>
          <a:p>
            <a:pPr algn="r"/>
            <a:r>
              <a:rPr lang="en-US" sz="1500" i="1">
                <a:latin typeface="Arial" panose="020b0604020202020204" pitchFamily="34" charset="0"/>
                <a:cs typeface="Arial" panose="020b0604020202020204" pitchFamily="34" charset="0"/>
              </a:rPr>
              <a:t>From: NKF Summary of AAKH initiative 07/18/2019 – Modified from CMS Physician fee schedule Search Tool 2017 </a:t>
            </a:r>
          </a:p>
          <a:p>
            <a:pPr algn="r"/>
            <a:r>
              <a:rPr lang="en-US" sz="1500" i="1">
                <a:latin typeface="Arial" panose="020b0604020202020204" pitchFamily="34" charset="0"/>
                <a:cs typeface="Arial" panose="020b0604020202020204" pitchFamily="34" charset="0"/>
              </a:rPr>
              <a:t>and the HDPA and PPA tables (Tables 2 and 15) from the 7/10/19 Executive Order on AAKH</a:t>
            </a:r>
          </a:p>
        </p:txBody>
      </p:sp>
      <p:sp>
        <p:nvSpPr>
          <p:cNvPr id="6" name="TextBox 5">
            <a:extLst>
              <a:ext uri="{FF2B5EF4-FFF2-40B4-BE49-F238E27FC236}">
                <a16:creationId xmlns:a16="http://schemas.microsoft.com/office/drawing/2014/main" id="{2DF803D7-73F1-4ED8-9DA1-05E481579CF2}"/>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7" name="TextBox 6">
            <a:extLst>
              <a:ext uri="{FF2B5EF4-FFF2-40B4-BE49-F238E27FC236}">
                <a16:creationId xmlns:a16="http://schemas.microsoft.com/office/drawing/2014/main" id="{A5ACB733-3511-4238-B9EC-1CA6E0DEDE3B}"/>
              </a:ext>
            </a:extLst>
          </p:cNvPr>
          <p:cNvSpPr txBox="1">
            <a:spLocks noSelect="1" noMove="1" noResize="1" noTextEdit="1"/>
          </p:cNvSpPr>
          <p:nvPr/>
        </p:nvSpPr>
        <p:spPr>
          <a:xfrm>
            <a:off x="2994267" y="1119005"/>
            <a:ext cx="6213752" cy="400110"/>
          </a:xfrm>
          <a:prstGeom prst="rect">
            <a:avLst/>
          </a:prstGeom>
          <a:noFill/>
        </p:spPr>
        <p:txBody>
          <a:bodyPr wrap="none" rtlCol="0">
            <a:spAutoFit/>
          </a:bodyPr>
          <a:lstStyle/>
          <a:p>
            <a:pPr algn="ctr"/>
            <a:r>
              <a:rPr lang="en-US" sz="2000" b="1">
                <a:solidFill>
                  <a:schemeClr val="tx1">
                    <a:lumMod val="65000"/>
                    <a:lumOff val="35000"/>
                  </a:schemeClr>
                </a:solidFill>
                <a:latin typeface="Arial" panose="020b0604020202020204" pitchFamily="34" charset="0"/>
                <a:cs typeface="Arial" panose="020b0604020202020204" pitchFamily="34" charset="0"/>
              </a:rPr>
              <a:t>Managing clinicians will have their MCP adjusted.</a:t>
            </a:r>
          </a:p>
        </p:txBody>
      </p:sp>
    </p:spTree>
    <p:extLst>
      <p:ext uri="{BB962C8B-B14F-4D97-AF65-F5344CB8AC3E}">
        <p14:creationId val="789707122"/>
      </p:ext>
    </p:extLst>
  </p:cSld>
  <p:clrMapOvr>
    <a:masterClrMapping/>
  </p:clrMapOvr>
  <p:transition/>
  <p:timing/>
</p:sld>
</file>

<file path=ppt/slides/slide5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5196" y="706574"/>
            <a:ext cx="10515600" cy="1082404"/>
          </a:xfrm>
        </p:spPr>
        <p:txBody>
          <a:bodyPr>
            <a:normAutofit/>
          </a:bodyPr>
          <a:lstStyle/>
          <a:p>
            <a:r>
              <a:rPr lang="en-US" sz="3500"/>
              <a:t>Proposed Physician MCP Payment Modifications Based on PPA in ETC Model</a:t>
            </a:r>
          </a:p>
        </p:txBody>
      </p:sp>
      <p:pic>
        <p:nvPicPr>
          <p:cNvPr id="4" name="Picture 2"/>
          <p:cNvPicPr>
            <a:picLocks noSelect="1" noChangeAspect="1" noMove="1" noResize="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54282" y="1767002"/>
            <a:ext cx="11283436" cy="4008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a:spLocks noSelect="1" noMove="1" noResize="1" noTextEdit="1"/>
          </p:cNvSpPr>
          <p:nvPr/>
        </p:nvSpPr>
        <p:spPr>
          <a:xfrm>
            <a:off x="615197" y="5817013"/>
            <a:ext cx="3249608" cy="323165"/>
          </a:xfrm>
          <a:prstGeom prst="rect">
            <a:avLst/>
          </a:prstGeom>
          <a:noFill/>
        </p:spPr>
        <p:txBody>
          <a:bodyPr wrap="none" rtlCol="0">
            <a:spAutoFit/>
          </a:bodyPr>
          <a:lstStyle/>
          <a:p>
            <a:r>
              <a:rPr lang="en-US" sz="1500">
                <a:solidFill>
                  <a:schemeClr val="tx1">
                    <a:lumMod val="65000"/>
                    <a:lumOff val="35000"/>
                  </a:schemeClr>
                </a:solidFill>
                <a:latin typeface="Arial" panose="020b0604020202020204" pitchFamily="34" charset="0"/>
                <a:cs typeface="Arial" panose="020b0604020202020204" pitchFamily="34" charset="0"/>
              </a:rPr>
              <a:t>MPS = Modality Performance Score</a:t>
            </a:r>
          </a:p>
        </p:txBody>
      </p:sp>
      <p:sp>
        <p:nvSpPr>
          <p:cNvPr id="5" name="Rectangle 4"/>
          <p:cNvSpPr>
            <a:spLocks noSelect="1" noMove="1" noResize="1" noTextEdit="1"/>
          </p:cNvSpPr>
          <p:nvPr/>
        </p:nvSpPr>
        <p:spPr>
          <a:xfrm>
            <a:off x="5376185" y="5814181"/>
            <a:ext cx="6818726" cy="323165"/>
          </a:xfrm>
          <a:prstGeom prst="rect">
            <a:avLst/>
          </a:prstGeom>
        </p:spPr>
        <p:txBody>
          <a:bodyPr wrap="none">
            <a:spAutoFit/>
          </a:bodyPr>
          <a:lstStyle/>
          <a:p>
            <a:pPr algn="r"/>
            <a:r>
              <a:rPr lang="en-US" sz="1500" i="1">
                <a:latin typeface="Arial" panose="020b0604020202020204" pitchFamily="34" charset="0"/>
                <a:cs typeface="Arial" panose="020b0604020202020204" pitchFamily="34" charset="0"/>
              </a:rPr>
              <a:t>Federal Register 07/18/2019, 42 CFR Part512 [CMS-5527-P] Table 2 512.380</a:t>
            </a:r>
          </a:p>
        </p:txBody>
      </p:sp>
      <p:sp>
        <p:nvSpPr>
          <p:cNvPr id="6" name="TextBox 5">
            <a:extLst>
              <a:ext uri="{FF2B5EF4-FFF2-40B4-BE49-F238E27FC236}">
                <a16:creationId xmlns:a16="http://schemas.microsoft.com/office/drawing/2014/main" id="{14921B1A-67C6-49F1-85A6-691D0937F55D}"/>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462926256"/>
      </p:ext>
    </p:extLst>
  </p:cSld>
  <p:clrMapOvr>
    <a:masterClrMapping/>
  </p:clrMapOvr>
  <p:transition/>
  <p:timing/>
</p:sld>
</file>

<file path=ppt/slides/slide5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2443843" y="1616923"/>
            <a:ext cx="7305773" cy="1082404"/>
          </a:xfrm>
        </p:spPr>
        <p:txBody>
          <a:bodyPr>
            <a:noAutofit/>
          </a:bodyPr>
          <a:lstStyle/>
          <a:p>
            <a:pPr algn="ctr"/>
            <a:r>
              <a:rPr lang="en-US"/>
              <a:t>PPA Metrics in ETC</a:t>
            </a:r>
          </a:p>
        </p:txBody>
      </p:sp>
      <p:sp>
        <p:nvSpPr>
          <p:cNvPr id="3" name="Content Placeholder 2"/>
          <p:cNvSpPr>
            <a:spLocks noGrp="1" noSelect="1" noMove="1" noResize="1" noTextEdit="1"/>
          </p:cNvSpPr>
          <p:nvPr>
            <p:ph idx="1"/>
          </p:nvPr>
        </p:nvSpPr>
        <p:spPr>
          <a:xfrm>
            <a:off x="2071485" y="2788491"/>
            <a:ext cx="8050489" cy="1082405"/>
          </a:xfrm>
        </p:spPr>
        <p:txBody>
          <a:bodyPr>
            <a:noAutofit/>
          </a:bodyPr>
          <a:lstStyle/>
          <a:p>
            <a:pPr marL="0" indent="0" algn="ctr">
              <a:buNone/>
            </a:pPr>
            <a:r>
              <a:rPr lang="en-US">
                <a:latin typeface="Arial" panose="020b0604020202020204" pitchFamily="34" charset="0"/>
                <a:cs typeface="Arial" panose="020b0604020202020204" pitchFamily="34" charset="0"/>
              </a:rPr>
              <a:t>As of 6/25/19, still to be determined.</a:t>
            </a:r>
          </a:p>
        </p:txBody>
      </p:sp>
      <p:sp>
        <p:nvSpPr>
          <p:cNvPr id="4" name="TextBox 3">
            <a:extLst>
              <a:ext uri="{FF2B5EF4-FFF2-40B4-BE49-F238E27FC236}">
                <a16:creationId xmlns:a16="http://schemas.microsoft.com/office/drawing/2014/main" id="{F0C79CDF-D0C1-4DB7-9D5E-EE6CE0C45717}"/>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739564682"/>
      </p:ext>
    </p:extLst>
  </p:cSld>
  <p:clrMapOvr>
    <a:masterClrMapping/>
  </p:clrMapOvr>
  <p:transition/>
  <p:timing/>
</p:sld>
</file>

<file path=ppt/slides/slide5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6" name="Picture 5" descr="A screenshot of a social media post&#10;&#10;Description automatically generated">
            <a:extLst>
              <a:ext uri="{FF2B5EF4-FFF2-40B4-BE49-F238E27FC236}">
                <a16:creationId xmlns:a16="http://schemas.microsoft.com/office/drawing/2014/main" id="{3AD63E0B-554F-4CF2-A68A-1E77EAC03277}"/>
              </a:ext>
            </a:extLst>
          </p:cNvPr>
          <p:cNvPicPr>
            <a:picLocks noSelect="1" noChangeAspect="1" noMove="1" noResize="1"/>
          </p:cNvPicPr>
          <p:nvPr/>
        </p:nvPicPr>
        <p:blipFill>
          <a:blip r:embed="rId2">
            <a:extLst>
              <a:ext uri="{28A0092B-C50C-407E-A947-70E740481C1C}">
                <a14:useLocalDpi xmlns:a14="http://schemas.microsoft.com/office/drawing/2010/main" val="0"/>
              </a:ext>
            </a:extLst>
          </a:blip>
          <a:srcRect r="7356"/>
          <a:stretch>
            <a:fillRect/>
          </a:stretch>
        </p:blipFill>
        <p:spPr>
          <a:xfrm>
            <a:off x="1352027" y="1653111"/>
            <a:ext cx="7669674" cy="4322391"/>
          </a:xfrm>
          <a:prstGeom prst="rect">
            <a:avLst/>
          </a:prstGeom>
        </p:spPr>
      </p:pic>
      <p:sp>
        <p:nvSpPr>
          <p:cNvPr id="2" name="Title 1"/>
          <p:cNvSpPr>
            <a:spLocks noGrp="1" noSelect="1" noMove="1" noResize="1" noTextEdit="1"/>
          </p:cNvSpPr>
          <p:nvPr>
            <p:ph type="title"/>
          </p:nvPr>
        </p:nvSpPr>
        <p:spPr>
          <a:xfrm>
            <a:off x="612927" y="704145"/>
            <a:ext cx="9751243" cy="1078992"/>
          </a:xfrm>
        </p:spPr>
        <p:txBody>
          <a:bodyPr>
            <a:noAutofit/>
          </a:bodyPr>
          <a:lstStyle/>
          <a:p>
            <a:r>
              <a:rPr lang="en-US" sz="3500">
                <a:solidFill>
                  <a:schemeClr val="accent3"/>
                </a:solidFill>
              </a:rPr>
              <a:t>Advancing American Kidney Health</a:t>
            </a:r>
            <a:br>
              <a:rPr lang="en-US" sz="3500">
                <a:solidFill>
                  <a:schemeClr val="accent3"/>
                </a:solidFill>
              </a:rPr>
            </a:br>
            <a:r>
              <a:rPr lang="en-US" sz="3500" b="0" u="sng">
                <a:solidFill>
                  <a:schemeClr val="accent3"/>
                </a:solidFill>
              </a:rPr>
              <a:t>Voluntary</a:t>
            </a:r>
            <a:r>
              <a:rPr lang="en-US" sz="3500" b="0">
                <a:solidFill>
                  <a:schemeClr val="accent3"/>
                </a:solidFill>
              </a:rPr>
              <a:t> Models</a:t>
            </a:r>
          </a:p>
        </p:txBody>
      </p:sp>
      <p:sp>
        <p:nvSpPr>
          <p:cNvPr id="8" name="TextBox 7">
            <a:extLst>
              <a:ext uri="{FF2B5EF4-FFF2-40B4-BE49-F238E27FC236}">
                <a16:creationId xmlns:a16="http://schemas.microsoft.com/office/drawing/2014/main" id="{FA8E5B71-0E40-4D66-91C5-7352B321D502}"/>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3" name="TextBox 2"/>
          <p:cNvSpPr txBox="1">
            <a:spLocks noSelect="1" noMove="1" noResize="1" noTextEdit="1"/>
          </p:cNvSpPr>
          <p:nvPr/>
        </p:nvSpPr>
        <p:spPr>
          <a:xfrm>
            <a:off x="9241709" y="5120953"/>
            <a:ext cx="2951666" cy="1015663"/>
          </a:xfrm>
          <a:prstGeom prst="rect">
            <a:avLst/>
          </a:prstGeom>
          <a:noFill/>
        </p:spPr>
        <p:txBody>
          <a:bodyPr wrap="square" rtlCol="0">
            <a:spAutoFit/>
          </a:bodyPr>
          <a:lstStyle/>
          <a:p>
            <a:pPr algn="r"/>
            <a:r>
              <a:rPr lang="en-US" sz="1500" i="1">
                <a:latin typeface="Arial" panose="020b0604020202020204" pitchFamily="34" charset="0"/>
                <a:cs typeface="Arial" panose="020b0604020202020204" pitchFamily="34" charset="0"/>
              </a:rPr>
              <a:t>Modified From: </a:t>
            </a:r>
          </a:p>
          <a:p>
            <a:pPr algn="r"/>
            <a:r>
              <a:rPr lang="en-US" sz="1500" i="1">
                <a:latin typeface="Arial" panose="020b0604020202020204" pitchFamily="34" charset="0"/>
                <a:cs typeface="Arial" panose="020b0604020202020204" pitchFamily="34" charset="0"/>
              </a:rPr>
              <a:t>The Executive order on AAKH and the Federal Register 07/18/2019, 42 CFR part 512</a:t>
            </a:r>
          </a:p>
        </p:txBody>
      </p:sp>
    </p:spTree>
    <p:extLst>
      <p:ext uri="{BB962C8B-B14F-4D97-AF65-F5344CB8AC3E}">
        <p14:creationId val="807638401"/>
      </p:ext>
    </p:extLst>
  </p:cSld>
  <p:clrMapOvr>
    <a:masterClrMapping/>
  </p:clrMapOvr>
  <p:transition/>
  <p:timing/>
</p:sld>
</file>

<file path=ppt/slides/slide5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9651" y="704488"/>
            <a:ext cx="8030319" cy="1078992"/>
          </a:xfrm>
        </p:spPr>
        <p:txBody>
          <a:bodyPr>
            <a:normAutofit/>
          </a:bodyPr>
          <a:lstStyle/>
          <a:p>
            <a:r>
              <a:rPr lang="en-US" sz="4000" u="sng">
                <a:solidFill>
                  <a:schemeClr val="accent3"/>
                </a:solidFill>
              </a:rPr>
              <a:t>Requirements</a:t>
            </a:r>
            <a:r>
              <a:rPr lang="en-US" sz="4000">
                <a:solidFill>
                  <a:schemeClr val="accent3"/>
                </a:solidFill>
              </a:rPr>
              <a:t> for All CKCCs</a:t>
            </a:r>
          </a:p>
        </p:txBody>
      </p:sp>
      <p:sp>
        <p:nvSpPr>
          <p:cNvPr id="3" name="Content Placeholder 2"/>
          <p:cNvSpPr>
            <a:spLocks noGrp="1" noSelect="1" noMove="1" noResize="1" noTextEdit="1"/>
          </p:cNvSpPr>
          <p:nvPr>
            <p:ph idx="4294967295"/>
          </p:nvPr>
        </p:nvSpPr>
        <p:spPr>
          <a:xfrm>
            <a:off x="619651" y="1621079"/>
            <a:ext cx="10952698" cy="4685121"/>
          </a:xfrm>
        </p:spPr>
        <p:txBody>
          <a:bodyPr>
            <a:noAutofit/>
          </a:bodyPr>
          <a:lstStyle/>
          <a:p>
            <a:pPr>
              <a:spcBef>
                <a:spcPct val="0"/>
              </a:spcBef>
            </a:pPr>
            <a:r>
              <a:rPr lang="en-US" sz="2400">
                <a:solidFill>
                  <a:schemeClr val="tx1">
                    <a:lumMod val="65000"/>
                    <a:lumOff val="35000"/>
                  </a:schemeClr>
                </a:solidFill>
                <a:latin typeface="Arial" panose="020b0604020202020204" pitchFamily="34" charset="0"/>
                <a:cs typeface="Arial" panose="020b0604020202020204" pitchFamily="34" charset="0"/>
              </a:rPr>
              <a:t>To be in the CKCC model, you must form a Kidney Care Entity (KCE).</a:t>
            </a:r>
          </a:p>
          <a:p>
            <a:pPr>
              <a:spcBef>
                <a:spcPct val="0"/>
              </a:spcBef>
            </a:pPr>
            <a:r>
              <a:rPr lang="en-US" sz="2400">
                <a:solidFill>
                  <a:schemeClr val="tx1">
                    <a:lumMod val="65000"/>
                    <a:lumOff val="35000"/>
                  </a:schemeClr>
                </a:solidFill>
                <a:latin typeface="Arial" panose="020b0604020202020204" pitchFamily="34" charset="0"/>
                <a:cs typeface="Arial" panose="020b0604020202020204" pitchFamily="34" charset="0"/>
              </a:rPr>
              <a:t>Must participate in periodic conference calls, meetings, and share resources with the CMS Innovation Center.</a:t>
            </a:r>
          </a:p>
          <a:p>
            <a:pPr>
              <a:spcBef>
                <a:spcPct val="0"/>
              </a:spcBef>
            </a:pPr>
            <a:r>
              <a:rPr lang="en-US" sz="2400">
                <a:solidFill>
                  <a:schemeClr val="tx1">
                    <a:lumMod val="65000"/>
                    <a:lumOff val="35000"/>
                  </a:schemeClr>
                </a:solidFill>
                <a:latin typeface="Arial" panose="020b0604020202020204" pitchFamily="34" charset="0"/>
                <a:cs typeface="Arial" panose="020b0604020202020204" pitchFamily="34" charset="0"/>
              </a:rPr>
              <a:t>Each participant will be required to:</a:t>
            </a:r>
          </a:p>
          <a:p>
            <a:pPr marL="796925" lvl="1" indent="-339725">
              <a:spcBef>
                <a:spcPct val="0"/>
              </a:spcBef>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Participate in targeted learning on Driver Diagrams.</a:t>
            </a:r>
          </a:p>
          <a:p>
            <a:pPr marL="796925" lvl="1" indent="-339725">
              <a:spcBef>
                <a:spcPct val="0"/>
              </a:spcBef>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Develop and submit to CMS your individual Driver Diagram.</a:t>
            </a:r>
          </a:p>
          <a:p>
            <a:pPr marL="796925" lvl="1" indent="-339725">
              <a:spcBef>
                <a:spcPct val="0"/>
              </a:spcBef>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Upon request, answer surveys and participate in interviews or engage with CMS to help identify learning needs.</a:t>
            </a:r>
          </a:p>
          <a:p>
            <a:pPr marL="796925" lvl="1" indent="-339725">
              <a:spcBef>
                <a:spcPct val="0"/>
              </a:spcBef>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Participate in the dissemination of practices that show positive outcomes.</a:t>
            </a:r>
          </a:p>
          <a:p>
            <a:pPr marL="796925" lvl="1" indent="-339725">
              <a:spcBef>
                <a:spcPct val="0"/>
              </a:spcBef>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Participate in one KCF or CCKF model learning activity every quarter.</a:t>
            </a:r>
          </a:p>
          <a:p>
            <a:pPr marL="796925" lvl="1" indent="-339725">
              <a:spcBef>
                <a:spcPct val="0"/>
              </a:spcBef>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Share with CMS and others any state or local programs that compliment KCF and KCEs.</a:t>
            </a:r>
          </a:p>
          <a:p>
            <a:pPr marL="796925" lvl="1" indent="-339725">
              <a:spcBef>
                <a:spcPct val="0"/>
              </a:spcBef>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Develop, track, and report to CMS your quality improvement efforts.</a:t>
            </a:r>
          </a:p>
          <a:p>
            <a:pPr marL="796925" lvl="1" indent="-339725">
              <a:spcBef>
                <a:spcPct val="0"/>
              </a:spcBef>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Participate in in-person events in Baltimore and DC.</a:t>
            </a:r>
          </a:p>
          <a:p>
            <a:pPr>
              <a:spcBef>
                <a:spcPct val="0"/>
              </a:spcBef>
            </a:pPr>
            <a:endParaRPr lang="en-US" sz="2400">
              <a:solidFill>
                <a:schemeClr val="tx1">
                  <a:lumMod val="65000"/>
                  <a:lumOff val="35000"/>
                </a:schemeClr>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4E6AEF8-2E37-4A9B-AFEF-129FF86A254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613839723"/>
      </p:ext>
    </p:extLst>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9B2347A4-47FB-4129-8C8D-6956ACCA8558}"/>
              </a:ext>
            </a:extLst>
          </p:cNvPr>
          <p:cNvSpPr>
            <a:spLocks noGrp="1" noSelect="1" noMove="1" noResize="1" noTextEdit="1"/>
          </p:cNvSpPr>
          <p:nvPr>
            <p:ph type="title"/>
          </p:nvPr>
        </p:nvSpPr>
        <p:spPr>
          <a:xfrm>
            <a:off x="619829" y="702511"/>
            <a:ext cx="9374182" cy="1078992"/>
          </a:xfrm>
        </p:spPr>
        <p:txBody>
          <a:bodyPr/>
          <a:lstStyle/>
          <a:p>
            <a:r>
              <a:rPr lang="en-US"/>
              <a:t>Case Presentation</a:t>
            </a:r>
          </a:p>
        </p:txBody>
      </p:sp>
      <p:sp>
        <p:nvSpPr>
          <p:cNvPr id="3" name="Content Placeholder 2">
            <a:extLst>
              <a:ext uri="{FF2B5EF4-FFF2-40B4-BE49-F238E27FC236}">
                <a16:creationId xmlns:a16="http://schemas.microsoft.com/office/drawing/2014/main" id="{F71DA83D-452D-4423-A5B8-F3593169C3BE}"/>
              </a:ext>
            </a:extLst>
          </p:cNvPr>
          <p:cNvSpPr>
            <a:spLocks noGrp="1" noSelect="1" noMove="1" noResize="1" noTextEdit="1"/>
          </p:cNvSpPr>
          <p:nvPr>
            <p:ph idx="1"/>
          </p:nvPr>
        </p:nvSpPr>
        <p:spPr>
          <a:xfrm>
            <a:off x="616381" y="1611984"/>
            <a:ext cx="10955790" cy="4476019"/>
          </a:xfrm>
        </p:spPr>
        <p:txBody>
          <a:bodyPr>
            <a:noAutofit/>
          </a:bodyPr>
          <a:lstStyle/>
          <a:p>
            <a:pPr marL="0" indent="0">
              <a:spcBef>
                <a:spcPts val="600"/>
              </a:spcBef>
              <a:buNone/>
            </a:pPr>
            <a:r>
              <a:rPr lang="en-US" sz="2400">
                <a:latin typeface="Arial" panose="020b0604020202020204" pitchFamily="34" charset="0"/>
                <a:cs typeface="Arial" panose="020b0604020202020204" pitchFamily="34" charset="0"/>
              </a:rPr>
              <a:t>A 55-year-old, previously self-employed male has new onset ESRD from Diabetes. He has good vision and dexterity and has no other medical co-morbidities. He lives in an apartment with his wife. He has a semi-urgent need to start dialysis (has uremic symptoms but potassium and volume status are OK). He is now in your office after being lost to follow-up over the last 2 years. Once his business failed, he was no longer able to make health insurance payments so currently has no insurance and as a result did not go for follow up until now. Patient is undecided as to what type of dialysis to do. He is somewhat interested in doing home dialysis (PD). When first referred to access surgeon team they are hesitant to place access now because he has “no insurance.”</a:t>
            </a:r>
          </a:p>
          <a:p>
            <a:pPr marL="0" indent="0">
              <a:spcBef>
                <a:spcPts val="600"/>
              </a:spcBef>
              <a:buNone/>
            </a:pPr>
            <a:r>
              <a:rPr lang="en-US" sz="2400" b="1">
                <a:latin typeface="Arial" panose="020b0604020202020204" pitchFamily="34" charset="0"/>
                <a:cs typeface="Arial" panose="020b0604020202020204" pitchFamily="34" charset="0"/>
              </a:rPr>
              <a:t>Assuming all modalities are equally effective and safe for this patient, are there financial implications for provider/physician based on modality choice?</a:t>
            </a:r>
          </a:p>
          <a:p>
            <a:pPr>
              <a:spcBef>
                <a:spcPts val="600"/>
              </a:spcBef>
            </a:pPr>
            <a:endParaRPr lang="en-US" sz="2400">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6C6B1B45-39A9-4729-87F1-A5EF843CC3CF}"/>
              </a:ext>
            </a:extLst>
          </p:cNvPr>
          <p:cNvSpPr>
            <a:spLocks noGrp="1" noSelect="1" noMove="1" noResize="1" noTextEdit="1"/>
          </p:cNvSpPr>
          <p:nvPr>
            <p:ph type="subTitle" idx="10"/>
          </p:nvPr>
        </p:nvSpPr>
        <p:spPr/>
        <p:txBody>
          <a:bodyPr/>
          <a:lstStyle/>
          <a:p>
            <a:r>
              <a:rPr lang="en-US"/>
              <a:t>Case presentation</a:t>
            </a:r>
          </a:p>
        </p:txBody>
      </p:sp>
      <p:sp>
        <p:nvSpPr>
          <p:cNvPr id="5" name="TextBox 4">
            <a:extLst>
              <a:ext uri="{FF2B5EF4-FFF2-40B4-BE49-F238E27FC236}">
                <a16:creationId xmlns:a16="http://schemas.microsoft.com/office/drawing/2014/main" id="{241F76E8-0BFB-4B60-94FC-CEBF0E053BE2}"/>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795757900"/>
      </p:ext>
    </p:extLst>
  </p:cSld>
  <p:clrMapOvr>
    <a:masterClrMapping/>
  </p:clrMapOvr>
  <p:transition/>
  <p:timing/>
</p:sld>
</file>

<file path=ppt/slides/slide6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5009" y="704704"/>
            <a:ext cx="9913603" cy="1078992"/>
          </a:xfrm>
        </p:spPr>
        <p:txBody>
          <a:bodyPr>
            <a:noAutofit/>
          </a:bodyPr>
          <a:lstStyle/>
          <a:p>
            <a:r>
              <a:rPr lang="en-US" sz="3500">
                <a:solidFill>
                  <a:schemeClr val="accent3"/>
                </a:solidFill>
              </a:rPr>
              <a:t>EO: Kidney Care First Model (KCF)</a:t>
            </a:r>
            <a:br>
              <a:rPr lang="en-US" sz="3500">
                <a:solidFill>
                  <a:schemeClr val="accent3"/>
                </a:solidFill>
              </a:rPr>
            </a:br>
            <a:r>
              <a:rPr lang="en-US" sz="3500" b="0">
                <a:solidFill>
                  <a:schemeClr val="accent3"/>
                </a:solidFill>
              </a:rPr>
              <a:t>Potential Financial Incentives </a:t>
            </a:r>
            <a:r>
              <a:rPr lang="en-US" sz="3500" b="0">
                <a:solidFill>
                  <a:schemeClr val="accent3"/>
                </a:solidFill>
                <a:sym typeface="Symbol" panose="05050102010706020507" pitchFamily="18" charset="2"/>
              </a:rPr>
              <a:t></a:t>
            </a:r>
            <a:r>
              <a:rPr lang="en-US" sz="3500" b="0">
                <a:solidFill>
                  <a:schemeClr val="accent3"/>
                </a:solidFill>
              </a:rPr>
              <a:t> Overview</a:t>
            </a:r>
          </a:p>
        </p:txBody>
      </p:sp>
      <p:sp>
        <p:nvSpPr>
          <p:cNvPr id="3" name="Content Placeholder 2"/>
          <p:cNvSpPr>
            <a:spLocks noGrp="1" noSelect="1" noMove="1" noResize="1" noTextEdit="1"/>
          </p:cNvSpPr>
          <p:nvPr>
            <p:ph idx="4294967295"/>
          </p:nvPr>
        </p:nvSpPr>
        <p:spPr>
          <a:xfrm>
            <a:off x="615009" y="1751797"/>
            <a:ext cx="10961982" cy="4111184"/>
          </a:xfrm>
        </p:spPr>
        <p:txBody>
          <a:bodyPr>
            <a:normAutofit/>
          </a:bodyPr>
          <a:lstStyle/>
          <a:p>
            <a:pPr marL="0" indent="0">
              <a:buNone/>
            </a:pPr>
            <a:r>
              <a:rPr lang="en-US" b="1">
                <a:solidFill>
                  <a:schemeClr val="tx1">
                    <a:lumMod val="65000"/>
                    <a:lumOff val="35000"/>
                  </a:schemeClr>
                </a:solidFill>
                <a:latin typeface="Arial" panose="020b0604020202020204" pitchFamily="34" charset="0"/>
                <a:cs typeface="Arial" panose="020b0604020202020204" pitchFamily="34" charset="0"/>
              </a:rPr>
              <a:t>KCF Physician Group Financial Incentives:</a:t>
            </a:r>
          </a:p>
          <a:p>
            <a:pPr lvl="1"/>
            <a:r>
              <a:rPr lang="en-US" sz="2800">
                <a:solidFill>
                  <a:schemeClr val="tx1">
                    <a:lumMod val="65000"/>
                    <a:lumOff val="35000"/>
                  </a:schemeClr>
                </a:solidFill>
                <a:latin typeface="Arial" panose="020b0604020202020204" pitchFamily="34" charset="0"/>
                <a:cs typeface="Arial" panose="020b0604020202020204" pitchFamily="34" charset="0"/>
              </a:rPr>
              <a:t>Kidney Transplant Bonus (KTB)</a:t>
            </a:r>
          </a:p>
          <a:p>
            <a:pPr lvl="1"/>
            <a:r>
              <a:rPr lang="en-US" sz="2800">
                <a:solidFill>
                  <a:schemeClr val="tx1">
                    <a:lumMod val="65000"/>
                    <a:lumOff val="35000"/>
                  </a:schemeClr>
                </a:solidFill>
                <a:latin typeface="Arial" panose="020b0604020202020204" pitchFamily="34" charset="0"/>
                <a:cs typeface="Arial" panose="020b0604020202020204" pitchFamily="34" charset="0"/>
              </a:rPr>
              <a:t>Adjusted Monthly Capitation Payment (AMCP)</a:t>
            </a:r>
          </a:p>
          <a:p>
            <a:pPr lvl="1"/>
            <a:r>
              <a:rPr lang="en-US" sz="2800">
                <a:solidFill>
                  <a:schemeClr val="tx1">
                    <a:lumMod val="65000"/>
                    <a:lumOff val="35000"/>
                  </a:schemeClr>
                </a:solidFill>
                <a:latin typeface="Arial" panose="020b0604020202020204" pitchFamily="34" charset="0"/>
                <a:cs typeface="Arial" panose="020b0604020202020204" pitchFamily="34" charset="0"/>
              </a:rPr>
              <a:t>CKD Quarterly Capitation Payment (CKD QCP)</a:t>
            </a:r>
          </a:p>
          <a:p>
            <a:pPr lvl="1"/>
            <a:endParaRPr lang="en-US" sz="2800">
              <a:latin typeface="Arial" panose="020b0604020202020204" pitchFamily="34" charset="0"/>
              <a:cs typeface="Arial" panose="020b0604020202020204" pitchFamily="34" charset="0"/>
            </a:endParaRPr>
          </a:p>
          <a:p>
            <a:pPr lvl="1"/>
            <a:r>
              <a:rPr lang="en-US" sz="2800" b="1">
                <a:solidFill>
                  <a:srgbClr val="008EAA"/>
                </a:solidFill>
                <a:latin typeface="Arial" panose="020b0604020202020204" pitchFamily="34" charset="0"/>
                <a:cs typeface="Arial" panose="020b0604020202020204" pitchFamily="34" charset="0"/>
              </a:rPr>
              <a:t>Note: There will also be performance-related modifications to these payments.</a:t>
            </a:r>
          </a:p>
        </p:txBody>
      </p:sp>
      <p:sp>
        <p:nvSpPr>
          <p:cNvPr id="5" name="TextBox 4">
            <a:extLst>
              <a:ext uri="{FF2B5EF4-FFF2-40B4-BE49-F238E27FC236}">
                <a16:creationId xmlns:a16="http://schemas.microsoft.com/office/drawing/2014/main" id="{1A5FB818-898F-4E73-97C6-BB3F50065A15}"/>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47124333"/>
      </p:ext>
    </p:extLst>
  </p:cSld>
  <p:clrMapOvr>
    <a:masterClrMapping/>
  </p:clrMapOvr>
  <p:transition/>
  <p:timing/>
</p:sld>
</file>

<file path=ppt/slides/slide6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8330" y="702303"/>
            <a:ext cx="10151350" cy="1078992"/>
          </a:xfrm>
        </p:spPr>
        <p:txBody>
          <a:bodyPr>
            <a:normAutofit/>
          </a:bodyPr>
          <a:lstStyle/>
          <a:p>
            <a:r>
              <a:rPr lang="en-US" sz="3500">
                <a:solidFill>
                  <a:schemeClr val="accent3"/>
                </a:solidFill>
              </a:rPr>
              <a:t>EO: Kidney Care First Model (KCF)</a:t>
            </a:r>
            <a:br>
              <a:rPr lang="en-US" sz="3500">
                <a:solidFill>
                  <a:schemeClr val="accent3"/>
                </a:solidFill>
              </a:rPr>
            </a:br>
            <a:r>
              <a:rPr lang="en-US" sz="3500" b="0">
                <a:solidFill>
                  <a:schemeClr val="accent3"/>
                </a:solidFill>
              </a:rPr>
              <a:t>Potential Financial Incentives – More Detailed</a:t>
            </a:r>
          </a:p>
        </p:txBody>
      </p:sp>
      <p:sp>
        <p:nvSpPr>
          <p:cNvPr id="3" name="Content Placeholder 2"/>
          <p:cNvSpPr>
            <a:spLocks noGrp="1" noSelect="1" noMove="1" noResize="1" noTextEdit="1"/>
          </p:cNvSpPr>
          <p:nvPr>
            <p:ph idx="4294967295"/>
          </p:nvPr>
        </p:nvSpPr>
        <p:spPr>
          <a:xfrm>
            <a:off x="618329" y="1770226"/>
            <a:ext cx="11045587" cy="4630967"/>
          </a:xfrm>
        </p:spPr>
        <p:txBody>
          <a:bodyPr>
            <a:noAutofit/>
          </a:bodyPr>
          <a:lstStyle/>
          <a:p>
            <a:pPr marL="0" indent="0">
              <a:spcBef>
                <a:spcPct val="0"/>
              </a:spcBef>
              <a:buNone/>
            </a:pPr>
            <a:r>
              <a:rPr lang="en-US" sz="2000" b="1">
                <a:solidFill>
                  <a:schemeClr val="tx1">
                    <a:lumMod val="65000"/>
                    <a:lumOff val="35000"/>
                  </a:schemeClr>
                </a:solidFill>
                <a:latin typeface="Arial" panose="020b0604020202020204" pitchFamily="34" charset="0"/>
                <a:cs typeface="Arial" panose="020b0604020202020204" pitchFamily="34" charset="0"/>
              </a:rPr>
              <a:t>KCF </a:t>
            </a:r>
            <a:r>
              <a:rPr lang="en-US" sz="2000" b="1" u="sng">
                <a:solidFill>
                  <a:schemeClr val="tx1">
                    <a:lumMod val="65000"/>
                    <a:lumOff val="35000"/>
                  </a:schemeClr>
                </a:solidFill>
                <a:latin typeface="Arial" panose="020b0604020202020204" pitchFamily="34" charset="0"/>
                <a:cs typeface="Arial" panose="020b0604020202020204" pitchFamily="34" charset="0"/>
              </a:rPr>
              <a:t>Physician</a:t>
            </a:r>
            <a:r>
              <a:rPr lang="en-US" sz="2000" b="1">
                <a:solidFill>
                  <a:schemeClr val="tx1">
                    <a:lumMod val="65000"/>
                    <a:lumOff val="35000"/>
                  </a:schemeClr>
                </a:solidFill>
                <a:latin typeface="Arial" panose="020b0604020202020204" pitchFamily="34" charset="0"/>
                <a:cs typeface="Arial" panose="020b0604020202020204" pitchFamily="34" charset="0"/>
              </a:rPr>
              <a:t> Group Financial Incentives:</a:t>
            </a:r>
          </a:p>
          <a:p>
            <a:pPr>
              <a:spcBef>
                <a:spcPct val="0"/>
              </a:spcBef>
            </a:pPr>
            <a:r>
              <a:rPr lang="en-US" sz="2000">
                <a:solidFill>
                  <a:schemeClr val="tx1">
                    <a:lumMod val="65000"/>
                    <a:lumOff val="35000"/>
                  </a:schemeClr>
                </a:solidFill>
                <a:latin typeface="Arial" panose="020b0604020202020204" pitchFamily="34" charset="0"/>
                <a:cs typeface="Arial" panose="020b0604020202020204" pitchFamily="34" charset="0"/>
              </a:rPr>
              <a:t>Kidney Transplant Bonus (KTB):</a:t>
            </a:r>
          </a:p>
          <a:p>
            <a:pPr lvl="1">
              <a:spcBef>
                <a:spcPct val="0"/>
              </a:spcBef>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If transplanted and kidney working: Potential for $15,000 bonus if kidney functions 3 yrs</a:t>
            </a:r>
            <a:endParaRPr lang="en-US" sz="2000">
              <a:solidFill>
                <a:schemeClr val="tx1">
                  <a:lumMod val="65000"/>
                  <a:lumOff val="35000"/>
                </a:schemeClr>
              </a:solidFill>
              <a:latin typeface="Arial" panose="020b0604020202020204" pitchFamily="34" charset="0"/>
              <a:cs typeface="Arial" panose="020b0604020202020204" pitchFamily="34" charset="0"/>
            </a:endParaRPr>
          </a:p>
          <a:p>
            <a:pPr lvl="2">
              <a:spcBef>
                <a:spcPct val="0"/>
              </a:spcBef>
            </a:pPr>
            <a:r>
              <a:rPr lang="en-US">
                <a:solidFill>
                  <a:schemeClr val="tx1">
                    <a:lumMod val="65000"/>
                    <a:lumOff val="35000"/>
                  </a:schemeClr>
                </a:solidFill>
                <a:latin typeface="Arial" panose="020b0604020202020204" pitchFamily="34" charset="0"/>
                <a:cs typeface="Arial" panose="020b0604020202020204" pitchFamily="34" charset="0"/>
              </a:rPr>
              <a:t>1 yr = $2,500 bonus; 2 yrs = $5,000 bonus; 3 yrs = $7,500 bonus</a:t>
            </a:r>
          </a:p>
          <a:p>
            <a:pPr>
              <a:spcBef>
                <a:spcPct val="0"/>
              </a:spcBef>
            </a:pPr>
            <a:r>
              <a:rPr lang="en-US" sz="2000">
                <a:solidFill>
                  <a:schemeClr val="tx1">
                    <a:lumMod val="65000"/>
                    <a:lumOff val="35000"/>
                  </a:schemeClr>
                </a:solidFill>
                <a:latin typeface="Arial" panose="020b0604020202020204" pitchFamily="34" charset="0"/>
                <a:cs typeface="Arial" panose="020b0604020202020204" pitchFamily="34" charset="0"/>
              </a:rPr>
              <a:t>Adjusted Monthly Capitation Payment (AMCP):</a:t>
            </a:r>
          </a:p>
          <a:p>
            <a:pPr lvl="1">
              <a:spcBef>
                <a:spcPct val="0"/>
              </a:spcBef>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“Adjusted” MCP is same for Home and CHD no matter how many times you see the patient</a:t>
            </a:r>
          </a:p>
          <a:p>
            <a:pPr lvl="2">
              <a:spcBef>
                <a:spcPct val="0"/>
              </a:spcBef>
            </a:pPr>
            <a:r>
              <a:rPr lang="en-US">
                <a:solidFill>
                  <a:schemeClr val="tx1">
                    <a:lumMod val="65000"/>
                    <a:lumOff val="35000"/>
                  </a:schemeClr>
                </a:solidFill>
                <a:latin typeface="Arial" panose="020b0604020202020204" pitchFamily="34" charset="0"/>
                <a:cs typeface="Arial" panose="020b0604020202020204" pitchFamily="34" charset="0"/>
              </a:rPr>
              <a:t>Paid at about the current 2-3 Center HD visit rate</a:t>
            </a:r>
          </a:p>
          <a:p>
            <a:pPr lvl="2">
              <a:spcBef>
                <a:spcPct val="0"/>
              </a:spcBef>
            </a:pPr>
            <a:r>
              <a:rPr lang="en-US">
                <a:solidFill>
                  <a:schemeClr val="tx1">
                    <a:lumMod val="65000"/>
                    <a:lumOff val="35000"/>
                  </a:schemeClr>
                </a:solidFill>
                <a:latin typeface="Arial" panose="020b0604020202020204" pitchFamily="34" charset="0"/>
                <a:cs typeface="Arial" panose="020b0604020202020204" pitchFamily="34" charset="0"/>
              </a:rPr>
              <a:t>This Prospective Payment (PP) is adjusted up or down based on performance metrics</a:t>
            </a:r>
          </a:p>
          <a:p>
            <a:pPr>
              <a:spcBef>
                <a:spcPct val="0"/>
              </a:spcBef>
            </a:pPr>
            <a:r>
              <a:rPr lang="en-US" sz="2000">
                <a:solidFill>
                  <a:schemeClr val="tx1">
                    <a:lumMod val="65000"/>
                    <a:lumOff val="35000"/>
                  </a:schemeClr>
                </a:solidFill>
                <a:latin typeface="Arial" panose="020b0604020202020204" pitchFamily="34" charset="0"/>
                <a:cs typeface="Arial" panose="020b0604020202020204" pitchFamily="34" charset="0"/>
              </a:rPr>
              <a:t>CKD Quarterly Capitation Payment (CKD QCP):</a:t>
            </a:r>
          </a:p>
          <a:p>
            <a:pPr lvl="1">
              <a:spcBef>
                <a:spcPct val="0"/>
              </a:spcBef>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Nephrologist is paid a quarterly PP (about 1/3 of 2-3 visit MCP/mth or one MCP/qtr) to cover all services during that quarter</a:t>
            </a:r>
          </a:p>
          <a:p>
            <a:pPr lvl="2">
              <a:spcBef>
                <a:spcPct val="0"/>
              </a:spcBef>
            </a:pPr>
            <a:r>
              <a:rPr lang="en-US">
                <a:solidFill>
                  <a:schemeClr val="tx1">
                    <a:lumMod val="65000"/>
                    <a:lumOff val="35000"/>
                  </a:schemeClr>
                </a:solidFill>
                <a:latin typeface="Arial" panose="020b0604020202020204" pitchFamily="34" charset="0"/>
                <a:cs typeface="Arial" panose="020b0604020202020204" pitchFamily="34" charset="0"/>
              </a:rPr>
              <a:t>Still submit CPT codes as in past</a:t>
            </a:r>
          </a:p>
          <a:p>
            <a:pPr lvl="2">
              <a:spcBef>
                <a:spcPct val="0"/>
              </a:spcBef>
            </a:pPr>
            <a:r>
              <a:rPr lang="en-US">
                <a:solidFill>
                  <a:schemeClr val="tx1">
                    <a:lumMod val="65000"/>
                    <a:lumOff val="35000"/>
                  </a:schemeClr>
                </a:solidFill>
                <a:latin typeface="Arial" panose="020b0604020202020204" pitchFamily="34" charset="0"/>
                <a:cs typeface="Arial" panose="020b0604020202020204" pitchFamily="34" charset="0"/>
              </a:rPr>
              <a:t>CPT codes covered: 99201-205; 99211-215; 99345-355; 99495-496; 99497-498; 99490;G0402, G0438; G0439</a:t>
            </a:r>
          </a:p>
        </p:txBody>
      </p:sp>
      <p:sp>
        <p:nvSpPr>
          <p:cNvPr id="5" name="TextBox 4">
            <a:extLst>
              <a:ext uri="{FF2B5EF4-FFF2-40B4-BE49-F238E27FC236}">
                <a16:creationId xmlns:a16="http://schemas.microsoft.com/office/drawing/2014/main" id="{19ECB8A9-39F6-4715-AB1E-97146C12574C}"/>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502099190"/>
      </p:ext>
    </p:extLst>
  </p:cSld>
  <p:clrMapOvr>
    <a:masterClrMapping/>
  </p:clrMapOvr>
  <p:transition/>
  <p:timing/>
</p:sld>
</file>

<file path=ppt/slides/slide6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9653" y="696958"/>
            <a:ext cx="11572347" cy="1078992"/>
          </a:xfrm>
        </p:spPr>
        <p:txBody>
          <a:bodyPr>
            <a:noAutofit/>
          </a:bodyPr>
          <a:lstStyle/>
          <a:p>
            <a:r>
              <a:rPr lang="en-US" sz="3500">
                <a:solidFill>
                  <a:schemeClr val="accent3"/>
                </a:solidFill>
              </a:rPr>
              <a:t>EO: Kidney Care First Model (KCF)</a:t>
            </a:r>
            <a:br>
              <a:rPr lang="en-US" sz="3500">
                <a:solidFill>
                  <a:schemeClr val="accent3"/>
                </a:solidFill>
              </a:rPr>
            </a:br>
            <a:r>
              <a:rPr lang="en-US" sz="3500" b="0">
                <a:solidFill>
                  <a:schemeClr val="accent3"/>
                </a:solidFill>
              </a:rPr>
              <a:t>Potential Financial Incentives – Potential Adjustments</a:t>
            </a:r>
          </a:p>
        </p:txBody>
      </p:sp>
      <p:sp>
        <p:nvSpPr>
          <p:cNvPr id="3" name="Content Placeholder 2"/>
          <p:cNvSpPr>
            <a:spLocks noGrp="1" noSelect="1" noMove="1" noResize="1" noTextEdit="1"/>
          </p:cNvSpPr>
          <p:nvPr>
            <p:ph idx="4294967295"/>
          </p:nvPr>
        </p:nvSpPr>
        <p:spPr>
          <a:xfrm>
            <a:off x="619652" y="1767305"/>
            <a:ext cx="11182487" cy="4311683"/>
          </a:xfrm>
        </p:spPr>
        <p:txBody>
          <a:bodyPr>
            <a:normAutofit/>
          </a:bodyPr>
          <a:lstStyle/>
          <a:p>
            <a:pPr marL="0" indent="0">
              <a:buNone/>
            </a:pPr>
            <a:r>
              <a:rPr lang="en-US" sz="2400" b="1">
                <a:solidFill>
                  <a:schemeClr val="tx1">
                    <a:lumMod val="65000"/>
                    <a:lumOff val="35000"/>
                  </a:schemeClr>
                </a:solidFill>
                <a:latin typeface="Arial" panose="020b0604020202020204" pitchFamily="34" charset="0"/>
                <a:cs typeface="Arial" panose="020b0604020202020204" pitchFamily="34" charset="0"/>
              </a:rPr>
              <a:t>Performance Based Adjustment (PBA):</a:t>
            </a:r>
          </a:p>
          <a:p>
            <a:r>
              <a:rPr lang="en-US" sz="2400">
                <a:solidFill>
                  <a:schemeClr val="tx1">
                    <a:lumMod val="65000"/>
                    <a:lumOff val="35000"/>
                  </a:schemeClr>
                </a:solidFill>
                <a:latin typeface="Arial" panose="020b0604020202020204" pitchFamily="34" charset="0"/>
                <a:cs typeface="Arial" panose="020b0604020202020204" pitchFamily="34" charset="0"/>
              </a:rPr>
              <a:t>The PBA is based on how the KCF does compared to their peers (the “relative” performance component) and than based on improvement (the “continuous” improvement component).</a:t>
            </a:r>
          </a:p>
          <a:p>
            <a:r>
              <a:rPr lang="en-US" sz="2400">
                <a:solidFill>
                  <a:schemeClr val="tx1">
                    <a:lumMod val="65000"/>
                    <a:lumOff val="35000"/>
                  </a:schemeClr>
                </a:solidFill>
                <a:latin typeface="Arial" panose="020b0604020202020204" pitchFamily="34" charset="0"/>
                <a:cs typeface="Arial" panose="020b0604020202020204" pitchFamily="34" charset="0"/>
              </a:rPr>
              <a:t>These adjustments will be based on:</a:t>
            </a:r>
          </a:p>
          <a:p>
            <a:pPr marL="796925" lvl="1" indent="-339725">
              <a:buFont typeface="Courier New" panose="02070309020205020404" pitchFamily="49" charset="0"/>
              <a:buChar char="o"/>
            </a:pPr>
            <a:r>
              <a:rPr lang="en-US">
                <a:solidFill>
                  <a:schemeClr val="tx1">
                    <a:lumMod val="65000"/>
                    <a:lumOff val="35000"/>
                  </a:schemeClr>
                </a:solidFill>
                <a:latin typeface="Arial" panose="020b0604020202020204" pitchFamily="34" charset="0"/>
                <a:cs typeface="Arial" panose="020b0604020202020204" pitchFamily="34" charset="0"/>
              </a:rPr>
              <a:t>Quality gate, and</a:t>
            </a:r>
          </a:p>
          <a:p>
            <a:pPr marL="796925" lvl="1" indent="-339725">
              <a:buFont typeface="Courier New" panose="02070309020205020404" pitchFamily="49" charset="0"/>
              <a:buChar char="o"/>
            </a:pPr>
            <a:r>
              <a:rPr lang="en-US">
                <a:solidFill>
                  <a:schemeClr val="tx1">
                    <a:lumMod val="65000"/>
                    <a:lumOff val="35000"/>
                  </a:schemeClr>
                </a:solidFill>
                <a:latin typeface="Arial" panose="020b0604020202020204" pitchFamily="34" charset="0"/>
                <a:cs typeface="Arial" panose="020b0604020202020204" pitchFamily="34" charset="0"/>
              </a:rPr>
              <a:t>Utilization measures</a:t>
            </a:r>
          </a:p>
          <a:p>
            <a:r>
              <a:rPr lang="en-US" sz="2400">
                <a:solidFill>
                  <a:schemeClr val="tx1">
                    <a:lumMod val="65000"/>
                    <a:lumOff val="35000"/>
                  </a:schemeClr>
                </a:solidFill>
                <a:latin typeface="Arial" panose="020b0604020202020204" pitchFamily="34" charset="0"/>
                <a:cs typeface="Arial" panose="020b0604020202020204" pitchFamily="34" charset="0"/>
              </a:rPr>
              <a:t>This PBA can result in the MCP of CKD payments being adjusted:</a:t>
            </a:r>
          </a:p>
          <a:p>
            <a:pPr marL="796925" lvl="1" indent="-339725">
              <a:buFont typeface="Courier New" panose="02070309020205020404" pitchFamily="49" charset="0"/>
              <a:buChar char="o"/>
            </a:pPr>
            <a:r>
              <a:rPr lang="en-US">
                <a:solidFill>
                  <a:schemeClr val="tx1">
                    <a:lumMod val="65000"/>
                    <a:lumOff val="35000"/>
                  </a:schemeClr>
                </a:solidFill>
                <a:latin typeface="Arial" panose="020b0604020202020204" pitchFamily="34" charset="0"/>
                <a:cs typeface="Arial" panose="020b0604020202020204" pitchFamily="34" charset="0"/>
              </a:rPr>
              <a:t>Upwards as high as 30%, or </a:t>
            </a:r>
          </a:p>
          <a:p>
            <a:pPr marL="796925" lvl="1" indent="-339725">
              <a:buFont typeface="Courier New" panose="02070309020205020404" pitchFamily="49" charset="0"/>
              <a:buChar char="o"/>
            </a:pPr>
            <a:r>
              <a:rPr lang="en-US">
                <a:solidFill>
                  <a:schemeClr val="tx1">
                    <a:lumMod val="65000"/>
                    <a:lumOff val="35000"/>
                  </a:schemeClr>
                </a:solidFill>
                <a:latin typeface="Arial" panose="020b0604020202020204" pitchFamily="34" charset="0"/>
                <a:cs typeface="Arial" panose="020b0604020202020204" pitchFamily="34" charset="0"/>
              </a:rPr>
              <a:t>Downwards as much as 20%</a:t>
            </a:r>
          </a:p>
          <a:p>
            <a:pPr marL="0" indent="0">
              <a:buNone/>
            </a:pPr>
            <a:endParaRPr lang="en-US" sz="2400">
              <a:solidFill>
                <a:schemeClr val="tx1">
                  <a:lumMod val="65000"/>
                  <a:lumOff val="35000"/>
                </a:schemeClr>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E0F8BEF8-309E-4089-A206-351D3FDED3D2}"/>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254321847"/>
      </p:ext>
    </p:extLst>
  </p:cSld>
  <p:clrMapOvr>
    <a:masterClrMapping/>
  </p:clrMapOvr>
  <p:transition/>
  <p:timing/>
</p:sld>
</file>

<file path=ppt/slides/slide6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extBox 1">
            <a:extLst>
              <a:ext uri="{FF2B5EF4-FFF2-40B4-BE49-F238E27FC236}">
                <a16:creationId xmlns:a16="http://schemas.microsoft.com/office/drawing/2014/main" id="{BB391354-2B6B-419B-9004-9447C908B601}"/>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3" name="Title 2"/>
          <p:cNvSpPr>
            <a:spLocks noGrp="1" noSelect="1" noMove="1" noResize="1" noTextEdit="1"/>
          </p:cNvSpPr>
          <p:nvPr>
            <p:ph type="title"/>
          </p:nvPr>
        </p:nvSpPr>
        <p:spPr>
          <a:xfrm>
            <a:off x="617895" y="700739"/>
            <a:ext cx="6391373" cy="1078992"/>
          </a:xfrm>
        </p:spPr>
        <p:txBody>
          <a:bodyPr>
            <a:noAutofit/>
          </a:bodyPr>
          <a:lstStyle/>
          <a:p>
            <a:r>
              <a:rPr lang="en-US" sz="4000">
                <a:solidFill>
                  <a:schemeClr val="accent3"/>
                </a:solidFill>
              </a:rPr>
              <a:t>CKCC Voluntary Models</a:t>
            </a:r>
          </a:p>
        </p:txBody>
      </p:sp>
      <p:sp>
        <p:nvSpPr>
          <p:cNvPr id="4" name="Content Placeholder 3"/>
          <p:cNvSpPr>
            <a:spLocks noGrp="1" noSelect="1" noMove="1" noResize="1" noTextEdit="1"/>
          </p:cNvSpPr>
          <p:nvPr>
            <p:ph idx="4294967295"/>
          </p:nvPr>
        </p:nvSpPr>
        <p:spPr>
          <a:xfrm>
            <a:off x="617895" y="1614836"/>
            <a:ext cx="10956210" cy="4468306"/>
          </a:xfrm>
        </p:spPr>
        <p:txBody>
          <a:bodyPr/>
          <a:lstStyle/>
          <a:p>
            <a:r>
              <a:rPr lang="en-US">
                <a:solidFill>
                  <a:schemeClr val="tx1">
                    <a:lumMod val="65000"/>
                    <a:lumOff val="35000"/>
                  </a:schemeClr>
                </a:solidFill>
                <a:latin typeface="Arial" panose="020b0604020202020204" pitchFamily="34" charset="0"/>
                <a:cs typeface="Arial" panose="020b0604020202020204" pitchFamily="34" charset="0"/>
              </a:rPr>
              <a:t>If nephrology group elects to participate, there will be potential shared savings for participating nephrologists based on final quality metrics and amount of savings that are achieved. The potential portion of savings (or losses) that the Kidney Contracting business entity can share is based on level of enrollment. (Graduated, professional, global model)</a:t>
            </a:r>
          </a:p>
          <a:p>
            <a:r>
              <a:rPr lang="en-US">
                <a:solidFill>
                  <a:schemeClr val="tx1">
                    <a:lumMod val="65000"/>
                    <a:lumOff val="35000"/>
                  </a:schemeClr>
                </a:solidFill>
                <a:latin typeface="Arial" panose="020b0604020202020204" pitchFamily="34" charset="0"/>
                <a:cs typeface="Arial" panose="020b0604020202020204" pitchFamily="34" charset="0"/>
              </a:rPr>
              <a:t>Final metrics still to be determined. (12/6/19)</a:t>
            </a:r>
          </a:p>
        </p:txBody>
      </p:sp>
    </p:spTree>
    <p:extLst>
      <p:ext uri="{BB962C8B-B14F-4D97-AF65-F5344CB8AC3E}">
        <p14:creationId val="3065591138"/>
      </p:ext>
    </p:extLst>
  </p:cSld>
  <p:clrMapOvr>
    <a:masterClrMapping/>
  </p:clrMapOvr>
  <p:transition/>
  <p:timing/>
</p:sld>
</file>

<file path=ppt/slides/slide6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title"/>
          </p:nvPr>
        </p:nvSpPr>
        <p:spPr>
          <a:xfrm>
            <a:off x="612742" y="702301"/>
            <a:ext cx="9034319" cy="1078992"/>
          </a:xfrm>
        </p:spPr>
        <p:txBody>
          <a:bodyPr>
            <a:noAutofit/>
          </a:bodyPr>
          <a:lstStyle/>
          <a:p>
            <a:r>
              <a:rPr lang="en-US" sz="4000">
                <a:solidFill>
                  <a:schemeClr val="accent3"/>
                </a:solidFill>
              </a:rPr>
              <a:t>ESRD Payments Summary</a:t>
            </a:r>
          </a:p>
        </p:txBody>
      </p:sp>
      <p:sp>
        <p:nvSpPr>
          <p:cNvPr id="3" name="Content Placeholder 2"/>
          <p:cNvSpPr>
            <a:spLocks noGrp="1" noSelect="1" noMove="1" noResize="1" noTextEdit="1"/>
          </p:cNvSpPr>
          <p:nvPr>
            <p:ph idx="4294967295"/>
          </p:nvPr>
        </p:nvSpPr>
        <p:spPr>
          <a:xfrm>
            <a:off x="612742" y="1620646"/>
            <a:ext cx="10966516" cy="4715809"/>
          </a:xfrm>
        </p:spPr>
        <p:txBody>
          <a:bodyPr>
            <a:noAutofit/>
          </a:bodyPr>
          <a:lstStyle/>
          <a:p>
            <a:r>
              <a:rPr lang="en-US" sz="2000">
                <a:solidFill>
                  <a:schemeClr val="tx1">
                    <a:lumMod val="65000"/>
                    <a:lumOff val="35000"/>
                  </a:schemeClr>
                </a:solidFill>
                <a:latin typeface="Arial" panose="020b0604020202020204" pitchFamily="34" charset="0"/>
                <a:cs typeface="Arial" panose="020b0604020202020204" pitchFamily="34" charset="0"/>
              </a:rPr>
              <a:t>Current treatment of ESRD has saved and prolonged the lives of many Americans.</a:t>
            </a:r>
          </a:p>
          <a:p>
            <a:pPr>
              <a:lnSpc>
                <a:spcPct val="100000"/>
              </a:lnSpc>
            </a:pPr>
            <a:r>
              <a:rPr lang="en-US" sz="2000">
                <a:solidFill>
                  <a:schemeClr val="tx1">
                    <a:lumMod val="65000"/>
                    <a:lumOff val="35000"/>
                  </a:schemeClr>
                </a:solidFill>
                <a:latin typeface="Arial" panose="020b0604020202020204" pitchFamily="34" charset="0"/>
                <a:cs typeface="Arial" panose="020b0604020202020204" pitchFamily="34" charset="0"/>
              </a:rPr>
              <a:t>The ESRD program is a high dollar cost for Medicare, but there is a relatively small number of participants in this program.</a:t>
            </a:r>
          </a:p>
          <a:p>
            <a:r>
              <a:rPr lang="en-US" sz="2000">
                <a:solidFill>
                  <a:schemeClr val="tx1">
                    <a:lumMod val="65000"/>
                    <a:lumOff val="35000"/>
                  </a:schemeClr>
                </a:solidFill>
                <a:latin typeface="Arial" panose="020b0604020202020204" pitchFamily="34" charset="0"/>
                <a:cs typeface="Arial" panose="020b0604020202020204" pitchFamily="34" charset="0"/>
              </a:rPr>
              <a:t>CMS is looking at ways to reduce cost and continue to improve outcomes.</a:t>
            </a:r>
          </a:p>
          <a:p>
            <a:r>
              <a:rPr lang="en-US" sz="2000">
                <a:solidFill>
                  <a:schemeClr val="tx1">
                    <a:lumMod val="65000"/>
                    <a:lumOff val="35000"/>
                  </a:schemeClr>
                </a:solidFill>
                <a:latin typeface="Arial" panose="020b0604020202020204" pitchFamily="34" charset="0"/>
                <a:cs typeface="Arial" panose="020b0604020202020204" pitchFamily="34" charset="0"/>
              </a:rPr>
              <a:t>CMS believes one way to do this is to grow the percentage of patients on home dialysis and increase transplant rates.</a:t>
            </a:r>
          </a:p>
          <a:p>
            <a:r>
              <a:rPr lang="en-US" sz="2000">
                <a:solidFill>
                  <a:schemeClr val="tx1">
                    <a:lumMod val="65000"/>
                    <a:lumOff val="35000"/>
                  </a:schemeClr>
                </a:solidFill>
                <a:latin typeface="Arial" panose="020b0604020202020204" pitchFamily="34" charset="0"/>
                <a:cs typeface="Arial" panose="020b0604020202020204" pitchFamily="34" charset="0"/>
              </a:rPr>
              <a:t>The bundled payment with its associated QIP payment modifiers is the first recent attempt to control costs while improving outcomes.</a:t>
            </a:r>
          </a:p>
          <a:p>
            <a:r>
              <a:rPr lang="en-US" sz="2000">
                <a:solidFill>
                  <a:schemeClr val="tx1">
                    <a:lumMod val="65000"/>
                    <a:lumOff val="35000"/>
                  </a:schemeClr>
                </a:solidFill>
                <a:latin typeface="Arial" panose="020b0604020202020204" pitchFamily="34" charset="0"/>
                <a:cs typeface="Arial" panose="020b0604020202020204" pitchFamily="34" charset="0"/>
              </a:rPr>
              <a:t>Overall costs are still escalating.</a:t>
            </a:r>
          </a:p>
          <a:p>
            <a:r>
              <a:rPr lang="en-US" sz="2000">
                <a:solidFill>
                  <a:schemeClr val="tx1">
                    <a:lumMod val="65000"/>
                    <a:lumOff val="35000"/>
                  </a:schemeClr>
                </a:solidFill>
                <a:latin typeface="Arial" panose="020b0604020202020204" pitchFamily="34" charset="0"/>
                <a:cs typeface="Arial" panose="020b0604020202020204" pitchFamily="34" charset="0"/>
              </a:rPr>
              <a:t>Additional models such as the ESCO, and now the newly announced Executive Order on Advancing American Kidney Health, are likely to further modify payment to all players in this complex reimbursement system.</a:t>
            </a:r>
          </a:p>
          <a:p>
            <a:endParaRPr lang="en-US" sz="2000">
              <a:solidFill>
                <a:schemeClr val="tx1">
                  <a:lumMod val="65000"/>
                  <a:lumOff val="35000"/>
                </a:schemeClr>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893E930-8C1E-4FA4-9F03-9B8AA1556354}"/>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267611986"/>
      </p:ext>
    </p:extLst>
  </p:cSld>
  <p:clrMapOvr>
    <a:masterClrMapping/>
  </p:clrMapOvr>
  <p:transition/>
  <p:timing/>
</p:sld>
</file>

<file path=ppt/slides/slide6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Content Placeholder 2"/>
          <p:cNvSpPr>
            <a:spLocks noGrp="1" noSelect="1" noMove="1" noResize="1" noTextEdit="1"/>
          </p:cNvSpPr>
          <p:nvPr>
            <p:ph idx="1"/>
          </p:nvPr>
        </p:nvSpPr>
        <p:spPr>
          <a:xfrm>
            <a:off x="618964" y="1620010"/>
            <a:ext cx="10959892" cy="4364609"/>
          </a:xfrm>
        </p:spPr>
        <p:txBody>
          <a:bodyPr>
            <a:normAutofit/>
          </a:bodyPr>
          <a:lstStyle/>
          <a:p>
            <a:pPr marL="457200" indent="-457200">
              <a:buFont typeface="+mj-lt"/>
              <a:buAutoNum type="arabicPeriod"/>
            </a:pPr>
            <a:r>
              <a:rPr lang="en-US" sz="1800">
                <a:latin typeface="Arial" panose="020b0604020202020204" pitchFamily="34" charset="0"/>
                <a:cs typeface="Arial" panose="020b0604020202020204" pitchFamily="34" charset="0"/>
              </a:rPr>
              <a:t>2018 Annual Data Report: Vol 2 ESRD</a:t>
            </a:r>
          </a:p>
          <a:p>
            <a:pPr marL="457200" indent="-457200">
              <a:buFont typeface="+mj-lt"/>
              <a:buAutoNum type="arabicPeriod"/>
            </a:pPr>
            <a:r>
              <a:rPr lang="en-US" sz="1800">
                <a:latin typeface="Arial" panose="020b0604020202020204" pitchFamily="34" charset="0"/>
                <a:cs typeface="Arial" panose="020b0604020202020204" pitchFamily="34" charset="0"/>
              </a:rPr>
              <a:t>NKF Summary of the Advancing American Kidney Health initiative 07/18/2019</a:t>
            </a:r>
          </a:p>
          <a:p>
            <a:pPr marL="457200" indent="-457200">
              <a:buFont typeface="+mj-lt"/>
              <a:buAutoNum type="arabicPeriod"/>
            </a:pPr>
            <a:r>
              <a:rPr lang="en-US" altLang="en-US" sz="1800">
                <a:latin typeface="Arial" panose="020b0604020202020204" pitchFamily="34" charset="0"/>
                <a:cs typeface="Arial" panose="020b0604020202020204" pitchFamily="34" charset="0"/>
              </a:rPr>
              <a:t>Part II HHS CMS 42 CFR parts 410, 413, 415: 9/29/09</a:t>
            </a:r>
          </a:p>
          <a:p>
            <a:pPr marL="457200" indent="-457200">
              <a:buFont typeface="+mj-lt"/>
              <a:buAutoNum type="arabicPeriod"/>
            </a:pPr>
            <a:r>
              <a:rPr lang="en-US" altLang="en-US" sz="1800">
                <a:latin typeface="Arial" panose="020b0604020202020204" pitchFamily="34" charset="0"/>
                <a:cs typeface="Arial" panose="020b0604020202020204" pitchFamily="34" charset="0"/>
              </a:rPr>
              <a:t>Federal Register: Vol. 74; # 187; Sept 29, 2009. Proposed Rules</a:t>
            </a:r>
          </a:p>
          <a:p>
            <a:pPr marL="457200" indent="-457200">
              <a:buFont typeface="+mj-lt"/>
              <a:buAutoNum type="arabicPeriod"/>
            </a:pPr>
            <a:r>
              <a:rPr lang="en-US" sz="1800">
                <a:latin typeface="Arial" panose="020b0604020202020204" pitchFamily="34" charset="0"/>
                <a:cs typeface="Arial" panose="020b0604020202020204" pitchFamily="34" charset="0"/>
              </a:rPr>
              <a:t>2018 Annual Data Report Volume 2 ESRD, Chapter 1, Fig 1.9</a:t>
            </a:r>
          </a:p>
          <a:p>
            <a:pPr marL="457200" indent="-457200">
              <a:buFont typeface="+mj-lt"/>
              <a:buAutoNum type="arabicPeriod"/>
            </a:pPr>
            <a:r>
              <a:rPr lang="en-US" sz="1800">
                <a:latin typeface="Arial" panose="020b0604020202020204" pitchFamily="34" charset="0"/>
                <a:cs typeface="Arial" panose="020b0604020202020204" pitchFamily="34" charset="0"/>
              </a:rPr>
              <a:t>CMS.gov – CEC Financial and Quality Results Performance year 1; </a:t>
            </a:r>
            <a:r>
              <a:rPr lang="en-US" sz="1800">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https://innovation.cms.gov/initiatives/comprehensive-ESRD-care</a:t>
            </a:r>
            <a:endParaRPr lang="en-US" sz="1800">
              <a:latin typeface="Arial" panose="020b0604020202020204" pitchFamily="34" charset="0"/>
              <a:cs typeface="Arial" panose="020b0604020202020204" pitchFamily="34" charset="0"/>
            </a:endParaRPr>
          </a:p>
          <a:p>
            <a:pPr marL="457200" indent="-457200">
              <a:buFont typeface="+mj-lt"/>
              <a:buAutoNum type="arabicPeriod"/>
            </a:pPr>
            <a:r>
              <a:rPr lang="en-US" sz="1800">
                <a:latin typeface="Arial" panose="020b0604020202020204" pitchFamily="34" charset="0"/>
                <a:cs typeface="Arial" panose="020b0604020202020204" pitchFamily="34" charset="0"/>
              </a:rPr>
              <a:t>Federal Register 07/18/2019, 42 CFR Part512 [CMS-5527-P]</a:t>
            </a:r>
          </a:p>
          <a:p>
            <a:pPr marL="457200" indent="-457200">
              <a:buFont typeface="+mj-lt"/>
              <a:buAutoNum type="arabicPeriod"/>
            </a:pPr>
            <a:endParaRPr lang="en-US" sz="1800">
              <a:latin typeface="Arial" panose="020b0604020202020204" pitchFamily="34" charset="0"/>
              <a:cs typeface="Arial" panose="020b0604020202020204" pitchFamily="34" charset="0"/>
            </a:endParaRPr>
          </a:p>
          <a:p>
            <a:pPr marL="457200" indent="-457200">
              <a:buFont typeface="+mj-lt"/>
              <a:buAutoNum type="arabicPeriod"/>
            </a:pPr>
            <a:endParaRPr lang="en-US" sz="1800">
              <a:latin typeface="Arial" panose="020b0604020202020204" pitchFamily="34" charset="0"/>
              <a:cs typeface="Arial" panose="020b0604020202020204" pitchFamily="34" charset="0"/>
            </a:endParaRPr>
          </a:p>
          <a:p>
            <a:pPr marL="457200" indent="-457200">
              <a:buFont typeface="+mj-lt"/>
              <a:buAutoNum type="arabicPeriod"/>
            </a:pPr>
            <a:endParaRPr lang="en-US" sz="1800">
              <a:latin typeface="Arial" panose="020b0604020202020204" pitchFamily="34" charset="0"/>
              <a:cs typeface="Arial" panose="020b0604020202020204" pitchFamily="34" charset="0"/>
            </a:endParaRPr>
          </a:p>
          <a:p>
            <a:pPr marL="457200" indent="-457200">
              <a:buFont typeface="+mj-lt"/>
              <a:buAutoNum type="arabicPeriod"/>
            </a:pPr>
            <a:endParaRPr lang="en-US" altLang="en-US" sz="1800">
              <a:latin typeface="Arial" panose="020b0604020202020204" pitchFamily="34" charset="0"/>
              <a:cs typeface="Arial" panose="020b0604020202020204" pitchFamily="34" charset="0"/>
            </a:endParaRPr>
          </a:p>
          <a:p>
            <a:pPr marL="457200" indent="-457200">
              <a:buFont typeface="+mj-lt"/>
              <a:buAutoNum type="arabicPeriod"/>
            </a:pPr>
            <a:endParaRPr lang="en-US" altLang="en-US" sz="1800">
              <a:latin typeface="Arial" panose="020b0604020202020204" pitchFamily="34" charset="0"/>
              <a:cs typeface="Arial" panose="020b0604020202020204" pitchFamily="34" charset="0"/>
            </a:endParaRPr>
          </a:p>
          <a:p>
            <a:pPr marL="457200" indent="-457200">
              <a:buFont typeface="+mj-lt"/>
              <a:buAutoNum type="arabicPeriod"/>
            </a:pPr>
            <a:endParaRPr lang="en-US" sz="1800">
              <a:latin typeface="Arial" panose="020b0604020202020204" pitchFamily="34" charset="0"/>
              <a:cs typeface="Arial" panose="020b0604020202020204" pitchFamily="34" charset="0"/>
            </a:endParaRPr>
          </a:p>
        </p:txBody>
      </p:sp>
      <p:sp>
        <p:nvSpPr>
          <p:cNvPr id="4" name="Subtitle 3"/>
          <p:cNvSpPr>
            <a:spLocks noGrp="1" noSelect="1" noMove="1" noResize="1" noTextEdit="1"/>
          </p:cNvSpPr>
          <p:nvPr>
            <p:ph type="subTitle" idx="10"/>
          </p:nvPr>
        </p:nvSpPr>
        <p:spPr/>
        <p:txBody>
          <a:bodyPr/>
          <a:lstStyle/>
          <a:p>
            <a:r>
              <a:rPr lang="en-US"/>
              <a:t>references</a:t>
            </a:r>
          </a:p>
        </p:txBody>
      </p:sp>
      <p:sp>
        <p:nvSpPr>
          <p:cNvPr id="5" name="TextBox 4">
            <a:extLst>
              <a:ext uri="{FF2B5EF4-FFF2-40B4-BE49-F238E27FC236}">
                <a16:creationId xmlns:a16="http://schemas.microsoft.com/office/drawing/2014/main" id="{85B253B4-A14E-4C77-98CC-DBB41943632C}"/>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503557831"/>
      </p:ext>
    </p:extLst>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7A5B68E-3FDF-4881-A89A-4C31F375305A}"/>
              </a:ext>
            </a:extLst>
          </p:cNvPr>
          <p:cNvSpPr>
            <a:spLocks noGrp="1" noSelect="1" noMove="1" noResize="1" noTextEdit="1"/>
          </p:cNvSpPr>
          <p:nvPr>
            <p:ph type="title"/>
          </p:nvPr>
        </p:nvSpPr>
        <p:spPr>
          <a:xfrm>
            <a:off x="611594" y="698058"/>
            <a:ext cx="11580405" cy="1078992"/>
          </a:xfrm>
        </p:spPr>
        <p:txBody>
          <a:bodyPr>
            <a:noAutofit/>
          </a:bodyPr>
          <a:lstStyle/>
          <a:p>
            <a:r>
              <a:rPr lang="en-US"/>
              <a:t>General Types of Reimbursement for Dialysis</a:t>
            </a:r>
          </a:p>
        </p:txBody>
      </p:sp>
      <p:sp>
        <p:nvSpPr>
          <p:cNvPr id="3" name="Content Placeholder 2">
            <a:extLst>
              <a:ext uri="{FF2B5EF4-FFF2-40B4-BE49-F238E27FC236}">
                <a16:creationId xmlns:a16="http://schemas.microsoft.com/office/drawing/2014/main" id="{8419697B-63E0-4FDD-A4F1-CAFD01F14D42}"/>
              </a:ext>
            </a:extLst>
          </p:cNvPr>
          <p:cNvSpPr>
            <a:spLocks noGrp="1" noSelect="1" noMove="1" noResize="1" noTextEdit="1"/>
          </p:cNvSpPr>
          <p:nvPr>
            <p:ph idx="1"/>
          </p:nvPr>
        </p:nvSpPr>
        <p:spPr>
          <a:xfrm>
            <a:off x="611595" y="1611547"/>
            <a:ext cx="10968810" cy="4311683"/>
          </a:xfrm>
        </p:spPr>
        <p:txBody>
          <a:bodyPr>
            <a:normAutofit/>
          </a:bodyPr>
          <a:lstStyle/>
          <a:p>
            <a:r>
              <a:rPr lang="en-US" sz="2400" b="1">
                <a:latin typeface="Arial" panose="020b0604020202020204" pitchFamily="34" charset="0"/>
                <a:cs typeface="Arial" panose="020b0604020202020204" pitchFamily="34" charset="0"/>
              </a:rPr>
              <a:t>Physician is paid: </a:t>
            </a:r>
            <a:r>
              <a:rPr lang="en-US" sz="2400">
                <a:latin typeface="Arial" panose="020b0604020202020204" pitchFamily="34" charset="0"/>
                <a:cs typeface="Arial" panose="020b0604020202020204" pitchFamily="34" charset="0"/>
              </a:rPr>
              <a:t>Fee for service, Monthly Capitation Payment (MCP) and if an equity partner and participating in a managed care or ESRD Seamless Care Organization (ESCO) environment, possibly sharing in the overall savings or losses.</a:t>
            </a:r>
          </a:p>
          <a:p>
            <a:r>
              <a:rPr lang="en-US" sz="2400" b="1">
                <a:latin typeface="Arial" panose="020b0604020202020204" pitchFamily="34" charset="0"/>
                <a:cs typeface="Arial" panose="020b0604020202020204" pitchFamily="34" charset="0"/>
              </a:rPr>
              <a:t>Hospital is paid: </a:t>
            </a:r>
            <a:r>
              <a:rPr lang="en-US" sz="2400">
                <a:latin typeface="Arial" panose="020b0604020202020204" pitchFamily="34" charset="0"/>
                <a:cs typeface="Arial" panose="020b0604020202020204" pitchFamily="34" charset="0"/>
              </a:rPr>
              <a:t>Diagnostic Related Group (DRG) with adjusters and possibly sharing in savings or losses if an equity partner in a managed care organization or an ESCO.</a:t>
            </a:r>
          </a:p>
          <a:p>
            <a:r>
              <a:rPr lang="en-US" sz="2400" b="1">
                <a:latin typeface="Arial" panose="020b0604020202020204" pitchFamily="34" charset="0"/>
                <a:cs typeface="Arial" panose="020b0604020202020204" pitchFamily="34" charset="0"/>
              </a:rPr>
              <a:t>Dialysis unit: </a:t>
            </a:r>
            <a:r>
              <a:rPr lang="en-US" sz="2400">
                <a:latin typeface="Arial" panose="020b0604020202020204" pitchFamily="34" charset="0"/>
                <a:cs typeface="Arial" panose="020b0604020202020204" pitchFamily="34" charset="0"/>
              </a:rPr>
              <a:t>Bundled rate with modifiers on a per treatment basis from Centers for Medicare Services (CMS), Contractual per treatment payments from private payers and possibly sharing in savings or losses if an equity partner in a managed care organization or an ESCO.</a:t>
            </a:r>
          </a:p>
        </p:txBody>
      </p:sp>
      <p:sp>
        <p:nvSpPr>
          <p:cNvPr id="4" name="Subtitle 3">
            <a:extLst>
              <a:ext uri="{FF2B5EF4-FFF2-40B4-BE49-F238E27FC236}">
                <a16:creationId xmlns:a16="http://schemas.microsoft.com/office/drawing/2014/main" id="{5F432294-39A3-4433-99B2-5F5B450A2C51}"/>
              </a:ext>
            </a:extLst>
          </p:cNvPr>
          <p:cNvSpPr>
            <a:spLocks noGrp="1" noSelect="1" noMove="1" noResize="1" noTextEdit="1"/>
          </p:cNvSpPr>
          <p:nvPr>
            <p:ph type="subTitle" idx="10"/>
          </p:nvPr>
        </p:nvSpPr>
        <p:spPr/>
        <p:txBody>
          <a:bodyPr/>
          <a:lstStyle/>
          <a:p>
            <a:r>
              <a:rPr lang="en-US"/>
              <a:t>reimbursement</a:t>
            </a:r>
          </a:p>
        </p:txBody>
      </p:sp>
      <p:sp>
        <p:nvSpPr>
          <p:cNvPr id="5" name="TextBox 4">
            <a:extLst>
              <a:ext uri="{FF2B5EF4-FFF2-40B4-BE49-F238E27FC236}">
                <a16:creationId xmlns:a16="http://schemas.microsoft.com/office/drawing/2014/main" id="{DEF90E4C-20A4-48EB-9564-7FBE8AFA10E4}"/>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729232997"/>
      </p:ext>
    </p:extLst>
  </p:cSld>
  <p:clrMapOvr>
    <a:masterClrMapping/>
  </p:clrMapOvr>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1E7A481-6B30-4A31-8D49-82A24A3C5B6F}"/>
              </a:ext>
            </a:extLst>
          </p:cNvPr>
          <p:cNvSpPr>
            <a:spLocks noGrp="1" noSelect="1" noMove="1" noResize="1" noTextEdit="1"/>
          </p:cNvSpPr>
          <p:nvPr>
            <p:ph type="title"/>
          </p:nvPr>
        </p:nvSpPr>
        <p:spPr>
          <a:xfrm>
            <a:off x="620452" y="703503"/>
            <a:ext cx="11571547" cy="1078992"/>
          </a:xfrm>
        </p:spPr>
        <p:txBody>
          <a:bodyPr>
            <a:noAutofit/>
          </a:bodyPr>
          <a:lstStyle/>
          <a:p>
            <a:r>
              <a:rPr lang="en-US" sz="3500">
                <a:solidFill>
                  <a:schemeClr val="accent3"/>
                </a:solidFill>
              </a:rPr>
              <a:t>Historical Review, or the Days Pre-“BUNDLE” </a:t>
            </a:r>
            <a:br>
              <a:rPr lang="en-US" sz="3500">
                <a:solidFill>
                  <a:schemeClr val="accent3"/>
                </a:solidFill>
              </a:rPr>
            </a:br>
            <a:r>
              <a:rPr lang="en-US" sz="3500" b="0">
                <a:solidFill>
                  <a:schemeClr val="accent3"/>
                </a:solidFill>
              </a:rPr>
              <a:t>From the Perspectives of CMMS and Dialysis Providers</a:t>
            </a:r>
          </a:p>
        </p:txBody>
      </p:sp>
      <p:sp>
        <p:nvSpPr>
          <p:cNvPr id="3" name="Content Placeholder 2">
            <a:extLst>
              <a:ext uri="{FF2B5EF4-FFF2-40B4-BE49-F238E27FC236}">
                <a16:creationId xmlns:a16="http://schemas.microsoft.com/office/drawing/2014/main" id="{7BBA7777-BC05-41C8-9EF4-94FFC86DAF16}"/>
              </a:ext>
            </a:extLst>
          </p:cNvPr>
          <p:cNvSpPr>
            <a:spLocks noGrp="1" noSelect="1" noMove="1" noResize="1" noTextEdit="1"/>
          </p:cNvSpPr>
          <p:nvPr>
            <p:ph sz="half" idx="4294967295"/>
          </p:nvPr>
        </p:nvSpPr>
        <p:spPr>
          <a:xfrm>
            <a:off x="620455" y="1763488"/>
            <a:ext cx="10951093" cy="4486705"/>
          </a:xfrm>
        </p:spPr>
        <p:txBody>
          <a:bodyPr>
            <a:noAutofit/>
          </a:bodyPr>
          <a:lstStyle/>
          <a:p>
            <a:pPr marL="0" indent="0">
              <a:spcBef>
                <a:spcPct val="0"/>
              </a:spcBef>
              <a:buNone/>
            </a:pPr>
            <a:r>
              <a:rPr lang="en-US" sz="2000" b="1">
                <a:solidFill>
                  <a:schemeClr val="tx1">
                    <a:lumMod val="65000"/>
                    <a:lumOff val="35000"/>
                  </a:schemeClr>
                </a:solidFill>
                <a:latin typeface="Arial" panose="020b0604020202020204" pitchFamily="34" charset="0"/>
                <a:cs typeface="Arial" panose="020b0604020202020204" pitchFamily="34" charset="0"/>
              </a:rPr>
              <a:t>In the past (prior to 2011), providers were able to bill:</a:t>
            </a:r>
          </a:p>
          <a:p>
            <a:pPr fontAlgn="t">
              <a:spcBef>
                <a:spcPct val="0"/>
              </a:spcBef>
            </a:pPr>
            <a:r>
              <a:rPr lang="en-US" sz="2000">
                <a:solidFill>
                  <a:schemeClr val="tx1">
                    <a:lumMod val="65000"/>
                    <a:lumOff val="35000"/>
                  </a:schemeClr>
                </a:solidFill>
                <a:latin typeface="Arial" panose="020b0604020202020204" pitchFamily="34" charset="0"/>
                <a:cs typeface="Arial" panose="020b0604020202020204" pitchFamily="34" charset="0"/>
              </a:rPr>
              <a:t>A Composite Rate for each dialysis treatment</a:t>
            </a:r>
          </a:p>
          <a:p>
            <a:pPr fontAlgn="t">
              <a:spcBef>
                <a:spcPct val="0"/>
              </a:spcBef>
            </a:pPr>
            <a:r>
              <a:rPr lang="en-US" sz="2000">
                <a:solidFill>
                  <a:schemeClr val="tx1">
                    <a:lumMod val="65000"/>
                    <a:lumOff val="35000"/>
                  </a:schemeClr>
                </a:solidFill>
                <a:latin typeface="Arial" panose="020b0604020202020204" pitchFamily="34" charset="0"/>
                <a:cs typeface="Arial" panose="020b0604020202020204" pitchFamily="34" charset="0"/>
              </a:rPr>
              <a:t>Separately bill for:</a:t>
            </a:r>
          </a:p>
          <a:p>
            <a:pPr lvl="1" fontAlgn="t">
              <a:spcBef>
                <a:spcPct val="0"/>
              </a:spcBef>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Dialysis specific meds:</a:t>
            </a:r>
          </a:p>
          <a:p>
            <a:pPr lvl="2" fontAlgn="t">
              <a:spcBef>
                <a:spcPct val="0"/>
              </a:spcBef>
            </a:pPr>
            <a:r>
              <a:rPr lang="en-US">
                <a:solidFill>
                  <a:schemeClr val="tx1">
                    <a:lumMod val="65000"/>
                    <a:lumOff val="35000"/>
                  </a:schemeClr>
                </a:solidFill>
                <a:latin typeface="Arial" panose="020b0604020202020204" pitchFamily="34" charset="0"/>
                <a:cs typeface="Arial" panose="020b0604020202020204" pitchFamily="34" charset="0"/>
              </a:rPr>
              <a:t>ESA usage</a:t>
            </a:r>
          </a:p>
          <a:p>
            <a:pPr lvl="2" fontAlgn="t">
              <a:spcBef>
                <a:spcPct val="0"/>
              </a:spcBef>
            </a:pPr>
            <a:r>
              <a:rPr lang="en-US" err="1">
                <a:solidFill>
                  <a:schemeClr val="tx1">
                    <a:lumMod val="65000"/>
                    <a:lumOff val="35000"/>
                  </a:schemeClr>
                </a:solidFill>
                <a:latin typeface="Arial" panose="020b0604020202020204" pitchFamily="34" charset="0"/>
                <a:cs typeface="Arial" panose="020b0604020202020204" pitchFamily="34" charset="0"/>
              </a:rPr>
              <a:t>Vit D usage</a:t>
            </a:r>
          </a:p>
          <a:p>
            <a:pPr lvl="2" fontAlgn="t">
              <a:spcBef>
                <a:spcPct val="0"/>
              </a:spcBef>
            </a:pPr>
            <a:r>
              <a:rPr lang="en-US">
                <a:solidFill>
                  <a:schemeClr val="tx1">
                    <a:lumMod val="65000"/>
                    <a:lumOff val="35000"/>
                  </a:schemeClr>
                </a:solidFill>
                <a:latin typeface="Arial" panose="020b0604020202020204" pitchFamily="34" charset="0"/>
                <a:cs typeface="Arial" panose="020b0604020202020204" pitchFamily="34" charset="0"/>
              </a:rPr>
              <a:t>Iron usage</a:t>
            </a:r>
          </a:p>
          <a:p>
            <a:pPr lvl="1" fontAlgn="t">
              <a:spcBef>
                <a:spcPct val="0"/>
              </a:spcBef>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Other Injectables</a:t>
            </a:r>
          </a:p>
          <a:p>
            <a:pPr lvl="1" fontAlgn="t">
              <a:spcBef>
                <a:spcPct val="0"/>
              </a:spcBef>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Labs</a:t>
            </a:r>
          </a:p>
          <a:p>
            <a:pPr lvl="1" fontAlgn="t">
              <a:spcBef>
                <a:spcPct val="0"/>
              </a:spcBef>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Durable Medical Equipment</a:t>
            </a:r>
          </a:p>
          <a:p>
            <a:pPr lvl="1" fontAlgn="t">
              <a:spcBef>
                <a:spcPct val="0"/>
              </a:spcBef>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Other Supplies</a:t>
            </a:r>
          </a:p>
          <a:p>
            <a:pPr lvl="1" fontAlgn="t">
              <a:spcBef>
                <a:spcPct val="0"/>
              </a:spcBef>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Part D oral meds with IV equivalent</a:t>
            </a:r>
          </a:p>
          <a:p>
            <a:pPr marL="0" indent="0" fontAlgn="t">
              <a:spcBef>
                <a:spcPct val="0"/>
              </a:spcBef>
              <a:buNone/>
            </a:pPr>
            <a:endParaRPr lang="en-US" sz="2000" b="1">
              <a:solidFill>
                <a:schemeClr val="tx1">
                  <a:lumMod val="65000"/>
                  <a:lumOff val="35000"/>
                </a:schemeClr>
              </a:solidFill>
              <a:latin typeface="Arial" panose="020b0604020202020204" pitchFamily="34" charset="0"/>
              <a:cs typeface="Arial" panose="020b0604020202020204" pitchFamily="34" charset="0"/>
            </a:endParaRPr>
          </a:p>
          <a:p>
            <a:pPr marL="0" indent="0" fontAlgn="t">
              <a:spcBef>
                <a:spcPct val="0"/>
              </a:spcBef>
              <a:buNone/>
            </a:pPr>
            <a:r>
              <a:rPr lang="en-US" sz="2000" b="1">
                <a:solidFill>
                  <a:schemeClr val="tx1">
                    <a:lumMod val="65000"/>
                    <a:lumOff val="35000"/>
                  </a:schemeClr>
                </a:solidFill>
                <a:latin typeface="Arial" panose="020b0604020202020204" pitchFamily="34" charset="0"/>
                <a:cs typeface="Arial" panose="020b0604020202020204" pitchFamily="34" charset="0"/>
              </a:rPr>
              <a:t>Since 2011, providers were paid a “bundled payment” per treatment based on a 3/week HD schedule.</a:t>
            </a:r>
            <a:endParaRPr lang="en-US" sz="2000">
              <a:solidFill>
                <a:schemeClr val="tx1">
                  <a:lumMod val="65000"/>
                  <a:lumOff val="35000"/>
                </a:schemeClr>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749D9D1F-6D19-4039-809A-5DC21B3D691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373603000"/>
      </p:ext>
    </p:extLst>
  </p:cSld>
  <p:clrMapOvr>
    <a:masterClrMapping/>
  </p:clrMapOvr>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35E7C34B-0D0F-4093-942D-CC22D7C27BFF}"/>
              </a:ext>
            </a:extLst>
          </p:cNvPr>
          <p:cNvSpPr>
            <a:spLocks noGrp="1" noSelect="1" noMove="1" noResize="1" noTextEdit="1"/>
          </p:cNvSpPr>
          <p:nvPr>
            <p:ph type="title"/>
          </p:nvPr>
        </p:nvSpPr>
        <p:spPr>
          <a:xfrm>
            <a:off x="617932" y="702298"/>
            <a:ext cx="11574068" cy="1078992"/>
          </a:xfrm>
        </p:spPr>
        <p:txBody>
          <a:bodyPr>
            <a:noAutofit/>
          </a:bodyPr>
          <a:lstStyle/>
          <a:p>
            <a:r>
              <a:rPr lang="en-US" sz="4000">
                <a:solidFill>
                  <a:schemeClr val="accent3"/>
                </a:solidFill>
              </a:rPr>
              <a:t>Monthly Capitation Fee (MCP) for Physicians</a:t>
            </a:r>
          </a:p>
        </p:txBody>
      </p:sp>
      <p:sp>
        <p:nvSpPr>
          <p:cNvPr id="3" name="Content Placeholder 2">
            <a:extLst>
              <a:ext uri="{FF2B5EF4-FFF2-40B4-BE49-F238E27FC236}">
                <a16:creationId xmlns:a16="http://schemas.microsoft.com/office/drawing/2014/main" id="{60AA77DB-06DB-4A53-9611-A78745BC6DEC}"/>
              </a:ext>
            </a:extLst>
          </p:cNvPr>
          <p:cNvSpPr>
            <a:spLocks noGrp="1" noSelect="1" noMove="1" noResize="1" noTextEdit="1"/>
          </p:cNvSpPr>
          <p:nvPr>
            <p:ph sz="half" idx="4294967295"/>
          </p:nvPr>
        </p:nvSpPr>
        <p:spPr>
          <a:xfrm>
            <a:off x="617932" y="1618889"/>
            <a:ext cx="11343696" cy="4751109"/>
          </a:xfrm>
        </p:spPr>
        <p:txBody>
          <a:bodyPr>
            <a:noAutofit/>
          </a:bodyPr>
          <a:lstStyle/>
          <a:p>
            <a:pPr>
              <a:spcBef>
                <a:spcPct val="0"/>
              </a:spcBef>
            </a:pPr>
            <a:r>
              <a:rPr lang="en-US" sz="2000">
                <a:solidFill>
                  <a:schemeClr val="tx1">
                    <a:lumMod val="65000"/>
                    <a:lumOff val="35000"/>
                  </a:schemeClr>
                </a:solidFill>
                <a:latin typeface="Arial" panose="020b0604020202020204" pitchFamily="34" charset="0"/>
                <a:cs typeface="Arial" panose="020b0604020202020204" pitchFamily="34" charset="0"/>
              </a:rPr>
              <a:t>Historically, physicians were paid one monthly rate for care of patients. No documentation of # of visits was needed.</a:t>
            </a:r>
          </a:p>
          <a:p>
            <a:pPr>
              <a:spcBef>
                <a:spcPct val="0"/>
              </a:spcBef>
            </a:pPr>
            <a:r>
              <a:rPr lang="en-US" sz="2000">
                <a:solidFill>
                  <a:schemeClr val="tx1">
                    <a:lumMod val="65000"/>
                    <a:lumOff val="35000"/>
                  </a:schemeClr>
                </a:solidFill>
                <a:latin typeface="Arial" panose="020b0604020202020204" pitchFamily="34" charset="0"/>
                <a:cs typeface="Arial" panose="020b0604020202020204" pitchFamily="34" charset="0"/>
              </a:rPr>
              <a:t>CMS changed that approach, and physicians are now paid an MCP, which varies based on:</a:t>
            </a:r>
          </a:p>
          <a:p>
            <a:pPr lvl="1">
              <a:spcBef>
                <a:spcPct val="0"/>
              </a:spcBef>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Center HD patient or home patient.</a:t>
            </a:r>
          </a:p>
          <a:p>
            <a:pPr lvl="2">
              <a:spcBef>
                <a:spcPct val="0"/>
              </a:spcBef>
            </a:pPr>
            <a:r>
              <a:rPr lang="en-US">
                <a:solidFill>
                  <a:schemeClr val="tx1">
                    <a:lumMod val="65000"/>
                    <a:lumOff val="35000"/>
                  </a:schemeClr>
                </a:solidFill>
                <a:latin typeface="Arial" panose="020b0604020202020204" pitchFamily="34" charset="0"/>
                <a:cs typeface="Arial" panose="020b0604020202020204" pitchFamily="34" charset="0"/>
              </a:rPr>
              <a:t>Payment varies based on # of visits for center HD (1, 2 or 3, 4, or more).</a:t>
            </a:r>
          </a:p>
          <a:p>
            <a:pPr lvl="2">
              <a:spcBef>
                <a:spcPct val="0"/>
              </a:spcBef>
            </a:pPr>
            <a:r>
              <a:rPr lang="en-US">
                <a:solidFill>
                  <a:schemeClr val="tx1">
                    <a:lumMod val="65000"/>
                    <a:lumOff val="35000"/>
                  </a:schemeClr>
                </a:solidFill>
                <a:latin typeface="Arial" panose="020b0604020202020204" pitchFamily="34" charset="0"/>
                <a:cs typeface="Arial" panose="020b0604020202020204" pitchFamily="34" charset="0"/>
              </a:rPr>
              <a:t>Payment is a fixed per month amount for home dialysis (same for home HD and for PD).</a:t>
            </a:r>
          </a:p>
          <a:p>
            <a:pPr lvl="3">
              <a:spcBef>
                <a:spcPct val="0"/>
              </a:spcBef>
            </a:pPr>
            <a:r>
              <a:rPr lang="en-US" sz="2000">
                <a:solidFill>
                  <a:schemeClr val="tx1">
                    <a:lumMod val="65000"/>
                    <a:lumOff val="35000"/>
                  </a:schemeClr>
                </a:solidFill>
                <a:latin typeface="Arial" panose="020b0604020202020204" pitchFamily="34" charset="0"/>
                <a:cs typeface="Arial" panose="020b0604020202020204" pitchFamily="34" charset="0"/>
              </a:rPr>
              <a:t>Historically, this fixed per month payment was less than the 4 visits per month payment for center HD.</a:t>
            </a:r>
          </a:p>
          <a:p>
            <a:pPr lvl="2">
              <a:spcBef>
                <a:spcPct val="0"/>
              </a:spcBef>
            </a:pPr>
            <a:r>
              <a:rPr lang="en-US">
                <a:solidFill>
                  <a:schemeClr val="tx1">
                    <a:lumMod val="65000"/>
                    <a:lumOff val="35000"/>
                  </a:schemeClr>
                </a:solidFill>
                <a:latin typeface="Arial" panose="020b0604020202020204" pitchFamily="34" charset="0"/>
                <a:cs typeface="Arial" panose="020b0604020202020204" pitchFamily="34" charset="0"/>
              </a:rPr>
              <a:t>Starting in 2020, in the proposed AAKH executive order, the MCP payment can be adjusted based on outcomes such as use of home dialysis and transplant.</a:t>
            </a:r>
          </a:p>
          <a:p>
            <a:pPr lvl="1">
              <a:spcBef>
                <a:spcPct val="0"/>
              </a:spcBef>
              <a:buFont typeface="Courier New" panose="02070309020205020404" pitchFamily="49" charset="0"/>
              <a:buChar char="o"/>
            </a:pPr>
            <a:r>
              <a:rPr lang="en-US" sz="2000">
                <a:solidFill>
                  <a:schemeClr val="tx1">
                    <a:lumMod val="65000"/>
                    <a:lumOff val="35000"/>
                  </a:schemeClr>
                </a:solidFill>
                <a:latin typeface="Arial" panose="020b0604020202020204" pitchFamily="34" charset="0"/>
                <a:cs typeface="Arial" panose="020b0604020202020204" pitchFamily="34" charset="0"/>
              </a:rPr>
              <a:t>Caveats: </a:t>
            </a:r>
          </a:p>
          <a:p>
            <a:pPr lvl="2">
              <a:spcBef>
                <a:spcPct val="0"/>
              </a:spcBef>
            </a:pPr>
            <a:r>
              <a:rPr lang="en-US">
                <a:solidFill>
                  <a:schemeClr val="tx1">
                    <a:lumMod val="65000"/>
                    <a:lumOff val="35000"/>
                  </a:schemeClr>
                </a:solidFill>
                <a:latin typeface="Arial" panose="020b0604020202020204" pitchFamily="34" charset="0"/>
                <a:cs typeface="Arial" panose="020b0604020202020204" pitchFamily="34" charset="0"/>
              </a:rPr>
              <a:t>There must be an equivalent of a “comprehensive visit” done by one person.</a:t>
            </a:r>
          </a:p>
          <a:p>
            <a:pPr lvl="3">
              <a:spcBef>
                <a:spcPct val="0"/>
              </a:spcBef>
            </a:pPr>
            <a:r>
              <a:rPr lang="en-US" sz="2000">
                <a:solidFill>
                  <a:schemeClr val="tx1">
                    <a:lumMod val="65000"/>
                    <a:lumOff val="35000"/>
                  </a:schemeClr>
                </a:solidFill>
                <a:latin typeface="Arial" panose="020b0604020202020204" pitchFamily="34" charset="0"/>
                <a:cs typeface="Arial" panose="020b0604020202020204" pitchFamily="34" charset="0"/>
              </a:rPr>
              <a:t>This can be done during multiple visits over the month and includes review of access and labs.</a:t>
            </a:r>
          </a:p>
          <a:p>
            <a:pPr lvl="2">
              <a:spcBef>
                <a:spcPct val="0"/>
              </a:spcBef>
            </a:pPr>
            <a:r>
              <a:rPr lang="en-US">
                <a:solidFill>
                  <a:schemeClr val="tx1">
                    <a:lumMod val="65000"/>
                    <a:lumOff val="35000"/>
                  </a:schemeClr>
                </a:solidFill>
                <a:latin typeface="Arial" panose="020b0604020202020204" pitchFamily="34" charset="0"/>
                <a:cs typeface="Arial" panose="020b0604020202020204" pitchFamily="34" charset="0"/>
              </a:rPr>
              <a:t>Other providers in the practice could do visits 2, 3, and 4, where less documentation is needed.</a:t>
            </a:r>
          </a:p>
        </p:txBody>
      </p:sp>
      <p:sp>
        <p:nvSpPr>
          <p:cNvPr id="6" name="TextBox 5">
            <a:extLst>
              <a:ext uri="{FF2B5EF4-FFF2-40B4-BE49-F238E27FC236}">
                <a16:creationId xmlns:a16="http://schemas.microsoft.com/office/drawing/2014/main" id="{89A6BD7E-E0E2-4D31-ADC0-C96B9C12487B}"/>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4119716867"/>
      </p:ext>
    </p:extLst>
  </p:cSld>
  <p:clrMapOvr>
    <a:masterClrMapping/>
  </p:clrMapOvr>
  <p:transition/>
  <p:timing/>
</p:sld>
</file>

<file path=ppt/tags/tag1.xml><?xml version="1.0" encoding="utf-8"?>
<p:tagLst xmlns:p="http://schemas.openxmlformats.org/presentationml/2006/main">
  <p:tag name="AS_NET" val="4.0.30319.42000"/>
  <p:tag name="AS_OS" val="Microsoft Windows NT 10.0.17763.0"/>
  <p:tag name="AS_RELEASE_DATE" val="2024.06.14"/>
  <p:tag name="AS_TITLE" val="Aspose.Slides for .NET 4.0 Client Profile"/>
  <p:tag name="AS_VERSION" val="24.6"/>
</p:tagLst>
</file>

<file path=ppt/theme/theme1.xml><?xml version="1.0" encoding="utf-8"?>
<a:theme xmlns:r="http://schemas.openxmlformats.org/officeDocument/2006/relationships" xmlns:a="http://schemas.openxmlformats.org/drawingml/2006/main" name="Office Theme">
  <a:themeElements>
    <a:clrScheme name="ASN THEME COLORS">
      <a:dk1>
        <a:sysClr val="windowText" lastClr="000000"/>
      </a:dk1>
      <a:lt1>
        <a:sysClr val="window" lastClr="FFFFFF"/>
      </a:lt1>
      <a:dk2>
        <a:srgbClr val="3F2A7D"/>
      </a:dk2>
      <a:lt2>
        <a:srgbClr val="96C4D4"/>
      </a:lt2>
      <a:accent1>
        <a:srgbClr val="00468B"/>
      </a:accent1>
      <a:accent2>
        <a:srgbClr val="FF8200"/>
      </a:accent2>
      <a:accent3>
        <a:srgbClr val="008EAA"/>
      </a:accent3>
      <a:accent4>
        <a:srgbClr val="319B42"/>
      </a:accent4>
      <a:accent5>
        <a:srgbClr val="3F2A56"/>
      </a:accent5>
      <a:accent6>
        <a:srgbClr val="FFB500"/>
      </a:accent6>
      <a:hlink>
        <a:srgbClr val="0000FF"/>
      </a:hlink>
      <a:folHlink>
        <a:srgbClr val="800080"/>
      </a:folHlink>
    </a:clrScheme>
    <a:fontScheme name="Office">
      <a:majorFont>
        <a:latin typeface="Calibri Light"/>
        <a:ea typeface="Calibri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theme>
</file>

<file path=docProps/app.xml><?xml version="1.0" encoding="utf-8"?>
<Properties xmlns:vt="http://schemas.openxmlformats.org/officeDocument/2006/docPropsVTypes" xmlns="http://schemas.openxmlformats.org/officeDocument/2006/extended-properties">
  <Company/>
  <PresentationFormat>Widescreen</PresentationFormat>
  <Paragraphs>447</Paragraphs>
  <Slides>65</Slides>
  <Notes>24</Notes>
  <TotalTime>8429</TotalTime>
  <HiddenSlides>0</HiddenSlides>
  <MMClips>0</MMClips>
  <ScaleCrop>0</ScaleCrop>
  <HeadingPairs>
    <vt:vector baseType="variant" size="6">
      <vt:variant>
        <vt:lpstr>Fonts used</vt:lpstr>
      </vt:variant>
      <vt:variant>
        <vt:i4>11</vt:i4>
      </vt:variant>
      <vt:variant>
        <vt:lpstr>Theme</vt:lpstr>
      </vt:variant>
      <vt:variant>
        <vt:i4>1</vt:i4>
      </vt:variant>
      <vt:variant>
        <vt:lpstr>Slide Titles</vt:lpstr>
      </vt:variant>
      <vt:variant>
        <vt:i4>65</vt:i4>
      </vt:variant>
    </vt:vector>
  </HeadingPairs>
  <TitlesOfParts>
    <vt:vector baseType="lpstr" size="77">
      <vt:lpstr>Arial</vt:lpstr>
      <vt:lpstr>Calibri Light</vt:lpstr>
      <vt:lpstr>Calibri</vt:lpstr>
      <vt:lpstr>Segoe</vt:lpstr>
      <vt:lpstr>Gotham Black</vt:lpstr>
      <vt:lpstr>Gotham</vt:lpstr>
      <vt:lpstr>Courier New</vt:lpstr>
      <vt:lpstr>Times New Roman</vt:lpstr>
      <vt:lpstr>Monotype Sorts</vt:lpstr>
      <vt:lpstr>Symbol</vt:lpstr>
      <vt:lpstr>SimSun</vt:lpstr>
      <vt:lpstr>Office Theme</vt:lpstr>
      <vt:lpstr>Financial Considerations for Dialysis Physicians and Providers</vt:lpstr>
      <vt:lpstr>John M. Burkart</vt:lpstr>
      <vt:lpstr>Learning Objectives</vt:lpstr>
      <vt:lpstr>Why More Home Dialysis? It’s the Right Thing to Do.</vt:lpstr>
      <vt:lpstr>Trends in Numbers of Point Prevalent ESRD Patients, 2004-2016: By Insurance Coverage</vt:lpstr>
      <vt:lpstr>Case Presentation</vt:lpstr>
      <vt:lpstr>General Types of Reimbursement for Dialysis</vt:lpstr>
      <vt:lpstr>Historical Review, or the Days Pre-“BUNDLE” From the Perspectives of CMMS and Dialysis Providers</vt:lpstr>
      <vt:lpstr>Monthly Capitation Fee (MCP) for Physicians</vt:lpstr>
      <vt:lpstr>Basis MCP Reimbursement RatesTrend Toward Decreasing over Time</vt:lpstr>
      <vt:lpstr>PowerPoint Presentation</vt:lpstr>
      <vt:lpstr>MCP and a Quality Modifier</vt:lpstr>
      <vt:lpstr>Historical Total Medicare ESRD Expenditures: Per Person Per Year (PPPY), by Modality </vt:lpstr>
      <vt:lpstr>Historical Total Medicare Spending on Separately Billable Medications (Injectables – add on to composite in final bundle)</vt:lpstr>
      <vt:lpstr>CMS Stated Rationale for ESRD Prospective Payment System (PPS) or “Bundled Payment”</vt:lpstr>
      <vt:lpstr>Determination of Initial “Bundled Payment”</vt:lpstr>
      <vt:lpstr>Components for Estimate of Original per Treatment Cost Used to Determine Bundled Payment – Unadjusted </vt:lpstr>
      <vt:lpstr>Average Medicare Allowable Charges: HD and PD – Basis for Proposed Ruling Using FY 2004-2006</vt:lpstr>
      <vt:lpstr>Example of Effect Initial Bundle Had on Reimbursement for Providers (2011)</vt:lpstr>
      <vt:lpstr>The Times They Are A-Changing:Examples of Bundled Payment Amounts over Time</vt:lpstr>
      <vt:lpstr>Likely Bottom Line from Initial Bundled Payment (PPS)</vt:lpstr>
      <vt:lpstr>Onset of Dialysis Multiplier</vt:lpstr>
      <vt:lpstr>Onset of Dialysis and Use of Home Dialysis in Medicare Eligible Patients Who Are NOT a Participant at time of Start of Dialysis</vt:lpstr>
      <vt:lpstr>Additional Financial Reasons to Do Home Dialysis</vt:lpstr>
      <vt:lpstr>Bundled Payment Is then Adjusted Based on Modifiers and “Performance” or “Quality”</vt:lpstr>
      <vt:lpstr>Accountable Care Organizations (ACOs), ESCO, Managed Care, and Home Dialysis</vt:lpstr>
      <vt:lpstr>Trends in Use of Home Dialysis Post Bundle: Incident Cases, by Modality, in U.S. Population, 1980-2016</vt:lpstr>
      <vt:lpstr>Trends in Use of Home Dialysis Post Bundle: Prevalent Cases, by Modality, in the U.S. Population, 1980-2016</vt:lpstr>
      <vt:lpstr>Initial Trends in Use of Home Dialysis Post Bundle:Incident Cases by Modality</vt:lpstr>
      <vt:lpstr>Initial Trends in Use of Home Dialysis Post Bundle: Prevalent Cases by Modality </vt:lpstr>
      <vt:lpstr>Initial Observations Post Bundle</vt:lpstr>
      <vt:lpstr>Case Presentation: Follow Up</vt:lpstr>
      <vt:lpstr>PowerPoint Presentation</vt:lpstr>
      <vt:lpstr>ESRD Prospective Payment System: Baseline for 2020</vt:lpstr>
      <vt:lpstr>Probable CMS Perspective on ESRD Program:In 2020 More Payment Reform Needed</vt:lpstr>
      <vt:lpstr>Trends in Total Medicare and ESRD Fee-for-Service Spending ($, in billions) </vt:lpstr>
      <vt:lpstr>Annual Percent Change in Medicare ESRD Spending, 2004-2016</vt:lpstr>
      <vt:lpstr>Total Medicare ESRD Expenditures, by Modality, 2004-2016</vt:lpstr>
      <vt:lpstr>Total Medicare ESRD Expenditures, by Modality, 2004-2016 Pre and Post Bundle: Per Patient Per Year (PPPY)</vt:lpstr>
      <vt:lpstr>Total Medicare ESRD Expenditures, by Modality, 2004-2016 </vt:lpstr>
      <vt:lpstr>Trends in the Annual Number of ESRD Incident Cases, by Modality, in U.S. Population, 1980-2016</vt:lpstr>
      <vt:lpstr>Mortality Trends PD vs. CHD</vt:lpstr>
      <vt:lpstr>Adjusted Survival by TreatmentCHD vs. PD vs. Transplant</vt:lpstr>
      <vt:lpstr>Comprehensive ESRD Care (CEC) and ESCO Details</vt:lpstr>
      <vt:lpstr>Comprehensive ESRD Care (CEC) ESRD Seamless Care Organization (ESCO)</vt:lpstr>
      <vt:lpstr>CEC ESCO Financial Report(Medicare Comprehensive ESRD Care Model) Performance year 1 (10/15 – 12/16)</vt:lpstr>
      <vt:lpstr>Based on These Observations, CMS Is Looking for New Ways to Adjust Payment for ESRD Care That:</vt:lpstr>
      <vt:lpstr>Potential for New Financial Incentives to Encourage Use of Home Dialysis: 2020 and Beyond</vt:lpstr>
      <vt:lpstr>Executive Order on Advancing American Kidney Health</vt:lpstr>
      <vt:lpstr>Moving Forward in Executive Order (EO)</vt:lpstr>
      <vt:lpstr>Advancing American Kidney Health Models Basis of EO</vt:lpstr>
      <vt:lpstr>Advancing American Kidney HealthMandatory Model (ESRD Treatment Choices or ETC)</vt:lpstr>
      <vt:lpstr>Advancing American Kidney HealthSummary of ESRD Treatment Choices – Adjustments HDPA and PPA</vt:lpstr>
      <vt:lpstr>Advancing American Kidney HealthMandatory Model (ETC) Physician MCP Adjustment</vt:lpstr>
      <vt:lpstr>Potential MCP Adjustment Based on PPA in ETC</vt:lpstr>
      <vt:lpstr>Proposed Physician MCP Payment Modifications Based on PPA in ETC Model</vt:lpstr>
      <vt:lpstr>PPA Metrics in ETC</vt:lpstr>
      <vt:lpstr>Advancing American Kidney HealthVoluntary Models</vt:lpstr>
      <vt:lpstr>Requirements for All CKCCs</vt:lpstr>
      <vt:lpstr>EO: Kidney Care First Model (KCF)Potential Financial Incentives  Overview</vt:lpstr>
      <vt:lpstr>EO: Kidney Care First Model (KCF)Potential Financial Incentives – More Detailed</vt:lpstr>
      <vt:lpstr>EO: Kidney Care First Model (KCF)Potential Financial Incentives – Potential Adjustments</vt:lpstr>
      <vt:lpstr>CKCC Voluntary Models</vt:lpstr>
      <vt:lpstr>ESRD Payments Summary</vt:lpstr>
      <vt:lpstr>PowerPoint Presentation</vt:lpstr>
    </vt:vector>
  </TitlesOfParts>
  <LinksUpToDate>0</LinksUpToDate>
  <SharedDoc>0</SharedDoc>
  <HyperlinksChanged>0</HyperlinksChanged>
  <Application>Aspose.Slides for .NET</Application>
  <AppVersion>24.0600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PowerPoint Presentation</dc:title>
  <dc:creator>Crystal Anderson</dc:creator>
  <cp:lastModifiedBy>Jin Soo Kim</cp:lastModifiedBy>
  <cp:revision>379</cp:revision>
  <cp:lastPrinted>2019-12-03T16:30:03.000</cp:lastPrinted>
  <dcterms:created xsi:type="dcterms:W3CDTF">2017-04-24T15:47:09Z</dcterms:created>
  <dcterms:modified xsi:type="dcterms:W3CDTF">2024-07-18T00:40:08Z</dcterms:modified>
</cp:coreProperties>
</file>