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emf" ContentType="image/x-em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6-->
<p:presentation xmlns:r="http://schemas.openxmlformats.org/officeDocument/2006/relationships" xmlns:a="http://schemas.openxmlformats.org/drawingml/2006/main" xmlns:p="http://schemas.openxmlformats.org/presentationml/2006/main" saveSubsetFonts="1">
  <p:sldMasterIdLst>
    <p:sldMasterId id="2147483648" r:id="rId2"/>
  </p:sldMasterIdLst>
  <p:notesMasterIdLst>
    <p:notesMasterId r:id="rId3"/>
  </p:notesMasterIdLst>
  <p:sldIdLst>
    <p:sldId id="256" r:id="rId4"/>
    <p:sldId id="276" r:id="rId5"/>
    <p:sldId id="307" r:id="rId6"/>
    <p:sldId id="303" r:id="rId7"/>
    <p:sldId id="258" r:id="rId8"/>
    <p:sldId id="277" r:id="rId9"/>
    <p:sldId id="278" r:id="rId10"/>
    <p:sldId id="279" r:id="rId11"/>
    <p:sldId id="280" r:id="rId12"/>
    <p:sldId id="281" r:id="rId13"/>
    <p:sldId id="282" r:id="rId14"/>
    <p:sldId id="283" r:id="rId15"/>
    <p:sldId id="302" r:id="rId16"/>
    <p:sldId id="284" r:id="rId17"/>
    <p:sldId id="285" r:id="rId18"/>
    <p:sldId id="286" r:id="rId19"/>
    <p:sldId id="287" r:id="rId20"/>
    <p:sldId id="288" r:id="rId21"/>
    <p:sldId id="289" r:id="rId22"/>
    <p:sldId id="290" r:id="rId23"/>
    <p:sldId id="291" r:id="rId24"/>
    <p:sldId id="292" r:id="rId25"/>
    <p:sldId id="293" r:id="rId26"/>
    <p:sldId id="295" r:id="rId27"/>
    <p:sldId id="272" r:id="rId28"/>
    <p:sldId id="296" r:id="rId29"/>
    <p:sldId id="297" r:id="rId30"/>
    <p:sldId id="299" r:id="rId31"/>
    <p:sldId id="300" r:id="rId32"/>
    <p:sldId id="301" r:id="rId33"/>
    <p:sldId id="306" r:id="rId34"/>
    <p:sldId id="304" r:id="rId35"/>
  </p:sldIdLst>
  <p:sldSz cx="12192000" cy="6858000"/>
  <p:notesSz cx="6858000" cy="9144000"/>
  <p:custDataLst>
    <p:tags r:id="rId3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ez2Y1Mn8gXTvutpxnGmiFg==" hashData="9nzoUn8cuB0TtD3lidzQIdgf5o0="/>
  <p:extLst>
    <p:ext uri="{521415D9-36F7-43E2-AB2F-B90AF26B5E84}">
      <p14:sectionLst xmlns:p14="http://schemas.microsoft.com/office/powerpoint/2010/main">
        <p14:section name="Default Section" id="{9C3D5B8C-2B30-4BAB-9D4C-D2A7B2D5F223}">
          <p14:sldIdLst>
            <p14:sldId id="256"/>
            <p14:sldId id="276"/>
            <p14:sldId id="307"/>
            <p14:sldId id="303"/>
            <p14:sldId id="258"/>
            <p14:sldId id="277"/>
            <p14:sldId id="278"/>
            <p14:sldId id="279"/>
            <p14:sldId id="280"/>
            <p14:sldId id="281"/>
            <p14:sldId id="282"/>
            <p14:sldId id="283"/>
            <p14:sldId id="302"/>
            <p14:sldId id="284"/>
            <p14:sldId id="285"/>
            <p14:sldId id="286"/>
            <p14:sldId id="287"/>
            <p14:sldId id="288"/>
            <p14:sldId id="289"/>
            <p14:sldId id="290"/>
            <p14:sldId id="291"/>
            <p14:sldId id="292"/>
            <p14:sldId id="293"/>
            <p14:sldId id="295"/>
            <p14:sldId id="272"/>
            <p14:sldId id="296"/>
            <p14:sldId id="297"/>
            <p14:sldId id="299"/>
            <p14:sldId id="300"/>
            <p14:sldId id="301"/>
            <p14:sldId id="306"/>
            <p14:sldId id="304"/>
          </p14:sldIdLst>
        </p14:section>
        <p14:section name="Untitled Section" id="{1E32AF86-A6E1-422F-8936-171779A32B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p="http://schemas.openxmlformats.org/presentationml/2006/main">
  <p:cmAuthor id="1" name="Lisa Netha Xayavong" initials="LNX" lastIdx="0" clrIdx="0">
    <p:extLst>
      <p:ext uri="{19B8F6BF-5375-455C-9EA6-DF929625EA0E}">
        <p15:presenceInfo xmlns:p15="http://schemas.microsoft.com/office/powerpoint/2012/main" userId="S::lxayavong@asn-online.org::60b64769-9ed1-476b-869f-74cc0afccf5b" providerId="AD"/>
      </p:ext>
    </p:extLst>
  </p:cmAuthor>
  <p:cmAuthor id="2" name="Liz Larabell" initials="LL" lastIdx="0" clrIdx="1">
    <p:extLst>
      <p:ext uri="{19B8F6BF-5375-455C-9EA6-DF929625EA0E}">
        <p15:presenceInfo xmlns:p15="http://schemas.microsoft.com/office/powerpoint/2012/main" userId="S::llarabell@asn-online.org::39804378-6794-465b-97b0-23bf43aedd5e" providerId="AD"/>
      </p:ext>
    </p:extLst>
  </p:cmAuthor>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69" autoAdjust="0"/>
    <p:restoredTop sz="94621"/>
  </p:normalViewPr>
  <p:slideViewPr>
    <p:cSldViewPr snapToGrid="0">
      <p:cViewPr>
        <p:scale>
          <a:sx n="90" d="100"/>
          <a:sy n="90" d="100"/>
        </p:scale>
        <p:origin x="324" y="402"/>
      </p:cViewPr>
      <p:guideLst>
        <p:guide orient="horz" pos="2160"/>
        <p:guide pos="3840"/>
      </p:guideLst>
    </p:cSldViewPr>
  </p:slideViewPr>
  <p:notesTextViewPr>
    <p:cViewPr>
      <p:scale>
        <a:sx n="1" d="1"/>
        <a:sy n="1" d="1"/>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tags" Target="tags/tag1.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heme" Target="theme/theme1.xml" /><Relationship Id="rId4" Type="http://schemas.openxmlformats.org/officeDocument/2006/relationships/slide" Target="slides/slide1.xml" /><Relationship Id="rId40"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9B321-329B-F34A-B590-D8742A472EDA}" type="datetimeFigureOut">
              <a:rPr lang="en-US" smtClean="0"/>
              <a:t>2/26/2021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F2DACD-BB36-F445-A070-9F1BBA6F95DB}" type="slidenum">
              <a:rPr lang="en-US" smtClean="0"/>
              <a:t>‹#›</a:t>
            </a:fld>
            <a:endParaRPr lang="en-US"/>
          </a:p>
        </p:txBody>
      </p:sp>
    </p:spTree>
    <p:extLst>
      <p:ext uri="{BB962C8B-B14F-4D97-AF65-F5344CB8AC3E}">
        <p14:creationId val="2468740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fld id="{55F2DACD-BB36-F445-A070-9F1BBA6F95DB}" type="slidenum">
              <a:rPr lang="en-US" smtClean="0"/>
              <a:t>20</a:t>
            </a:fld>
            <a:endParaRPr lang="en-US"/>
          </a:p>
        </p:txBody>
      </p:sp>
    </p:spTree>
    <p:extLst>
      <p:ext uri="{BB962C8B-B14F-4D97-AF65-F5344CB8AC3E}">
        <p14:creationId val="1254350558"/>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10"/>
          </p:nvPr>
        </p:nvSpPr>
        <p:spPr/>
        <p:txBody>
          <a:bodyPr/>
          <a:lstStyle/>
          <a:p>
            <a:fld id="{55F2DACD-BB36-F445-A070-9F1BBA6F95DB}" type="slidenum">
              <a:rPr lang="en-US" smtClean="0"/>
              <a:t>25</a:t>
            </a:fld>
            <a:endParaRPr lang="en-US"/>
          </a:p>
        </p:txBody>
      </p:sp>
    </p:spTree>
    <p:extLst>
      <p:ext uri="{BB962C8B-B14F-4D97-AF65-F5344CB8AC3E}">
        <p14:creationId val="1516940032"/>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emf"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bg>
      <p:bgRef idx="1003">
        <a:schemeClr val="bg2"/>
      </p:bgRef>
    </p:bg>
    <p:spTree>
      <p:nvGrpSpPr>
        <p:cNvPr id="1" name=""/>
        <p:cNvGrpSpPr/>
        <p:nvPr/>
      </p:nvGrpSpPr>
      <p:grpSpPr>
        <a:xfrm>
          <a:off x="0" y="0"/>
          <a:ext cx="0" cy="0"/>
        </a:xfrm>
      </p:grpSpPr>
      <p:sp>
        <p:nvSpPr>
          <p:cNvPr id="2" name="Title 1"/>
          <p:cNvSpPr>
            <a:spLocks noGrp="1"/>
          </p:cNvSpPr>
          <p:nvPr>
            <p:ph type="ctrTitle" hasCustomPrompt="1"/>
          </p:nvPr>
        </p:nvSpPr>
        <p:spPr>
          <a:xfrm>
            <a:off x="5071656" y="2079107"/>
            <a:ext cx="6252184" cy="1806416"/>
          </a:xfrm>
        </p:spPr>
        <p:txBody>
          <a:bodyPr anchor="t">
            <a:normAutofit/>
          </a:bodyPr>
          <a:lstStyle>
            <a:lvl1pPr algn="l">
              <a:defRPr sz="4800" b="1" i="0">
                <a:solidFill>
                  <a:schemeClr val="accent1"/>
                </a:solidFill>
                <a:latin typeface="Segoe"/>
                <a:cs typeface="Segoe"/>
              </a:defRPr>
            </a:lvl1pPr>
          </a:lstStyle>
          <a:p>
            <a:r>
              <a:rPr lang="en-US"/>
              <a:t>CLICK TO EDIT MASTER TITLE STYLE</a:t>
            </a:r>
          </a:p>
        </p:txBody>
      </p:sp>
      <p:sp>
        <p:nvSpPr>
          <p:cNvPr id="3" name="Subtitle 2"/>
          <p:cNvSpPr>
            <a:spLocks noGrp="1"/>
          </p:cNvSpPr>
          <p:nvPr>
            <p:ph type="subTitle" idx="1"/>
          </p:nvPr>
        </p:nvSpPr>
        <p:spPr>
          <a:xfrm>
            <a:off x="5063760" y="3886825"/>
            <a:ext cx="6277841" cy="1655762"/>
          </a:xfrm>
        </p:spPr>
        <p:txBody>
          <a:bodyPr>
            <a:normAutofit/>
          </a:bodyPr>
          <a:lstStyle>
            <a:lvl1pPr marL="0" indent="0" algn="l">
              <a:buNone/>
              <a:defRPr sz="3200" b="0" i="1">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p:cNvSpPr/>
          <p:nvPr userDrawn="1"/>
        </p:nvSpPr>
        <p:spPr>
          <a:xfrm>
            <a:off x="0" y="5621384"/>
            <a:ext cx="12192000" cy="123661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8840413" y="5472611"/>
            <a:ext cx="3005648" cy="1534161"/>
          </a:xfrm>
          <a:prstGeom prst="rect">
            <a:avLst/>
          </a:prstGeom>
        </p:spPr>
      </p:pic>
      <p:pic>
        <p:nvPicPr>
          <p:cNvPr id="6" name="Picture 5" descr="ASN_CLOVER_CROPPED.eps"/>
          <p:cNvPicPr>
            <a:picLocks noChangeAspect="1"/>
          </p:cNvPicPr>
          <p:nvPr userDrawn="1"/>
        </p:nvPicPr>
        <p:blipFill>
          <a:blip r:embed="rId2">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Tree>
    <p:extLst>
      <p:ext uri="{BB962C8B-B14F-4D97-AF65-F5344CB8AC3E}">
        <p14:creationId val="2663316753"/>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5066371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16199996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sp>
        <p:nvSpPr>
          <p:cNvPr id="3" name="Text Placeholder 2"/>
          <p:cNvSpPr>
            <a:spLocks noGrp="1"/>
          </p:cNvSpPr>
          <p:nvPr>
            <p:ph type="body" idx="1"/>
          </p:nvPr>
        </p:nvSpPr>
        <p:spPr>
          <a:xfrm>
            <a:off x="4751571" y="3925200"/>
            <a:ext cx="6542590" cy="1007584"/>
          </a:xfrm>
        </p:spPr>
        <p:txBody>
          <a:bodyPr>
            <a:normAutofit/>
          </a:bodyPr>
          <a:lstStyle>
            <a:lvl1pPr marL="0" indent="0">
              <a:buNone/>
              <a:defRPr sz="32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4724927" y="2451028"/>
            <a:ext cx="7467073" cy="830997"/>
          </a:xfrm>
          <a:prstGeom prst="rect">
            <a:avLst/>
          </a:prstGeom>
          <a:solidFill>
            <a:schemeClr val="accent3"/>
          </a:solidFill>
        </p:spPr>
        <p:txBody>
          <a:bodyPr wrap="square" rtlCol="0">
            <a:spAutoFit/>
          </a:bodyPr>
          <a:lstStyle/>
          <a:p>
            <a:endParaRPr lang="en-US" sz="4800"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4850606" y="2519219"/>
            <a:ext cx="7228155" cy="775460"/>
          </a:xfrm>
        </p:spPr>
        <p:txBody>
          <a:bodyPr>
            <a:noAutofit/>
          </a:bodyPr>
          <a:lstStyle>
            <a:lvl1pPr marL="0" indent="0" algn="l">
              <a:buNone/>
              <a:defRPr sz="48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B66F2423-F400-49C6-AA94-7838DE5DAE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0930687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5036041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9126080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5"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16704130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61964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2" name="Subtitle 2"/>
          <p:cNvSpPr>
            <a:spLocks noGrp="1"/>
          </p:cNvSpPr>
          <p:nvPr>
            <p:ph type="subTitle" idx="11"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597465517"/>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10444813"/>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ntent with Caption">
    <p:spTree>
      <p:nvGrpSpPr>
        <p:cNvPr id="1" name=""/>
        <p:cNvGrpSpPr/>
        <p:nvPr/>
      </p:nvGrpSpPr>
      <p:grpSpPr>
        <a:xfrm>
          <a:off x="0" y="0"/>
          <a:ext cx="0" cy="0"/>
        </a:xfrm>
      </p:grpSpPr>
      <p:sp>
        <p:nvSpPr>
          <p:cNvPr id="2" name="Title 1"/>
          <p:cNvSpPr>
            <a:spLocks noGrp="1"/>
          </p:cNvSpPr>
          <p:nvPr>
            <p:ph type="title"/>
          </p:nvPr>
        </p:nvSpPr>
        <p:spPr>
          <a:xfrm>
            <a:off x="875313" y="1327492"/>
            <a:ext cx="3932237" cy="1088015"/>
          </a:xfrm>
        </p:spPr>
        <p:txBody>
          <a:bodyPr anchor="t">
            <a:normAutofit/>
          </a:bodyPr>
          <a:lstStyle>
            <a:lvl1pPr>
              <a:defRPr sz="3600" b="1" i="0">
                <a:solidFill>
                  <a:schemeClr val="accent2"/>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5183188" y="1314320"/>
            <a:ext cx="6172200" cy="4546730"/>
          </a:xfrm>
        </p:spPr>
        <p:txBody>
          <a:bodyPr>
            <a:normAutofit/>
          </a:bodyPr>
          <a:lstStyle>
            <a:lvl1pPr>
              <a:defRPr sz="2400">
                <a:solidFill>
                  <a:schemeClr val="tx1">
                    <a:lumMod val="65000"/>
                    <a:lumOff val="35000"/>
                  </a:schemeClr>
                </a:solidFill>
                <a:latin typeface="Segoe"/>
                <a:cs typeface="Segoe"/>
              </a:defRPr>
            </a:lvl1pPr>
            <a:lvl2pPr>
              <a:defRPr sz="2000">
                <a:solidFill>
                  <a:schemeClr val="tx1">
                    <a:lumMod val="65000"/>
                    <a:lumOff val="35000"/>
                  </a:schemeClr>
                </a:solidFill>
                <a:latin typeface="Segoe"/>
                <a:cs typeface="Segoe"/>
              </a:defRPr>
            </a:lvl2pPr>
            <a:lvl3pPr>
              <a:defRPr sz="1800">
                <a:solidFill>
                  <a:schemeClr val="tx1">
                    <a:lumMod val="65000"/>
                    <a:lumOff val="35000"/>
                  </a:schemeClr>
                </a:solidFill>
                <a:latin typeface="Segoe"/>
                <a:cs typeface="Segoe"/>
              </a:defRPr>
            </a:lvl3pPr>
            <a:lvl4pPr>
              <a:defRPr sz="1600">
                <a:solidFill>
                  <a:schemeClr val="tx1">
                    <a:lumMod val="65000"/>
                    <a:lumOff val="35000"/>
                  </a:schemeClr>
                </a:solidFill>
                <a:latin typeface="Segoe"/>
                <a:cs typeface="Segoe"/>
              </a:defRPr>
            </a:lvl4pPr>
            <a:lvl5pPr>
              <a:defRPr sz="1600">
                <a:solidFill>
                  <a:schemeClr val="tx1">
                    <a:lumMod val="65000"/>
                    <a:lumOff val="35000"/>
                  </a:schemeClr>
                </a:solidFill>
                <a:latin typeface="Segoe"/>
                <a:cs typeface="Segoe"/>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0381" y="2655282"/>
            <a:ext cx="3901644" cy="3213705"/>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3"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none">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82053857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4695" y="6394833"/>
            <a:ext cx="2844800" cy="365125"/>
          </a:xfrm>
          <a:prstGeom prst="rect">
            <a:avLst/>
          </a:prstGeom>
        </p:spPr>
        <p:txBody>
          <a:bodyPr vert="horz" lIns="91440" tIns="45720" rIns="91440" bIns="45720" rtlCol="0" anchor="ctr"/>
          <a:lstStyle>
            <a:lvl1pPr algn="l">
              <a:defRPr sz="1200" b="1" i="0">
                <a:solidFill>
                  <a:schemeClr val="tx1">
                    <a:tint val="75000"/>
                  </a:schemeClr>
                </a:solidFill>
                <a:latin typeface="Segoe"/>
                <a:cs typeface="Segoe"/>
              </a:defRPr>
            </a:lvl1pPr>
          </a:lstStyle>
          <a:p>
            <a:fld id="{2062FEF5-9C0C-7644-AFB8-36CEBEB72585}" type="slidenum">
              <a:rPr lang="en-US" smtClean="0"/>
              <a:t>‹#›</a:t>
            </a:fld>
            <a:endParaRPr lang="en-US"/>
          </a:p>
        </p:txBody>
      </p:sp>
    </p:spTree>
    <p:extLst>
      <p:ext uri="{BB962C8B-B14F-4D97-AF65-F5344CB8AC3E}">
        <p14:creationId val="134372411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2" r:id="rId5"/>
    <p:sldLayoutId id="2147483658" r:id="rId6"/>
    <p:sldLayoutId id="2147483654" r:id="rId7"/>
    <p:sldLayoutId id="2147483659" r:id="rId8"/>
    <p:sldLayoutId id="2147483656" r:id="rId9"/>
    <p:sldLayoutId id="2147483660" r:id="rId10"/>
    <p:sldLayoutId id="2147483661"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emf" /><Relationship Id="rId3" Type="http://schemas.openxmlformats.org/officeDocument/2006/relationships/hyperlink" Target="https://esrdncc.org/en/fistula-first-catheter-last/" TargetMode="Externa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emf" /><Relationship Id="rId3" Type="http://schemas.openxmlformats.org/officeDocument/2006/relationships/hyperlink" Target="https://esrdncc.org/en/fistula-first-catheter-last/" TargetMode="Externa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emf"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emf"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8.png" /><Relationship Id="rId3" Type="http://schemas.openxmlformats.org/officeDocument/2006/relationships/hyperlink" Target="https://en.wikipedia.org/wiki/Histogram" TargetMode="Externa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9.emf" /><Relationship Id="rId3" Type="http://schemas.openxmlformats.org/officeDocument/2006/relationships/hyperlink" Target="https://en.wikipedia.org/wiki/Pareto_chart" TargetMode="Externa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0.jpeg" /><Relationship Id="rId3" Type="http://schemas.openxmlformats.org/officeDocument/2006/relationships/hyperlink" Target="https://en.wikipedia.org/wiki/Scatter_plot" TargetMode="Externa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1.xml" /><Relationship Id="rId3" Type="http://schemas.openxmlformats.org/officeDocument/2006/relationships/hyperlink" Target="https://esrdncc.org/globalassets/ffcl/nw-11_avg-algorithm.pdf" TargetMode="External" /><Relationship Id="rId4" Type="http://schemas.openxmlformats.org/officeDocument/2006/relationships/image" Target="../media/image11.emf"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hyperlink" Target="https://www.cms.gov/Medicare/Quality-Initiatives-Patient-Assessment-Instruments/ESRDQIP/Downloads/ESRD-QIP-Summary-Payment-Years-2019-2024.pdf" TargetMode="Ex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www.medicare.gov/dialysisfacilitycompare/" TargetMode="Ex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esrdncc.org/en/fistula-first-catheter-last" TargetMode="External" /><Relationship Id="rId3" Type="http://schemas.openxmlformats.org/officeDocument/2006/relationships/hyperlink" Target="https://esrdncc.org/en/fistula-first-catheter-last/" TargetMode="External" /><Relationship Id="rId4" Type="http://schemas.openxmlformats.org/officeDocument/2006/relationships/hyperlink" Target="https://en.wikipedia.org/wiki/Histogram" TargetMode="External" /><Relationship Id="rId5" Type="http://schemas.openxmlformats.org/officeDocument/2006/relationships/hyperlink" Target="https://en.wikipedia.org/wiki/Pareto_chart" TargetMode="External" /><Relationship Id="rId6" Type="http://schemas.openxmlformats.org/officeDocument/2006/relationships/hyperlink" Target="https://en.wikipedia.org/wiki/Scatter_plot" TargetMode="External" /><Relationship Id="rId7" Type="http://schemas.openxmlformats.org/officeDocument/2006/relationships/hyperlink" Target="https://esrdncc.org/globalassets/ffcl/nw-11_avg-algorithm.pdf" TargetMode="External" /><Relationship Id="rId8" Type="http://schemas.openxmlformats.org/officeDocument/2006/relationships/hyperlink" Target="https://www.cms.gov/Medicare/Quality-Initiatives-Patient-Assessment-Instruments/ESRDQIP/Downloads/ESRD-QIP-Summary-Payment-Years-2019-2024.pdf" TargetMode="External" /><Relationship Id="rId9" Type="http://schemas.openxmlformats.org/officeDocument/2006/relationships/hyperlink" Target="https://www.medicare.gov/dialysisfacilitycompare/" TargetMode="Externa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3.emf"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ctrTitle"/>
          </p:nvPr>
        </p:nvSpPr>
        <p:spPr>
          <a:xfrm>
            <a:off x="2442903" y="1611950"/>
            <a:ext cx="9146585" cy="1806416"/>
          </a:xfrm>
        </p:spPr>
        <p:txBody>
          <a:bodyPr>
            <a:normAutofit fontScale="90000"/>
          </a:bodyPr>
          <a:lstStyle/>
          <a:p>
            <a:r>
              <a:rPr lang="en-US" sz="3300" b="0"/>
              <a:t>Administrative Aspects of Operating Dialysis Units</a:t>
            </a:r>
            <a:br>
              <a:rPr lang="en-US" sz="3300" b="0"/>
            </a:br>
            <a:r>
              <a:rPr lang="en-US" sz="4400"/>
              <a:t>Continuous Quality Improvement in Dialysis Units </a:t>
            </a:r>
          </a:p>
        </p:txBody>
      </p:sp>
      <p:sp>
        <p:nvSpPr>
          <p:cNvPr id="3" name="Subtitle 2"/>
          <p:cNvSpPr>
            <a:spLocks noGrp="1" noSelect="1" noMove="1" noResize="1" noTextEdit="1"/>
          </p:cNvSpPr>
          <p:nvPr>
            <p:ph type="subTitle" idx="1"/>
          </p:nvPr>
        </p:nvSpPr>
        <p:spPr>
          <a:xfrm>
            <a:off x="2442368" y="3439635"/>
            <a:ext cx="9749632" cy="2243831"/>
          </a:xfrm>
        </p:spPr>
        <p:txBody>
          <a:bodyPr>
            <a:normAutofit/>
          </a:bodyPr>
          <a:lstStyle/>
          <a:p>
            <a:pPr>
              <a:lnSpc>
                <a:spcPct val="100000"/>
              </a:lnSpc>
            </a:pPr>
            <a:r>
              <a:rPr lang="en-US" sz="3000" b="1"/>
              <a:t>Jay B. Wish, MD, FASN</a:t>
            </a:r>
          </a:p>
          <a:p>
            <a:pPr>
              <a:lnSpc>
                <a:spcPct val="100000"/>
              </a:lnSpc>
            </a:pPr>
            <a:r>
              <a:rPr lang="en-US" sz="3000"/>
              <a:t>Indiana University</a:t>
            </a:r>
          </a:p>
          <a:p>
            <a:endParaRPr lang="en-US" sz="3000"/>
          </a:p>
        </p:txBody>
      </p:sp>
      <p:sp>
        <p:nvSpPr>
          <p:cNvPr id="4" name="TextBox 3">
            <a:extLst>
              <a:ext uri="{FF2B5EF4-FFF2-40B4-BE49-F238E27FC236}">
                <a16:creationId xmlns:a16="http://schemas.microsoft.com/office/drawing/2014/main" id="{B9CE7777-85E6-4F55-BE2E-3EB6CD727506}"/>
              </a:ext>
            </a:extLst>
          </p:cNvPr>
          <p:cNvSpPr txBox="1">
            <a:spLocks noSelect="1" noMove="1" noResize="1" noTextEdit="1"/>
          </p:cNvSpPr>
          <p:nvPr/>
        </p:nvSpPr>
        <p:spPr>
          <a:xfrm>
            <a:off x="1528757" y="700090"/>
            <a:ext cx="9291637" cy="707886"/>
          </a:xfrm>
          <a:prstGeom prst="rect">
            <a:avLst/>
          </a:prstGeom>
          <a:noFill/>
        </p:spPr>
        <p:txBody>
          <a:bodyPr wrap="square" rtlCol="0">
            <a:spAutoFit/>
          </a:bodyPr>
          <a:lstStyle/>
          <a:p>
            <a:r>
              <a:rPr lang="en-US" sz="4000">
                <a:solidFill>
                  <a:schemeClr val="bg1"/>
                </a:solidFill>
                <a:latin typeface="Gotham Black" pitchFamily="50" charset="0"/>
              </a:rPr>
              <a:t>Dialysis Core Curriculum 2021</a:t>
            </a:r>
          </a:p>
        </p:txBody>
      </p:sp>
    </p:spTree>
    <p:extLst>
      <p:ext uri="{BB962C8B-B14F-4D97-AF65-F5344CB8AC3E}">
        <p14:creationId val="22119260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Content Placeholder 5">
            <a:extLst>
              <a:ext uri="{FF2B5EF4-FFF2-40B4-BE49-F238E27FC236}">
                <a16:creationId xmlns:a16="http://schemas.microsoft.com/office/drawing/2014/main" id="{AE8AB6AD-A71A-43D2-90F6-87E072E2FEAB}"/>
              </a:ext>
            </a:extLst>
          </p:cNvPr>
          <p:cNvPicPr>
            <a:picLocks noGrp="1" noSelect="1" noChangeAspect="1" noMove="1" noResize="1"/>
          </p:cNvPicPr>
          <p:nvPr>
            <p:ph idx="1"/>
          </p:nvPr>
        </p:nvPicPr>
        <p:blipFill>
          <a:blip r:embed="rId2"/>
          <a:stretch>
            <a:fillRect/>
          </a:stretch>
        </p:blipFill>
        <p:spPr>
          <a:xfrm>
            <a:off x="1838918" y="1278904"/>
            <a:ext cx="8519681" cy="4572000"/>
          </a:xfrm>
          <a:prstGeom prst="rect">
            <a:avLst/>
          </a:prstGeom>
        </p:spPr>
      </p:pic>
      <p:sp>
        <p:nvSpPr>
          <p:cNvPr id="2" name="Title 1">
            <a:extLst>
              <a:ext uri="{FF2B5EF4-FFF2-40B4-BE49-F238E27FC236}">
                <a16:creationId xmlns:a16="http://schemas.microsoft.com/office/drawing/2014/main" id="{FAC87BC8-00B8-471A-A9D2-AE726D1A3FF2}"/>
              </a:ext>
            </a:extLst>
          </p:cNvPr>
          <p:cNvSpPr>
            <a:spLocks noGrp="1" noSelect="1" noMove="1" noResize="1" noTextEdit="1"/>
          </p:cNvSpPr>
          <p:nvPr>
            <p:ph type="title"/>
          </p:nvPr>
        </p:nvSpPr>
        <p:spPr>
          <a:xfrm>
            <a:off x="618396" y="700607"/>
            <a:ext cx="6129677" cy="1078992"/>
          </a:xfrm>
        </p:spPr>
        <p:txBody>
          <a:bodyPr/>
          <a:lstStyle/>
          <a:p>
            <a:r>
              <a:rPr lang="en-US"/>
              <a:t>Ishikawa Diagram </a:t>
            </a:r>
          </a:p>
        </p:txBody>
      </p:sp>
      <p:sp>
        <p:nvSpPr>
          <p:cNvPr id="4" name="Subtitle 3">
            <a:extLst>
              <a:ext uri="{FF2B5EF4-FFF2-40B4-BE49-F238E27FC236}">
                <a16:creationId xmlns:a16="http://schemas.microsoft.com/office/drawing/2014/main" id="{E3BA7AB6-EBB7-4033-B8BA-919FC566E96F}"/>
              </a:ext>
            </a:extLst>
          </p:cNvPr>
          <p:cNvSpPr>
            <a:spLocks noGrp="1" noSelect="1" noMove="1" noResize="1" noTextEdit="1"/>
          </p:cNvSpPr>
          <p:nvPr>
            <p:ph type="subTitle" idx="10"/>
          </p:nvPr>
        </p:nvSpPr>
        <p:spPr/>
        <p:txBody>
          <a:bodyPr/>
          <a:lstStyle/>
          <a:p>
            <a:r>
              <a:rPr lang="en-US"/>
              <a:t>INTRODUCTION TO QI</a:t>
            </a:r>
          </a:p>
        </p:txBody>
      </p:sp>
      <p:sp>
        <p:nvSpPr>
          <p:cNvPr id="7" name="TextBox 6">
            <a:extLst>
              <a:ext uri="{FF2B5EF4-FFF2-40B4-BE49-F238E27FC236}">
                <a16:creationId xmlns:a16="http://schemas.microsoft.com/office/drawing/2014/main" id="{10B8663A-4326-46D7-8FB1-7F41D3A7B61F}"/>
              </a:ext>
            </a:extLst>
          </p:cNvPr>
          <p:cNvSpPr txBox="1">
            <a:spLocks noSelect="1" noMove="1" noResize="1" noTextEdit="1"/>
          </p:cNvSpPr>
          <p:nvPr/>
        </p:nvSpPr>
        <p:spPr>
          <a:xfrm>
            <a:off x="6062323" y="5811979"/>
            <a:ext cx="6129677"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Adapted from </a:t>
            </a:r>
            <a:r>
              <a:rPr lang="en-US" sz="1500" i="1" u="sng">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https://esrdncc.org/en/fistula-first-catheter-last/</a:t>
            </a:r>
            <a:endParaRPr lang="en-US" sz="1500" i="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BCB5B36-FC60-4F9A-8A84-A99C204F870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639287908"/>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76DB7FA-223E-477C-8B70-56F842DF7A03}"/>
              </a:ext>
            </a:extLst>
          </p:cNvPr>
          <p:cNvSpPr>
            <a:spLocks noGrp="1" noSelect="1" noMove="1" noResize="1" noTextEdit="1"/>
          </p:cNvSpPr>
          <p:nvPr>
            <p:ph type="title"/>
          </p:nvPr>
        </p:nvSpPr>
        <p:spPr>
          <a:xfrm>
            <a:off x="613143" y="705001"/>
            <a:ext cx="10515600" cy="1078992"/>
          </a:xfrm>
        </p:spPr>
        <p:txBody>
          <a:bodyPr/>
          <a:lstStyle/>
          <a:p>
            <a:r>
              <a:rPr lang="en-US"/>
              <a:t>7 Basic Tools of QI: Check Sheet </a:t>
            </a:r>
          </a:p>
        </p:txBody>
      </p:sp>
      <p:sp>
        <p:nvSpPr>
          <p:cNvPr id="3" name="Content Placeholder 2">
            <a:extLst>
              <a:ext uri="{FF2B5EF4-FFF2-40B4-BE49-F238E27FC236}">
                <a16:creationId xmlns:a16="http://schemas.microsoft.com/office/drawing/2014/main" id="{6CD45E85-7220-4F27-90FD-CEF9D04517DA}"/>
              </a:ext>
            </a:extLst>
          </p:cNvPr>
          <p:cNvSpPr>
            <a:spLocks noGrp="1" noSelect="1" noMove="1" noResize="1" noTextEdit="1"/>
          </p:cNvSpPr>
          <p:nvPr>
            <p:ph idx="1"/>
          </p:nvPr>
        </p:nvSpPr>
        <p:spPr>
          <a:xfrm>
            <a:off x="615596" y="1619248"/>
            <a:ext cx="11239706" cy="4536122"/>
          </a:xfrm>
        </p:spPr>
        <p:txBody>
          <a:bodyPr>
            <a:noAutofit/>
          </a:bodyPr>
          <a:lstStyle/>
          <a:p>
            <a:r>
              <a:rPr lang="en-US" sz="2400">
                <a:latin typeface="Arial" panose="020b0604020202020204" pitchFamily="34" charset="0"/>
                <a:cs typeface="Arial" panose="020b0604020202020204" pitchFamily="34" charset="0"/>
              </a:rPr>
              <a:t>Simple document for collecting real-time, location-specific event data </a:t>
            </a:r>
          </a:p>
          <a:p>
            <a:r>
              <a:rPr lang="en-US" sz="2400">
                <a:latin typeface="Arial" panose="020b0604020202020204" pitchFamily="34" charset="0"/>
                <a:cs typeface="Arial" panose="020b0604020202020204" pitchFamily="34" charset="0"/>
              </a:rPr>
              <a:t>Designed for quick, easy, efficient data recording using “checks” </a:t>
            </a:r>
          </a:p>
          <a:p>
            <a:r>
              <a:rPr lang="en-US" sz="2400">
                <a:latin typeface="Arial" panose="020b0604020202020204" pitchFamily="34" charset="0"/>
                <a:cs typeface="Arial" panose="020b0604020202020204" pitchFamily="34" charset="0"/>
              </a:rPr>
              <a:t>Can be divided into regions with varying significance </a:t>
            </a:r>
          </a:p>
          <a:p>
            <a:r>
              <a:rPr lang="en-US" sz="2400">
                <a:latin typeface="Arial" panose="020b0604020202020204" pitchFamily="34" charset="0"/>
                <a:cs typeface="Arial" panose="020b0604020202020204" pitchFamily="34" charset="0"/>
              </a:rPr>
              <a:t>Reading data involves observing the location and number of marks on sheet </a:t>
            </a:r>
          </a:p>
          <a:p>
            <a:r>
              <a:rPr lang="en-US" sz="2400">
                <a:latin typeface="Arial" panose="020b0604020202020204" pitchFamily="34" charset="0"/>
                <a:cs typeface="Arial" panose="020b0604020202020204" pitchFamily="34" charset="0"/>
              </a:rPr>
              <a:t>Common types of check sheets: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Classification–classifies trait such as a defect into categories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Location–indicates location of a trait on a picture of a part or item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Frequency–indicates presence or absence of a trait or combinations of traits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Measurement scale–indicated by checking appropriate interval of measure </a:t>
            </a:r>
          </a:p>
          <a:p>
            <a:pPr marL="796925" lvl="1" indent="-339725">
              <a:buFont typeface="Courier New" panose="02070309020205020404" pitchFamily="49" charset="0"/>
              <a:buChar char="o"/>
            </a:pPr>
            <a:r>
              <a:rPr lang="en-US">
                <a:latin typeface="Arial" panose="020b0604020202020204" pitchFamily="34" charset="0"/>
                <a:cs typeface="Arial" panose="020b0604020202020204" pitchFamily="34" charset="0"/>
              </a:rPr>
              <a:t>Checklist–indicates completion of indicated tasks </a:t>
            </a:r>
          </a:p>
          <a:p>
            <a:endParaRPr lang="en-US" sz="2400">
              <a:latin typeface="Arial" panose="020b0604020202020204" pitchFamily="34" charset="0"/>
              <a:cs typeface="Arial" panose="020b0604020202020204" pitchFamily="34" charset="0"/>
            </a:endParaRPr>
          </a:p>
          <a:p>
            <a:pPr marL="0" indent="0">
              <a:buNone/>
            </a:pPr>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9F61EB18-3026-40EE-999C-F052FE555B2C}"/>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C1F420B4-0748-4B7E-962F-A2FEE91B7C3E}"/>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364888129"/>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Content Placeholder 4">
            <a:extLst>
              <a:ext uri="{FF2B5EF4-FFF2-40B4-BE49-F238E27FC236}">
                <a16:creationId xmlns:a16="http://schemas.microsoft.com/office/drawing/2014/main" id="{B97BAC02-2854-4C27-A53A-C65DB7CF1318}"/>
              </a:ext>
            </a:extLst>
          </p:cNvPr>
          <p:cNvPicPr>
            <a:picLocks noGrp="1" noSelect="1" noChangeAspect="1" noMove="1" noResize="1"/>
          </p:cNvPicPr>
          <p:nvPr>
            <p:ph idx="1"/>
          </p:nvPr>
        </p:nvPicPr>
        <p:blipFill>
          <a:blip r:embed="rId2"/>
          <a:stretch>
            <a:fillRect/>
          </a:stretch>
        </p:blipFill>
        <p:spPr>
          <a:xfrm>
            <a:off x="96650" y="1389227"/>
            <a:ext cx="12006803" cy="4118437"/>
          </a:xfrm>
          <a:prstGeom prst="rect">
            <a:avLst/>
          </a:prstGeom>
        </p:spPr>
      </p:pic>
      <p:sp>
        <p:nvSpPr>
          <p:cNvPr id="2" name="Title 1">
            <a:extLst>
              <a:ext uri="{FF2B5EF4-FFF2-40B4-BE49-F238E27FC236}">
                <a16:creationId xmlns:a16="http://schemas.microsoft.com/office/drawing/2014/main" id="{418DF86F-3A1A-42C5-87A4-5D20D25E3C49}"/>
              </a:ext>
            </a:extLst>
          </p:cNvPr>
          <p:cNvSpPr>
            <a:spLocks noGrp="1" noSelect="1" noMove="1" noResize="1" noTextEdit="1"/>
          </p:cNvSpPr>
          <p:nvPr>
            <p:ph type="title"/>
          </p:nvPr>
        </p:nvSpPr>
        <p:spPr>
          <a:xfrm>
            <a:off x="620541" y="703186"/>
            <a:ext cx="10515600" cy="1078992"/>
          </a:xfrm>
        </p:spPr>
        <p:txBody>
          <a:bodyPr/>
          <a:lstStyle/>
          <a:p>
            <a:r>
              <a:rPr lang="en-US"/>
              <a:t>Check Sheet </a:t>
            </a:r>
          </a:p>
        </p:txBody>
      </p:sp>
      <p:sp>
        <p:nvSpPr>
          <p:cNvPr id="4" name="Subtitle 3">
            <a:extLst>
              <a:ext uri="{FF2B5EF4-FFF2-40B4-BE49-F238E27FC236}">
                <a16:creationId xmlns:a16="http://schemas.microsoft.com/office/drawing/2014/main" id="{D69C4501-69FD-4091-B7EF-FCA863909054}"/>
              </a:ext>
            </a:extLst>
          </p:cNvPr>
          <p:cNvSpPr>
            <a:spLocks noGrp="1" noSelect="1" noMove="1" noResize="1" noTextEdit="1"/>
          </p:cNvSpPr>
          <p:nvPr>
            <p:ph type="subTitle" idx="10"/>
          </p:nvPr>
        </p:nvSpPr>
        <p:spPr/>
        <p:txBody>
          <a:bodyPr/>
          <a:lstStyle/>
          <a:p>
            <a:r>
              <a:rPr lang="en-US"/>
              <a:t>INTRODUCTION TO QI</a:t>
            </a:r>
          </a:p>
        </p:txBody>
      </p:sp>
      <p:sp>
        <p:nvSpPr>
          <p:cNvPr id="7" name="TextBox 6">
            <a:extLst>
              <a:ext uri="{FF2B5EF4-FFF2-40B4-BE49-F238E27FC236}">
                <a16:creationId xmlns:a16="http://schemas.microsoft.com/office/drawing/2014/main" id="{076F67FF-AF7E-43EA-84C1-0B823D9D1D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8" name="TextBox 7">
            <a:extLst>
              <a:ext uri="{FF2B5EF4-FFF2-40B4-BE49-F238E27FC236}">
                <a16:creationId xmlns:a16="http://schemas.microsoft.com/office/drawing/2014/main" id="{067FB19D-1BE5-4B0E-A3A2-381D1FD0F4C2}"/>
              </a:ext>
            </a:extLst>
          </p:cNvPr>
          <p:cNvSpPr txBox="1">
            <a:spLocks noSelect="1" noMove="1" noResize="1" noTextEdit="1"/>
          </p:cNvSpPr>
          <p:nvPr/>
        </p:nvSpPr>
        <p:spPr>
          <a:xfrm>
            <a:off x="5837274" y="5810326"/>
            <a:ext cx="6354726"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Adapted from </a:t>
            </a:r>
            <a:r>
              <a:rPr lang="en-US" sz="1500" i="1" u="sng">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https://esrdncc.org/en/fistula-first-catheter-last/</a:t>
            </a:r>
            <a:endParaRPr lang="en-US" sz="1500" i="1">
              <a:latin typeface="Arial" panose="020b0604020202020204" pitchFamily="34" charset="0"/>
              <a:cs typeface="Arial" panose="020b0604020202020204" pitchFamily="34" charset="0"/>
            </a:endParaRPr>
          </a:p>
        </p:txBody>
      </p:sp>
    </p:spTree>
    <p:extLst>
      <p:ext uri="{BB962C8B-B14F-4D97-AF65-F5344CB8AC3E}">
        <p14:creationId val="962825325"/>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10" name="Content Placeholder 9">
            <a:extLst>
              <a:ext uri="{FF2B5EF4-FFF2-40B4-BE49-F238E27FC236}">
                <a16:creationId xmlns:a16="http://schemas.microsoft.com/office/drawing/2014/main" id="{AD567837-885A-4E9E-99CB-E7814B03E604}"/>
              </a:ext>
            </a:extLst>
          </p:cNvPr>
          <p:cNvPicPr>
            <a:picLocks noGrp="1" noSelect="1" noChangeAspect="1" noMove="1" noResize="1"/>
          </p:cNvPicPr>
          <p:nvPr>
            <p:ph idx="1"/>
          </p:nvPr>
        </p:nvPicPr>
        <p:blipFill>
          <a:blip r:embed="rId2"/>
          <a:stretch>
            <a:fillRect/>
          </a:stretch>
        </p:blipFill>
        <p:spPr>
          <a:xfrm>
            <a:off x="1456911" y="1698991"/>
            <a:ext cx="9278178" cy="4222603"/>
          </a:xfrm>
          <a:prstGeom prst="rect">
            <a:avLst/>
          </a:prstGeom>
        </p:spPr>
      </p:pic>
      <p:sp>
        <p:nvSpPr>
          <p:cNvPr id="7" name="Title 6">
            <a:extLst>
              <a:ext uri="{FF2B5EF4-FFF2-40B4-BE49-F238E27FC236}">
                <a16:creationId xmlns:a16="http://schemas.microsoft.com/office/drawing/2014/main" id="{3F0FC745-8B01-47F3-B601-12821AB804AD}"/>
              </a:ext>
            </a:extLst>
          </p:cNvPr>
          <p:cNvSpPr>
            <a:spLocks noGrp="1" noSelect="1" noMove="1" noResize="1" noTextEdit="1"/>
          </p:cNvSpPr>
          <p:nvPr>
            <p:ph type="title"/>
          </p:nvPr>
        </p:nvSpPr>
        <p:spPr>
          <a:xfrm>
            <a:off x="614286" y="705068"/>
            <a:ext cx="10515600" cy="1078992"/>
          </a:xfrm>
        </p:spPr>
        <p:txBody>
          <a:bodyPr/>
          <a:lstStyle/>
          <a:p>
            <a:r>
              <a:rPr lang="en-US"/>
              <a:t>Check Sheet</a:t>
            </a:r>
          </a:p>
        </p:txBody>
      </p:sp>
      <p:sp>
        <p:nvSpPr>
          <p:cNvPr id="9" name="Subtitle 8">
            <a:extLst>
              <a:ext uri="{FF2B5EF4-FFF2-40B4-BE49-F238E27FC236}">
                <a16:creationId xmlns:a16="http://schemas.microsoft.com/office/drawing/2014/main" id="{4B8110C9-DBFE-46CA-B8FC-E51A067D1666}"/>
              </a:ext>
            </a:extLst>
          </p:cNvPr>
          <p:cNvSpPr>
            <a:spLocks noGrp="1" noSelect="1" noMove="1" noResize="1" noTextEdit="1"/>
          </p:cNvSpPr>
          <p:nvPr>
            <p:ph type="subTitle" idx="10"/>
          </p:nvPr>
        </p:nvSpPr>
        <p:spPr/>
        <p:txBody>
          <a:bodyPr/>
          <a:lstStyle/>
          <a:p>
            <a:r>
              <a:rPr lang="en-US"/>
              <a:t>Introduction to QI</a:t>
            </a:r>
          </a:p>
        </p:txBody>
      </p:sp>
      <p:sp>
        <p:nvSpPr>
          <p:cNvPr id="11" name="TextBox 10">
            <a:extLst>
              <a:ext uri="{FF2B5EF4-FFF2-40B4-BE49-F238E27FC236}">
                <a16:creationId xmlns:a16="http://schemas.microsoft.com/office/drawing/2014/main" id="{613C345F-EEC3-417A-A10C-F8C2032FA0C0}"/>
              </a:ext>
            </a:extLst>
          </p:cNvPr>
          <p:cNvSpPr txBox="1">
            <a:spLocks noSelect="1" noMove="1" noResize="1" noTextEdit="1"/>
          </p:cNvSpPr>
          <p:nvPr/>
        </p:nvSpPr>
        <p:spPr>
          <a:xfrm>
            <a:off x="3188095" y="1475137"/>
            <a:ext cx="5820248" cy="523220"/>
          </a:xfrm>
          <a:prstGeom prst="rect">
            <a:avLst/>
          </a:prstGeom>
          <a:noFill/>
        </p:spPr>
        <p:txBody>
          <a:bodyPr wrap="none" rtlCol="0">
            <a:spAutoFit/>
          </a:bodyPr>
          <a:lstStyle/>
          <a:p>
            <a:r>
              <a:rPr lang="en-US" sz="2800" b="1">
                <a:solidFill>
                  <a:schemeClr val="tx1">
                    <a:lumMod val="65000"/>
                    <a:lumOff val="35000"/>
                  </a:schemeClr>
                </a:solidFill>
                <a:latin typeface="Arial" panose="020b0604020202020204" pitchFamily="34" charset="0"/>
                <a:cs typeface="Arial" panose="020b0604020202020204" pitchFamily="34" charset="0"/>
              </a:rPr>
              <a:t>Transplantation Referral Process</a:t>
            </a:r>
          </a:p>
        </p:txBody>
      </p:sp>
      <p:sp>
        <p:nvSpPr>
          <p:cNvPr id="12" name="TextBox 11">
            <a:extLst>
              <a:ext uri="{FF2B5EF4-FFF2-40B4-BE49-F238E27FC236}">
                <a16:creationId xmlns:a16="http://schemas.microsoft.com/office/drawing/2014/main" id="{D689E1BD-6E0B-45DC-BA2A-99FD5CB25EA9}"/>
              </a:ext>
            </a:extLst>
          </p:cNvPr>
          <p:cNvSpPr txBox="1">
            <a:spLocks noSelect="1" noMove="1" noResize="1" noTextEdit="1"/>
          </p:cNvSpPr>
          <p:nvPr/>
        </p:nvSpPr>
        <p:spPr>
          <a:xfrm>
            <a:off x="9780868" y="5851850"/>
            <a:ext cx="2418996"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Based on DaVita template</a:t>
            </a:r>
          </a:p>
        </p:txBody>
      </p:sp>
      <p:sp>
        <p:nvSpPr>
          <p:cNvPr id="8" name="TextBox 7">
            <a:extLst>
              <a:ext uri="{FF2B5EF4-FFF2-40B4-BE49-F238E27FC236}">
                <a16:creationId xmlns:a16="http://schemas.microsoft.com/office/drawing/2014/main" id="{FB9D1B34-5350-435A-9E6D-BCBB2B8D0B4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096957322"/>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DAAD5B8-3554-4B19-87C8-345297181B30}"/>
              </a:ext>
            </a:extLst>
          </p:cNvPr>
          <p:cNvSpPr>
            <a:spLocks noGrp="1" noSelect="1" noMove="1" noResize="1" noTextEdit="1"/>
          </p:cNvSpPr>
          <p:nvPr>
            <p:ph type="title"/>
          </p:nvPr>
        </p:nvSpPr>
        <p:spPr>
          <a:xfrm>
            <a:off x="613146" y="705791"/>
            <a:ext cx="10515600" cy="1078992"/>
          </a:xfrm>
        </p:spPr>
        <p:txBody>
          <a:bodyPr/>
          <a:lstStyle/>
          <a:p>
            <a:r>
              <a:rPr lang="en-US"/>
              <a:t>7 Basic Tools of QI: Control Chart </a:t>
            </a:r>
          </a:p>
        </p:txBody>
      </p:sp>
      <p:sp>
        <p:nvSpPr>
          <p:cNvPr id="3" name="Content Placeholder 2">
            <a:extLst>
              <a:ext uri="{FF2B5EF4-FFF2-40B4-BE49-F238E27FC236}">
                <a16:creationId xmlns:a16="http://schemas.microsoft.com/office/drawing/2014/main" id="{D7EB824E-E423-446C-A7B0-54E6A647C32B}"/>
              </a:ext>
            </a:extLst>
          </p:cNvPr>
          <p:cNvSpPr>
            <a:spLocks noGrp="1" noSelect="1" noMove="1" noResize="1" noTextEdit="1"/>
          </p:cNvSpPr>
          <p:nvPr>
            <p:ph idx="1"/>
          </p:nvPr>
        </p:nvSpPr>
        <p:spPr>
          <a:xfrm>
            <a:off x="619281" y="1615986"/>
            <a:ext cx="10959573" cy="4634143"/>
          </a:xfrm>
        </p:spPr>
        <p:txBody>
          <a:bodyPr>
            <a:normAutofit/>
          </a:bodyPr>
          <a:lstStyle/>
          <a:p>
            <a:r>
              <a:rPr lang="en-US" sz="2400">
                <a:latin typeface="Arial" panose="020b0604020202020204" pitchFamily="34" charset="0"/>
                <a:cs typeface="Arial" panose="020b0604020202020204" pitchFamily="34" charset="0"/>
              </a:rPr>
              <a:t>Also called </a:t>
            </a:r>
            <a:r>
              <a:rPr lang="en-US" sz="2400" b="1">
                <a:latin typeface="Arial" panose="020b0604020202020204" pitchFamily="34" charset="0"/>
                <a:cs typeface="Arial" panose="020b0604020202020204" pitchFamily="34" charset="0"/>
              </a:rPr>
              <a:t>Shewhart charts</a:t>
            </a:r>
            <a:r>
              <a:rPr lang="en-US" sz="2400">
                <a:latin typeface="Arial" panose="020b0604020202020204" pitchFamily="34" charset="0"/>
                <a:cs typeface="Arial" panose="020b0604020202020204" pitchFamily="34" charset="0"/>
              </a:rPr>
              <a:t>, or </a:t>
            </a:r>
            <a:r>
              <a:rPr lang="en-US" sz="2400" b="1">
                <a:latin typeface="Arial" panose="020b0604020202020204" pitchFamily="34" charset="0"/>
                <a:cs typeface="Arial" panose="020b0604020202020204" pitchFamily="34" charset="0"/>
              </a:rPr>
              <a:t>process-behavior charts </a:t>
            </a:r>
            <a:endParaRPr lang="en-US" sz="2400">
              <a:latin typeface="Arial" panose="020b0604020202020204" pitchFamily="34" charset="0"/>
              <a:cs typeface="Arial" panose="020b0604020202020204" pitchFamily="34" charset="0"/>
            </a:endParaRPr>
          </a:p>
          <a:p>
            <a:r>
              <a:rPr lang="en-US" sz="2400">
                <a:latin typeface="Arial" panose="020b0604020202020204" pitchFamily="34" charset="0"/>
                <a:cs typeface="Arial" panose="020b0604020202020204" pitchFamily="34" charset="0"/>
              </a:rPr>
              <a:t>Created by Walter Shewhart to differentiate natural variation in a process from significant changes, or common and special causes of variation </a:t>
            </a:r>
          </a:p>
          <a:p>
            <a:r>
              <a:rPr lang="en-US" sz="2400">
                <a:latin typeface="Arial" panose="020b0604020202020204" pitchFamily="34" charset="0"/>
                <a:cs typeface="Arial" panose="020b0604020202020204" pitchFamily="34" charset="0"/>
              </a:rPr>
              <a:t>Control charts include </a:t>
            </a:r>
            <a:r>
              <a:rPr lang="en-US" sz="2400" b="1">
                <a:latin typeface="Arial" panose="020b0604020202020204" pitchFamily="34" charset="0"/>
                <a:cs typeface="Arial" panose="020b0604020202020204" pitchFamily="34" charset="0"/>
              </a:rPr>
              <a:t>points </a:t>
            </a:r>
            <a:r>
              <a:rPr lang="en-US" sz="2400">
                <a:latin typeface="Arial" panose="020b0604020202020204" pitchFamily="34" charset="0"/>
                <a:cs typeface="Arial" panose="020b0604020202020204" pitchFamily="34" charset="0"/>
              </a:rPr>
              <a:t>that represent a statistic (e.g., mean, proportion) of a quality characteristic taken from samples at different times; a </a:t>
            </a:r>
            <a:r>
              <a:rPr lang="en-US" sz="2400" b="1">
                <a:latin typeface="Arial" panose="020b0604020202020204" pitchFamily="34" charset="0"/>
                <a:cs typeface="Arial" panose="020b0604020202020204" pitchFamily="34" charset="0"/>
              </a:rPr>
              <a:t>center line </a:t>
            </a:r>
            <a:r>
              <a:rPr lang="en-US" sz="2400">
                <a:latin typeface="Arial" panose="020b0604020202020204" pitchFamily="34" charset="0"/>
                <a:cs typeface="Arial" panose="020b0604020202020204" pitchFamily="34" charset="0"/>
              </a:rPr>
              <a:t>representing the mean of the statistic (mean of means or proportions); and </a:t>
            </a:r>
            <a:r>
              <a:rPr lang="en-US" sz="2400" b="1">
                <a:latin typeface="Arial" panose="020b0604020202020204" pitchFamily="34" charset="0"/>
                <a:cs typeface="Arial" panose="020b0604020202020204" pitchFamily="34" charset="0"/>
              </a:rPr>
              <a:t>upper and lower control limits </a:t>
            </a:r>
            <a:r>
              <a:rPr lang="en-US" sz="2400">
                <a:latin typeface="Arial" panose="020b0604020202020204" pitchFamily="34" charset="0"/>
                <a:cs typeface="Arial" panose="020b0604020202020204" pitchFamily="34" charset="0"/>
              </a:rPr>
              <a:t>(“natural process limits”) indicating thresholds at which the process is statistically unlikely (3 standard errors from center line) </a:t>
            </a:r>
          </a:p>
          <a:p>
            <a:r>
              <a:rPr lang="en-US" sz="2400">
                <a:latin typeface="Arial" panose="020b0604020202020204" pitchFamily="34" charset="0"/>
                <a:cs typeface="Arial" panose="020b0604020202020204" pitchFamily="34" charset="0"/>
              </a:rPr>
              <a:t>There are various types of control charts that may be best suited to the process being observed (quality characteristics, nonconformances, cumulative sums, fractions, and numbers) </a:t>
            </a:r>
          </a:p>
          <a:p>
            <a:pPr marL="0" indent="0">
              <a:buNone/>
            </a:pPr>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EA760133-6C0B-4059-896F-BD7156A4303B}"/>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5F407D73-E45A-4E68-8C50-5CCE51CA4E3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448747490"/>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Content Placeholder 4">
            <a:extLst>
              <a:ext uri="{FF2B5EF4-FFF2-40B4-BE49-F238E27FC236}">
                <a16:creationId xmlns:a16="http://schemas.microsoft.com/office/drawing/2014/main" id="{F1FA36B0-B79A-4250-A7C7-2EDF888A3092}"/>
              </a:ext>
            </a:extLst>
          </p:cNvPr>
          <p:cNvPicPr>
            <a:picLocks noGrp="1" noSelect="1" noChangeAspect="1" noMove="1" noResize="1"/>
          </p:cNvPicPr>
          <p:nvPr>
            <p:ph idx="1"/>
          </p:nvPr>
        </p:nvPicPr>
        <p:blipFill>
          <a:blip r:embed="rId2"/>
          <a:stretch>
            <a:fillRect/>
          </a:stretch>
        </p:blipFill>
        <p:spPr>
          <a:xfrm>
            <a:off x="542532" y="1484983"/>
            <a:ext cx="11107204" cy="4389120"/>
          </a:xfrm>
          <a:prstGeom prst="rect">
            <a:avLst/>
          </a:prstGeom>
        </p:spPr>
      </p:pic>
      <p:sp>
        <p:nvSpPr>
          <p:cNvPr id="2" name="Title 1">
            <a:extLst>
              <a:ext uri="{FF2B5EF4-FFF2-40B4-BE49-F238E27FC236}">
                <a16:creationId xmlns:a16="http://schemas.microsoft.com/office/drawing/2014/main" id="{B3A959A8-0D0F-48BC-909B-4E6F4EB8B977}"/>
              </a:ext>
            </a:extLst>
          </p:cNvPr>
          <p:cNvSpPr>
            <a:spLocks noGrp="1" noSelect="1" noMove="1" noResize="1" noTextEdit="1"/>
          </p:cNvSpPr>
          <p:nvPr>
            <p:ph type="title"/>
          </p:nvPr>
        </p:nvSpPr>
        <p:spPr>
          <a:xfrm>
            <a:off x="612447" y="705288"/>
            <a:ext cx="4138474" cy="1078992"/>
          </a:xfrm>
        </p:spPr>
        <p:txBody>
          <a:bodyPr/>
          <a:lstStyle/>
          <a:p>
            <a:r>
              <a:rPr lang="en-US"/>
              <a:t>Control Chart </a:t>
            </a:r>
          </a:p>
        </p:txBody>
      </p:sp>
      <p:sp>
        <p:nvSpPr>
          <p:cNvPr id="4" name="Subtitle 3">
            <a:extLst>
              <a:ext uri="{FF2B5EF4-FFF2-40B4-BE49-F238E27FC236}">
                <a16:creationId xmlns:a16="http://schemas.microsoft.com/office/drawing/2014/main" id="{D9405825-2860-4E8E-B724-0AE8F4BE547C}"/>
              </a:ext>
            </a:extLst>
          </p:cNvPr>
          <p:cNvSpPr>
            <a:spLocks noGrp="1" noSelect="1" noMove="1" noResize="1" noTextEdit="1"/>
          </p:cNvSpPr>
          <p:nvPr>
            <p:ph type="subTitle" idx="10"/>
          </p:nvPr>
        </p:nvSpPr>
        <p:spPr/>
        <p:txBody>
          <a:bodyPr/>
          <a:lstStyle/>
          <a:p>
            <a:r>
              <a:rPr lang="en-US"/>
              <a:t>introduction TO QI</a:t>
            </a:r>
          </a:p>
        </p:txBody>
      </p:sp>
      <p:sp>
        <p:nvSpPr>
          <p:cNvPr id="6" name="TextBox 5">
            <a:extLst>
              <a:ext uri="{FF2B5EF4-FFF2-40B4-BE49-F238E27FC236}">
                <a16:creationId xmlns:a16="http://schemas.microsoft.com/office/drawing/2014/main" id="{7655CC10-4E25-42A9-9CB1-DF7F252430C0}"/>
              </a:ext>
            </a:extLst>
          </p:cNvPr>
          <p:cNvSpPr txBox="1">
            <a:spLocks noSelect="1" noMove="1" noResize="1" noTextEdit="1"/>
          </p:cNvSpPr>
          <p:nvPr/>
        </p:nvSpPr>
        <p:spPr>
          <a:xfrm>
            <a:off x="6738275" y="5840764"/>
            <a:ext cx="5452134"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Adapted from Qual Saf Health Care 17(Suppl 1): 13–32, 2008</a:t>
            </a:r>
          </a:p>
        </p:txBody>
      </p:sp>
      <p:sp>
        <p:nvSpPr>
          <p:cNvPr id="7" name="TextBox 6">
            <a:extLst>
              <a:ext uri="{FF2B5EF4-FFF2-40B4-BE49-F238E27FC236}">
                <a16:creationId xmlns:a16="http://schemas.microsoft.com/office/drawing/2014/main" id="{AE01698A-BFAF-4E47-B1E5-2BCB57B3639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768649641"/>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4852E68-D38C-413D-A37A-EFCBA890DFD1}"/>
              </a:ext>
            </a:extLst>
          </p:cNvPr>
          <p:cNvSpPr>
            <a:spLocks noGrp="1" noSelect="1" noMove="1" noResize="1" noTextEdit="1"/>
          </p:cNvSpPr>
          <p:nvPr>
            <p:ph type="title"/>
          </p:nvPr>
        </p:nvSpPr>
        <p:spPr>
          <a:xfrm>
            <a:off x="614692" y="698636"/>
            <a:ext cx="10515600" cy="1078992"/>
          </a:xfrm>
        </p:spPr>
        <p:txBody>
          <a:bodyPr>
            <a:normAutofit/>
          </a:bodyPr>
          <a:lstStyle/>
          <a:p>
            <a:r>
              <a:rPr lang="en-US"/>
              <a:t>7 Basic Tools of QI: Plots </a:t>
            </a:r>
          </a:p>
        </p:txBody>
      </p:sp>
      <p:sp>
        <p:nvSpPr>
          <p:cNvPr id="4" name="Subtitle 3">
            <a:extLst>
              <a:ext uri="{FF2B5EF4-FFF2-40B4-BE49-F238E27FC236}">
                <a16:creationId xmlns:a16="http://schemas.microsoft.com/office/drawing/2014/main" id="{6FBC4352-90FE-4275-BC78-D8D304D8E101}"/>
              </a:ext>
            </a:extLst>
          </p:cNvPr>
          <p:cNvSpPr>
            <a:spLocks noGrp="1" noSelect="1" noMove="1" noResize="1" noTextEdit="1"/>
          </p:cNvSpPr>
          <p:nvPr>
            <p:ph type="subTitle" idx="10"/>
          </p:nvPr>
        </p:nvSpPr>
        <p:spPr/>
        <p:txBody>
          <a:bodyPr/>
          <a:lstStyle/>
          <a:p>
            <a:r>
              <a:rPr lang="en-US"/>
              <a:t>INTRODUCTION TO QI</a:t>
            </a:r>
          </a:p>
        </p:txBody>
      </p:sp>
      <p:pic>
        <p:nvPicPr>
          <p:cNvPr id="23" name="Picture 22">
            <a:extLst>
              <a:ext uri="{FF2B5EF4-FFF2-40B4-BE49-F238E27FC236}">
                <a16:creationId xmlns:a16="http://schemas.microsoft.com/office/drawing/2014/main" id="{CDA400FA-ABD6-4717-9AD1-37FD6926B83F}"/>
              </a:ext>
            </a:extLst>
          </p:cNvPr>
          <p:cNvPicPr>
            <a:picLocks noSelect="1" noChangeAspect="1" noMove="1" noResize="1"/>
          </p:cNvPicPr>
          <p:nvPr/>
        </p:nvPicPr>
        <p:blipFill>
          <a:blip r:embed="rId2">
            <a:extLst>
              <a:ext uri="{28A0092B-C50C-407E-A947-70E740481C1C}">
                <a14:useLocalDpi xmlns:a14="http://schemas.microsoft.com/office/drawing/2010/main" val="0"/>
              </a:ext>
            </a:extLst>
          </a:blip>
          <a:stretch>
            <a:fillRect/>
          </a:stretch>
        </p:blipFill>
        <p:spPr bwMode="auto">
          <a:xfrm>
            <a:off x="6309013" y="952370"/>
            <a:ext cx="5882548" cy="5000724"/>
          </a:xfrm>
          <a:prstGeom prst="rect">
            <a:avLst/>
          </a:prstGeom>
          <a:noFill/>
          <a:ln>
            <a:noFill/>
          </a:ln>
        </p:spPr>
      </p:pic>
      <p:sp>
        <p:nvSpPr>
          <p:cNvPr id="21" name="TextBox 20">
            <a:extLst>
              <a:ext uri="{FF2B5EF4-FFF2-40B4-BE49-F238E27FC236}">
                <a16:creationId xmlns:a16="http://schemas.microsoft.com/office/drawing/2014/main" id="{DFB55435-5D4A-497B-B471-6DB6089A06CB}"/>
              </a:ext>
            </a:extLst>
          </p:cNvPr>
          <p:cNvSpPr txBox="1">
            <a:spLocks noSelect="1" noMove="1" noResize="1" noTextEdit="1"/>
          </p:cNvSpPr>
          <p:nvPr/>
        </p:nvSpPr>
        <p:spPr>
          <a:xfrm>
            <a:off x="-1011" y="5807845"/>
            <a:ext cx="5944256" cy="323165"/>
          </a:xfrm>
          <a:prstGeom prst="rect">
            <a:avLst/>
          </a:prstGeom>
          <a:noFill/>
        </p:spPr>
        <p:txBody>
          <a:bodyPr wrap="none" rtlCol="0">
            <a:spAutoFit/>
          </a:bodyPr>
          <a:lstStyle/>
          <a:p>
            <a:r>
              <a:rPr lang="en-US" sz="1500" i="1">
                <a:latin typeface="Arial" panose="020b0604020202020204" pitchFamily="34" charset="0"/>
                <a:cs typeface="Arial" panose="020b0604020202020204" pitchFamily="34" charset="0"/>
              </a:rPr>
              <a:t>Adapted from Wikipedia.org: </a:t>
            </a: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https://en.wikipedia.org/wiki/Histogram</a:t>
            </a:r>
            <a:endParaRPr lang="en-US" sz="1500" i="1">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C4E4C7AA-D21E-45E8-89EE-FF800EAFB039}"/>
              </a:ext>
            </a:extLst>
          </p:cNvPr>
          <p:cNvSpPr txBox="1">
            <a:spLocks noSelect="1" noMove="1" noResize="1" noTextEdit="1"/>
          </p:cNvSpPr>
          <p:nvPr/>
        </p:nvSpPr>
        <p:spPr>
          <a:xfrm>
            <a:off x="611417" y="1611312"/>
            <a:ext cx="5708229" cy="830997"/>
          </a:xfrm>
          <a:prstGeom prst="rect">
            <a:avLst/>
          </a:prstGeom>
          <a:noFill/>
        </p:spPr>
        <p:txBody>
          <a:bodyPr wrap="none" rtlCol="0">
            <a:spAutoFit/>
          </a:bodyPr>
          <a:lstStyle/>
          <a:p>
            <a:r>
              <a:rPr lang="en-US" sz="2400" b="1">
                <a:solidFill>
                  <a:schemeClr val="tx1">
                    <a:lumMod val="65000"/>
                    <a:lumOff val="35000"/>
                  </a:schemeClr>
                </a:solidFill>
                <a:latin typeface="Arial" panose="020b0604020202020204" pitchFamily="34" charset="0"/>
                <a:cs typeface="Arial" panose="020b0604020202020204" pitchFamily="34" charset="0"/>
              </a:rPr>
              <a:t>Histogram: </a:t>
            </a:r>
            <a:r>
              <a:rPr lang="en-US" sz="2400">
                <a:solidFill>
                  <a:schemeClr val="tx1">
                    <a:lumMod val="65000"/>
                    <a:lumOff val="35000"/>
                  </a:schemeClr>
                </a:solidFill>
                <a:latin typeface="Arial" panose="020b0604020202020204" pitchFamily="34" charset="0"/>
                <a:cs typeface="Arial" panose="020b0604020202020204" pitchFamily="34" charset="0"/>
              </a:rPr>
              <a:t>vertical bar chart displaying </a:t>
            </a:r>
          </a:p>
          <a:p>
            <a:r>
              <a:rPr lang="en-US" sz="2400">
                <a:solidFill>
                  <a:schemeClr val="tx1">
                    <a:lumMod val="65000"/>
                    <a:lumOff val="35000"/>
                  </a:schemeClr>
                </a:solidFill>
                <a:latin typeface="Arial" panose="020b0604020202020204" pitchFamily="34" charset="0"/>
                <a:cs typeface="Arial" panose="020b0604020202020204" pitchFamily="34" charset="0"/>
              </a:rPr>
              <a:t>variation and the distribution of the data</a:t>
            </a:r>
          </a:p>
        </p:txBody>
      </p:sp>
      <p:sp>
        <p:nvSpPr>
          <p:cNvPr id="26" name="TextBox 25">
            <a:extLst>
              <a:ext uri="{FF2B5EF4-FFF2-40B4-BE49-F238E27FC236}">
                <a16:creationId xmlns:a16="http://schemas.microsoft.com/office/drawing/2014/main" id="{55D28FFC-2CCB-4438-BF7D-FAFE2D2A4F1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466590113"/>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Content Placeholder 4">
            <a:extLst>
              <a:ext uri="{FF2B5EF4-FFF2-40B4-BE49-F238E27FC236}">
                <a16:creationId xmlns:a16="http://schemas.microsoft.com/office/drawing/2014/main" id="{3D1C257D-73B3-4AB1-A1AF-289143C22FD8}"/>
              </a:ext>
            </a:extLst>
          </p:cNvPr>
          <p:cNvPicPr>
            <a:picLocks noGrp="1" noSelect="1" noMove="1" noResize="1"/>
          </p:cNvPicPr>
          <p:nvPr>
            <p:ph idx="1"/>
          </p:nvPr>
        </p:nvPicPr>
        <p:blipFill>
          <a:blip r:embed="rId2">
            <a:extLst>
              <a:ext uri="{28A0092B-C50C-407E-A947-70E740481C1C}">
                <a14:useLocalDpi xmlns:a14="http://schemas.microsoft.com/office/drawing/2010/main" val="0"/>
              </a:ext>
            </a:extLst>
          </a:blip>
          <a:stretch>
            <a:fillRect/>
          </a:stretch>
        </p:blipFill>
        <p:spPr bwMode="auto">
          <a:xfrm>
            <a:off x="5741290" y="1334768"/>
            <a:ext cx="6062463" cy="4725789"/>
          </a:xfrm>
          <a:prstGeom prst="rect">
            <a:avLst/>
          </a:prstGeom>
          <a:noFill/>
          <a:ln>
            <a:noFill/>
          </a:ln>
        </p:spPr>
      </p:pic>
      <p:sp>
        <p:nvSpPr>
          <p:cNvPr id="2" name="Title 1">
            <a:extLst>
              <a:ext uri="{FF2B5EF4-FFF2-40B4-BE49-F238E27FC236}">
                <a16:creationId xmlns:a16="http://schemas.microsoft.com/office/drawing/2014/main" id="{F1E96340-CE1A-4D1C-B16F-94C79B76E869}"/>
              </a:ext>
            </a:extLst>
          </p:cNvPr>
          <p:cNvSpPr>
            <a:spLocks noGrp="1" noSelect="1" noMove="1" noResize="1" noTextEdit="1"/>
          </p:cNvSpPr>
          <p:nvPr>
            <p:ph type="title"/>
          </p:nvPr>
        </p:nvSpPr>
        <p:spPr>
          <a:xfrm>
            <a:off x="611536" y="699592"/>
            <a:ext cx="10515600" cy="1078992"/>
          </a:xfrm>
        </p:spPr>
        <p:txBody>
          <a:bodyPr/>
          <a:lstStyle/>
          <a:p>
            <a:r>
              <a:rPr lang="en-US"/>
              <a:t>7 Basic Tools of QI: Plots </a:t>
            </a:r>
          </a:p>
        </p:txBody>
      </p:sp>
      <p:sp>
        <p:nvSpPr>
          <p:cNvPr id="4" name="Subtitle 3">
            <a:extLst>
              <a:ext uri="{FF2B5EF4-FFF2-40B4-BE49-F238E27FC236}">
                <a16:creationId xmlns:a16="http://schemas.microsoft.com/office/drawing/2014/main" id="{897A9904-63C4-4E9D-BBD2-0B3FC3C84693}"/>
              </a:ext>
            </a:extLst>
          </p:cNvPr>
          <p:cNvSpPr>
            <a:spLocks noGrp="1" noSelect="1" noMove="1" noResize="1" noTextEdit="1"/>
          </p:cNvSpPr>
          <p:nvPr>
            <p:ph type="subTitle" idx="10"/>
          </p:nvPr>
        </p:nvSpPr>
        <p:spPr/>
        <p:txBody>
          <a:bodyPr/>
          <a:lstStyle/>
          <a:p>
            <a:r>
              <a:rPr lang="en-US"/>
              <a:t>INTRODUCTION TO QI</a:t>
            </a:r>
          </a:p>
        </p:txBody>
      </p:sp>
      <p:sp>
        <p:nvSpPr>
          <p:cNvPr id="6" name="TextBox 5">
            <a:extLst>
              <a:ext uri="{FF2B5EF4-FFF2-40B4-BE49-F238E27FC236}">
                <a16:creationId xmlns:a16="http://schemas.microsoft.com/office/drawing/2014/main" id="{78BF200F-3EB5-4CA6-89D0-98D39206C07D}"/>
              </a:ext>
            </a:extLst>
          </p:cNvPr>
          <p:cNvSpPr txBox="1">
            <a:spLocks noSelect="1" noMove="1" noResize="1" noTextEdit="1"/>
          </p:cNvSpPr>
          <p:nvPr/>
        </p:nvSpPr>
        <p:spPr>
          <a:xfrm>
            <a:off x="611536" y="1614774"/>
            <a:ext cx="5013088" cy="3785652"/>
          </a:xfrm>
          <a:prstGeom prst="rect">
            <a:avLst/>
          </a:prstGeom>
          <a:noFill/>
        </p:spPr>
        <p:txBody>
          <a:bodyPr wrap="square" rtlCol="0">
            <a:spAutoFit/>
          </a:bodyPr>
          <a:lstStyle/>
          <a:p>
            <a:r>
              <a:rPr lang="en-US" sz="2400" b="1">
                <a:solidFill>
                  <a:schemeClr val="tx1">
                    <a:lumMod val="65000"/>
                    <a:lumOff val="35000"/>
                  </a:schemeClr>
                </a:solidFill>
                <a:latin typeface="Arial" panose="020b0604020202020204" pitchFamily="34" charset="0"/>
                <a:cs typeface="Arial" panose="020b0604020202020204" pitchFamily="34" charset="0"/>
              </a:rPr>
              <a:t>Pareto chart: </a:t>
            </a:r>
            <a:r>
              <a:rPr lang="en-US" sz="2400">
                <a:solidFill>
                  <a:schemeClr val="tx1">
                    <a:lumMod val="65000"/>
                    <a:lumOff val="35000"/>
                  </a:schemeClr>
                </a:solidFill>
                <a:latin typeface="Arial" panose="020b0604020202020204" pitchFamily="34" charset="0"/>
                <a:cs typeface="Arial" panose="020b0604020202020204" pitchFamily="34" charset="0"/>
              </a:rPr>
              <a:t>plot that combines a bar graph (descending order) with a line graph (cumulative total); it displays distribution of items, ranking the frequency of problems based upon Juran’s Pareto principle (i.e., 80% of the effects arise from 20% of the possible causes)</a:t>
            </a:r>
          </a:p>
          <a:p>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F9BD3645-B888-494E-AF70-D504363DFEB6}"/>
              </a:ext>
            </a:extLst>
          </p:cNvPr>
          <p:cNvSpPr txBox="1">
            <a:spLocks noSelect="1" noMove="1" noResize="1" noTextEdit="1"/>
          </p:cNvSpPr>
          <p:nvPr/>
        </p:nvSpPr>
        <p:spPr>
          <a:xfrm>
            <a:off x="-198" y="5807831"/>
            <a:ext cx="6167009" cy="323165"/>
          </a:xfrm>
          <a:prstGeom prst="rect">
            <a:avLst/>
          </a:prstGeom>
          <a:noFill/>
        </p:spPr>
        <p:txBody>
          <a:bodyPr wrap="none" rtlCol="0">
            <a:spAutoFit/>
          </a:bodyPr>
          <a:lstStyle/>
          <a:p>
            <a:r>
              <a:rPr lang="en-US" sz="1500" i="1">
                <a:latin typeface="Arial" panose="020b0604020202020204" pitchFamily="34" charset="0"/>
                <a:cs typeface="Arial" panose="020b0604020202020204" pitchFamily="34" charset="0"/>
              </a:rPr>
              <a:t>Adapted from Wikipedia.org: </a:t>
            </a: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https://en.wikipedia.org/wiki/Pareto_chart</a:t>
            </a:r>
            <a:endParaRPr lang="en-US" sz="1500" i="1">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8534FA69-7401-4F3D-9C27-CF28C30401B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094319054"/>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Content Placeholder 5">
            <a:extLst>
              <a:ext uri="{FF2B5EF4-FFF2-40B4-BE49-F238E27FC236}">
                <a16:creationId xmlns:a16="http://schemas.microsoft.com/office/drawing/2014/main" id="{EE3D9256-FD29-4211-869A-E9F9975BDF5B}"/>
              </a:ext>
            </a:extLst>
          </p:cNvPr>
          <p:cNvPicPr>
            <a:picLocks noGrp="1" noSelect="1" noChangeAspect="1" noMove="1" noResize="1"/>
          </p:cNvPicPr>
          <p:nvPr>
            <p:ph idx="1"/>
          </p:nvPr>
        </p:nvPicPr>
        <p:blipFill>
          <a:blip r:embed="rId2">
            <a:extLst>
              <a:ext uri="{28A0092B-C50C-407E-A947-70E740481C1C}">
                <a14:useLocalDpi xmlns:a14="http://schemas.microsoft.com/office/drawing/2010/main" val="0"/>
              </a:ext>
            </a:extLst>
          </a:blip>
          <a:stretch>
            <a:fillRect/>
          </a:stretch>
        </p:blipFill>
        <p:spPr>
          <a:xfrm>
            <a:off x="6537090" y="715565"/>
            <a:ext cx="5353917" cy="5344994"/>
          </a:xfrm>
        </p:spPr>
      </p:pic>
      <p:sp>
        <p:nvSpPr>
          <p:cNvPr id="2" name="Title 1">
            <a:extLst>
              <a:ext uri="{FF2B5EF4-FFF2-40B4-BE49-F238E27FC236}">
                <a16:creationId xmlns:a16="http://schemas.microsoft.com/office/drawing/2014/main" id="{25CDFCC7-11C1-4D49-82F0-7E12774CB9D5}"/>
              </a:ext>
            </a:extLst>
          </p:cNvPr>
          <p:cNvSpPr>
            <a:spLocks noGrp="1" noSelect="1" noMove="1" noResize="1" noTextEdit="1"/>
          </p:cNvSpPr>
          <p:nvPr>
            <p:ph type="title"/>
          </p:nvPr>
        </p:nvSpPr>
        <p:spPr>
          <a:xfrm>
            <a:off x="611923" y="706274"/>
            <a:ext cx="10515600" cy="1078992"/>
          </a:xfrm>
        </p:spPr>
        <p:txBody>
          <a:bodyPr/>
          <a:lstStyle/>
          <a:p>
            <a:r>
              <a:rPr lang="en-US"/>
              <a:t>7 Basic Tools of QI: Plots </a:t>
            </a:r>
          </a:p>
        </p:txBody>
      </p:sp>
      <p:sp>
        <p:nvSpPr>
          <p:cNvPr id="4" name="Subtitle 3">
            <a:extLst>
              <a:ext uri="{FF2B5EF4-FFF2-40B4-BE49-F238E27FC236}">
                <a16:creationId xmlns:a16="http://schemas.microsoft.com/office/drawing/2014/main" id="{736FF3FD-B6ED-4583-9ECE-EFE079C16C26}"/>
              </a:ext>
            </a:extLst>
          </p:cNvPr>
          <p:cNvSpPr>
            <a:spLocks noGrp="1" noSelect="1" noMove="1" noResize="1" noTextEdit="1"/>
          </p:cNvSpPr>
          <p:nvPr>
            <p:ph type="subTitle" idx="10"/>
          </p:nvPr>
        </p:nvSpPr>
        <p:spPr/>
        <p:txBody>
          <a:bodyPr/>
          <a:lstStyle/>
          <a:p>
            <a:r>
              <a:rPr lang="en-US"/>
              <a:t>INTRODUCTION TO QI</a:t>
            </a:r>
          </a:p>
        </p:txBody>
      </p:sp>
      <p:sp>
        <p:nvSpPr>
          <p:cNvPr id="7" name="TextBox 6">
            <a:extLst>
              <a:ext uri="{FF2B5EF4-FFF2-40B4-BE49-F238E27FC236}">
                <a16:creationId xmlns:a16="http://schemas.microsoft.com/office/drawing/2014/main" id="{29E99426-1D33-492C-BC4D-D1D6500A4826}"/>
              </a:ext>
            </a:extLst>
          </p:cNvPr>
          <p:cNvSpPr txBox="1">
            <a:spLocks noSelect="1" noMove="1" noResize="1" noTextEdit="1"/>
          </p:cNvSpPr>
          <p:nvPr/>
        </p:nvSpPr>
        <p:spPr>
          <a:xfrm>
            <a:off x="617037" y="1614121"/>
            <a:ext cx="4531905" cy="2308324"/>
          </a:xfrm>
          <a:prstGeom prst="rect">
            <a:avLst/>
          </a:prstGeom>
          <a:noFill/>
        </p:spPr>
        <p:txBody>
          <a:bodyPr wrap="square" rtlCol="0">
            <a:spAutoFit/>
          </a:bodyPr>
          <a:lstStyle/>
          <a:p>
            <a:r>
              <a:rPr lang="en-US" sz="2400" b="1">
                <a:solidFill>
                  <a:schemeClr val="tx1">
                    <a:lumMod val="65000"/>
                    <a:lumOff val="35000"/>
                  </a:schemeClr>
                </a:solidFill>
                <a:latin typeface="Arial" panose="020b0604020202020204" pitchFamily="34" charset="0"/>
                <a:cs typeface="Arial" panose="020b0604020202020204" pitchFamily="34" charset="0"/>
              </a:rPr>
              <a:t>Scatter diagram: </a:t>
            </a:r>
            <a:r>
              <a:rPr lang="en-US" sz="2400">
                <a:solidFill>
                  <a:schemeClr val="tx1">
                    <a:lumMod val="65000"/>
                    <a:lumOff val="35000"/>
                  </a:schemeClr>
                </a:solidFill>
                <a:latin typeface="Arial" panose="020b0604020202020204" pitchFamily="34" charset="0"/>
                <a:cs typeface="Arial" panose="020b0604020202020204" pitchFamily="34" charset="0"/>
              </a:rPr>
              <a:t>plot to analyze possible relationships between 2 variables; it illustrates the degree of correlation (but not causation) </a:t>
            </a:r>
          </a:p>
          <a:p>
            <a:endParaRPr lang="en-US" sz="2400">
              <a:solidFill>
                <a:schemeClr val="tx1">
                  <a:lumMod val="65000"/>
                  <a:lumOff val="3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E21F980-1F59-4150-8AAC-58A104BD398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10" name="TextBox 9">
            <a:extLst>
              <a:ext uri="{FF2B5EF4-FFF2-40B4-BE49-F238E27FC236}">
                <a16:creationId xmlns:a16="http://schemas.microsoft.com/office/drawing/2014/main" id="{AEA4F25D-2808-4038-81B5-899729BD0F93}"/>
              </a:ext>
            </a:extLst>
          </p:cNvPr>
          <p:cNvSpPr txBox="1">
            <a:spLocks noSelect="1" noMove="1" noResize="1" noTextEdit="1"/>
          </p:cNvSpPr>
          <p:nvPr/>
        </p:nvSpPr>
        <p:spPr>
          <a:xfrm>
            <a:off x="2584" y="5813525"/>
            <a:ext cx="6115777" cy="323165"/>
          </a:xfrm>
          <a:prstGeom prst="rect">
            <a:avLst/>
          </a:prstGeom>
          <a:noFill/>
        </p:spPr>
        <p:txBody>
          <a:bodyPr wrap="none" rtlCol="0">
            <a:spAutoFit/>
          </a:bodyPr>
          <a:lstStyle/>
          <a:p>
            <a:r>
              <a:rPr lang="en-US" sz="1500" i="1">
                <a:latin typeface="Arial" panose="020b0604020202020204" pitchFamily="34" charset="0"/>
                <a:cs typeface="Arial" panose="020b0604020202020204" pitchFamily="34" charset="0"/>
              </a:rPr>
              <a:t>Adapted From wikipedia.org: </a:t>
            </a: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https://en.wikipedia.org/wiki/Scatter_plot</a:t>
            </a:r>
            <a:endParaRPr lang="en-US" sz="1500" i="1">
              <a:latin typeface="Arial" panose="020b0604020202020204" pitchFamily="34" charset="0"/>
              <a:cs typeface="Arial" panose="020b0604020202020204" pitchFamily="34" charset="0"/>
            </a:endParaRPr>
          </a:p>
        </p:txBody>
      </p:sp>
    </p:spTree>
    <p:extLst>
      <p:ext uri="{BB962C8B-B14F-4D97-AF65-F5344CB8AC3E}">
        <p14:creationId val="3551321618"/>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D66236C-A38A-4BB9-9F12-876D63C560A2}"/>
              </a:ext>
            </a:extLst>
          </p:cNvPr>
          <p:cNvSpPr>
            <a:spLocks noGrp="1" noSelect="1" noMove="1" noResize="1" noTextEdit="1"/>
          </p:cNvSpPr>
          <p:nvPr>
            <p:ph type="title"/>
          </p:nvPr>
        </p:nvSpPr>
        <p:spPr>
          <a:xfrm>
            <a:off x="619755" y="699123"/>
            <a:ext cx="10515600" cy="1078992"/>
          </a:xfrm>
        </p:spPr>
        <p:txBody>
          <a:bodyPr>
            <a:normAutofit/>
          </a:bodyPr>
          <a:lstStyle/>
          <a:p>
            <a:r>
              <a:rPr lang="en-US"/>
              <a:t>7 Basic Tools of QI: Flowchart </a:t>
            </a:r>
          </a:p>
        </p:txBody>
      </p:sp>
      <p:sp>
        <p:nvSpPr>
          <p:cNvPr id="3" name="Content Placeholder 2">
            <a:extLst>
              <a:ext uri="{FF2B5EF4-FFF2-40B4-BE49-F238E27FC236}">
                <a16:creationId xmlns:a16="http://schemas.microsoft.com/office/drawing/2014/main" id="{BF19EA5F-D3CD-46E7-85D6-C3B3AC2A5DC8}"/>
              </a:ext>
            </a:extLst>
          </p:cNvPr>
          <p:cNvSpPr>
            <a:spLocks noGrp="1" noSelect="1" noMove="1" noResize="1" noTextEdit="1"/>
          </p:cNvSpPr>
          <p:nvPr>
            <p:ph idx="1"/>
          </p:nvPr>
        </p:nvSpPr>
        <p:spPr>
          <a:xfrm>
            <a:off x="619755" y="1612845"/>
            <a:ext cx="10952490" cy="4127672"/>
          </a:xfrm>
        </p:spPr>
        <p:txBody>
          <a:bodyPr>
            <a:normAutofit/>
          </a:bodyPr>
          <a:lstStyle/>
          <a:p>
            <a:r>
              <a:rPr lang="en-US">
                <a:latin typeface="Arial" panose="020b0604020202020204" pitchFamily="34" charset="0"/>
                <a:cs typeface="Arial" panose="020b0604020202020204" pitchFamily="34" charset="0"/>
              </a:rPr>
              <a:t>Diagram to represent an algorithm or process, demonstrating the steps through a system </a:t>
            </a:r>
          </a:p>
          <a:p>
            <a:r>
              <a:rPr lang="en-US">
                <a:latin typeface="Arial" panose="020b0604020202020204" pitchFamily="34" charset="0"/>
                <a:cs typeface="Arial" panose="020b0604020202020204" pitchFamily="34" charset="0"/>
              </a:rPr>
              <a:t>Process operations (activity) are represented with boxes/rectangles, while decision points are represented by diamonds </a:t>
            </a:r>
          </a:p>
          <a:p>
            <a:r>
              <a:rPr lang="en-US">
                <a:latin typeface="Arial" panose="020b0604020202020204" pitchFamily="34" charset="0"/>
                <a:cs typeface="Arial" panose="020b0604020202020204" pitchFamily="34" charset="0"/>
              </a:rPr>
              <a:t>The flow of control is represented by arrows connecting the figures </a:t>
            </a:r>
          </a:p>
          <a:p>
            <a:r>
              <a:rPr lang="en-US">
                <a:latin typeface="Arial" panose="020b0604020202020204" pitchFamily="34" charset="0"/>
                <a:cs typeface="Arial" panose="020b0604020202020204" pitchFamily="34" charset="0"/>
              </a:rPr>
              <a:t>Most commonly used for identifying problems, but also used to analyze, design, document, or manage any process </a:t>
            </a:r>
          </a:p>
          <a:p>
            <a:endParaRPr lang="en-US">
              <a:latin typeface="Arial" panose="020b0604020202020204" pitchFamily="34" charset="0"/>
              <a:cs typeface="Arial" panose="020b0604020202020204" pitchFamily="34" charset="0"/>
            </a:endParaRPr>
          </a:p>
          <a:p>
            <a:pPr marL="0" indent="0">
              <a:buNone/>
            </a:pP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3A0A2AC-FFFC-4B1D-A12C-C0C631639E70}"/>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0687C6FF-30B6-4C4F-8CAD-0CC1BF4A327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017223838"/>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22364616-8C58-4AF9-8151-25B7D9640C1D}"/>
              </a:ext>
            </a:extLst>
          </p:cNvPr>
          <p:cNvSpPr>
            <a:spLocks noGrp="1" noSelect="1" noMove="1" noResize="1" noTextEdit="1"/>
          </p:cNvSpPr>
          <p:nvPr>
            <p:ph type="title"/>
          </p:nvPr>
        </p:nvSpPr>
        <p:spPr>
          <a:xfrm>
            <a:off x="619561" y="698925"/>
            <a:ext cx="10515600" cy="1078992"/>
          </a:xfrm>
        </p:spPr>
        <p:txBody>
          <a:bodyPr/>
          <a:lstStyle/>
          <a:p>
            <a:r>
              <a:rPr lang="en-US"/>
              <a:t>Jay B. Wish</a:t>
            </a:r>
          </a:p>
        </p:txBody>
      </p:sp>
      <p:sp>
        <p:nvSpPr>
          <p:cNvPr id="3" name="Content Placeholder 2">
            <a:extLst>
              <a:ext uri="{FF2B5EF4-FFF2-40B4-BE49-F238E27FC236}">
                <a16:creationId xmlns:a16="http://schemas.microsoft.com/office/drawing/2014/main" id="{60FB9082-AC82-4FCF-AAB8-FEE1F539985D}"/>
              </a:ext>
            </a:extLst>
          </p:cNvPr>
          <p:cNvSpPr>
            <a:spLocks noGrp="1" noSelect="1" noMove="1" noResize="1" noTextEdit="1"/>
          </p:cNvSpPr>
          <p:nvPr>
            <p:ph idx="1"/>
          </p:nvPr>
        </p:nvSpPr>
        <p:spPr>
          <a:xfrm>
            <a:off x="614917" y="1621310"/>
            <a:ext cx="10957522" cy="4374795"/>
          </a:xfrm>
        </p:spPr>
        <p:txBody>
          <a:bodyPr>
            <a:noAutofit/>
          </a:bodyPr>
          <a:lstStyle/>
          <a:p>
            <a:r>
              <a:rPr lang="en-US" i="1">
                <a:latin typeface="Arial" panose="020b0604020202020204" pitchFamily="34" charset="0"/>
                <a:cs typeface="Arial" panose="020b0604020202020204" pitchFamily="34" charset="0"/>
              </a:rPr>
              <a:t>Employer: </a:t>
            </a:r>
            <a:r>
              <a:rPr lang="en-US">
                <a:latin typeface="Arial" panose="020b0604020202020204" pitchFamily="34" charset="0"/>
                <a:cs typeface="Arial" panose="020b0604020202020204" pitchFamily="34" charset="0"/>
              </a:rPr>
              <a:t>Indiana University Health Physicians</a:t>
            </a:r>
          </a:p>
          <a:p>
            <a:r>
              <a:rPr lang="en-US" i="1">
                <a:latin typeface="Arial" panose="020b0604020202020204" pitchFamily="34" charset="0"/>
                <a:cs typeface="Arial" panose="020b0604020202020204" pitchFamily="34" charset="0"/>
              </a:rPr>
              <a:t>Consultancy: </a:t>
            </a:r>
            <a:r>
              <a:rPr lang="en-US">
                <a:latin typeface="Arial" panose="020b0604020202020204" pitchFamily="34" charset="0"/>
                <a:cs typeface="Arial" panose="020b0604020202020204" pitchFamily="34" charset="0"/>
              </a:rPr>
              <a:t>Akebia, AstraZeneca, Vifor, Otsuka, Zydus, Rockwell Medical</a:t>
            </a:r>
          </a:p>
          <a:p>
            <a:r>
              <a:rPr lang="en-US" i="1">
                <a:latin typeface="Arial" panose="020b0604020202020204" pitchFamily="34" charset="0"/>
                <a:cs typeface="Arial" panose="020b0604020202020204" pitchFamily="34" charset="0"/>
              </a:rPr>
              <a:t>Honoraria:</a:t>
            </a:r>
            <a:r>
              <a:rPr lang="en-US">
                <a:latin typeface="Arial" panose="020b0604020202020204" pitchFamily="34" charset="0"/>
                <a:cs typeface="Arial" panose="020b0604020202020204" pitchFamily="34" charset="0"/>
              </a:rPr>
              <a:t> Pfizer, Otsuka, Vifor, Keryx, Akebia, AstraZeneca, Rockwell Medical, Abbott </a:t>
            </a:r>
          </a:p>
          <a:p>
            <a:r>
              <a:rPr lang="en-US" i="1">
                <a:latin typeface="Arial" panose="020b0604020202020204" pitchFamily="34" charset="0"/>
                <a:cs typeface="Arial" panose="020b0604020202020204" pitchFamily="34" charset="0"/>
              </a:rPr>
              <a:t>Scientific Advisor/Membership: JASN</a:t>
            </a:r>
            <a:r>
              <a:rPr lang="en-US">
                <a:latin typeface="Arial" panose="020b0604020202020204" pitchFamily="34" charset="0"/>
                <a:cs typeface="Arial" panose="020b0604020202020204" pitchFamily="34" charset="0"/>
              </a:rPr>
              <a:t> Editorial Board, </a:t>
            </a:r>
            <a:r>
              <a:rPr lang="en-US" i="1">
                <a:latin typeface="Arial" panose="020b0604020202020204" pitchFamily="34" charset="0"/>
                <a:cs typeface="Arial" panose="020b0604020202020204" pitchFamily="34" charset="0"/>
              </a:rPr>
              <a:t>CJASN</a:t>
            </a:r>
            <a:r>
              <a:rPr lang="en-US">
                <a:latin typeface="Arial" panose="020b0604020202020204" pitchFamily="34" charset="0"/>
                <a:cs typeface="Arial" panose="020b0604020202020204" pitchFamily="34" charset="0"/>
              </a:rPr>
              <a:t> Editorial Board, </a:t>
            </a:r>
            <a:r>
              <a:rPr lang="en-US" i="1">
                <a:latin typeface="Arial" panose="020b0604020202020204" pitchFamily="34" charset="0"/>
                <a:cs typeface="Arial" panose="020b0604020202020204" pitchFamily="34" charset="0"/>
              </a:rPr>
              <a:t>Nephrology News &amp; Issues </a:t>
            </a:r>
            <a:r>
              <a:rPr lang="en-US">
                <a:latin typeface="Arial" panose="020b0604020202020204" pitchFamily="34" charset="0"/>
                <a:cs typeface="Arial" panose="020b0604020202020204" pitchFamily="34" charset="0"/>
              </a:rPr>
              <a:t>Editorial Board, Vifor, Akebia, AstraZeneca, Rockwell Medical, Medical Director of a DaVita dialysis facility</a:t>
            </a:r>
          </a:p>
          <a:p>
            <a:r>
              <a:rPr lang="en-US" i="1">
                <a:latin typeface="Arial" panose="020b0604020202020204" pitchFamily="34" charset="0"/>
                <a:cs typeface="Arial" panose="020b0604020202020204" pitchFamily="34" charset="0"/>
              </a:rPr>
              <a:t>Speakers Bureau: </a:t>
            </a:r>
            <a:r>
              <a:rPr lang="en-US" err="1">
                <a:latin typeface="Arial" panose="020b0604020202020204" pitchFamily="34" charset="0"/>
                <a:cs typeface="Arial" panose="020b0604020202020204" pitchFamily="34" charset="0"/>
              </a:rPr>
              <a:t>Keryx, Pfizer</a:t>
            </a:r>
          </a:p>
        </p:txBody>
      </p:sp>
      <p:sp>
        <p:nvSpPr>
          <p:cNvPr id="4" name="Subtitle 3">
            <a:extLst>
              <a:ext uri="{FF2B5EF4-FFF2-40B4-BE49-F238E27FC236}">
                <a16:creationId xmlns:a16="http://schemas.microsoft.com/office/drawing/2014/main" id="{19A90421-21D1-4285-90F8-2391B47C5A0F}"/>
              </a:ext>
            </a:extLst>
          </p:cNvPr>
          <p:cNvSpPr>
            <a:spLocks noGrp="1" noSelect="1" noMove="1" noResize="1" noTextEdit="1"/>
          </p:cNvSpPr>
          <p:nvPr>
            <p:ph type="subTitle" idx="10"/>
          </p:nvPr>
        </p:nvSpPr>
        <p:spPr/>
        <p:txBody>
          <a:bodyPr/>
          <a:lstStyle/>
          <a:p>
            <a:r>
              <a:rPr lang="en-US"/>
              <a:t>DISCLOSURES</a:t>
            </a:r>
          </a:p>
        </p:txBody>
      </p:sp>
      <p:sp>
        <p:nvSpPr>
          <p:cNvPr id="5" name="TextBox 4">
            <a:extLst>
              <a:ext uri="{FF2B5EF4-FFF2-40B4-BE49-F238E27FC236}">
                <a16:creationId xmlns:a16="http://schemas.microsoft.com/office/drawing/2014/main" id="{22433F9E-959C-4F86-B180-1AEBB6E1E92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12949875"/>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8EA6D9-4A71-4FC8-AC2B-7DACB668EFF4}"/>
              </a:ext>
            </a:extLst>
          </p:cNvPr>
          <p:cNvSpPr>
            <a:spLocks noGrp="1" noSelect="1" noMove="1" noResize="1" noTextEdit="1"/>
          </p:cNvSpPr>
          <p:nvPr>
            <p:ph type="title"/>
          </p:nvPr>
        </p:nvSpPr>
        <p:spPr>
          <a:xfrm>
            <a:off x="6106633" y="1071371"/>
            <a:ext cx="5119698" cy="1082404"/>
          </a:xfrm>
        </p:spPr>
        <p:txBody>
          <a:bodyPr>
            <a:noAutofit/>
          </a:bodyPr>
          <a:lstStyle/>
          <a:p>
            <a:r>
              <a:rPr lang="en-US"/>
              <a:t>7 Basic Tools of QI:</a:t>
            </a:r>
            <a:br>
              <a:rPr lang="en-US"/>
            </a:br>
            <a:r>
              <a:rPr lang="en-US"/>
              <a:t> Flowchart </a:t>
            </a:r>
          </a:p>
        </p:txBody>
      </p:sp>
      <p:sp>
        <p:nvSpPr>
          <p:cNvPr id="6" name="TextBox 5">
            <a:extLst>
              <a:ext uri="{FF2B5EF4-FFF2-40B4-BE49-F238E27FC236}">
                <a16:creationId xmlns:a16="http://schemas.microsoft.com/office/drawing/2014/main" id="{005458C8-D717-4081-99B5-EDE628695288}"/>
              </a:ext>
            </a:extLst>
          </p:cNvPr>
          <p:cNvSpPr txBox="1">
            <a:spLocks noSelect="1" noMove="1" noResize="1" noTextEdit="1"/>
          </p:cNvSpPr>
          <p:nvPr/>
        </p:nvSpPr>
        <p:spPr>
          <a:xfrm>
            <a:off x="6849295" y="5585385"/>
            <a:ext cx="5347811" cy="553998"/>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Modified From Fistula First</a:t>
            </a:r>
          </a:p>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https://esrdncc.org/globalassets/ffcl/nw-11_avg-algorithm.pdf</a:t>
            </a:r>
            <a:endParaRPr lang="en-US" sz="1500" i="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2F293C8-ABE9-431D-AAB6-13A26EE7E9C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11" name="TextBox 10">
            <a:extLst>
              <a:ext uri="{FF2B5EF4-FFF2-40B4-BE49-F238E27FC236}">
                <a16:creationId xmlns:a16="http://schemas.microsoft.com/office/drawing/2014/main" id="{E797FACC-87A1-450C-9E4D-13DC355E709A}"/>
              </a:ext>
            </a:extLst>
          </p:cNvPr>
          <p:cNvSpPr txBox="1">
            <a:spLocks noSelect="1" noMove="1" noResize="1" noTextEdit="1"/>
          </p:cNvSpPr>
          <p:nvPr/>
        </p:nvSpPr>
        <p:spPr>
          <a:xfrm>
            <a:off x="3069513" y="288698"/>
            <a:ext cx="1990521" cy="369332"/>
          </a:xfrm>
          <a:prstGeom prst="rect">
            <a:avLst/>
          </a:prstGeom>
          <a:solidFill>
            <a:schemeClr val="bg1"/>
          </a:solidFill>
        </p:spPr>
        <p:txBody>
          <a:bodyPr wrap="square" rtlCol="0">
            <a:spAutoFit/>
          </a:bodyPr>
          <a:lstStyle/>
          <a:p>
            <a:endParaRPr lang="en-US"/>
          </a:p>
        </p:txBody>
      </p:sp>
      <p:pic>
        <p:nvPicPr>
          <p:cNvPr id="8" name="Picture 7">
            <a:extLst>
              <a:ext uri="{FF2B5EF4-FFF2-40B4-BE49-F238E27FC236}">
                <a16:creationId xmlns:a16="http://schemas.microsoft.com/office/drawing/2014/main" id="{D207A003-A7A8-41A6-A18B-5F38EB36DA2A}"/>
              </a:ext>
            </a:extLst>
          </p:cNvPr>
          <p:cNvPicPr>
            <a:picLocks noSelect="1" noChangeAspect="1" noMove="1" noResize="1"/>
          </p:cNvPicPr>
          <p:nvPr/>
        </p:nvPicPr>
        <p:blipFill>
          <a:blip r:embed="rId4"/>
          <a:stretch>
            <a:fillRect/>
          </a:stretch>
        </p:blipFill>
        <p:spPr>
          <a:xfrm>
            <a:off x="63900" y="74210"/>
            <a:ext cx="5267757" cy="6035040"/>
          </a:xfrm>
          <a:prstGeom prst="rect">
            <a:avLst/>
          </a:prstGeom>
        </p:spPr>
      </p:pic>
      <p:sp>
        <p:nvSpPr>
          <p:cNvPr id="9" name="TextBox 8">
            <a:extLst>
              <a:ext uri="{FF2B5EF4-FFF2-40B4-BE49-F238E27FC236}">
                <a16:creationId xmlns:a16="http://schemas.microsoft.com/office/drawing/2014/main" id="{E2AAC272-D8AC-43A8-99EA-9E0AEC23F222}"/>
              </a:ext>
            </a:extLst>
          </p:cNvPr>
          <p:cNvSpPr txBox="1">
            <a:spLocks noSelect="1" noMove="1" noResize="1" noTextEdit="1"/>
          </p:cNvSpPr>
          <p:nvPr/>
        </p:nvSpPr>
        <p:spPr>
          <a:xfrm>
            <a:off x="3210656" y="74205"/>
            <a:ext cx="2028197" cy="338554"/>
          </a:xfrm>
          <a:prstGeom prst="rect">
            <a:avLst/>
          </a:prstGeom>
          <a:solidFill>
            <a:schemeClr val="bg1"/>
          </a:solidFill>
        </p:spPr>
        <p:txBody>
          <a:bodyPr wrap="square" rtlCol="0">
            <a:spAutoFit/>
          </a:bodyPr>
          <a:lstStyle/>
          <a:p>
            <a:endParaRPr lang="en-US" sz="1600"/>
          </a:p>
        </p:txBody>
      </p:sp>
      <p:sp>
        <p:nvSpPr>
          <p:cNvPr id="5" name="Subtitle 4">
            <a:extLst>
              <a:ext uri="{FF2B5EF4-FFF2-40B4-BE49-F238E27FC236}">
                <a16:creationId xmlns:a16="http://schemas.microsoft.com/office/drawing/2014/main" id="{2893AEEE-A24C-4578-A812-78D9835847C6}"/>
              </a:ext>
            </a:extLst>
          </p:cNvPr>
          <p:cNvSpPr>
            <a:spLocks noGrp="1" noSelect="1" noMove="1" noResize="1" noTextEdit="1"/>
          </p:cNvSpPr>
          <p:nvPr>
            <p:ph type="subTitle" idx="10"/>
          </p:nvPr>
        </p:nvSpPr>
        <p:spPr/>
        <p:txBody>
          <a:bodyPr/>
          <a:lstStyle/>
          <a:p>
            <a:r>
              <a:rPr lang="en-US"/>
              <a:t>Introduction to qi</a:t>
            </a:r>
          </a:p>
        </p:txBody>
      </p:sp>
    </p:spTree>
    <p:extLst>
      <p:ext uri="{BB962C8B-B14F-4D97-AF65-F5344CB8AC3E}">
        <p14:creationId val="4283545071"/>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C3CD847-8DEA-4D86-9150-88E2348607FB}"/>
              </a:ext>
            </a:extLst>
          </p:cNvPr>
          <p:cNvSpPr>
            <a:spLocks noGrp="1" noSelect="1" noMove="1" noResize="1" noTextEdit="1"/>
          </p:cNvSpPr>
          <p:nvPr>
            <p:ph type="title"/>
          </p:nvPr>
        </p:nvSpPr>
        <p:spPr>
          <a:xfrm>
            <a:off x="619569" y="704051"/>
            <a:ext cx="10515600" cy="1078992"/>
          </a:xfrm>
        </p:spPr>
        <p:txBody>
          <a:bodyPr/>
          <a:lstStyle/>
          <a:p>
            <a:r>
              <a:rPr lang="en-US"/>
              <a:t>Traditional Quality Domains in ESKD </a:t>
            </a:r>
          </a:p>
        </p:txBody>
      </p:sp>
      <p:graphicFrame>
        <p:nvGraphicFramePr>
          <p:cNvPr id="5" name="Table 5">
            <a:extLst>
              <a:ext uri="{FF2B5EF4-FFF2-40B4-BE49-F238E27FC236}">
                <a16:creationId xmlns:a16="http://schemas.microsoft.com/office/drawing/2014/main" id="{F3AB1015-7F47-4E87-900E-57042C95CAF8}"/>
              </a:ext>
            </a:extLst>
          </p:cNvPr>
          <p:cNvGraphicFramePr>
            <a:graphicFrameLocks noGrp="1" noSelect="1" noMove="1" noResize="1"/>
          </p:cNvGraphicFramePr>
          <p:nvPr>
            <p:ph idx="1"/>
            <p:extLst>
              <p:ext uri="{D42A27DB-BD31-4B8C-83A1-F6EECF244321}">
                <p14:modId val="2091026971"/>
              </p:ext>
            </p:extLst>
          </p:nvPr>
        </p:nvGraphicFramePr>
        <p:xfrm>
          <a:off x="244549" y="1611129"/>
          <a:ext cx="11632017" cy="4202520"/>
        </p:xfrm>
        <a:graphic>
          <a:graphicData uri="http://schemas.openxmlformats.org/drawingml/2006/table">
            <a:tbl>
              <a:tblPr firstRow="1" bandRow="1">
                <a:tableStyleId>{5C22544A-7EE6-4342-B048-85BDC9FD1C3A}</a:tableStyleId>
              </a:tblPr>
              <a:tblGrid>
                <a:gridCol w="4455042">
                  <a:extLst>
                    <a:ext uri="{9D8B030D-6E8A-4147-A177-3AD203B41FA5}">
                      <a16:colId xmlns:a16="http://schemas.microsoft.com/office/drawing/2014/main" val="3137796929"/>
                    </a:ext>
                  </a:extLst>
                </a:gridCol>
                <a:gridCol w="3019646">
                  <a:extLst>
                    <a:ext uri="{9D8B030D-6E8A-4147-A177-3AD203B41FA5}">
                      <a16:colId xmlns:a16="http://schemas.microsoft.com/office/drawing/2014/main" val="3208076899"/>
                    </a:ext>
                  </a:extLst>
                </a:gridCol>
                <a:gridCol w="4157329">
                  <a:extLst>
                    <a:ext uri="{9D8B030D-6E8A-4147-A177-3AD203B41FA5}">
                      <a16:colId xmlns:a16="http://schemas.microsoft.com/office/drawing/2014/main" val="659128130"/>
                    </a:ext>
                  </a:extLst>
                </a:gridCol>
              </a:tblGrid>
              <a:tr h="528757">
                <a:tc>
                  <a:txBody>
                    <a:bodyPr vert="horz" wrap="square"/>
                    <a:lstStyle/>
                    <a:p>
                      <a:r>
                        <a:rPr lang="en-US" sz="1800">
                          <a:latin typeface="Arial" panose="020b0604020202020204" pitchFamily="34" charset="0"/>
                          <a:cs typeface="Arial" panose="020b0604020202020204" pitchFamily="34" charset="0"/>
                        </a:rPr>
                        <a:t>ESKD Process Measures</a:t>
                      </a:r>
                    </a:p>
                  </a:txBody>
                  <a:tcPr/>
                </a:tc>
                <a:tc>
                  <a:txBody>
                    <a:bodyPr vert="horz" wrap="square"/>
                    <a:lstStyle/>
                    <a:p>
                      <a:r>
                        <a:rPr lang="en-US" sz="1800">
                          <a:latin typeface="Arial" panose="020b0604020202020204" pitchFamily="34" charset="0"/>
                          <a:cs typeface="Arial" panose="020b0604020202020204" pitchFamily="34" charset="0"/>
                        </a:rPr>
                        <a:t>Comorbid Process Measures</a:t>
                      </a:r>
                    </a:p>
                  </a:txBody>
                  <a:tcPr/>
                </a:tc>
                <a:tc>
                  <a:txBody>
                    <a:bodyPr vert="horz" wrap="square"/>
                    <a:lstStyle/>
                    <a:p>
                      <a:r>
                        <a:rPr lang="en-US" sz="1800">
                          <a:latin typeface="Arial" panose="020b0604020202020204" pitchFamily="34" charset="0"/>
                          <a:cs typeface="Arial" panose="020b0604020202020204" pitchFamily="34" charset="0"/>
                        </a:rPr>
                        <a:t>Outcome Measures</a:t>
                      </a:r>
                    </a:p>
                  </a:txBody>
                  <a:tcPr/>
                </a:tc>
                <a:extLst>
                  <a:ext uri="{0D108BD9-81ED-4DB2-BD59-A6C34878D82A}">
                    <a16:rowId xmlns:a16="http://schemas.microsoft.com/office/drawing/2014/main" val="171314566"/>
                  </a:ext>
                </a:extLst>
              </a:tr>
              <a:tr h="52965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Dialysis adequacy</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Lipid management</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Standardized mortality rate</a:t>
                      </a:r>
                    </a:p>
                  </a:txBody>
                  <a:tcPr/>
                </a:tc>
                <a:extLst>
                  <a:ext uri="{0D108BD9-81ED-4DB2-BD59-A6C34878D82A}">
                    <a16:rowId xmlns:a16="http://schemas.microsoft.com/office/drawing/2014/main" val="2679001295"/>
                  </a:ext>
                </a:extLst>
              </a:tr>
              <a:tr h="52965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Vascular access (fistula &gt; graft &gt; catheter)</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Glycemic control</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Standardized hospitalization rate</a:t>
                      </a:r>
                    </a:p>
                  </a:txBody>
                  <a:tcPr/>
                </a:tc>
                <a:extLst>
                  <a:ext uri="{0D108BD9-81ED-4DB2-BD59-A6C34878D82A}">
                    <a16:rowId xmlns:a16="http://schemas.microsoft.com/office/drawing/2014/main" val="2300775471"/>
                  </a:ext>
                </a:extLst>
              </a:tr>
              <a:tr h="52965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Target hemoglobin</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Diabetic foot care</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Standardized transplantation rate</a:t>
                      </a:r>
                    </a:p>
                  </a:txBody>
                  <a:tcPr/>
                </a:tc>
                <a:extLst>
                  <a:ext uri="{0D108BD9-81ED-4DB2-BD59-A6C34878D82A}">
                    <a16:rowId xmlns:a16="http://schemas.microsoft.com/office/drawing/2014/main" val="2895361331"/>
                  </a:ext>
                </a:extLst>
              </a:tr>
              <a:tr h="91419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Mineral metabolism control</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Secondary cardiovascular protection</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Quality-adjusted life years</a:t>
                      </a:r>
                    </a:p>
                  </a:txBody>
                  <a:tcPr/>
                </a:tc>
                <a:extLst>
                  <a:ext uri="{0D108BD9-81ED-4DB2-BD59-A6C34878D82A}">
                    <a16:rowId xmlns:a16="http://schemas.microsoft.com/office/drawing/2014/main" val="4092836997"/>
                  </a:ext>
                </a:extLst>
              </a:tr>
              <a:tr h="52965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Nutritional status</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Adequate immunizations</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Patient safety</a:t>
                      </a:r>
                    </a:p>
                  </a:txBody>
                  <a:tcPr/>
                </a:tc>
                <a:extLst>
                  <a:ext uri="{0D108BD9-81ED-4DB2-BD59-A6C34878D82A}">
                    <a16:rowId xmlns:a16="http://schemas.microsoft.com/office/drawing/2014/main" val="3544672651"/>
                  </a:ext>
                </a:extLst>
              </a:tr>
              <a:tr h="529650">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Infection rates</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Age-appropriate screening</a:t>
                      </a:r>
                    </a:p>
                  </a:txBody>
                  <a:tcPr/>
                </a:tc>
                <a:tc>
                  <a:txBody>
                    <a:bodyPr vert="horz" wrap="square"/>
                    <a:lstStyle/>
                    <a:p>
                      <a:r>
                        <a:rPr lang="en-US" sz="1800">
                          <a:solidFill>
                            <a:schemeClr val="tx1">
                              <a:lumMod val="75000"/>
                              <a:lumOff val="25000"/>
                            </a:schemeClr>
                          </a:solidFill>
                          <a:latin typeface="Arial" panose="020b0604020202020204" pitchFamily="34" charset="0"/>
                          <a:cs typeface="Arial" panose="020b0604020202020204" pitchFamily="34" charset="0"/>
                        </a:rPr>
                        <a:t>Patient satisfaction</a:t>
                      </a:r>
                    </a:p>
                  </a:txBody>
                  <a:tcPr/>
                </a:tc>
                <a:extLst>
                  <a:ext uri="{0D108BD9-81ED-4DB2-BD59-A6C34878D82A}">
                    <a16:rowId xmlns:a16="http://schemas.microsoft.com/office/drawing/2014/main" val="1319089673"/>
                  </a:ext>
                </a:extLst>
              </a:tr>
            </a:tbl>
          </a:graphicData>
        </a:graphic>
      </p:graphicFrame>
      <p:sp>
        <p:nvSpPr>
          <p:cNvPr id="4" name="Subtitle 3">
            <a:extLst>
              <a:ext uri="{FF2B5EF4-FFF2-40B4-BE49-F238E27FC236}">
                <a16:creationId xmlns:a16="http://schemas.microsoft.com/office/drawing/2014/main" id="{253BF7E3-B178-4035-9C47-FD548E5AFDE1}"/>
              </a:ext>
            </a:extLst>
          </p:cNvPr>
          <p:cNvSpPr>
            <a:spLocks noGrp="1" noSelect="1" noMove="1" noResize="1" noTextEdit="1"/>
          </p:cNvSpPr>
          <p:nvPr>
            <p:ph type="subTitle" idx="10"/>
          </p:nvPr>
        </p:nvSpPr>
        <p:spPr/>
        <p:txBody>
          <a:bodyPr/>
          <a:lstStyle/>
          <a:p>
            <a:r>
              <a:rPr lang="en-US"/>
              <a:t>Qi IN eskd</a:t>
            </a:r>
          </a:p>
        </p:txBody>
      </p:sp>
      <p:sp>
        <p:nvSpPr>
          <p:cNvPr id="7" name="TextBox 6">
            <a:extLst>
              <a:ext uri="{FF2B5EF4-FFF2-40B4-BE49-F238E27FC236}">
                <a16:creationId xmlns:a16="http://schemas.microsoft.com/office/drawing/2014/main" id="{B0B9D207-37EB-40EB-BF1D-A54965679910}"/>
              </a:ext>
            </a:extLst>
          </p:cNvPr>
          <p:cNvSpPr txBox="1">
            <a:spLocks noSelect="1" noMove="1" noResize="1" noTextEdit="1"/>
          </p:cNvSpPr>
          <p:nvPr/>
        </p:nvSpPr>
        <p:spPr>
          <a:xfrm>
            <a:off x="8071949" y="5816111"/>
            <a:ext cx="4124847"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Adapted from Annu Rev Med 58:387-99, 2007</a:t>
            </a:r>
          </a:p>
        </p:txBody>
      </p:sp>
      <p:sp>
        <p:nvSpPr>
          <p:cNvPr id="8" name="TextBox 7">
            <a:extLst>
              <a:ext uri="{FF2B5EF4-FFF2-40B4-BE49-F238E27FC236}">
                <a16:creationId xmlns:a16="http://schemas.microsoft.com/office/drawing/2014/main" id="{4FA775DB-8901-46AC-AEC6-9F6BA836F21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659944714"/>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292D4F81-9137-41C3-ACDA-D4F0F6F80554}"/>
              </a:ext>
            </a:extLst>
          </p:cNvPr>
          <p:cNvSpPr>
            <a:spLocks noGrp="1" noSelect="1" noMove="1" noResize="1" noTextEdit="1"/>
          </p:cNvSpPr>
          <p:nvPr>
            <p:ph type="title"/>
          </p:nvPr>
        </p:nvSpPr>
        <p:spPr>
          <a:xfrm>
            <a:off x="613146" y="705208"/>
            <a:ext cx="10515600" cy="917638"/>
          </a:xfrm>
        </p:spPr>
        <p:txBody>
          <a:bodyPr/>
          <a:lstStyle/>
          <a:p>
            <a:r>
              <a:rPr lang="en-US"/>
              <a:t>ESKD Quality Incentive Program (QIP)</a:t>
            </a:r>
          </a:p>
        </p:txBody>
      </p:sp>
      <p:sp>
        <p:nvSpPr>
          <p:cNvPr id="3" name="Content Placeholder 2">
            <a:extLst>
              <a:ext uri="{FF2B5EF4-FFF2-40B4-BE49-F238E27FC236}">
                <a16:creationId xmlns:a16="http://schemas.microsoft.com/office/drawing/2014/main" id="{39845C88-7535-4F85-9920-2DDBAB7A811A}"/>
              </a:ext>
            </a:extLst>
          </p:cNvPr>
          <p:cNvSpPr>
            <a:spLocks noGrp="1" noSelect="1" noMove="1" noResize="1" noTextEdit="1"/>
          </p:cNvSpPr>
          <p:nvPr>
            <p:ph idx="1"/>
          </p:nvPr>
        </p:nvSpPr>
        <p:spPr>
          <a:xfrm>
            <a:off x="614912" y="1617157"/>
            <a:ext cx="10963941" cy="4281612"/>
          </a:xfrm>
        </p:spPr>
        <p:txBody>
          <a:bodyPr>
            <a:normAutofit/>
          </a:bodyPr>
          <a:lstStyle/>
          <a:p>
            <a:r>
              <a:rPr lang="en-US" sz="2400">
                <a:latin typeface="Arial" panose="020b0604020202020204" pitchFamily="34" charset="0"/>
                <a:cs typeface="Arial" panose="020b0604020202020204" pitchFamily="34" charset="0"/>
              </a:rPr>
              <a:t>Instituted in 2012 as the first pay-for-performance (P4P) program in a Medicare prospective payment system (PPS)</a:t>
            </a:r>
          </a:p>
          <a:p>
            <a:r>
              <a:rPr lang="en-US" sz="2400">
                <a:latin typeface="Arial" panose="020b0604020202020204" pitchFamily="34" charset="0"/>
                <a:cs typeface="Arial" panose="020b0604020202020204" pitchFamily="34" charset="0"/>
              </a:rPr>
              <a:t>Started with 3 metrics (hemoglobin, Kt/V, and vascular access) derived from Medicare claims, then expanded exponentially to include data derived from CROWNWeb, the electronic system for collecting facility-level quality data</a:t>
            </a:r>
          </a:p>
          <a:p>
            <a:r>
              <a:rPr lang="en-US" sz="2400">
                <a:latin typeface="Arial" panose="020b0604020202020204" pitchFamily="34" charset="0"/>
                <a:cs typeface="Arial" panose="020b0604020202020204" pitchFamily="34" charset="0"/>
              </a:rPr>
              <a:t>2% of all Medicare payments to a facility at risk for an entire year (payment year); e.g., 2022</a:t>
            </a:r>
          </a:p>
          <a:p>
            <a:r>
              <a:rPr lang="en-US" sz="2400">
                <a:latin typeface="Arial" panose="020b0604020202020204" pitchFamily="34" charset="0"/>
                <a:cs typeface="Arial" panose="020b0604020202020204" pitchFamily="34" charset="0"/>
              </a:rPr>
              <a:t>Based on data collected via claims and CROWNWeb 2 years before (performance year); e.g., 2020</a:t>
            </a:r>
          </a:p>
          <a:p>
            <a:r>
              <a:rPr lang="en-US" sz="2400">
                <a:latin typeface="Arial" panose="020b0604020202020204" pitchFamily="34" charset="0"/>
                <a:cs typeface="Arial" panose="020b0604020202020204" pitchFamily="34" charset="0"/>
              </a:rPr>
              <a:t>Percentiles based on national norms from the year before that; e.g., 2019 </a:t>
            </a:r>
          </a:p>
          <a:p>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F5543A65-2F66-4E69-A644-4AA9135651B6}"/>
              </a:ext>
            </a:extLst>
          </p:cNvPr>
          <p:cNvSpPr>
            <a:spLocks noGrp="1" noSelect="1" noMove="1" noResize="1" noTextEdit="1"/>
          </p:cNvSpPr>
          <p:nvPr>
            <p:ph type="subTitle" idx="10"/>
          </p:nvPr>
        </p:nvSpPr>
        <p:spPr/>
        <p:txBody>
          <a:bodyPr/>
          <a:lstStyle/>
          <a:p>
            <a:r>
              <a:rPr lang="en-US"/>
              <a:t>Qi in ESKD</a:t>
            </a:r>
          </a:p>
        </p:txBody>
      </p:sp>
      <p:sp>
        <p:nvSpPr>
          <p:cNvPr id="5" name="TextBox 4">
            <a:extLst>
              <a:ext uri="{FF2B5EF4-FFF2-40B4-BE49-F238E27FC236}">
                <a16:creationId xmlns:a16="http://schemas.microsoft.com/office/drawing/2014/main" id="{79C2CF79-12AF-4583-A221-6A3B16247CC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extBox 5">
            <a:extLst>
              <a:ext uri="{FF2B5EF4-FFF2-40B4-BE49-F238E27FC236}">
                <a16:creationId xmlns:a16="http://schemas.microsoft.com/office/drawing/2014/main" id="{F214131C-F682-46C9-BED0-4EC3A01F6187}"/>
              </a:ext>
            </a:extLst>
          </p:cNvPr>
          <p:cNvSpPr txBox="1">
            <a:spLocks noSelect="1" noMove="1" noResize="1" noTextEdit="1"/>
          </p:cNvSpPr>
          <p:nvPr/>
        </p:nvSpPr>
        <p:spPr>
          <a:xfrm>
            <a:off x="9275203" y="5809427"/>
            <a:ext cx="2917786"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Semin Dial 29(2):144-147, 2016</a:t>
            </a:r>
          </a:p>
        </p:txBody>
      </p:sp>
    </p:spTree>
    <p:extLst>
      <p:ext uri="{BB962C8B-B14F-4D97-AF65-F5344CB8AC3E}">
        <p14:creationId val="3933362335"/>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62344F8A-A97C-4E03-BE44-C91FE23AFC7C}"/>
              </a:ext>
            </a:extLst>
          </p:cNvPr>
          <p:cNvSpPr>
            <a:spLocks noGrp="1" noSelect="1" noMove="1" noResize="1" noTextEdit="1"/>
          </p:cNvSpPr>
          <p:nvPr>
            <p:ph type="title"/>
          </p:nvPr>
        </p:nvSpPr>
        <p:spPr>
          <a:xfrm>
            <a:off x="614768" y="704432"/>
            <a:ext cx="11577232" cy="1078992"/>
          </a:xfrm>
        </p:spPr>
        <p:txBody>
          <a:bodyPr>
            <a:noAutofit/>
          </a:bodyPr>
          <a:lstStyle/>
          <a:p>
            <a:r>
              <a:rPr lang="en-US" sz="3500"/>
              <a:t>ESKD QIP Scoring and Payment Reduction Methodology </a:t>
            </a:r>
            <a:r>
              <a:rPr lang="en-US" sz="3500" b="0"/>
              <a:t>(Payment Year 2022)</a:t>
            </a:r>
          </a:p>
        </p:txBody>
      </p:sp>
      <p:sp>
        <p:nvSpPr>
          <p:cNvPr id="9" name="Content Placeholder 8">
            <a:extLst>
              <a:ext uri="{FF2B5EF4-FFF2-40B4-BE49-F238E27FC236}">
                <a16:creationId xmlns:a16="http://schemas.microsoft.com/office/drawing/2014/main" id="{216415E1-143D-4A1A-8ED8-A0854E3D0280}"/>
              </a:ext>
            </a:extLst>
          </p:cNvPr>
          <p:cNvSpPr>
            <a:spLocks noGrp="1" noSelect="1" noMove="1" noResize="1" noTextEdit="1"/>
          </p:cNvSpPr>
          <p:nvPr>
            <p:ph sz="half" idx="1"/>
          </p:nvPr>
        </p:nvSpPr>
        <p:spPr>
          <a:xfrm>
            <a:off x="614768" y="1763827"/>
            <a:ext cx="5481232" cy="4676024"/>
          </a:xfrm>
        </p:spPr>
        <p:txBody>
          <a:bodyPr>
            <a:noAutofit/>
          </a:bodyPr>
          <a:lstStyle/>
          <a:p>
            <a:pPr marL="0" indent="0">
              <a:spcBef>
                <a:spcPts val="300"/>
              </a:spcBef>
              <a:buNone/>
            </a:pPr>
            <a:r>
              <a:rPr lang="en-US" sz="1500" b="1">
                <a:latin typeface="Arial" panose="020b0604020202020204" pitchFamily="34" charset="0"/>
                <a:cs typeface="Arial" panose="020b0604020202020204" pitchFamily="34" charset="0"/>
              </a:rPr>
              <a:t>1 Patient &amp; Family Engagement Measure</a:t>
            </a:r>
            <a:endParaRPr lang="en-US" sz="1500">
              <a:latin typeface="Arial" panose="020b0604020202020204" pitchFamily="34" charset="0"/>
              <a:cs typeface="Arial" panose="020b0604020202020204" pitchFamily="34" charset="0"/>
            </a:endParaRPr>
          </a:p>
          <a:p>
            <a:pPr>
              <a:spcBef>
                <a:spcPts val="300"/>
              </a:spcBef>
            </a:pPr>
            <a:r>
              <a:rPr lang="en-US" sz="1500">
                <a:latin typeface="Arial" panose="020b0604020202020204" pitchFamily="34" charset="0"/>
                <a:cs typeface="Arial" panose="020b0604020202020204" pitchFamily="34" charset="0"/>
              </a:rPr>
              <a:t>ICH CAHPS </a:t>
            </a:r>
          </a:p>
          <a:p>
            <a:pPr marL="0" indent="0">
              <a:spcBef>
                <a:spcPts val="300"/>
              </a:spcBef>
              <a:buNone/>
            </a:pPr>
            <a:r>
              <a:rPr lang="en-US" sz="1500" b="1">
                <a:latin typeface="Arial" panose="020b0604020202020204" pitchFamily="34" charset="0"/>
                <a:cs typeface="Arial" panose="020b0604020202020204" pitchFamily="34" charset="0"/>
              </a:rPr>
              <a:t>4 Care Coordination Measures</a:t>
            </a:r>
            <a:endParaRPr lang="en-US" sz="1500">
              <a:latin typeface="Arial" panose="020b0604020202020204" pitchFamily="34" charset="0"/>
              <a:cs typeface="Arial" panose="020b0604020202020204" pitchFamily="34" charset="0"/>
            </a:endParaRPr>
          </a:p>
          <a:p>
            <a:pPr>
              <a:spcBef>
                <a:spcPts val="300"/>
              </a:spcBef>
            </a:pPr>
            <a:r>
              <a:rPr lang="en-US" sz="1500">
                <a:latin typeface="Arial" panose="020b0604020202020204" pitchFamily="34" charset="0"/>
                <a:cs typeface="Arial" panose="020b0604020202020204" pitchFamily="34" charset="0"/>
              </a:rPr>
              <a:t>Standardized Readmission Ratio (SRR) </a:t>
            </a:r>
          </a:p>
          <a:p>
            <a:pPr>
              <a:spcBef>
                <a:spcPts val="300"/>
              </a:spcBef>
            </a:pPr>
            <a:r>
              <a:rPr lang="en-US" sz="1500">
                <a:latin typeface="Arial" panose="020b0604020202020204" pitchFamily="34" charset="0"/>
                <a:cs typeface="Arial" panose="020b0604020202020204" pitchFamily="34" charset="0"/>
              </a:rPr>
              <a:t>Standardized Hospitalization Ratio (SHR) </a:t>
            </a:r>
          </a:p>
          <a:p>
            <a:pPr>
              <a:spcBef>
                <a:spcPts val="300"/>
              </a:spcBef>
            </a:pPr>
            <a:r>
              <a:rPr lang="en-US" sz="1500">
                <a:latin typeface="Arial" panose="020b0604020202020204" pitchFamily="34" charset="0"/>
                <a:cs typeface="Arial" panose="020b0604020202020204" pitchFamily="34" charset="0"/>
              </a:rPr>
              <a:t>Percentage of Prevalent Patients Waitlisted (PPPW) </a:t>
            </a:r>
          </a:p>
          <a:p>
            <a:pPr>
              <a:spcBef>
                <a:spcPts val="300"/>
              </a:spcBef>
            </a:pPr>
            <a:r>
              <a:rPr lang="en-US" sz="1500">
                <a:latin typeface="Arial" panose="020b0604020202020204" pitchFamily="34" charset="0"/>
                <a:cs typeface="Arial" panose="020b0604020202020204" pitchFamily="34" charset="0"/>
              </a:rPr>
              <a:t>Clinical Depression Screening and Follow-Up </a:t>
            </a:r>
          </a:p>
          <a:p>
            <a:pPr marL="0" indent="0">
              <a:spcBef>
                <a:spcPts val="300"/>
              </a:spcBef>
              <a:buNone/>
            </a:pPr>
            <a:r>
              <a:rPr lang="en-US" sz="1500" b="1">
                <a:latin typeface="Arial" panose="020b0604020202020204" pitchFamily="34" charset="0"/>
                <a:cs typeface="Arial" panose="020b0604020202020204" pitchFamily="34" charset="0"/>
              </a:rPr>
              <a:t>6 Clinical Care Measures</a:t>
            </a:r>
            <a:endParaRPr lang="en-US" sz="1500">
              <a:latin typeface="Arial" panose="020b0604020202020204" pitchFamily="34" charset="0"/>
              <a:cs typeface="Arial" panose="020b0604020202020204" pitchFamily="34" charset="0"/>
            </a:endParaRPr>
          </a:p>
          <a:p>
            <a:pPr>
              <a:spcBef>
                <a:spcPts val="300"/>
              </a:spcBef>
            </a:pPr>
            <a:r>
              <a:rPr lang="en-US" sz="1500">
                <a:latin typeface="Arial" panose="020b0604020202020204" pitchFamily="34" charset="0"/>
                <a:cs typeface="Arial" panose="020b0604020202020204" pitchFamily="34" charset="0"/>
              </a:rPr>
              <a:t>Kt/V Dialysis Adequacy (all modalities) </a:t>
            </a:r>
          </a:p>
          <a:p>
            <a:pPr>
              <a:spcBef>
                <a:spcPts val="300"/>
              </a:spcBef>
            </a:pPr>
            <a:r>
              <a:rPr lang="en-US" sz="1500">
                <a:latin typeface="Arial" panose="020b0604020202020204" pitchFamily="34" charset="0"/>
                <a:cs typeface="Arial" panose="020b0604020202020204" pitchFamily="34" charset="0"/>
              </a:rPr>
              <a:t>Vascular Access Measure Topic (fistula, catheter) </a:t>
            </a:r>
          </a:p>
          <a:p>
            <a:pPr>
              <a:spcBef>
                <a:spcPts val="300"/>
              </a:spcBef>
            </a:pPr>
            <a:r>
              <a:rPr lang="en-US" sz="1500">
                <a:latin typeface="Arial" panose="020b0604020202020204" pitchFamily="34" charset="0"/>
                <a:cs typeface="Arial" panose="020b0604020202020204" pitchFamily="34" charset="0"/>
              </a:rPr>
              <a:t>Standardized Transfusion Ratio (STrR) </a:t>
            </a:r>
          </a:p>
          <a:p>
            <a:pPr>
              <a:spcBef>
                <a:spcPts val="300"/>
              </a:spcBef>
            </a:pPr>
            <a:r>
              <a:rPr lang="en-US" sz="1500">
                <a:latin typeface="Arial" panose="020b0604020202020204" pitchFamily="34" charset="0"/>
                <a:cs typeface="Arial" panose="020b0604020202020204" pitchFamily="34" charset="0"/>
              </a:rPr>
              <a:t>Hypercalcemia </a:t>
            </a:r>
          </a:p>
          <a:p>
            <a:pPr>
              <a:spcBef>
                <a:spcPts val="300"/>
              </a:spcBef>
            </a:pPr>
            <a:r>
              <a:rPr lang="en-US" sz="1500">
                <a:latin typeface="Arial" panose="020b0604020202020204" pitchFamily="34" charset="0"/>
                <a:cs typeface="Arial" panose="020b0604020202020204" pitchFamily="34" charset="0"/>
              </a:rPr>
              <a:t>Ultrafiltration Rate (UFR) </a:t>
            </a:r>
          </a:p>
          <a:p>
            <a:pPr marL="0" indent="0">
              <a:spcBef>
                <a:spcPts val="300"/>
              </a:spcBef>
              <a:buNone/>
            </a:pPr>
            <a:r>
              <a:rPr lang="en-US" sz="1500" b="1">
                <a:latin typeface="Arial" panose="020b0604020202020204" pitchFamily="34" charset="0"/>
                <a:cs typeface="Arial" panose="020b0604020202020204" pitchFamily="34" charset="0"/>
              </a:rPr>
              <a:t>3 Patient Safety Measures</a:t>
            </a:r>
            <a:endParaRPr lang="en-US" sz="1500">
              <a:latin typeface="Arial" panose="020b0604020202020204" pitchFamily="34" charset="0"/>
              <a:cs typeface="Arial" panose="020b0604020202020204" pitchFamily="34" charset="0"/>
            </a:endParaRPr>
          </a:p>
          <a:p>
            <a:pPr>
              <a:spcBef>
                <a:spcPts val="300"/>
              </a:spcBef>
            </a:pPr>
            <a:r>
              <a:rPr lang="en-US" sz="1500">
                <a:latin typeface="Arial" panose="020b0604020202020204" pitchFamily="34" charset="0"/>
                <a:cs typeface="Arial" panose="020b0604020202020204" pitchFamily="34" charset="0"/>
              </a:rPr>
              <a:t>Blood stream infections</a:t>
            </a:r>
          </a:p>
          <a:p>
            <a:pPr>
              <a:spcBef>
                <a:spcPts val="300"/>
              </a:spcBef>
            </a:pPr>
            <a:r>
              <a:rPr lang="en-US" sz="1500">
                <a:latin typeface="Arial" panose="020b0604020202020204" pitchFamily="34" charset="0"/>
                <a:cs typeface="Arial" panose="020b0604020202020204" pitchFamily="34" charset="0"/>
              </a:rPr>
              <a:t>National Health Safety Network Dialysis Event Reporting </a:t>
            </a:r>
          </a:p>
          <a:p>
            <a:pPr>
              <a:spcBef>
                <a:spcPts val="300"/>
              </a:spcBef>
            </a:pPr>
            <a:r>
              <a:rPr lang="en-US" sz="1500">
                <a:latin typeface="Arial" panose="020b0604020202020204" pitchFamily="34" charset="0"/>
                <a:cs typeface="Arial" panose="020b0604020202020204" pitchFamily="34" charset="0"/>
              </a:rPr>
              <a:t>Medication Reconciliation 	</a:t>
            </a:r>
          </a:p>
          <a:p>
            <a:pPr marL="0" indent="0">
              <a:spcBef>
                <a:spcPts val="300"/>
              </a:spcBef>
              <a:buNone/>
            </a:pPr>
            <a:endParaRPr lang="en-US" sz="150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9B3151F5-EA9C-4B1F-BE76-BDA98D9ACCC3}"/>
              </a:ext>
            </a:extLst>
          </p:cNvPr>
          <p:cNvSpPr>
            <a:spLocks noGrp="1" noSelect="1" noMove="1" noResize="1" noTextEdit="1"/>
          </p:cNvSpPr>
          <p:nvPr>
            <p:ph sz="half" idx="2"/>
          </p:nvPr>
        </p:nvSpPr>
        <p:spPr>
          <a:xfrm>
            <a:off x="6104976" y="1768904"/>
            <a:ext cx="5481233" cy="2958268"/>
          </a:xfrm>
        </p:spPr>
        <p:txBody>
          <a:bodyPr>
            <a:normAutofit/>
          </a:bodyPr>
          <a:lstStyle/>
          <a:p>
            <a:pPr marL="0" indent="0">
              <a:buNone/>
            </a:pPr>
            <a:r>
              <a:rPr lang="en-US" sz="2000" b="1">
                <a:latin typeface="Arial" panose="020b0604020202020204" pitchFamily="34" charset="0"/>
                <a:cs typeface="Arial" panose="020b0604020202020204" pitchFamily="34" charset="0"/>
              </a:rPr>
              <a:t>Weighting of Measures</a:t>
            </a:r>
          </a:p>
          <a:p>
            <a:r>
              <a:rPr lang="en-US" sz="2000">
                <a:latin typeface="Arial" panose="020b0604020202020204" pitchFamily="34" charset="0"/>
                <a:cs typeface="Arial" panose="020b0604020202020204" pitchFamily="34" charset="0"/>
              </a:rPr>
              <a:t>Patient &amp; Family Engagement: 15% </a:t>
            </a:r>
          </a:p>
          <a:p>
            <a:r>
              <a:rPr lang="en-US" sz="2000">
                <a:latin typeface="Arial" panose="020b0604020202020204" pitchFamily="34" charset="0"/>
                <a:cs typeface="Arial" panose="020b0604020202020204" pitchFamily="34" charset="0"/>
              </a:rPr>
              <a:t>Care Coordination: 30% </a:t>
            </a:r>
          </a:p>
          <a:p>
            <a:r>
              <a:rPr lang="en-US" sz="2000">
                <a:latin typeface="Arial" panose="020b0604020202020204" pitchFamily="34" charset="0"/>
                <a:cs typeface="Arial" panose="020b0604020202020204" pitchFamily="34" charset="0"/>
              </a:rPr>
              <a:t>Clinical Care: 40% </a:t>
            </a:r>
          </a:p>
          <a:p>
            <a:r>
              <a:rPr lang="en-US" sz="2000">
                <a:latin typeface="Arial" panose="020b0604020202020204" pitchFamily="34" charset="0"/>
                <a:cs typeface="Arial" panose="020b0604020202020204" pitchFamily="34" charset="0"/>
              </a:rPr>
              <a:t>Patient Safety: 15% 	</a:t>
            </a:r>
          </a:p>
          <a:p>
            <a:pPr marL="0" indent="0">
              <a:buNone/>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8E25C0F4-3ECD-4512-925F-2526DEE3F12D}"/>
              </a:ext>
            </a:extLst>
          </p:cNvPr>
          <p:cNvSpPr>
            <a:spLocks noGrp="1" noSelect="1" noMove="1" noResize="1" noTextEdit="1"/>
          </p:cNvSpPr>
          <p:nvPr>
            <p:ph type="subTitle" idx="10"/>
          </p:nvPr>
        </p:nvSpPr>
        <p:spPr/>
        <p:txBody>
          <a:bodyPr/>
          <a:lstStyle/>
          <a:p>
            <a:r>
              <a:rPr lang="en-US"/>
              <a:t>QI in eSKD</a:t>
            </a:r>
          </a:p>
        </p:txBody>
      </p:sp>
      <p:sp>
        <p:nvSpPr>
          <p:cNvPr id="12" name="TextBox 11">
            <a:extLst>
              <a:ext uri="{FF2B5EF4-FFF2-40B4-BE49-F238E27FC236}">
                <a16:creationId xmlns:a16="http://schemas.microsoft.com/office/drawing/2014/main" id="{5DB09B93-E645-459D-88B7-D8C5ADF1C5A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3" name="TextBox 2">
            <a:extLst>
              <a:ext uri="{FF2B5EF4-FFF2-40B4-BE49-F238E27FC236}">
                <a16:creationId xmlns:a16="http://schemas.microsoft.com/office/drawing/2014/main" id="{E855444D-616E-4E01-96A6-64CF417FA321}"/>
              </a:ext>
            </a:extLst>
          </p:cNvPr>
          <p:cNvSpPr txBox="1">
            <a:spLocks noSelect="1" noMove="1" noResize="1" noTextEdit="1"/>
          </p:cNvSpPr>
          <p:nvPr/>
        </p:nvSpPr>
        <p:spPr>
          <a:xfrm>
            <a:off x="4082902" y="5121098"/>
            <a:ext cx="8115382" cy="1015663"/>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ICH CAHPS – In-center Hemodialysis Consumer</a:t>
            </a:r>
          </a:p>
          <a:p>
            <a:pPr algn="r"/>
            <a:r>
              <a:rPr lang="en-US" sz="1500" i="1">
                <a:latin typeface="Arial" panose="020b0604020202020204" pitchFamily="34" charset="0"/>
                <a:cs typeface="Arial" panose="020b0604020202020204" pitchFamily="34" charset="0"/>
              </a:rPr>
              <a:t>Assessment of Healthcare Providers and Systems</a:t>
            </a:r>
          </a:p>
          <a:p>
            <a:pPr algn="r"/>
            <a:r>
              <a:rPr lang="en-US" sz="1500" i="1">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https://www.cms.gov/Medicare/Quality-Initiatives-Patient-Assessment-Instruments/ESRDQIP/Downloads/ESRD-QIP-Summary-Payment-Years-2019-2024.pdf</a:t>
            </a:r>
            <a:endParaRPr lang="en-US" sz="1500" i="1">
              <a:latin typeface="Arial" panose="020b0604020202020204" pitchFamily="34" charset="0"/>
              <a:cs typeface="Arial" panose="020b0604020202020204" pitchFamily="34" charset="0"/>
            </a:endParaRPr>
          </a:p>
        </p:txBody>
      </p:sp>
    </p:spTree>
    <p:extLst>
      <p:ext uri="{BB962C8B-B14F-4D97-AF65-F5344CB8AC3E}">
        <p14:creationId val="546088350"/>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6" name="Title 5">
            <a:extLst>
              <a:ext uri="{FF2B5EF4-FFF2-40B4-BE49-F238E27FC236}">
                <a16:creationId xmlns:a16="http://schemas.microsoft.com/office/drawing/2014/main" id="{6A059728-A08E-45E1-9DAF-FAB149EEEF3C}"/>
              </a:ext>
            </a:extLst>
          </p:cNvPr>
          <p:cNvSpPr>
            <a:spLocks noGrp="1" noSelect="1" noMove="1" noResize="1" noTextEdit="1"/>
          </p:cNvSpPr>
          <p:nvPr>
            <p:ph type="title"/>
          </p:nvPr>
        </p:nvSpPr>
        <p:spPr>
          <a:xfrm>
            <a:off x="613947" y="698209"/>
            <a:ext cx="10515600" cy="1078992"/>
          </a:xfrm>
        </p:spPr>
        <p:txBody>
          <a:bodyPr>
            <a:normAutofit/>
          </a:bodyPr>
          <a:lstStyle/>
          <a:p>
            <a:r>
              <a:rPr lang="en-US"/>
              <a:t>Dialysis Facility Compare and 5-Star Rating</a:t>
            </a:r>
          </a:p>
        </p:txBody>
      </p:sp>
      <p:sp>
        <p:nvSpPr>
          <p:cNvPr id="7" name="Content Placeholder 6">
            <a:extLst>
              <a:ext uri="{FF2B5EF4-FFF2-40B4-BE49-F238E27FC236}">
                <a16:creationId xmlns:a16="http://schemas.microsoft.com/office/drawing/2014/main" id="{E547C692-1358-438E-A6D7-987F3B00F479}"/>
              </a:ext>
            </a:extLst>
          </p:cNvPr>
          <p:cNvSpPr>
            <a:spLocks noGrp="1" noSelect="1" noMove="1" noResize="1" noTextEdit="1"/>
          </p:cNvSpPr>
          <p:nvPr>
            <p:ph idx="1"/>
          </p:nvPr>
        </p:nvSpPr>
        <p:spPr>
          <a:xfrm>
            <a:off x="613948" y="1615027"/>
            <a:ext cx="10964106" cy="4253332"/>
          </a:xfrm>
        </p:spPr>
        <p:txBody>
          <a:bodyPr>
            <a:noAutofit/>
          </a:bodyPr>
          <a:lstStyle/>
          <a:p>
            <a:pPr>
              <a:spcBef>
                <a:spcPct val="0"/>
              </a:spcBef>
            </a:pPr>
            <a:r>
              <a:rPr lang="en-US" sz="2400">
                <a:latin typeface="Arial" panose="020b0604020202020204" pitchFamily="34" charset="0"/>
                <a:cs typeface="Arial" panose="020b0604020202020204" pitchFamily="34" charset="0"/>
              </a:rPr>
              <a:t>Data derived from Medicare claims and CROWNWeb</a:t>
            </a:r>
          </a:p>
          <a:p>
            <a:pPr>
              <a:spcBef>
                <a:spcPct val="0"/>
              </a:spcBef>
            </a:pPr>
            <a:r>
              <a:rPr lang="en-US" sz="2400">
                <a:latin typeface="Arial" panose="020b0604020202020204" pitchFamily="34" charset="0"/>
                <a:cs typeface="Arial" panose="020b0604020202020204" pitchFamily="34" charset="0"/>
              </a:rPr>
              <a:t>Updated the 3</a:t>
            </a:r>
            <a:r>
              <a:rPr lang="en-US" sz="2400" baseline="30000">
                <a:latin typeface="Arial" panose="020b0604020202020204" pitchFamily="34" charset="0"/>
                <a:cs typeface="Arial" panose="020b0604020202020204" pitchFamily="34" charset="0"/>
              </a:rPr>
              <a:t>rd</a:t>
            </a:r>
            <a:r>
              <a:rPr lang="en-US" sz="2400">
                <a:latin typeface="Arial" panose="020b0604020202020204" pitchFamily="34" charset="0"/>
                <a:cs typeface="Arial" panose="020b0604020202020204" pitchFamily="34" charset="0"/>
              </a:rPr>
              <a:t> quarter of each year to include the previous calendar year</a:t>
            </a:r>
          </a:p>
          <a:p>
            <a:pPr>
              <a:spcBef>
                <a:spcPct val="0"/>
              </a:spcBef>
            </a:pPr>
            <a:r>
              <a:rPr lang="en-US" sz="2400">
                <a:latin typeface="Arial" panose="020b0604020202020204" pitchFamily="34" charset="0"/>
                <a:cs typeface="Arial" panose="020b0604020202020204" pitchFamily="34" charset="0"/>
              </a:rPr>
              <a:t>Publicly accessible website that allows consumers to compare facilities in a region</a:t>
            </a:r>
          </a:p>
          <a:p>
            <a:pPr>
              <a:spcBef>
                <a:spcPct val="0"/>
              </a:spcBef>
            </a:pPr>
            <a:r>
              <a:rPr lang="en-US" sz="2400">
                <a:latin typeface="Arial" panose="020b0604020202020204" pitchFamily="34" charset="0"/>
                <a:cs typeface="Arial" panose="020b0604020202020204" pitchFamily="34" charset="0"/>
              </a:rPr>
              <a:t>Metrics include bloodstream infection rate, adequacy of dialysis, vascular access, hypercalcemia, transplant wait listing, nutrition (pediatric only) and standardized ratios for blood transfusion, hospitalization, readmission, and mortality </a:t>
            </a:r>
          </a:p>
          <a:p>
            <a:pPr>
              <a:spcBef>
                <a:spcPct val="0"/>
              </a:spcBef>
            </a:pPr>
            <a:r>
              <a:rPr lang="en-US" sz="2400">
                <a:latin typeface="Arial" panose="020b0604020202020204" pitchFamily="34" charset="0"/>
                <a:cs typeface="Arial" panose="020b0604020202020204" pitchFamily="34" charset="0"/>
              </a:rPr>
              <a:t>Final score for 5-star quality rating uses complicated statistical methodology, as does the awarding of stars based on that final score</a:t>
            </a:r>
          </a:p>
          <a:p>
            <a:pPr>
              <a:spcBef>
                <a:spcPct val="0"/>
              </a:spcBef>
            </a:pPr>
            <a:r>
              <a:rPr lang="en-US" sz="2400">
                <a:latin typeface="Arial" panose="020b0604020202020204" pitchFamily="34" charset="0"/>
                <a:cs typeface="Arial" panose="020b0604020202020204" pitchFamily="34" charset="0"/>
              </a:rPr>
              <a:t>A separate 5-star rating is awarded based on the ICH-CAHPS patient satisfaction survey</a:t>
            </a:r>
          </a:p>
          <a:p>
            <a:pPr>
              <a:spcBef>
                <a:spcPct val="0"/>
              </a:spcBef>
            </a:pPr>
            <a:endParaRPr lang="en-US" sz="2400">
              <a:latin typeface="Arial" panose="020b0604020202020204" pitchFamily="34" charset="0"/>
              <a:cs typeface="Arial" panose="020b0604020202020204" pitchFamily="34" charset="0"/>
            </a:endParaRPr>
          </a:p>
          <a:p>
            <a:pPr marL="0" indent="0">
              <a:spcBef>
                <a:spcPct val="0"/>
              </a:spcBef>
              <a:buNone/>
            </a:pPr>
            <a:endParaRPr lang="en-US" sz="2400">
              <a:latin typeface="Arial" panose="020b0604020202020204" pitchFamily="34" charset="0"/>
              <a:cs typeface="Arial" panose="020b0604020202020204" pitchFamily="34" charset="0"/>
            </a:endParaRPr>
          </a:p>
        </p:txBody>
      </p:sp>
      <p:sp>
        <p:nvSpPr>
          <p:cNvPr id="8" name="Subtitle 7">
            <a:extLst>
              <a:ext uri="{FF2B5EF4-FFF2-40B4-BE49-F238E27FC236}">
                <a16:creationId xmlns:a16="http://schemas.microsoft.com/office/drawing/2014/main" id="{40EEE005-AAAD-4034-A65B-215E82094845}"/>
              </a:ext>
            </a:extLst>
          </p:cNvPr>
          <p:cNvSpPr>
            <a:spLocks noGrp="1" noSelect="1" noMove="1" noResize="1" noTextEdit="1"/>
          </p:cNvSpPr>
          <p:nvPr>
            <p:ph type="subTitle" idx="10"/>
          </p:nvPr>
        </p:nvSpPr>
        <p:spPr/>
        <p:txBody>
          <a:bodyPr/>
          <a:lstStyle/>
          <a:p>
            <a:r>
              <a:rPr lang="en-US" err="1"/>
              <a:t>QIin ESKD</a:t>
            </a:r>
          </a:p>
        </p:txBody>
      </p:sp>
      <p:sp>
        <p:nvSpPr>
          <p:cNvPr id="9" name="TextBox 8">
            <a:extLst>
              <a:ext uri="{FF2B5EF4-FFF2-40B4-BE49-F238E27FC236}">
                <a16:creationId xmlns:a16="http://schemas.microsoft.com/office/drawing/2014/main" id="{DD227C9C-31F6-49BC-9698-2A4B7B4D5279}"/>
              </a:ext>
            </a:extLst>
          </p:cNvPr>
          <p:cNvSpPr txBox="1">
            <a:spLocks noSelect="1" noMove="1" noResize="1" noTextEdit="1"/>
          </p:cNvSpPr>
          <p:nvPr/>
        </p:nvSpPr>
        <p:spPr>
          <a:xfrm>
            <a:off x="6790865" y="5345793"/>
            <a:ext cx="5400132" cy="784830"/>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ICH CAHPS – In-Center Hemodialysis </a:t>
            </a:r>
          </a:p>
          <a:p>
            <a:pPr algn="r"/>
            <a:r>
              <a:rPr lang="en-US" sz="1500" i="1">
                <a:latin typeface="Arial" panose="020b0604020202020204" pitchFamily="34" charset="0"/>
                <a:cs typeface="Arial" panose="020b0604020202020204" pitchFamily="34" charset="0"/>
              </a:rPr>
              <a:t>Consumer Assessment of Healthcare Providers and Systems</a:t>
            </a:r>
          </a:p>
          <a:p>
            <a:pPr algn="r"/>
            <a:r>
              <a:rPr lang="en-US" sz="1500" i="1">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https://www.medicare.gov/dialysisfacilitycompare/</a:t>
            </a:r>
            <a:endParaRPr lang="en-US" sz="1500" i="1">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7E0DA7A-FE62-4EDA-BF84-EA24C2C70D8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854970168"/>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B2347A4-47FB-4129-8C8D-6956ACCA8558}"/>
              </a:ext>
            </a:extLst>
          </p:cNvPr>
          <p:cNvSpPr>
            <a:spLocks noGrp="1" noSelect="1" noMove="1" noResize="1" noTextEdit="1"/>
          </p:cNvSpPr>
          <p:nvPr>
            <p:ph type="title"/>
          </p:nvPr>
        </p:nvSpPr>
        <p:spPr>
          <a:xfrm>
            <a:off x="616138" y="705000"/>
            <a:ext cx="10515600" cy="1078992"/>
          </a:xfrm>
        </p:spPr>
        <p:txBody>
          <a:bodyPr>
            <a:normAutofit/>
          </a:bodyPr>
          <a:lstStyle/>
          <a:p>
            <a:r>
              <a:rPr lang="en-US"/>
              <a:t>Case Presentation: A Problem Is Found</a:t>
            </a:r>
          </a:p>
        </p:txBody>
      </p:sp>
      <p:sp>
        <p:nvSpPr>
          <p:cNvPr id="3" name="Content Placeholder 2">
            <a:extLst>
              <a:ext uri="{FF2B5EF4-FFF2-40B4-BE49-F238E27FC236}">
                <a16:creationId xmlns:a16="http://schemas.microsoft.com/office/drawing/2014/main" id="{F71DA83D-452D-4423-A5B8-F3593169C3BE}"/>
              </a:ext>
            </a:extLst>
          </p:cNvPr>
          <p:cNvSpPr>
            <a:spLocks noGrp="1" noSelect="1" noMove="1" noResize="1" noTextEdit="1"/>
          </p:cNvSpPr>
          <p:nvPr>
            <p:ph idx="1"/>
          </p:nvPr>
        </p:nvSpPr>
        <p:spPr>
          <a:xfrm>
            <a:off x="616138" y="1613738"/>
            <a:ext cx="10959724" cy="4014499"/>
          </a:xfrm>
        </p:spPr>
        <p:txBody>
          <a:bodyPr>
            <a:normAutofit/>
          </a:bodyPr>
          <a:lstStyle/>
          <a:p>
            <a:pPr marL="0" indent="0">
              <a:buNone/>
            </a:pPr>
            <a:r>
              <a:rPr lang="en-US">
                <a:latin typeface="Arial" panose="020b0604020202020204" pitchFamily="34" charset="0"/>
                <a:cs typeface="Arial" panose="020b0604020202020204" pitchFamily="34" charset="0"/>
              </a:rPr>
              <a:t>You are the medical director at an urban hemodialysis facility. During your monthly quality assessment and performance improvement (QAPI) meeting you are presented with data (a control chart) demonstrating a recent 3-month increase in bloodstream infections. Upon further inquiry, you discover that most but not all of the affected patients have tunneled dialysis catheters (TDCs) and that most but not all of the pathogens are </a:t>
            </a:r>
            <a:r>
              <a:rPr lang="en-US" i="1">
                <a:latin typeface="Arial" panose="020b0604020202020204" pitchFamily="34" charset="0"/>
                <a:cs typeface="Arial" panose="020b0604020202020204" pitchFamily="34" charset="0"/>
              </a:rPr>
              <a:t>Staphylococcus aureus. </a:t>
            </a:r>
            <a:r>
              <a:rPr lang="en-US">
                <a:latin typeface="Arial" panose="020b0604020202020204" pitchFamily="34" charset="0"/>
                <a:cs typeface="Arial" panose="020b0604020202020204" pitchFamily="34" charset="0"/>
              </a:rPr>
              <a:t>You appoint a team to investigate this problem including yourself, the head nurse, a dialysis technician, and a regional infection specialist from your dialysis organization.</a:t>
            </a:r>
          </a:p>
        </p:txBody>
      </p:sp>
      <p:sp>
        <p:nvSpPr>
          <p:cNvPr id="4" name="Subtitle 3">
            <a:extLst>
              <a:ext uri="{FF2B5EF4-FFF2-40B4-BE49-F238E27FC236}">
                <a16:creationId xmlns:a16="http://schemas.microsoft.com/office/drawing/2014/main" id="{6C6B1B45-39A9-4729-87F1-A5EF843CC3CF}"/>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241F76E8-0BFB-4B60-94FC-CEBF0E053B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795757900"/>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C9D99EC-62A1-44D2-A62E-C70E4F5735EC}"/>
              </a:ext>
            </a:extLst>
          </p:cNvPr>
          <p:cNvSpPr>
            <a:spLocks noGrp="1" noSelect="1" noMove="1" noResize="1" noTextEdit="1"/>
          </p:cNvSpPr>
          <p:nvPr>
            <p:ph type="title"/>
          </p:nvPr>
        </p:nvSpPr>
        <p:spPr>
          <a:xfrm>
            <a:off x="613143" y="697632"/>
            <a:ext cx="10515600" cy="1078992"/>
          </a:xfrm>
        </p:spPr>
        <p:txBody>
          <a:bodyPr/>
          <a:lstStyle/>
          <a:p>
            <a:r>
              <a:rPr lang="en-US"/>
              <a:t>Case Presentation: Plan</a:t>
            </a:r>
          </a:p>
        </p:txBody>
      </p:sp>
      <p:sp>
        <p:nvSpPr>
          <p:cNvPr id="3" name="Content Placeholder 2">
            <a:extLst>
              <a:ext uri="{FF2B5EF4-FFF2-40B4-BE49-F238E27FC236}">
                <a16:creationId xmlns:a16="http://schemas.microsoft.com/office/drawing/2014/main" id="{30FC7F9D-4EA6-4A51-B9CB-164E5432198B}"/>
              </a:ext>
            </a:extLst>
          </p:cNvPr>
          <p:cNvSpPr>
            <a:spLocks noGrp="1" noSelect="1" noMove="1" noResize="1" noTextEdit="1"/>
          </p:cNvSpPr>
          <p:nvPr>
            <p:ph idx="1"/>
          </p:nvPr>
        </p:nvSpPr>
        <p:spPr>
          <a:xfrm>
            <a:off x="613143" y="1615163"/>
            <a:ext cx="10953946" cy="4427828"/>
          </a:xfrm>
        </p:spPr>
        <p:txBody>
          <a:bodyPr>
            <a:noAutofit/>
          </a:bodyPr>
          <a:lstStyle/>
          <a:p>
            <a:pPr marL="0" indent="0">
              <a:lnSpc>
                <a:spcPct val="100000"/>
              </a:lnSpc>
              <a:spcBef>
                <a:spcPts val="600"/>
              </a:spcBef>
              <a:buNone/>
            </a:pPr>
            <a:r>
              <a:rPr lang="en-US" sz="2400">
                <a:latin typeface="Arial" panose="020b0604020202020204" pitchFamily="34" charset="0"/>
                <a:cs typeface="Arial" panose="020b0604020202020204" pitchFamily="34" charset="0"/>
              </a:rPr>
              <a:t>At the first meeting of the team, the group performs a root-cause analysis of the problem, creating an Ishikawa diagram of the “usual suspects” by category: people (staff and patients), policies/procedures, environment/equipment, and methods. A deeper dive into these categories reveals several issues: patients have not been adequately educated in the care of tunneled dialysis catheters; aseptic technique (handwashing and maintenance of clean/dirty areas by personnel) is inconsistent; the use of clear occlusive dressings at the catheter exit site has been waning due to poor inventory of the dressings; and previous discussions regarding the potential benefit of catheter lock solutions and antimicrobial catheter caps had been abandoned for no clear reason. </a:t>
            </a:r>
          </a:p>
        </p:txBody>
      </p:sp>
      <p:sp>
        <p:nvSpPr>
          <p:cNvPr id="4" name="Subtitle 3">
            <a:extLst>
              <a:ext uri="{FF2B5EF4-FFF2-40B4-BE49-F238E27FC236}">
                <a16:creationId xmlns:a16="http://schemas.microsoft.com/office/drawing/2014/main" id="{91E2E922-32F1-414B-BEAA-174F9244486E}"/>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84DD164F-5B8E-4AA0-A866-A54E578E64F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049412258"/>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EB78E4B-3BF4-45A9-B6B8-98D8457CA1D1}"/>
              </a:ext>
            </a:extLst>
          </p:cNvPr>
          <p:cNvSpPr>
            <a:spLocks noGrp="1" noSelect="1" noMove="1" noResize="1" noTextEdit="1"/>
          </p:cNvSpPr>
          <p:nvPr>
            <p:ph type="title"/>
          </p:nvPr>
        </p:nvSpPr>
        <p:spPr>
          <a:xfrm>
            <a:off x="612742" y="698058"/>
            <a:ext cx="10515600" cy="1078992"/>
          </a:xfrm>
        </p:spPr>
        <p:txBody>
          <a:bodyPr/>
          <a:lstStyle/>
          <a:p>
            <a:r>
              <a:rPr lang="en-US"/>
              <a:t>Case Presentation: Do</a:t>
            </a:r>
          </a:p>
        </p:txBody>
      </p:sp>
      <p:sp>
        <p:nvSpPr>
          <p:cNvPr id="3" name="Content Placeholder 2">
            <a:extLst>
              <a:ext uri="{FF2B5EF4-FFF2-40B4-BE49-F238E27FC236}">
                <a16:creationId xmlns:a16="http://schemas.microsoft.com/office/drawing/2014/main" id="{254453C8-B2E8-4C38-8F33-B83AB39ECAC5}"/>
              </a:ext>
            </a:extLst>
          </p:cNvPr>
          <p:cNvSpPr>
            <a:spLocks noGrp="1" noSelect="1" noMove="1" noResize="1" noTextEdit="1"/>
          </p:cNvSpPr>
          <p:nvPr>
            <p:ph idx="1"/>
          </p:nvPr>
        </p:nvSpPr>
        <p:spPr>
          <a:xfrm>
            <a:off x="612742" y="1611012"/>
            <a:ext cx="10966516" cy="4396052"/>
          </a:xfrm>
        </p:spPr>
        <p:txBody>
          <a:bodyPr/>
          <a:lstStyle/>
          <a:p>
            <a:pPr marL="0" indent="0">
              <a:lnSpc>
                <a:spcPct val="100000"/>
              </a:lnSpc>
              <a:buNone/>
            </a:pPr>
            <a:r>
              <a:rPr lang="en-US">
                <a:latin typeface="Arial" panose="020b0604020202020204" pitchFamily="34" charset="0"/>
                <a:cs typeface="Arial" panose="020b0604020202020204" pitchFamily="34" charset="0"/>
              </a:rPr>
              <a:t>A QI project is initiated to address the “lowest hanging fruit” from the root cause analysis, namely patient education and staff behavior. Members of the team are assigned tasks (patient education, staff retraining, literature review, data collection, and reporting) with timelines for completion. </a:t>
            </a:r>
          </a:p>
        </p:txBody>
      </p:sp>
      <p:sp>
        <p:nvSpPr>
          <p:cNvPr id="4" name="Subtitle 3">
            <a:extLst>
              <a:ext uri="{FF2B5EF4-FFF2-40B4-BE49-F238E27FC236}">
                <a16:creationId xmlns:a16="http://schemas.microsoft.com/office/drawing/2014/main" id="{38BD04BF-9E6F-448F-AC6E-DAB3A2A0807B}"/>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7DA13EF2-3757-4CF4-A7E3-DD3F610DF04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025596632"/>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51DB60B-A04D-49A4-A770-1ADF63CD870B}"/>
              </a:ext>
            </a:extLst>
          </p:cNvPr>
          <p:cNvSpPr>
            <a:spLocks noGrp="1" noSelect="1" noMove="1" noResize="1" noTextEdit="1"/>
          </p:cNvSpPr>
          <p:nvPr>
            <p:ph type="title"/>
          </p:nvPr>
        </p:nvSpPr>
        <p:spPr>
          <a:xfrm>
            <a:off x="617567" y="706957"/>
            <a:ext cx="10515600" cy="1078992"/>
          </a:xfrm>
        </p:spPr>
        <p:txBody>
          <a:bodyPr/>
          <a:lstStyle/>
          <a:p>
            <a:r>
              <a:rPr lang="en-US"/>
              <a:t>Case Presentation: Check</a:t>
            </a:r>
          </a:p>
        </p:txBody>
      </p:sp>
      <p:sp>
        <p:nvSpPr>
          <p:cNvPr id="3" name="Content Placeholder 2">
            <a:extLst>
              <a:ext uri="{FF2B5EF4-FFF2-40B4-BE49-F238E27FC236}">
                <a16:creationId xmlns:a16="http://schemas.microsoft.com/office/drawing/2014/main" id="{84530F01-82E4-4AB7-B728-D8A554774B35}"/>
              </a:ext>
            </a:extLst>
          </p:cNvPr>
          <p:cNvSpPr>
            <a:spLocks noGrp="1" noSelect="1" noMove="1" noResize="1" noTextEdit="1"/>
          </p:cNvSpPr>
          <p:nvPr>
            <p:ph idx="1"/>
          </p:nvPr>
        </p:nvSpPr>
        <p:spPr>
          <a:xfrm>
            <a:off x="617568" y="1611764"/>
            <a:ext cx="10956866" cy="4386733"/>
          </a:xfrm>
        </p:spPr>
        <p:txBody>
          <a:bodyPr>
            <a:noAutofit/>
          </a:bodyPr>
          <a:lstStyle/>
          <a:p>
            <a:pPr marL="0" indent="0">
              <a:buNone/>
            </a:pPr>
            <a:r>
              <a:rPr lang="en-US" sz="2400">
                <a:latin typeface="Arial" panose="020b0604020202020204" pitchFamily="34" charset="0"/>
                <a:cs typeface="Arial" panose="020b0604020202020204" pitchFamily="34" charset="0"/>
              </a:rPr>
              <a:t>The team continues to meet monthly aside from the facility’s QAPI meeting. In three months, the bloodstream infection rate has decreased by 50%, but is still greater than it had been a year before. The medical director and facility administrator directly observe staff behavior and find few, if any, episodes of handwashing failure or clean/dirty cross-contamination. The head nurse interviews a random sample of patients with TDCs and finds that all know the basic principles of catheter care and avoidance of contamination. Nonetheless, a casual inspection of catheter exit sites finds that over 50% are still being dressed with gauze and not clear occlusive dressings. Discussion with the staff member responsible for ordering the clear dressings reveals he is unaware of their importance. A TDC reduction project, which had already been in place in the facility, is reinforced to all stakeholders. </a:t>
            </a:r>
          </a:p>
        </p:txBody>
      </p:sp>
      <p:sp>
        <p:nvSpPr>
          <p:cNvPr id="4" name="Subtitle 3">
            <a:extLst>
              <a:ext uri="{FF2B5EF4-FFF2-40B4-BE49-F238E27FC236}">
                <a16:creationId xmlns:a16="http://schemas.microsoft.com/office/drawing/2014/main" id="{C9EDF157-D08F-4E31-823F-06984E66030F}"/>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A75C42C4-9C85-40B4-BDDD-50E344D6E9F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973620477"/>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F3990CDF-68A4-4089-BAE7-F20884A6E5C8}"/>
              </a:ext>
            </a:extLst>
          </p:cNvPr>
          <p:cNvSpPr>
            <a:spLocks noGrp="1" noSelect="1" noMove="1" noResize="1" noTextEdit="1"/>
          </p:cNvSpPr>
          <p:nvPr>
            <p:ph type="title"/>
          </p:nvPr>
        </p:nvSpPr>
        <p:spPr>
          <a:xfrm>
            <a:off x="619856" y="705002"/>
            <a:ext cx="10515600" cy="1078992"/>
          </a:xfrm>
        </p:spPr>
        <p:txBody>
          <a:bodyPr/>
          <a:lstStyle/>
          <a:p>
            <a:r>
              <a:rPr lang="en-US"/>
              <a:t>Case Presentation: Act</a:t>
            </a:r>
          </a:p>
        </p:txBody>
      </p:sp>
      <p:sp>
        <p:nvSpPr>
          <p:cNvPr id="3" name="Content Placeholder 2">
            <a:extLst>
              <a:ext uri="{FF2B5EF4-FFF2-40B4-BE49-F238E27FC236}">
                <a16:creationId xmlns:a16="http://schemas.microsoft.com/office/drawing/2014/main" id="{D14087B4-6184-4CCF-AC6C-74811BBD3C1E}"/>
              </a:ext>
            </a:extLst>
          </p:cNvPr>
          <p:cNvSpPr>
            <a:spLocks noGrp="1" noSelect="1" noMove="1" noResize="1" noTextEdit="1"/>
          </p:cNvSpPr>
          <p:nvPr>
            <p:ph idx="1"/>
          </p:nvPr>
        </p:nvSpPr>
        <p:spPr>
          <a:xfrm>
            <a:off x="619856" y="1613217"/>
            <a:ext cx="10952288" cy="4195670"/>
          </a:xfrm>
        </p:spPr>
        <p:txBody>
          <a:bodyPr>
            <a:normAutofit/>
          </a:bodyPr>
          <a:lstStyle/>
          <a:p>
            <a:pPr marL="0" indent="0">
              <a:lnSpc>
                <a:spcPct val="100000"/>
              </a:lnSpc>
              <a:buNone/>
            </a:pPr>
            <a:r>
              <a:rPr lang="en-US" sz="2400">
                <a:latin typeface="Arial" panose="020b0604020202020204" pitchFamily="34" charset="0"/>
                <a:cs typeface="Arial" panose="020b0604020202020204" pitchFamily="34" charset="0"/>
              </a:rPr>
              <a:t>A regularly scheduled patient education program is implemented for patients with TDCs to reinforce proper catheter care strategies. Bimonthly team meetings of direct patient care staff are held to review infection reduction practices with monthly audits by the facility administrator and head nurse. The technician responsible for ordering clear occlusive TDC exit site dressings is counseled regarding the importance of adequate inventory of this item. Every patient with a TDC has a clear occlusive dressing and this is audited by the head nurse or her designate. The BSI rate has decreased to levels below 1 year ago and is continuing to decline. The medical director and corporate regional infection specialist have obtained budget approval for antimicrobial catheter caps to be used for every patient with TDCs. </a:t>
            </a:r>
          </a:p>
        </p:txBody>
      </p:sp>
      <p:sp>
        <p:nvSpPr>
          <p:cNvPr id="4" name="Subtitle 3">
            <a:extLst>
              <a:ext uri="{FF2B5EF4-FFF2-40B4-BE49-F238E27FC236}">
                <a16:creationId xmlns:a16="http://schemas.microsoft.com/office/drawing/2014/main" id="{5A7007AE-8C9F-445E-952E-12CA45F07342}"/>
              </a:ext>
            </a:extLst>
          </p:cNvPr>
          <p:cNvSpPr>
            <a:spLocks noGrp="1" noSelect="1" noMove="1" noResize="1" noTextEdit="1"/>
          </p:cNvSpPr>
          <p:nvPr>
            <p:ph type="subTitle" idx="10"/>
          </p:nvPr>
        </p:nvSpPr>
        <p:spPr/>
        <p:txBody>
          <a:bodyPr/>
          <a:lstStyle/>
          <a:p>
            <a:r>
              <a:rPr lang="en-US"/>
              <a:t>Case Presentation</a:t>
            </a:r>
          </a:p>
        </p:txBody>
      </p:sp>
      <p:sp>
        <p:nvSpPr>
          <p:cNvPr id="5" name="TextBox 4">
            <a:extLst>
              <a:ext uri="{FF2B5EF4-FFF2-40B4-BE49-F238E27FC236}">
                <a16:creationId xmlns:a16="http://schemas.microsoft.com/office/drawing/2014/main" id="{351A5802-5967-4FA8-9FB1-083FCDB53C7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22864491"/>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6155F39-BB2E-458F-AB47-75C5DD3977ED}"/>
              </a:ext>
            </a:extLst>
          </p:cNvPr>
          <p:cNvSpPr>
            <a:spLocks noGrp="1" noSelect="1" noMove="1" noResize="1" noTextEdit="1"/>
          </p:cNvSpPr>
          <p:nvPr>
            <p:ph type="title"/>
          </p:nvPr>
        </p:nvSpPr>
        <p:spPr>
          <a:xfrm>
            <a:off x="616668" y="698548"/>
            <a:ext cx="10515600" cy="1171853"/>
          </a:xfrm>
        </p:spPr>
        <p:txBody>
          <a:bodyPr/>
          <a:lstStyle/>
          <a:p>
            <a:r>
              <a:rPr lang="en-US"/>
              <a:t>Learning Objectives</a:t>
            </a:r>
          </a:p>
        </p:txBody>
      </p:sp>
      <p:sp>
        <p:nvSpPr>
          <p:cNvPr id="3" name="Content Placeholder 2">
            <a:extLst>
              <a:ext uri="{FF2B5EF4-FFF2-40B4-BE49-F238E27FC236}">
                <a16:creationId xmlns:a16="http://schemas.microsoft.com/office/drawing/2014/main" id="{49E5AEE7-B4B3-4A3E-9D76-3C83992EF3CF}"/>
              </a:ext>
            </a:extLst>
          </p:cNvPr>
          <p:cNvSpPr>
            <a:spLocks noGrp="1" noSelect="1" noMove="1" noResize="1" noTextEdit="1"/>
          </p:cNvSpPr>
          <p:nvPr>
            <p:ph idx="1"/>
          </p:nvPr>
        </p:nvSpPr>
        <p:spPr>
          <a:xfrm>
            <a:off x="616668" y="1613052"/>
            <a:ext cx="10958664" cy="3417080"/>
          </a:xfrm>
        </p:spPr>
        <p:txBody>
          <a:bodyPr>
            <a:normAutofit/>
          </a:bodyPr>
          <a:lstStyle/>
          <a:p>
            <a:r>
              <a:rPr lang="en-US">
                <a:latin typeface="Arial" panose="020b0604020202020204" pitchFamily="34" charset="0"/>
                <a:cs typeface="Arial" panose="020b0604020202020204" pitchFamily="34" charset="0"/>
              </a:rPr>
              <a:t>Discuss the principles of quality improvement (QI) and their application to health care</a:t>
            </a:r>
          </a:p>
          <a:p>
            <a:r>
              <a:rPr lang="en-US">
                <a:latin typeface="Arial" panose="020b0604020202020204" pitchFamily="34" charset="0"/>
                <a:cs typeface="Arial" panose="020b0604020202020204" pitchFamily="34" charset="0"/>
              </a:rPr>
              <a:t>Identify the 7 basic tools of QI with examples of each</a:t>
            </a:r>
          </a:p>
          <a:p>
            <a:r>
              <a:rPr lang="en-US">
                <a:latin typeface="Arial" panose="020b0604020202020204" pitchFamily="34" charset="0"/>
                <a:cs typeface="Arial" panose="020b0604020202020204" pitchFamily="34" charset="0"/>
              </a:rPr>
              <a:t>Describe the evolution of quality metrics as applied to the ESKD program</a:t>
            </a:r>
          </a:p>
          <a:p>
            <a:r>
              <a:rPr lang="en-US">
                <a:latin typeface="Arial" panose="020b0604020202020204" pitchFamily="34" charset="0"/>
                <a:cs typeface="Arial" panose="020b0604020202020204" pitchFamily="34" charset="0"/>
              </a:rPr>
              <a:t>Analyze an example of the application of QI techniques to a real-world problem in a hemodialysis unit </a:t>
            </a:r>
          </a:p>
          <a:p>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C8D9071-E0E4-4E80-802B-5838C065028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37931784"/>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6CBD560A-46D7-4466-B700-18D642515D8F}"/>
              </a:ext>
            </a:extLst>
          </p:cNvPr>
          <p:cNvSpPr>
            <a:spLocks noGrp="1" noSelect="1" noMove="1" noResize="1" noTextEdit="1"/>
          </p:cNvSpPr>
          <p:nvPr>
            <p:ph type="title"/>
          </p:nvPr>
        </p:nvSpPr>
        <p:spPr>
          <a:xfrm>
            <a:off x="618533" y="698057"/>
            <a:ext cx="10515600" cy="1078992"/>
          </a:xfrm>
        </p:spPr>
        <p:txBody>
          <a:bodyPr>
            <a:normAutofit/>
          </a:bodyPr>
          <a:lstStyle/>
          <a:p>
            <a:r>
              <a:rPr lang="en-US"/>
              <a:t>QI: Pitfalls and Challenges </a:t>
            </a:r>
          </a:p>
        </p:txBody>
      </p:sp>
      <p:sp>
        <p:nvSpPr>
          <p:cNvPr id="3" name="Content Placeholder 2">
            <a:extLst>
              <a:ext uri="{FF2B5EF4-FFF2-40B4-BE49-F238E27FC236}">
                <a16:creationId xmlns:a16="http://schemas.microsoft.com/office/drawing/2014/main" id="{84794608-1FDD-4AF1-AF61-29EF9E0D0D98}"/>
              </a:ext>
            </a:extLst>
          </p:cNvPr>
          <p:cNvSpPr>
            <a:spLocks noGrp="1" noSelect="1" noMove="1" noResize="1" noTextEdit="1"/>
          </p:cNvSpPr>
          <p:nvPr>
            <p:ph idx="1"/>
          </p:nvPr>
        </p:nvSpPr>
        <p:spPr>
          <a:xfrm>
            <a:off x="618533" y="1614692"/>
            <a:ext cx="10954934" cy="4712731"/>
          </a:xfrm>
        </p:spPr>
        <p:txBody>
          <a:bodyPr>
            <a:noAutofit/>
          </a:bodyPr>
          <a:lstStyle/>
          <a:p>
            <a:pPr marL="0" indent="0">
              <a:spcBef>
                <a:spcPts val="300"/>
              </a:spcBef>
              <a:buNone/>
            </a:pPr>
            <a:r>
              <a:rPr lang="en-US" sz="2000" b="1">
                <a:latin typeface="Arial" panose="020b0604020202020204" pitchFamily="34" charset="0"/>
                <a:cs typeface="Arial" panose="020b0604020202020204" pitchFamily="34" charset="0"/>
              </a:rPr>
              <a:t>Potential Pitfalls of P4P programs for ESRD </a:t>
            </a:r>
          </a:p>
          <a:p>
            <a:pPr>
              <a:spcBef>
                <a:spcPts val="300"/>
              </a:spcBef>
            </a:pPr>
            <a:r>
              <a:rPr lang="en-US" sz="2000">
                <a:latin typeface="Arial" panose="020b0604020202020204" pitchFamily="34" charset="0"/>
                <a:cs typeface="Arial" panose="020b0604020202020204" pitchFamily="34" charset="0"/>
              </a:rPr>
              <a:t>Weak evidence base for CPGs – reduces process-outcome link </a:t>
            </a:r>
          </a:p>
          <a:p>
            <a:pPr>
              <a:spcBef>
                <a:spcPts val="300"/>
              </a:spcBef>
            </a:pPr>
            <a:r>
              <a:rPr lang="en-US" sz="2000">
                <a:latin typeface="Arial" panose="020b0604020202020204" pitchFamily="34" charset="0"/>
                <a:cs typeface="Arial" panose="020b0604020202020204" pitchFamily="34" charset="0"/>
              </a:rPr>
              <a:t>“Tyranny of small numbers” – outliers not uncommon among relatively small patient panels per nephrologist and among small dialysis centers </a:t>
            </a:r>
          </a:p>
          <a:p>
            <a:pPr>
              <a:spcBef>
                <a:spcPts val="300"/>
              </a:spcBef>
            </a:pPr>
            <a:r>
              <a:rPr lang="en-US" sz="2000">
                <a:latin typeface="Arial" panose="020b0604020202020204" pitchFamily="34" charset="0"/>
                <a:cs typeface="Arial" panose="020b0604020202020204" pitchFamily="34" charset="0"/>
              </a:rPr>
              <a:t>Case-mix adjustment – often inadequate, little variation explained by MD </a:t>
            </a:r>
          </a:p>
          <a:p>
            <a:pPr>
              <a:spcBef>
                <a:spcPts val="300"/>
              </a:spcBef>
            </a:pPr>
            <a:r>
              <a:rPr lang="en-US" sz="2000">
                <a:latin typeface="Arial" panose="020b0604020202020204" pitchFamily="34" charset="0"/>
                <a:cs typeface="Arial" panose="020b0604020202020204" pitchFamily="34" charset="0"/>
              </a:rPr>
              <a:t>Feedback loop – frequent and timely feedback is needed to be effective </a:t>
            </a:r>
          </a:p>
          <a:p>
            <a:pPr>
              <a:spcBef>
                <a:spcPts val="300"/>
              </a:spcBef>
            </a:pPr>
            <a:r>
              <a:rPr lang="en-US" sz="2000">
                <a:latin typeface="Arial" panose="020b0604020202020204" pitchFamily="34" charset="0"/>
                <a:cs typeface="Arial" panose="020b0604020202020204" pitchFamily="34" charset="0"/>
              </a:rPr>
              <a:t>Spectrum of quality indicators – optimal panel not clear </a:t>
            </a:r>
          </a:p>
          <a:p>
            <a:pPr>
              <a:spcBef>
                <a:spcPts val="300"/>
              </a:spcBef>
            </a:pPr>
            <a:r>
              <a:rPr lang="en-US" sz="2000">
                <a:latin typeface="Arial" panose="020b0604020202020204" pitchFamily="34" charset="0"/>
                <a:cs typeface="Arial" panose="020b0604020202020204" pitchFamily="34" charset="0"/>
              </a:rPr>
              <a:t>Integrated data systems – absent for many, hindering data capture </a:t>
            </a:r>
          </a:p>
          <a:p>
            <a:pPr>
              <a:spcBef>
                <a:spcPts val="300"/>
              </a:spcBef>
            </a:pPr>
            <a:r>
              <a:rPr lang="en-US" sz="2000">
                <a:latin typeface="Arial" panose="020b0604020202020204" pitchFamily="34" charset="0"/>
                <a:cs typeface="Arial" panose="020b0604020202020204" pitchFamily="34" charset="0"/>
              </a:rPr>
              <a:t>Pediatric and other small facilities face additional challenges </a:t>
            </a:r>
          </a:p>
          <a:p>
            <a:pPr marL="0" indent="0">
              <a:spcBef>
                <a:spcPts val="300"/>
              </a:spcBef>
              <a:buNone/>
            </a:pPr>
            <a:r>
              <a:rPr lang="en-US" sz="2000" b="1">
                <a:latin typeface="Arial" panose="020b0604020202020204" pitchFamily="34" charset="0"/>
                <a:cs typeface="Arial" panose="020b0604020202020204" pitchFamily="34" charset="0"/>
              </a:rPr>
              <a:t>Challenges of QI </a:t>
            </a:r>
          </a:p>
          <a:p>
            <a:pPr>
              <a:spcBef>
                <a:spcPts val="300"/>
              </a:spcBef>
            </a:pPr>
            <a:r>
              <a:rPr lang="en-US" sz="2000">
                <a:latin typeface="Arial" panose="020b0604020202020204" pitchFamily="34" charset="0"/>
                <a:cs typeface="Arial" panose="020b0604020202020204" pitchFamily="34" charset="0"/>
              </a:rPr>
              <a:t>Increasing quality requirements – but long history of experience in ESRD </a:t>
            </a:r>
          </a:p>
          <a:p>
            <a:pPr>
              <a:spcBef>
                <a:spcPts val="300"/>
              </a:spcBef>
            </a:pPr>
            <a:r>
              <a:rPr lang="en-US" sz="2000">
                <a:latin typeface="Arial" panose="020b0604020202020204" pitchFamily="34" charset="0"/>
                <a:cs typeface="Arial" panose="020b0604020202020204" pitchFamily="34" charset="0"/>
              </a:rPr>
              <a:t>Fear of change – needs to be removed prior to successful implementation </a:t>
            </a:r>
          </a:p>
          <a:p>
            <a:pPr>
              <a:spcBef>
                <a:spcPts val="300"/>
              </a:spcBef>
            </a:pPr>
            <a:r>
              <a:rPr lang="en-US" sz="2000">
                <a:latin typeface="Arial" panose="020b0604020202020204" pitchFamily="34" charset="0"/>
                <a:cs typeface="Arial" panose="020b0604020202020204" pitchFamily="34" charset="0"/>
              </a:rPr>
              <a:t>Costs for EHRs – substantial investment required but need likely inevitable </a:t>
            </a:r>
          </a:p>
          <a:p>
            <a:pPr>
              <a:spcBef>
                <a:spcPts val="300"/>
              </a:spcBef>
            </a:pPr>
            <a:r>
              <a:rPr lang="en-US" sz="2000">
                <a:latin typeface="Arial" panose="020b0604020202020204" pitchFamily="34" charset="0"/>
                <a:cs typeface="Arial" panose="020b0604020202020204" pitchFamily="34" charset="0"/>
              </a:rPr>
              <a:t>Success takes time – but improving quality can be viewed as a journey </a:t>
            </a:r>
          </a:p>
          <a:p>
            <a:pPr>
              <a:spcBef>
                <a:spcPts val="300"/>
              </a:spcBef>
            </a:pPr>
            <a:endParaRPr lang="en-US" sz="2000">
              <a:latin typeface="Arial" panose="020b0604020202020204" pitchFamily="34" charset="0"/>
              <a:cs typeface="Arial" panose="020b0604020202020204" pitchFamily="34" charset="0"/>
            </a:endParaRPr>
          </a:p>
          <a:p>
            <a:pPr>
              <a:spcBef>
                <a:spcPts val="300"/>
              </a:spcBef>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F3D6035-B64F-49C1-B27F-72A7EC05F69A}"/>
              </a:ext>
            </a:extLst>
          </p:cNvPr>
          <p:cNvSpPr>
            <a:spLocks noGrp="1" noSelect="1" noMove="1" noResize="1" noTextEdit="1"/>
          </p:cNvSpPr>
          <p:nvPr>
            <p:ph type="subTitle" idx="10"/>
          </p:nvPr>
        </p:nvSpPr>
        <p:spPr/>
        <p:txBody>
          <a:bodyPr/>
          <a:lstStyle/>
          <a:p>
            <a:r>
              <a:rPr lang="en-US"/>
              <a:t>Concluding thoughts</a:t>
            </a:r>
          </a:p>
        </p:txBody>
      </p:sp>
      <p:sp>
        <p:nvSpPr>
          <p:cNvPr id="5" name="TextBox 4">
            <a:extLst>
              <a:ext uri="{FF2B5EF4-FFF2-40B4-BE49-F238E27FC236}">
                <a16:creationId xmlns:a16="http://schemas.microsoft.com/office/drawing/2014/main" id="{AD39E6C0-867D-4513-8514-AC4FCC3C7DCB}"/>
              </a:ext>
            </a:extLst>
          </p:cNvPr>
          <p:cNvSpPr txBox="1">
            <a:spLocks noSelect="1" noMove="1" noResize="1" noTextEdit="1"/>
          </p:cNvSpPr>
          <p:nvPr/>
        </p:nvSpPr>
        <p:spPr>
          <a:xfrm>
            <a:off x="9061231" y="5807047"/>
            <a:ext cx="3129383"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Annu Rev Med 58: 387-399, 2007 </a:t>
            </a:r>
          </a:p>
        </p:txBody>
      </p:sp>
      <p:sp>
        <p:nvSpPr>
          <p:cNvPr id="6" name="TextBox 5">
            <a:extLst>
              <a:ext uri="{FF2B5EF4-FFF2-40B4-BE49-F238E27FC236}">
                <a16:creationId xmlns:a16="http://schemas.microsoft.com/office/drawing/2014/main" id="{AF2AA125-42D6-41B7-B879-84B16DBC619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81955158"/>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408FA8DD-CF74-4E14-BEEE-1528154335E5}"/>
              </a:ext>
            </a:extLst>
          </p:cNvPr>
          <p:cNvSpPr>
            <a:spLocks noGrp="1" noSelect="1" noMove="1" noResize="1" noTextEdit="1"/>
          </p:cNvSpPr>
          <p:nvPr>
            <p:ph type="title"/>
          </p:nvPr>
        </p:nvSpPr>
        <p:spPr>
          <a:xfrm>
            <a:off x="616668" y="702523"/>
            <a:ext cx="10515600" cy="1082404"/>
          </a:xfrm>
        </p:spPr>
        <p:txBody>
          <a:bodyPr/>
          <a:lstStyle/>
          <a:p>
            <a:r>
              <a:rPr lang="en-US"/>
              <a:t>Acknowledgement</a:t>
            </a:r>
          </a:p>
        </p:txBody>
      </p:sp>
      <p:sp>
        <p:nvSpPr>
          <p:cNvPr id="3" name="Content Placeholder 2">
            <a:extLst>
              <a:ext uri="{FF2B5EF4-FFF2-40B4-BE49-F238E27FC236}">
                <a16:creationId xmlns:a16="http://schemas.microsoft.com/office/drawing/2014/main" id="{804DCEFB-0ACB-4574-944B-6A42A661DBEB}"/>
              </a:ext>
            </a:extLst>
          </p:cNvPr>
          <p:cNvSpPr>
            <a:spLocks noGrp="1" noSelect="1" noMove="1" noResize="1" noTextEdit="1"/>
          </p:cNvSpPr>
          <p:nvPr>
            <p:ph idx="1"/>
          </p:nvPr>
        </p:nvSpPr>
        <p:spPr>
          <a:xfrm>
            <a:off x="1938660" y="2533311"/>
            <a:ext cx="8314681" cy="2333925"/>
          </a:xfrm>
        </p:spPr>
        <p:txBody>
          <a:bodyPr>
            <a:normAutofit/>
          </a:bodyPr>
          <a:lstStyle/>
          <a:p>
            <a:pPr marL="0" indent="0">
              <a:buNone/>
            </a:pPr>
            <a:r>
              <a:rPr lang="en-US" sz="3500" i="1">
                <a:latin typeface="Arial" panose="020b0604020202020204" pitchFamily="34" charset="0"/>
                <a:cs typeface="Arial" panose="020b0604020202020204" pitchFamily="34" charset="0"/>
              </a:rPr>
              <a:t>We would like to thank Dr. Uptal D. Patel for his contribution to this presentation.</a:t>
            </a:r>
          </a:p>
        </p:txBody>
      </p:sp>
      <p:sp>
        <p:nvSpPr>
          <p:cNvPr id="4" name="TextBox 3">
            <a:extLst>
              <a:ext uri="{FF2B5EF4-FFF2-40B4-BE49-F238E27FC236}">
                <a16:creationId xmlns:a16="http://schemas.microsoft.com/office/drawing/2014/main" id="{F9FD10CD-663F-46E6-8AB9-90A12CDC2E6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672686879"/>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a:extLst>
              <a:ext uri="{FF2B5EF4-FFF2-40B4-BE49-F238E27FC236}">
                <a16:creationId xmlns:a16="http://schemas.microsoft.com/office/drawing/2014/main" id="{AC5769A3-FF69-4B47-A8D4-E09CFEED3BDD}"/>
              </a:ext>
            </a:extLst>
          </p:cNvPr>
          <p:cNvSpPr>
            <a:spLocks noGrp="1" noSelect="1" noMove="1" noResize="1" noTextEdit="1"/>
          </p:cNvSpPr>
          <p:nvPr>
            <p:ph idx="1"/>
          </p:nvPr>
        </p:nvSpPr>
        <p:spPr>
          <a:xfrm>
            <a:off x="614006" y="773044"/>
            <a:ext cx="10975482" cy="5120519"/>
          </a:xfrm>
        </p:spPr>
        <p:txBody>
          <a:bodyPr>
            <a:noAutofit/>
          </a:bodyPr>
          <a:lstStyle/>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Deming WE: </a:t>
            </a:r>
            <a:r>
              <a:rPr lang="en-US" sz="1500" i="1">
                <a:latin typeface="Arial" panose="020b0604020202020204" pitchFamily="34" charset="0"/>
                <a:cs typeface="Arial" panose="020b0604020202020204" pitchFamily="34" charset="0"/>
              </a:rPr>
              <a:t>Out of the Crisis</a:t>
            </a:r>
            <a:r>
              <a:rPr lang="en-US" sz="1500">
                <a:latin typeface="Arial" panose="020b0604020202020204" pitchFamily="34" charset="0"/>
                <a:cs typeface="Arial" panose="020b0604020202020204" pitchFamily="34" charset="0"/>
              </a:rPr>
              <a:t>, Cambridge, MA, MIT Press, 2000</a:t>
            </a: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Donabedian A: Evaluating the Quality of Medical Care. </a:t>
            </a:r>
            <a:r>
              <a:rPr lang="en-US" sz="1500" i="1">
                <a:latin typeface="Arial" panose="020b0604020202020204" pitchFamily="34" charset="0"/>
                <a:cs typeface="Arial" panose="020b0604020202020204" pitchFamily="34" charset="0"/>
              </a:rPr>
              <a:t>Millbank Mem Fund Q </a:t>
            </a:r>
            <a:r>
              <a:rPr lang="en-US" sz="1500">
                <a:latin typeface="Arial" panose="020b0604020202020204" pitchFamily="34" charset="0"/>
                <a:cs typeface="Arial" panose="020b0604020202020204" pitchFamily="34" charset="0"/>
              </a:rPr>
              <a:t>44(suppl):166–206, 1966</a:t>
            </a: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Adapted from ESRD National Coordinating Center: </a:t>
            </a:r>
            <a:r>
              <a:rPr lang="en-US" sz="1500" u="sng">
                <a:latin typeface="Arial" panose="020b0604020202020204" pitchFamily="34" charset="0"/>
                <a:cs typeface="Arial" panose="020b0604020202020204" pitchFamily="34" charset="0"/>
                <a:hlinkClick r:id="rId2"/>
              </a:rPr>
              <a:t>https://esrdncc.org/en/fistula-first-catheter-last</a:t>
            </a:r>
            <a:r>
              <a:rPr lang="en-US" sz="1500" u="sng">
                <a:latin typeface="Arial" panose="020b0604020202020204" pitchFamily="34" charset="0"/>
                <a:cs typeface="Arial" panose="020b0604020202020204" pitchFamily="34" charset="0"/>
                <a:hlinkClick r:id="rId3"/>
              </a:rPr>
              <a:t>/</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Based on DaVita template </a:t>
            </a: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Ogrinc G, Mooney SE, Estrada C, Foster T, Goldmann D, Hall LW, et al: The SQUIRE (Standards for Quality Improvement Reporting Excellence) guidelines for quality improvement reporting: explanation and elaboration. </a:t>
            </a:r>
            <a:r>
              <a:rPr lang="en-US" sz="1500" i="1">
                <a:latin typeface="Arial" panose="020b0604020202020204" pitchFamily="34" charset="0"/>
                <a:cs typeface="Arial" panose="020b0604020202020204" pitchFamily="34" charset="0"/>
              </a:rPr>
              <a:t>Qual Saf Health Care</a:t>
            </a:r>
            <a:r>
              <a:rPr lang="en-US" sz="1500">
                <a:latin typeface="Arial" panose="020b0604020202020204" pitchFamily="34" charset="0"/>
                <a:cs typeface="Arial" panose="020b0604020202020204" pitchFamily="34" charset="0"/>
              </a:rPr>
              <a:t> 17 Suppl 1:i13-32, 2008</a:t>
            </a: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Wikipedia: Adapted from: </a:t>
            </a:r>
            <a:r>
              <a:rPr lang="en-US" sz="1500" u="sng">
                <a:latin typeface="Arial" panose="020b0604020202020204" pitchFamily="34" charset="0"/>
                <a:cs typeface="Arial" panose="020b0604020202020204" pitchFamily="34" charset="0"/>
                <a:hlinkClick r:id="rId4"/>
              </a:rPr>
              <a:t>https://en.wikipedia.org/wiki/Histogram</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Wikipedia: Adapted from: </a:t>
            </a:r>
            <a:r>
              <a:rPr lang="en-US" sz="1500" u="sng">
                <a:latin typeface="Arial" panose="020b0604020202020204" pitchFamily="34" charset="0"/>
                <a:cs typeface="Arial" panose="020b0604020202020204" pitchFamily="34" charset="0"/>
                <a:hlinkClick r:id="rId5"/>
              </a:rPr>
              <a:t>https://en.wikipedia.org/wiki/Pareto_chart</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Wikipedia: Adapted from: </a:t>
            </a:r>
            <a:r>
              <a:rPr lang="en-US" sz="1500" u="sng">
                <a:latin typeface="Arial" panose="020b0604020202020204" pitchFamily="34" charset="0"/>
                <a:cs typeface="Arial" panose="020b0604020202020204" pitchFamily="34" charset="0"/>
                <a:hlinkClick r:id="rId6"/>
              </a:rPr>
              <a:t>https://en.wikipedia.org/wiki/Scatter_plot</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a:pPr>
            <a:r>
              <a:rPr lang="en-US" sz="1500">
                <a:latin typeface="Arial" panose="020b0604020202020204" pitchFamily="34" charset="0"/>
                <a:cs typeface="Arial" panose="020b0604020202020204" pitchFamily="34" charset="0"/>
              </a:rPr>
              <a:t>ESRD National Coordinating Center: </a:t>
            </a:r>
            <a:r>
              <a:rPr lang="en-US" sz="1500" u="sng">
                <a:latin typeface="Arial" panose="020b0604020202020204" pitchFamily="34" charset="0"/>
                <a:cs typeface="Arial" panose="020b0604020202020204" pitchFamily="34" charset="0"/>
                <a:hlinkClick r:id="rId7"/>
              </a:rPr>
              <a:t>https://esrdncc.org/globalassets/ffcl/nw-11_avg-algorithm.pdf</a:t>
            </a:r>
            <a:endParaRPr lang="en-US" sz="1500" u="sng">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startAt="10"/>
            </a:pPr>
            <a:r>
              <a:rPr lang="en-US" sz="1500">
                <a:latin typeface="Arial" panose="020b0604020202020204" pitchFamily="34" charset="0"/>
                <a:cs typeface="Arial" panose="020b0604020202020204" pitchFamily="34" charset="0"/>
              </a:rPr>
              <a:t>Himmelfarb J, Kliger AS: End-stage renal disease measures of quality. </a:t>
            </a:r>
            <a:r>
              <a:rPr lang="en-US" sz="1500" i="1" err="1">
                <a:latin typeface="Arial" panose="020b0604020202020204" pitchFamily="34" charset="0"/>
                <a:cs typeface="Arial" panose="020b0604020202020204" pitchFamily="34" charset="0"/>
              </a:rPr>
              <a:t>Annu Rev Med </a:t>
            </a:r>
            <a:r>
              <a:rPr lang="en-US" sz="1500">
                <a:latin typeface="Arial" panose="020b0604020202020204" pitchFamily="34" charset="0"/>
                <a:cs typeface="Arial" panose="020b0604020202020204" pitchFamily="34" charset="0"/>
              </a:rPr>
              <a:t>58:387-99, 2007</a:t>
            </a:r>
          </a:p>
          <a:p>
            <a:pPr marL="339725" lvl="0" indent="-339725">
              <a:lnSpc>
                <a:spcPct val="100000"/>
              </a:lnSpc>
              <a:spcBef>
                <a:spcPct val="0"/>
              </a:spcBef>
              <a:buFont typeface="+mj-lt"/>
              <a:buAutoNum type="arabicPeriod" startAt="10"/>
            </a:pPr>
            <a:r>
              <a:rPr lang="en-US" sz="1500" err="1">
                <a:latin typeface="Arial" panose="020b0604020202020204" pitchFamily="34" charset="0"/>
                <a:cs typeface="Arial" panose="020b0604020202020204" pitchFamily="34" charset="0"/>
              </a:rPr>
              <a:t>Wanchoo R, Hazzan AD, Fishbane S: Update on the End-Stage Renal Disease Quality Incentive Program. </a:t>
            </a:r>
            <a:r>
              <a:rPr lang="en-US" sz="1500" i="1">
                <a:latin typeface="Arial" panose="020b0604020202020204" pitchFamily="34" charset="0"/>
                <a:cs typeface="Arial" panose="020b0604020202020204" pitchFamily="34" charset="0"/>
              </a:rPr>
              <a:t>Semin Dial</a:t>
            </a:r>
            <a:r>
              <a:rPr lang="en-US" sz="1500">
                <a:latin typeface="Arial" panose="020b0604020202020204" pitchFamily="34" charset="0"/>
                <a:cs typeface="Arial" panose="020b0604020202020204" pitchFamily="34" charset="0"/>
              </a:rPr>
              <a:t> 29(2):144-147, 2016</a:t>
            </a:r>
          </a:p>
          <a:p>
            <a:pPr marL="339725" lvl="0" indent="-339725">
              <a:lnSpc>
                <a:spcPct val="100000"/>
              </a:lnSpc>
              <a:spcBef>
                <a:spcPct val="0"/>
              </a:spcBef>
              <a:buFont typeface="+mj-lt"/>
              <a:buAutoNum type="arabicPeriod" startAt="10"/>
            </a:pPr>
            <a:r>
              <a:rPr lang="en-US" sz="1500">
                <a:latin typeface="Arial" panose="020b0604020202020204" pitchFamily="34" charset="0"/>
                <a:cs typeface="Arial" panose="020b0604020202020204" pitchFamily="34" charset="0"/>
              </a:rPr>
              <a:t>ICH CAHPS (In-center Hemodialysis Consumer, Assessment of Healthcare Providers and Systems): </a:t>
            </a:r>
            <a:r>
              <a:rPr lang="en-US" sz="1500" u="sng">
                <a:latin typeface="Arial" panose="020b0604020202020204" pitchFamily="34" charset="0"/>
                <a:cs typeface="Arial" panose="020b0604020202020204" pitchFamily="34" charset="0"/>
                <a:hlinkClick r:id="rId8"/>
              </a:rPr>
              <a:t>https://www.cms.gov/Medicare/Quality-Initiatives-Patient-Assessment-Instruments/ESRDQIP/Downloads/ESRD-QIP-Summary-Payment-Years-2019-2024.pdf</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startAt="10"/>
            </a:pPr>
            <a:r>
              <a:rPr lang="en-US" sz="1500">
                <a:latin typeface="Arial" panose="020b0604020202020204" pitchFamily="34" charset="0"/>
                <a:cs typeface="Arial" panose="020b0604020202020204" pitchFamily="34" charset="0"/>
              </a:rPr>
              <a:t>ICH CAHPS (In-Center Hemodialysis Consumer Assessment of Healthcare Providers and Systems): </a:t>
            </a:r>
            <a:r>
              <a:rPr lang="en-US" sz="1500" u="sng">
                <a:latin typeface="Arial" panose="020b0604020202020204" pitchFamily="34" charset="0"/>
                <a:cs typeface="Arial" panose="020b0604020202020204" pitchFamily="34" charset="0"/>
                <a:hlinkClick r:id="rId9"/>
              </a:rPr>
              <a:t>https://www.medicare.gov/dialysisfacilitycompare/</a:t>
            </a:r>
            <a:endParaRPr lang="en-US" sz="1500">
              <a:latin typeface="Arial" panose="020b0604020202020204" pitchFamily="34" charset="0"/>
              <a:cs typeface="Arial" panose="020b0604020202020204" pitchFamily="34" charset="0"/>
            </a:endParaRPr>
          </a:p>
          <a:p>
            <a:pPr marL="339725" lvl="0" indent="-339725">
              <a:lnSpc>
                <a:spcPct val="100000"/>
              </a:lnSpc>
              <a:spcBef>
                <a:spcPct val="0"/>
              </a:spcBef>
              <a:buFont typeface="+mj-lt"/>
              <a:buAutoNum type="arabicPeriod" startAt="10"/>
            </a:pPr>
            <a:r>
              <a:rPr lang="en-US" sz="1500">
                <a:latin typeface="Arial" panose="020b0604020202020204" pitchFamily="34" charset="0"/>
                <a:cs typeface="Arial" panose="020b0604020202020204" pitchFamily="34" charset="0"/>
              </a:rPr>
              <a:t>Wish JB:</a:t>
            </a:r>
            <a:r>
              <a:rPr lang="en-US" sz="1500" b="1">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Quality, safety, accountability and medical director responsibilities. In Nissenson AR, Fine RN (eds): Handbook of Dialysis Therapy 5</a:t>
            </a:r>
            <a:r>
              <a:rPr lang="en-US" sz="1500" baseline="30000">
                <a:latin typeface="Arial" panose="020b0604020202020204" pitchFamily="34" charset="0"/>
                <a:cs typeface="Arial" panose="020b0604020202020204" pitchFamily="34" charset="0"/>
              </a:rPr>
              <a:t>th</a:t>
            </a:r>
            <a:r>
              <a:rPr lang="en-US" sz="1500">
                <a:latin typeface="Arial" panose="020b0604020202020204" pitchFamily="34" charset="0"/>
                <a:cs typeface="Arial" panose="020b0604020202020204" pitchFamily="34" charset="0"/>
              </a:rPr>
              <a:t> edition, Elsevier, Philadelphia, 2017</a:t>
            </a:r>
          </a:p>
          <a:p>
            <a:pPr>
              <a:lnSpc>
                <a:spcPct val="100000"/>
              </a:lnSpc>
              <a:spcBef>
                <a:spcPct val="0"/>
              </a:spcBef>
            </a:pPr>
            <a:endParaRPr lang="en-US" sz="15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49F00A0A-BAA2-4409-B62A-54180E4A43F0}"/>
              </a:ext>
            </a:extLst>
          </p:cNvPr>
          <p:cNvSpPr>
            <a:spLocks noGrp="1" noSelect="1" noMove="1" noResize="1" noTextEdit="1"/>
          </p:cNvSpPr>
          <p:nvPr>
            <p:ph type="subTitle" idx="10"/>
          </p:nvPr>
        </p:nvSpPr>
        <p:spPr/>
        <p:txBody>
          <a:bodyPr/>
          <a:lstStyle/>
          <a:p>
            <a:r>
              <a:rPr lang="en-US"/>
              <a:t>references</a:t>
            </a:r>
          </a:p>
        </p:txBody>
      </p:sp>
      <p:sp>
        <p:nvSpPr>
          <p:cNvPr id="5" name="TextBox 4">
            <a:extLst>
              <a:ext uri="{FF2B5EF4-FFF2-40B4-BE49-F238E27FC236}">
                <a16:creationId xmlns:a16="http://schemas.microsoft.com/office/drawing/2014/main" id="{DE6CA436-4DE1-4D06-80AB-189BB412FAD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984028044"/>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6B8DA856-D343-4850-A515-BEA342A5AC1C}"/>
              </a:ext>
            </a:extLst>
          </p:cNvPr>
          <p:cNvSpPr>
            <a:spLocks noGrp="1" noSelect="1" noMove="1" noResize="1" noTextEdit="1"/>
          </p:cNvSpPr>
          <p:nvPr>
            <p:ph type="title"/>
          </p:nvPr>
        </p:nvSpPr>
        <p:spPr>
          <a:xfrm>
            <a:off x="620140" y="705000"/>
            <a:ext cx="10515600" cy="1078992"/>
          </a:xfrm>
        </p:spPr>
        <p:txBody>
          <a:bodyPr/>
          <a:lstStyle/>
          <a:p>
            <a:r>
              <a:rPr lang="en-US"/>
              <a:t>Case Presentation</a:t>
            </a:r>
          </a:p>
        </p:txBody>
      </p:sp>
      <p:sp>
        <p:nvSpPr>
          <p:cNvPr id="3" name="Content Placeholder 2">
            <a:extLst>
              <a:ext uri="{FF2B5EF4-FFF2-40B4-BE49-F238E27FC236}">
                <a16:creationId xmlns:a16="http://schemas.microsoft.com/office/drawing/2014/main" id="{AEC36BAA-E580-4793-A9B3-4DD2FDAB923F}"/>
              </a:ext>
            </a:extLst>
          </p:cNvPr>
          <p:cNvSpPr>
            <a:spLocks noGrp="1" noSelect="1" noMove="1" noResize="1" noTextEdit="1"/>
          </p:cNvSpPr>
          <p:nvPr>
            <p:ph idx="1"/>
          </p:nvPr>
        </p:nvSpPr>
        <p:spPr>
          <a:xfrm>
            <a:off x="620140" y="1615795"/>
            <a:ext cx="10951720" cy="3868129"/>
          </a:xfrm>
        </p:spPr>
        <p:txBody>
          <a:bodyPr>
            <a:normAutofit/>
          </a:bodyPr>
          <a:lstStyle/>
          <a:p>
            <a:pPr marL="0" indent="0">
              <a:lnSpc>
                <a:spcPct val="100000"/>
              </a:lnSpc>
              <a:buNone/>
            </a:pPr>
            <a:r>
              <a:rPr lang="en-US">
                <a:latin typeface="Arial" panose="020b0604020202020204" pitchFamily="34" charset="0"/>
                <a:cs typeface="Arial" panose="020b0604020202020204" pitchFamily="34" charset="0"/>
              </a:rPr>
              <a:t>You are medical director at an urban hemodialysis facility. During your monthly quality assessment and performance improvement (QAPI) meeting, you are presented with data demonstrating a recent 3-month increase in bloodstream infections. Upon further inquiry, you discover that most but not all the affected patients have tunneled dialysis catheters (TDCs) and that most but not all of the pathogens are </a:t>
            </a:r>
            <a:r>
              <a:rPr lang="en-US" i="1">
                <a:latin typeface="Arial" panose="020b0604020202020204" pitchFamily="34" charset="0"/>
                <a:cs typeface="Arial" panose="020b0604020202020204" pitchFamily="34" charset="0"/>
              </a:rPr>
              <a:t>Staphylococcus aureus.</a:t>
            </a:r>
            <a:endParaRPr lang="en-US">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371991C-4363-40CF-884E-16C0A4829B5F}"/>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9D3BDBD7-8610-44C9-8FAD-E2F712C618D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114237558"/>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3176" y="698058"/>
            <a:ext cx="11578823" cy="1078992"/>
          </a:xfrm>
        </p:spPr>
        <p:txBody>
          <a:bodyPr>
            <a:noAutofit/>
          </a:bodyPr>
          <a:lstStyle/>
          <a:p>
            <a:r>
              <a:rPr lang="fr-FR"/>
              <a:t>CQI Principles: Industrial Management Science </a:t>
            </a:r>
            <a:endParaRPr lang="en-US"/>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6801" y="1617186"/>
            <a:ext cx="11206604" cy="4660835"/>
          </a:xfrm>
        </p:spPr>
        <p:txBody>
          <a:bodyPr>
            <a:normAutofit/>
          </a:bodyPr>
          <a:lstStyle/>
          <a:p>
            <a:pPr>
              <a:lnSpc>
                <a:spcPct val="85000"/>
              </a:lnSpc>
            </a:pPr>
            <a:r>
              <a:rPr lang="en-US" sz="2000" b="1">
                <a:latin typeface="Arial" panose="020b0604020202020204" pitchFamily="34" charset="0"/>
                <a:cs typeface="Arial" panose="020b0604020202020204" pitchFamily="34" charset="0"/>
              </a:rPr>
              <a:t>Continuous Quality Improvement (CQI) originated in the industrial and management sciences systems theory or thinking </a:t>
            </a:r>
            <a:r>
              <a:rPr lang="en-US" sz="2000">
                <a:latin typeface="Arial" panose="020b0604020202020204" pitchFamily="34" charset="0"/>
                <a:cs typeface="Arial" panose="020b0604020202020204" pitchFamily="34" charset="0"/>
              </a:rPr>
              <a:t>– developed in system dynamics, provides a holistic perspective emphasizing feedback for greater self-regulation </a:t>
            </a:r>
          </a:p>
          <a:p>
            <a:pPr>
              <a:lnSpc>
                <a:spcPct val="85000"/>
              </a:lnSpc>
            </a:pPr>
            <a:r>
              <a:rPr lang="en-US" sz="2000" b="1">
                <a:latin typeface="Arial" panose="020b0604020202020204" pitchFamily="34" charset="0"/>
                <a:cs typeface="Arial" panose="020b0604020202020204" pitchFamily="34" charset="0"/>
              </a:rPr>
              <a:t>Walter Shewhart, PhD </a:t>
            </a:r>
            <a:r>
              <a:rPr lang="en-US" sz="2000">
                <a:latin typeface="Arial" panose="020b0604020202020204" pitchFamily="34" charset="0"/>
                <a:cs typeface="Arial" panose="020b0604020202020204" pitchFamily="34" charset="0"/>
              </a:rPr>
              <a:t>– a physicist, he developed many quality methods and tools, father of “statistical quality control,” Plan Do Check Act (PDCA) cycle, and the “run chart” </a:t>
            </a:r>
          </a:p>
          <a:p>
            <a:pPr>
              <a:lnSpc>
                <a:spcPct val="85000"/>
              </a:lnSpc>
            </a:pPr>
            <a:r>
              <a:rPr lang="en-US" sz="2000" b="1">
                <a:latin typeface="Arial" panose="020b0604020202020204" pitchFamily="34" charset="0"/>
                <a:cs typeface="Arial" panose="020b0604020202020204" pitchFamily="34" charset="0"/>
              </a:rPr>
              <a:t>W. Edward Deming, PhD </a:t>
            </a:r>
            <a:r>
              <a:rPr lang="en-US" sz="2000">
                <a:latin typeface="Arial" panose="020b0604020202020204" pitchFamily="34" charset="0"/>
                <a:cs typeface="Arial" panose="020b0604020202020204" pitchFamily="34" charset="0"/>
              </a:rPr>
              <a:t>– a statistician, he shared his expertise in statistical process control and quality methods to help Japan’s post-WWII economic recovery; also known for his “System of Profound Knowledge” and “14 Points For Management” that sought to understand and reduce variation </a:t>
            </a:r>
          </a:p>
          <a:p>
            <a:pPr>
              <a:lnSpc>
                <a:spcPct val="85000"/>
              </a:lnSpc>
            </a:pPr>
            <a:r>
              <a:rPr lang="en-US" sz="2000" b="1">
                <a:latin typeface="Arial" panose="020b0604020202020204" pitchFamily="34" charset="0"/>
                <a:cs typeface="Arial" panose="020b0604020202020204" pitchFamily="34" charset="0"/>
              </a:rPr>
              <a:t>Total Quality Management (TQM) </a:t>
            </a:r>
            <a:r>
              <a:rPr lang="en-US" sz="2000">
                <a:latin typeface="Arial" panose="020b0604020202020204" pitchFamily="34" charset="0"/>
                <a:cs typeface="Arial" panose="020b0604020202020204" pitchFamily="34" charset="0"/>
              </a:rPr>
              <a:t>– a management approach that evolved from quality assurance methods in Japanese industry from the works of Philip B. Crosby, W. Edwards Deming, Armand V. Feigenbaum, Kaoru Ishikawa, and Joseph M. Juran; its principles emphasize customer-driven quality, top management leadership and commitment, continuous improvement, fast response, actions based on facts, employee participation, and a TQM culture </a:t>
            </a:r>
          </a:p>
          <a:p>
            <a:pPr>
              <a:lnSpc>
                <a:spcPct val="85000"/>
              </a:lnSpc>
            </a:pPr>
            <a:endParaRPr lang="en-US" sz="2000">
              <a:latin typeface="Arial" panose="020b0604020202020204" pitchFamily="34" charset="0"/>
              <a:cs typeface="Arial" panose="020b0604020202020204" pitchFamily="34" charset="0"/>
            </a:endParaRPr>
          </a:p>
          <a:p>
            <a:pPr marL="0" indent="0">
              <a:lnSpc>
                <a:spcPct val="85000"/>
              </a:lnSpc>
              <a:buNone/>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5F432294-39A3-4433-99B2-5F5B450A2C51}"/>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extBox 5">
            <a:extLst>
              <a:ext uri="{FF2B5EF4-FFF2-40B4-BE49-F238E27FC236}">
                <a16:creationId xmlns:a16="http://schemas.microsoft.com/office/drawing/2014/main" id="{55E2183C-EB6F-417A-9EA6-9C0823B6D6C7}"/>
              </a:ext>
            </a:extLst>
          </p:cNvPr>
          <p:cNvSpPr txBox="1">
            <a:spLocks noSelect="1" noMove="1" noResize="1" noTextEdit="1"/>
          </p:cNvSpPr>
          <p:nvPr/>
        </p:nvSpPr>
        <p:spPr>
          <a:xfrm>
            <a:off x="6544435" y="5843348"/>
            <a:ext cx="5653855" cy="323165"/>
          </a:xfrm>
          <a:prstGeom prst="rect">
            <a:avLst/>
          </a:prstGeom>
          <a:noFill/>
        </p:spPr>
        <p:txBody>
          <a:bodyPr wrap="none" rtlCol="0">
            <a:spAutoFit/>
          </a:bodyPr>
          <a:lstStyle/>
          <a:p>
            <a:pPr algn="r"/>
            <a:r>
              <a:rPr lang="en-US" sz="1500" i="1">
                <a:latin typeface="Arial" panose="020b0604020202020204" pitchFamily="34" charset="0"/>
                <a:cs typeface="Arial" panose="020b0604020202020204" pitchFamily="34" charset="0"/>
              </a:rPr>
              <a:t>Deming WE: Out of the Crisis, Cambridge, MA, MIT Press, 2000</a:t>
            </a:r>
          </a:p>
        </p:txBody>
      </p:sp>
    </p:spTree>
    <p:extLst>
      <p:ext uri="{BB962C8B-B14F-4D97-AF65-F5344CB8AC3E}">
        <p14:creationId val="3729232997"/>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CF86826B-172A-4D07-8599-9A6A41B2DAE2}"/>
              </a:ext>
            </a:extLst>
          </p:cNvPr>
          <p:cNvSpPr>
            <a:spLocks noGrp="1" noSelect="1" noMove="1" noResize="1" noTextEdit="1"/>
          </p:cNvSpPr>
          <p:nvPr>
            <p:ph type="title"/>
          </p:nvPr>
        </p:nvSpPr>
        <p:spPr>
          <a:xfrm>
            <a:off x="613144" y="698058"/>
            <a:ext cx="10515600" cy="1082404"/>
          </a:xfrm>
        </p:spPr>
        <p:txBody>
          <a:bodyPr/>
          <a:lstStyle/>
          <a:p>
            <a:r>
              <a:rPr lang="en-US"/>
              <a:t>CQI Principles: Health Care Context </a:t>
            </a:r>
          </a:p>
        </p:txBody>
      </p:sp>
      <p:sp>
        <p:nvSpPr>
          <p:cNvPr id="3" name="Content Placeholder 2">
            <a:extLst>
              <a:ext uri="{FF2B5EF4-FFF2-40B4-BE49-F238E27FC236}">
                <a16:creationId xmlns:a16="http://schemas.microsoft.com/office/drawing/2014/main" id="{4B3C2477-D725-48C9-BF7F-E8BAEBDB7B4F}"/>
              </a:ext>
            </a:extLst>
          </p:cNvPr>
          <p:cNvSpPr>
            <a:spLocks noGrp="1" noSelect="1" noMove="1" noResize="1" noTextEdit="1"/>
          </p:cNvSpPr>
          <p:nvPr>
            <p:ph idx="1"/>
          </p:nvPr>
        </p:nvSpPr>
        <p:spPr>
          <a:xfrm>
            <a:off x="613144" y="1618791"/>
            <a:ext cx="10965712" cy="4687410"/>
          </a:xfrm>
        </p:spPr>
        <p:txBody>
          <a:bodyPr>
            <a:noAutofit/>
          </a:bodyPr>
          <a:lstStyle/>
          <a:p>
            <a:pPr>
              <a:spcBef>
                <a:spcPts val="300"/>
              </a:spcBef>
            </a:pPr>
            <a:r>
              <a:rPr lang="en-US" sz="2000" b="1">
                <a:latin typeface="Arial" panose="020b0604020202020204" pitchFamily="34" charset="0"/>
                <a:cs typeface="Arial" panose="020b0604020202020204" pitchFamily="34" charset="0"/>
              </a:rPr>
              <a:t>Health Systems Research: Avedis Donabedian, MD, MPH </a:t>
            </a:r>
            <a:r>
              <a:rPr lang="en-US" sz="2000">
                <a:latin typeface="Arial" panose="020b0604020202020204" pitchFamily="34" charset="0"/>
                <a:cs typeface="Arial" panose="020b0604020202020204" pitchFamily="34" charset="0"/>
              </a:rPr>
              <a:t>– Donabedian transformed the approach to thinking about health systems. In his seminal paper, he introduced the paradigm for evaluating and monitoring the quality of health care through three interrelated (but distinct and not necessarily causal) aspects of the patient’s experience: </a:t>
            </a:r>
          </a:p>
          <a:p>
            <a:pPr marL="796925" lvl="1" indent="-339725">
              <a:spcBef>
                <a:spcPts val="300"/>
              </a:spcBef>
              <a:buFont typeface="Courier New" panose="02070309020205020404" pitchFamily="49" charset="0"/>
              <a:buChar char="o"/>
            </a:pPr>
            <a:r>
              <a:rPr lang="en-US" sz="2000" b="1">
                <a:latin typeface="Arial" panose="020b0604020202020204" pitchFamily="34" charset="0"/>
                <a:cs typeface="Arial" panose="020b0604020202020204" pitchFamily="34" charset="0"/>
              </a:rPr>
              <a:t>Structure: </a:t>
            </a:r>
            <a:r>
              <a:rPr lang="en-US" sz="2000">
                <a:latin typeface="Arial" panose="020b0604020202020204" pitchFamily="34" charset="0"/>
                <a:cs typeface="Arial" panose="020b0604020202020204" pitchFamily="34" charset="0"/>
              </a:rPr>
              <a:t>attributes of care providers, settings, other contexts (e.g., facility attribute, physician training, and administrative attributes) </a:t>
            </a:r>
          </a:p>
          <a:p>
            <a:pPr marL="796925" lvl="1" indent="-339725">
              <a:spcBef>
                <a:spcPts val="300"/>
              </a:spcBef>
              <a:buFont typeface="Courier New" panose="02070309020205020404" pitchFamily="49" charset="0"/>
              <a:buChar char="o"/>
            </a:pPr>
            <a:r>
              <a:rPr lang="en-US" sz="2000" b="1">
                <a:latin typeface="Arial" panose="020b0604020202020204" pitchFamily="34" charset="0"/>
                <a:cs typeface="Arial" panose="020b0604020202020204" pitchFamily="34" charset="0"/>
              </a:rPr>
              <a:t>Process: </a:t>
            </a:r>
            <a:r>
              <a:rPr lang="en-US" sz="2000">
                <a:latin typeface="Arial" panose="020b0604020202020204" pitchFamily="34" charset="0"/>
                <a:cs typeface="Arial" panose="020b0604020202020204" pitchFamily="34" charset="0"/>
              </a:rPr>
              <a:t>care provided or characteristics of its provision (e.g., prescription medication, ordering tests, and physician referrals) </a:t>
            </a:r>
          </a:p>
          <a:p>
            <a:pPr marL="796925" lvl="1" indent="-339725">
              <a:spcBef>
                <a:spcPts val="300"/>
              </a:spcBef>
              <a:buFont typeface="Courier New" panose="02070309020205020404" pitchFamily="49" charset="0"/>
              <a:buChar char="o"/>
            </a:pPr>
            <a:r>
              <a:rPr lang="en-US" sz="2000" b="1">
                <a:latin typeface="Arial" panose="020b0604020202020204" pitchFamily="34" charset="0"/>
                <a:cs typeface="Arial" panose="020b0604020202020204" pitchFamily="34" charset="0"/>
              </a:rPr>
              <a:t>Outcome: </a:t>
            </a:r>
            <a:r>
              <a:rPr lang="en-US" sz="2000">
                <a:latin typeface="Arial" panose="020b0604020202020204" pitchFamily="34" charset="0"/>
                <a:cs typeface="Arial" panose="020b0604020202020204" pitchFamily="34" charset="0"/>
              </a:rPr>
              <a:t>a patient characteristic that is presumed to result from the care provided (e.g., death, hospitalization, and infection) </a:t>
            </a:r>
          </a:p>
          <a:p>
            <a:pPr>
              <a:spcBef>
                <a:spcPts val="300"/>
              </a:spcBef>
            </a:pPr>
            <a:r>
              <a:rPr lang="en-US" sz="2000">
                <a:latin typeface="Arial" panose="020b0604020202020204" pitchFamily="34" charset="0"/>
                <a:cs typeface="Arial" panose="020b0604020202020204" pitchFamily="34" charset="0"/>
              </a:rPr>
              <a:t>Of these three indicators, outcomes often remain the sole measure of quality. “Outcomes, by and large, remain the ultimate validation of the effectiveness and quality of medical care.” </a:t>
            </a:r>
          </a:p>
          <a:p>
            <a:pPr>
              <a:spcBef>
                <a:spcPts val="300"/>
              </a:spcBef>
            </a:pPr>
            <a:r>
              <a:rPr lang="en-US" sz="2000">
                <a:latin typeface="Arial" panose="020b0604020202020204" pitchFamily="34" charset="0"/>
                <a:cs typeface="Arial" panose="020b0604020202020204" pitchFamily="34" charset="0"/>
              </a:rPr>
              <a:t>But outcomes must always take context into account and cannot distinguish between efficacy and effectiveness. </a:t>
            </a:r>
          </a:p>
          <a:p>
            <a:pPr>
              <a:spcBef>
                <a:spcPts val="300"/>
              </a:spcBef>
            </a:pPr>
            <a:endParaRPr lang="en-US" sz="2000">
              <a:latin typeface="Arial" panose="020b0604020202020204" pitchFamily="34" charset="0"/>
              <a:cs typeface="Arial" panose="020b0604020202020204" pitchFamily="34" charset="0"/>
            </a:endParaRPr>
          </a:p>
          <a:p>
            <a:pPr marL="0" indent="0">
              <a:spcBef>
                <a:spcPts val="300"/>
              </a:spcBef>
              <a:buNone/>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B6907BBB-B9B3-4C2C-BED6-F0C00B9F5D89}"/>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DD03F289-9A08-411F-AF98-5BCF696BCC6D}"/>
              </a:ext>
            </a:extLst>
          </p:cNvPr>
          <p:cNvSpPr txBox="1">
            <a:spLocks noSelect="1" noMove="1" noResize="1" noTextEdit="1"/>
          </p:cNvSpPr>
          <p:nvPr/>
        </p:nvSpPr>
        <p:spPr>
          <a:xfrm>
            <a:off x="7315200" y="5812276"/>
            <a:ext cx="4876801"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Millbank Mem Fund Q 44(suppl):166–206, 1966</a:t>
            </a:r>
          </a:p>
        </p:txBody>
      </p:sp>
      <p:sp>
        <p:nvSpPr>
          <p:cNvPr id="6" name="TextBox 5">
            <a:extLst>
              <a:ext uri="{FF2B5EF4-FFF2-40B4-BE49-F238E27FC236}">
                <a16:creationId xmlns:a16="http://schemas.microsoft.com/office/drawing/2014/main" id="{13931143-71AE-4EF6-B5D1-89440945C6B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296785772"/>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1077E26-4D65-4211-809E-40F47C916798}"/>
              </a:ext>
            </a:extLst>
          </p:cNvPr>
          <p:cNvSpPr>
            <a:spLocks noGrp="1" noSelect="1" noMove="1" noResize="1" noTextEdit="1"/>
          </p:cNvSpPr>
          <p:nvPr>
            <p:ph type="title"/>
          </p:nvPr>
        </p:nvSpPr>
        <p:spPr>
          <a:xfrm>
            <a:off x="614912" y="705682"/>
            <a:ext cx="10515600" cy="1078992"/>
          </a:xfrm>
        </p:spPr>
        <p:txBody>
          <a:bodyPr/>
          <a:lstStyle/>
          <a:p>
            <a:r>
              <a:rPr lang="en-US"/>
              <a:t>Quality and Accountability: Summary </a:t>
            </a:r>
          </a:p>
        </p:txBody>
      </p:sp>
      <p:sp>
        <p:nvSpPr>
          <p:cNvPr id="3" name="Content Placeholder 2">
            <a:extLst>
              <a:ext uri="{FF2B5EF4-FFF2-40B4-BE49-F238E27FC236}">
                <a16:creationId xmlns:a16="http://schemas.microsoft.com/office/drawing/2014/main" id="{EEA12E90-DC61-450F-BC2A-FF553573EAC5}"/>
              </a:ext>
            </a:extLst>
          </p:cNvPr>
          <p:cNvSpPr>
            <a:spLocks noGrp="1" noSelect="1" noMove="1" noResize="1" noTextEdit="1"/>
          </p:cNvSpPr>
          <p:nvPr>
            <p:ph idx="1"/>
          </p:nvPr>
        </p:nvSpPr>
        <p:spPr>
          <a:xfrm>
            <a:off x="614913" y="1614369"/>
            <a:ext cx="10962176" cy="4319631"/>
          </a:xfrm>
        </p:spPr>
        <p:txBody>
          <a:bodyPr>
            <a:noAutofit/>
          </a:bodyPr>
          <a:lstStyle/>
          <a:p>
            <a:r>
              <a:rPr lang="en-US" sz="2000" b="1">
                <a:latin typeface="Arial" panose="020b0604020202020204" pitchFamily="34" charset="0"/>
                <a:cs typeface="Arial" panose="020b0604020202020204" pitchFamily="34" charset="0"/>
              </a:rPr>
              <a:t>QC vs. QA vs. QI vs. PI Quality Control (QC): </a:t>
            </a:r>
            <a:r>
              <a:rPr lang="en-US" sz="2000">
                <a:latin typeface="Arial" panose="020b0604020202020204" pitchFamily="34" charset="0"/>
                <a:cs typeface="Arial" panose="020b0604020202020204" pitchFamily="34" charset="0"/>
              </a:rPr>
              <a:t>ensuring products/services are made/delivered to high standards, often through inspection, monitoring, recording </a:t>
            </a:r>
          </a:p>
          <a:p>
            <a:r>
              <a:rPr lang="en-US" sz="2000" b="1">
                <a:latin typeface="Arial" panose="020b0604020202020204" pitchFamily="34" charset="0"/>
                <a:cs typeface="Arial" panose="020b0604020202020204" pitchFamily="34" charset="0"/>
              </a:rPr>
              <a:t>Quality Assurance (QA): </a:t>
            </a:r>
            <a:r>
              <a:rPr lang="en-US" sz="2000">
                <a:latin typeface="Arial" panose="020b0604020202020204" pitchFamily="34" charset="0"/>
                <a:cs typeface="Arial" panose="020b0604020202020204" pitchFamily="34" charset="0"/>
              </a:rPr>
              <a:t>ensuring the processes will produce high quality products/services, often through internal/external audits </a:t>
            </a:r>
          </a:p>
          <a:p>
            <a:r>
              <a:rPr lang="en-US" sz="2000" b="1">
                <a:latin typeface="Arial" panose="020b0604020202020204" pitchFamily="34" charset="0"/>
                <a:cs typeface="Arial" panose="020b0604020202020204" pitchFamily="34" charset="0"/>
              </a:rPr>
              <a:t>Quality Improvement (QI): </a:t>
            </a:r>
            <a:r>
              <a:rPr lang="en-US" sz="2000">
                <a:latin typeface="Arial" panose="020b0604020202020204" pitchFamily="34" charset="0"/>
                <a:cs typeface="Arial" panose="020b0604020202020204" pitchFamily="34" charset="0"/>
              </a:rPr>
              <a:t>continuous process of identifying problems, examining solutions, and regularly monitoring solutions for improvement </a:t>
            </a:r>
          </a:p>
          <a:p>
            <a:r>
              <a:rPr lang="en-US" sz="2000" b="1">
                <a:latin typeface="Arial" panose="020b0604020202020204" pitchFamily="34" charset="0"/>
                <a:cs typeface="Arial" panose="020b0604020202020204" pitchFamily="34" charset="0"/>
              </a:rPr>
              <a:t>Performance Improvement (PI): </a:t>
            </a:r>
            <a:r>
              <a:rPr lang="en-US" sz="2000">
                <a:latin typeface="Arial" panose="020b0604020202020204" pitchFamily="34" charset="0"/>
                <a:cs typeface="Arial" panose="020b0604020202020204" pitchFamily="34" charset="0"/>
              </a:rPr>
              <a:t>measuring output and modifying processes/procedures to increase output, efficiency, or effectiveness </a:t>
            </a:r>
          </a:p>
          <a:p>
            <a:r>
              <a:rPr lang="en-US" sz="2000" b="1">
                <a:latin typeface="Arial" panose="020b0604020202020204" pitchFamily="34" charset="0"/>
                <a:cs typeface="Arial" panose="020b0604020202020204" pitchFamily="34" charset="0"/>
              </a:rPr>
              <a:t>Dual monitoring system for End-Stage Kidney Disease (ESKD) state survey agencies </a:t>
            </a:r>
            <a:r>
              <a:rPr lang="en-US" sz="2000">
                <a:latin typeface="Arial" panose="020b0604020202020204" pitchFamily="34" charset="0"/>
                <a:cs typeface="Arial" panose="020b0604020202020204" pitchFamily="34" charset="0"/>
              </a:rPr>
              <a:t>perform </a:t>
            </a:r>
            <a:r>
              <a:rPr lang="en-US" sz="2000" b="1">
                <a:latin typeface="Arial" panose="020b0604020202020204" pitchFamily="34" charset="0"/>
                <a:cs typeface="Arial" panose="020b0604020202020204" pitchFamily="34" charset="0"/>
              </a:rPr>
              <a:t>QA </a:t>
            </a:r>
            <a:r>
              <a:rPr lang="en-US" sz="2000">
                <a:latin typeface="Arial" panose="020b0604020202020204" pitchFamily="34" charset="0"/>
                <a:cs typeface="Arial" panose="020b0604020202020204" pitchFamily="34" charset="0"/>
              </a:rPr>
              <a:t>to require facilities meet minimum standards of operation to prevent harm (conditions of coverage) </a:t>
            </a:r>
          </a:p>
          <a:p>
            <a:r>
              <a:rPr lang="en-US" sz="2000" b="1">
                <a:latin typeface="Arial" panose="020b0604020202020204" pitchFamily="34" charset="0"/>
                <a:cs typeface="Arial" panose="020b0604020202020204" pitchFamily="34" charset="0"/>
              </a:rPr>
              <a:t>ESKD Networks </a:t>
            </a:r>
            <a:r>
              <a:rPr lang="en-US" sz="2000">
                <a:latin typeface="Arial" panose="020b0604020202020204" pitchFamily="34" charset="0"/>
                <a:cs typeface="Arial" panose="020b0604020202020204" pitchFamily="34" charset="0"/>
              </a:rPr>
              <a:t>perform the </a:t>
            </a:r>
            <a:r>
              <a:rPr lang="en-US" sz="2000" b="1">
                <a:latin typeface="Arial" panose="020b0604020202020204" pitchFamily="34" charset="0"/>
                <a:cs typeface="Arial" panose="020b0604020202020204" pitchFamily="34" charset="0"/>
              </a:rPr>
              <a:t>QI </a:t>
            </a:r>
            <a:r>
              <a:rPr lang="en-US" sz="2000">
                <a:latin typeface="Arial" panose="020b0604020202020204" pitchFamily="34" charset="0"/>
                <a:cs typeface="Arial" panose="020b0604020202020204" pitchFamily="34" charset="0"/>
              </a:rPr>
              <a:t>function to improve processes intended to improve patient outcomes </a:t>
            </a:r>
          </a:p>
          <a:p>
            <a:endParaRPr lang="en-US" sz="2000">
              <a:latin typeface="Arial" panose="020b0604020202020204" pitchFamily="34" charset="0"/>
              <a:cs typeface="Arial" panose="020b0604020202020204" pitchFamily="34" charset="0"/>
            </a:endParaRPr>
          </a:p>
          <a:p>
            <a:pPr marL="0" indent="0">
              <a:buNone/>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F6A0048A-E79B-4187-A98C-B1C6165F43FE}"/>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1ACE26CE-35DA-43ED-ADFA-0CCC14CE0D0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78380719"/>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A2F41A81-8A8D-424F-88EE-DAC9B8B3A46C}"/>
              </a:ext>
            </a:extLst>
          </p:cNvPr>
          <p:cNvSpPr>
            <a:spLocks noGrp="1" noSelect="1" noMove="1" noResize="1" noTextEdit="1"/>
          </p:cNvSpPr>
          <p:nvPr>
            <p:ph type="title"/>
          </p:nvPr>
        </p:nvSpPr>
        <p:spPr>
          <a:xfrm>
            <a:off x="617110" y="697045"/>
            <a:ext cx="10515600" cy="1078992"/>
          </a:xfrm>
        </p:spPr>
        <p:txBody>
          <a:bodyPr/>
          <a:lstStyle/>
          <a:p>
            <a:r>
              <a:rPr lang="en-US"/>
              <a:t>Quality Improvement: Approach </a:t>
            </a:r>
          </a:p>
        </p:txBody>
      </p:sp>
      <p:sp>
        <p:nvSpPr>
          <p:cNvPr id="3" name="Content Placeholder 2">
            <a:extLst>
              <a:ext uri="{FF2B5EF4-FFF2-40B4-BE49-F238E27FC236}">
                <a16:creationId xmlns:a16="http://schemas.microsoft.com/office/drawing/2014/main" id="{3F48DF69-FCB4-44EE-BEFB-5196100B7394}"/>
              </a:ext>
            </a:extLst>
          </p:cNvPr>
          <p:cNvSpPr>
            <a:spLocks noGrp="1" noSelect="1" noMove="1" noResize="1" noTextEdit="1"/>
          </p:cNvSpPr>
          <p:nvPr>
            <p:ph idx="1"/>
          </p:nvPr>
        </p:nvSpPr>
        <p:spPr>
          <a:xfrm>
            <a:off x="613472" y="1617313"/>
            <a:ext cx="11557262" cy="4611550"/>
          </a:xfrm>
        </p:spPr>
        <p:txBody>
          <a:bodyPr>
            <a:noAutofit/>
          </a:bodyPr>
          <a:lstStyle/>
          <a:p>
            <a:pPr marL="0" indent="0">
              <a:spcBef>
                <a:spcPct val="0"/>
              </a:spcBef>
              <a:buNone/>
            </a:pPr>
            <a:r>
              <a:rPr lang="en-US" sz="2000" b="1">
                <a:solidFill>
                  <a:srgbClr val="008EAA"/>
                </a:solidFill>
                <a:latin typeface="Arial" panose="020b0604020202020204" pitchFamily="34" charset="0"/>
                <a:cs typeface="Arial" panose="020b0604020202020204" pitchFamily="34" charset="0"/>
              </a:rPr>
              <a:t>FOCUS-PDCA: </a:t>
            </a:r>
            <a:r>
              <a:rPr lang="en-US" sz="2000">
                <a:solidFill>
                  <a:srgbClr val="008EAA"/>
                </a:solidFill>
                <a:latin typeface="Arial" panose="020b0604020202020204" pitchFamily="34" charset="0"/>
                <a:cs typeface="Arial" panose="020b0604020202020204" pitchFamily="34" charset="0"/>
              </a:rPr>
              <a:t>an iterative management process</a:t>
            </a:r>
          </a:p>
          <a:p>
            <a:pPr>
              <a:spcBef>
                <a:spcPct val="0"/>
              </a:spcBef>
            </a:pPr>
            <a:r>
              <a:rPr lang="en-US" sz="2000" b="1">
                <a:latin typeface="Arial" panose="020b0604020202020204" pitchFamily="34" charset="0"/>
                <a:cs typeface="Arial" panose="020b0604020202020204" pitchFamily="34" charset="0"/>
              </a:rPr>
              <a:t>F</a:t>
            </a:r>
            <a:r>
              <a:rPr lang="en-US" sz="2000">
                <a:latin typeface="Arial" panose="020b0604020202020204" pitchFamily="34" charset="0"/>
                <a:cs typeface="Arial" panose="020b0604020202020204" pitchFamily="34" charset="0"/>
              </a:rPr>
              <a:t>ind a process to improve </a:t>
            </a:r>
          </a:p>
          <a:p>
            <a:pPr>
              <a:spcBef>
                <a:spcPct val="0"/>
              </a:spcBef>
            </a:pPr>
            <a:r>
              <a:rPr lang="en-US" sz="2000" b="1">
                <a:latin typeface="Arial" panose="020b0604020202020204" pitchFamily="34" charset="0"/>
                <a:cs typeface="Arial" panose="020b0604020202020204" pitchFamily="34" charset="0"/>
              </a:rPr>
              <a:t>O</a:t>
            </a:r>
            <a:r>
              <a:rPr lang="en-US" sz="2000">
                <a:latin typeface="Arial" panose="020b0604020202020204" pitchFamily="34" charset="0"/>
                <a:cs typeface="Arial" panose="020b0604020202020204" pitchFamily="34" charset="0"/>
              </a:rPr>
              <a:t>rganize a team of individuals who understand the process </a:t>
            </a:r>
          </a:p>
          <a:p>
            <a:pPr>
              <a:spcBef>
                <a:spcPct val="0"/>
              </a:spcBef>
            </a:pPr>
            <a:r>
              <a:rPr lang="en-US" sz="2000" b="1">
                <a:latin typeface="Arial" panose="020b0604020202020204" pitchFamily="34" charset="0"/>
                <a:cs typeface="Arial" panose="020b0604020202020204" pitchFamily="34" charset="0"/>
              </a:rPr>
              <a:t>C</a:t>
            </a:r>
            <a:r>
              <a:rPr lang="en-US" sz="2000">
                <a:latin typeface="Arial" panose="020b0604020202020204" pitchFamily="34" charset="0"/>
                <a:cs typeface="Arial" panose="020b0604020202020204" pitchFamily="34" charset="0"/>
              </a:rPr>
              <a:t>larify current knowledge of the process (literature, policies, rules) </a:t>
            </a:r>
          </a:p>
          <a:p>
            <a:pPr>
              <a:spcBef>
                <a:spcPct val="0"/>
              </a:spcBef>
            </a:pPr>
            <a:r>
              <a:rPr lang="en-US" sz="2000" b="1">
                <a:latin typeface="Arial" panose="020b0604020202020204" pitchFamily="34" charset="0"/>
                <a:cs typeface="Arial" panose="020b0604020202020204" pitchFamily="34" charset="0"/>
              </a:rPr>
              <a:t>U</a:t>
            </a:r>
            <a:r>
              <a:rPr lang="en-US" sz="2000">
                <a:latin typeface="Arial" panose="020b0604020202020204" pitchFamily="34" charset="0"/>
                <a:cs typeface="Arial" panose="020b0604020202020204" pitchFamily="34" charset="0"/>
              </a:rPr>
              <a:t>nderstand the causes of variation in the process (special/root causes?) </a:t>
            </a:r>
          </a:p>
          <a:p>
            <a:pPr>
              <a:spcBef>
                <a:spcPct val="0"/>
              </a:spcBef>
            </a:pPr>
            <a:r>
              <a:rPr lang="en-US" sz="2000" b="1">
                <a:latin typeface="Arial" panose="020b0604020202020204" pitchFamily="34" charset="0"/>
                <a:cs typeface="Arial" panose="020b0604020202020204" pitchFamily="34" charset="0"/>
              </a:rPr>
              <a:t>S</a:t>
            </a:r>
            <a:r>
              <a:rPr lang="en-US" sz="2000">
                <a:latin typeface="Arial" panose="020b0604020202020204" pitchFamily="34" charset="0"/>
                <a:cs typeface="Arial" panose="020b0604020202020204" pitchFamily="34" charset="0"/>
              </a:rPr>
              <a:t>elect the improvement that needs to take place </a:t>
            </a:r>
          </a:p>
          <a:p>
            <a:pPr>
              <a:spcBef>
                <a:spcPct val="0"/>
              </a:spcBef>
            </a:pPr>
            <a:r>
              <a:rPr lang="en-US" sz="2000" b="1">
                <a:latin typeface="Arial" panose="020b0604020202020204" pitchFamily="34" charset="0"/>
                <a:cs typeface="Arial" panose="020b0604020202020204" pitchFamily="34" charset="0"/>
              </a:rPr>
              <a:t>P</a:t>
            </a:r>
            <a:r>
              <a:rPr lang="en-US" sz="2000">
                <a:latin typeface="Arial" panose="020b0604020202020204" pitchFamily="34" charset="0"/>
                <a:cs typeface="Arial" panose="020b0604020202020204" pitchFamily="34" charset="0"/>
              </a:rPr>
              <a:t>lan how the improvement opportunity will be studied based on what needs to be done (Desired changes? Expected output/target/goals?) </a:t>
            </a:r>
          </a:p>
          <a:p>
            <a:pPr>
              <a:spcBef>
                <a:spcPct val="0"/>
              </a:spcBef>
            </a:pPr>
            <a:r>
              <a:rPr lang="en-US" sz="2000" b="1">
                <a:latin typeface="Arial" panose="020b0604020202020204" pitchFamily="34" charset="0"/>
                <a:cs typeface="Arial" panose="020b0604020202020204" pitchFamily="34" charset="0"/>
              </a:rPr>
              <a:t>D</a:t>
            </a:r>
            <a:r>
              <a:rPr lang="en-US" sz="2000">
                <a:latin typeface="Arial" panose="020b0604020202020204" pitchFamily="34" charset="0"/>
                <a:cs typeface="Arial" panose="020b0604020202020204" pitchFamily="34" charset="0"/>
              </a:rPr>
              <a:t>o the process improvement, data collection, data analysis (execute) </a:t>
            </a:r>
          </a:p>
          <a:p>
            <a:pPr>
              <a:spcBef>
                <a:spcPct val="0"/>
              </a:spcBef>
            </a:pPr>
            <a:r>
              <a:rPr lang="en-US" sz="2000" b="1">
                <a:latin typeface="Arial" panose="020b0604020202020204" pitchFamily="34" charset="0"/>
                <a:cs typeface="Arial" panose="020b0604020202020204" pitchFamily="34" charset="0"/>
              </a:rPr>
              <a:t>C</a:t>
            </a:r>
            <a:r>
              <a:rPr lang="en-US" sz="2000">
                <a:latin typeface="Arial" panose="020b0604020202020204" pitchFamily="34" charset="0"/>
                <a:cs typeface="Arial" panose="020b0604020202020204" pitchFamily="34" charset="0"/>
              </a:rPr>
              <a:t>heck the results to observed vs expected; determine if the plan worked </a:t>
            </a:r>
          </a:p>
          <a:p>
            <a:pPr>
              <a:spcBef>
                <a:spcPct val="0"/>
              </a:spcBef>
            </a:pPr>
            <a:r>
              <a:rPr lang="en-US" sz="2000" b="1">
                <a:latin typeface="Arial" panose="020b0604020202020204" pitchFamily="34" charset="0"/>
                <a:cs typeface="Arial" panose="020b0604020202020204" pitchFamily="34" charset="0"/>
              </a:rPr>
              <a:t>A</a:t>
            </a:r>
            <a:r>
              <a:rPr lang="en-US" sz="2000">
                <a:latin typeface="Arial" panose="020b0604020202020204" pitchFamily="34" charset="0"/>
                <a:cs typeface="Arial" panose="020b0604020202020204" pitchFamily="34" charset="0"/>
              </a:rPr>
              <a:t>ct by adapting/adjusting the plan if it did not work, or standardizing the change by writing a policy if it did work </a:t>
            </a:r>
          </a:p>
          <a:p>
            <a:pPr>
              <a:spcBef>
                <a:spcPct val="0"/>
              </a:spcBef>
            </a:pPr>
            <a:endParaRPr lang="en-US" sz="2000">
              <a:latin typeface="Arial" panose="020b0604020202020204" pitchFamily="34" charset="0"/>
              <a:cs typeface="Arial" panose="020b0604020202020204" pitchFamily="34" charset="0"/>
            </a:endParaRPr>
          </a:p>
          <a:p>
            <a:pPr>
              <a:spcBef>
                <a:spcPct val="0"/>
              </a:spcBef>
            </a:pPr>
            <a:r>
              <a:rPr lang="en-US" sz="2000">
                <a:latin typeface="Arial" panose="020b0604020202020204" pitchFamily="34" charset="0"/>
                <a:cs typeface="Arial" panose="020b0604020202020204" pitchFamily="34" charset="0"/>
              </a:rPr>
              <a:t>Also known as the “Deming circle/cycle/wheel,” “Shewhart cycle,” “Plan, Do, Study, Act” (PDSA) cycle, or “Define, Measure, Analyze, Improve, Control” (DMAIC) in the Six Sigma programs </a:t>
            </a:r>
          </a:p>
          <a:p>
            <a:pPr marL="0" indent="0">
              <a:spcBef>
                <a:spcPct val="0"/>
              </a:spcBef>
              <a:buNone/>
            </a:pPr>
            <a:endParaRPr lang="en-US" sz="20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6B75A892-940E-4235-A591-A5DD1C7A5D6B}"/>
              </a:ext>
            </a:extLst>
          </p:cNvPr>
          <p:cNvSpPr>
            <a:spLocks noGrp="1" noSelect="1" noMove="1" noResize="1" noTextEdit="1"/>
          </p:cNvSpPr>
          <p:nvPr>
            <p:ph type="subTitle" idx="10"/>
          </p:nvPr>
        </p:nvSpPr>
        <p:spPr/>
        <p:txBody>
          <a:bodyPr/>
          <a:lstStyle/>
          <a:p>
            <a:r>
              <a:rPr lang="en-US"/>
              <a:t>INTRODUCTION TO QI</a:t>
            </a:r>
          </a:p>
        </p:txBody>
      </p:sp>
      <p:pic>
        <p:nvPicPr>
          <p:cNvPr id="5" name="Picture 4">
            <a:extLst>
              <a:ext uri="{FF2B5EF4-FFF2-40B4-BE49-F238E27FC236}">
                <a16:creationId xmlns:a16="http://schemas.microsoft.com/office/drawing/2014/main" id="{BFD731FD-670B-432C-A7B2-5D79A0BAD539}"/>
              </a:ext>
            </a:extLst>
          </p:cNvPr>
          <p:cNvPicPr>
            <a:picLocks noSelect="1" noChangeAspect="1" noMove="1" noResize="1"/>
          </p:cNvPicPr>
          <p:nvPr/>
        </p:nvPicPr>
        <p:blipFill>
          <a:blip r:embed="rId2"/>
          <a:stretch>
            <a:fillRect/>
          </a:stretch>
        </p:blipFill>
        <p:spPr>
          <a:xfrm>
            <a:off x="9386109" y="1264717"/>
            <a:ext cx="2591192" cy="1766921"/>
          </a:xfrm>
          <a:prstGeom prst="rect">
            <a:avLst/>
          </a:prstGeom>
        </p:spPr>
      </p:pic>
      <p:sp>
        <p:nvSpPr>
          <p:cNvPr id="6" name="TextBox 5">
            <a:extLst>
              <a:ext uri="{FF2B5EF4-FFF2-40B4-BE49-F238E27FC236}">
                <a16:creationId xmlns:a16="http://schemas.microsoft.com/office/drawing/2014/main" id="{98742524-0315-4FAF-8273-F8B37E33A89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7" name="TextBox 6">
            <a:extLst>
              <a:ext uri="{FF2B5EF4-FFF2-40B4-BE49-F238E27FC236}">
                <a16:creationId xmlns:a16="http://schemas.microsoft.com/office/drawing/2014/main" id="{1894E294-A843-42DC-8360-B014A639FDF9}"/>
              </a:ext>
            </a:extLst>
          </p:cNvPr>
          <p:cNvSpPr txBox="1">
            <a:spLocks noSelect="1" noMove="1" noResize="1" noTextEdit="1"/>
          </p:cNvSpPr>
          <p:nvPr/>
        </p:nvSpPr>
        <p:spPr>
          <a:xfrm>
            <a:off x="5486403" y="5810418"/>
            <a:ext cx="6709562"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Deming WE: Out of the Crisis, Cambridge, MA, MIT Press, 2000</a:t>
            </a:r>
          </a:p>
        </p:txBody>
      </p:sp>
    </p:spTree>
    <p:extLst>
      <p:ext uri="{BB962C8B-B14F-4D97-AF65-F5344CB8AC3E}">
        <p14:creationId val="702578725"/>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E734C64-A2CA-43A7-B2CF-23C8072A314D}"/>
              </a:ext>
            </a:extLst>
          </p:cNvPr>
          <p:cNvSpPr>
            <a:spLocks noGrp="1" noSelect="1" noMove="1" noResize="1" noTextEdit="1"/>
          </p:cNvSpPr>
          <p:nvPr>
            <p:ph type="title"/>
          </p:nvPr>
        </p:nvSpPr>
        <p:spPr>
          <a:xfrm>
            <a:off x="613146" y="703717"/>
            <a:ext cx="10515600" cy="1078992"/>
          </a:xfrm>
        </p:spPr>
        <p:txBody>
          <a:bodyPr/>
          <a:lstStyle/>
          <a:p>
            <a:r>
              <a:rPr lang="en-US"/>
              <a:t>7 Basic Tools of QI: Ishikawa Diagram </a:t>
            </a:r>
          </a:p>
        </p:txBody>
      </p:sp>
      <p:sp>
        <p:nvSpPr>
          <p:cNvPr id="3" name="Content Placeholder 2">
            <a:extLst>
              <a:ext uri="{FF2B5EF4-FFF2-40B4-BE49-F238E27FC236}">
                <a16:creationId xmlns:a16="http://schemas.microsoft.com/office/drawing/2014/main" id="{C0150A2A-3771-4C00-AF11-09F12C70B63B}"/>
              </a:ext>
            </a:extLst>
          </p:cNvPr>
          <p:cNvSpPr>
            <a:spLocks noGrp="1" noSelect="1" noMove="1" noResize="1" noTextEdit="1"/>
          </p:cNvSpPr>
          <p:nvPr>
            <p:ph idx="1"/>
          </p:nvPr>
        </p:nvSpPr>
        <p:spPr>
          <a:xfrm>
            <a:off x="614912" y="1612720"/>
            <a:ext cx="10963941" cy="4679654"/>
          </a:xfrm>
        </p:spPr>
        <p:txBody>
          <a:bodyPr>
            <a:normAutofit/>
          </a:bodyPr>
          <a:lstStyle/>
          <a:p>
            <a:pPr>
              <a:spcBef>
                <a:spcPts val="600"/>
              </a:spcBef>
            </a:pPr>
            <a:r>
              <a:rPr lang="en-US" sz="2400">
                <a:latin typeface="Arial" panose="020b0604020202020204" pitchFamily="34" charset="0"/>
                <a:cs typeface="Arial" panose="020b0604020202020204" pitchFamily="34" charset="0"/>
              </a:rPr>
              <a:t>Also called </a:t>
            </a:r>
            <a:r>
              <a:rPr lang="en-US" sz="2400" b="1">
                <a:latin typeface="Arial" panose="020b0604020202020204" pitchFamily="34" charset="0"/>
                <a:cs typeface="Arial" panose="020b0604020202020204" pitchFamily="34" charset="0"/>
              </a:rPr>
              <a:t>fishbone diagram</a:t>
            </a:r>
            <a:r>
              <a:rPr lang="en-US" sz="2400">
                <a:latin typeface="Arial" panose="020b0604020202020204" pitchFamily="34" charset="0"/>
                <a:cs typeface="Arial" panose="020b0604020202020204" pitchFamily="34" charset="0"/>
              </a:rPr>
              <a:t>, </a:t>
            </a:r>
            <a:r>
              <a:rPr lang="en-US" sz="2400" b="1">
                <a:latin typeface="Arial" panose="020b0604020202020204" pitchFamily="34" charset="0"/>
                <a:cs typeface="Arial" panose="020b0604020202020204" pitchFamily="34" charset="0"/>
              </a:rPr>
              <a:t>cause-and-effect diagrams, or Fishikawa </a:t>
            </a:r>
          </a:p>
          <a:p>
            <a:pPr>
              <a:spcBef>
                <a:spcPts val="600"/>
              </a:spcBef>
            </a:pPr>
            <a:r>
              <a:rPr lang="en-US" sz="2400">
                <a:latin typeface="Arial" panose="020b0604020202020204" pitchFamily="34" charset="0"/>
                <a:cs typeface="Arial" panose="020b0604020202020204" pitchFamily="34" charset="0"/>
              </a:rPr>
              <a:t>Created by Kaoru Ishikawa to demonstrate causes of a certain event using causal diagrams in which each cause is a source of variation </a:t>
            </a:r>
          </a:p>
          <a:p>
            <a:pPr>
              <a:spcBef>
                <a:spcPts val="600"/>
              </a:spcBef>
            </a:pPr>
            <a:r>
              <a:rPr lang="en-US" sz="2400">
                <a:latin typeface="Arial" panose="020b0604020202020204" pitchFamily="34" charset="0"/>
                <a:cs typeface="Arial" panose="020b0604020202020204" pitchFamily="34" charset="0"/>
              </a:rPr>
              <a:t>The lines originating off the horizontal axis represent main causes, and lines branching off those represent subcauses – e.g., main causes in the service industry: surroundings, suppliers, systems, skills</a:t>
            </a:r>
          </a:p>
          <a:p>
            <a:pPr>
              <a:spcBef>
                <a:spcPts val="600"/>
              </a:spcBef>
            </a:pPr>
            <a:r>
              <a:rPr lang="en-US" sz="2400">
                <a:latin typeface="Arial" panose="020b0604020202020204" pitchFamily="34" charset="0"/>
                <a:cs typeface="Arial" panose="020b0604020202020204" pitchFamily="34" charset="0"/>
              </a:rPr>
              <a:t>Main causes in manufacturing: machine (technology), method (process), material (raw/consumables/information), man/mind power, measurement (inspection), milieu/Mother Nature (environment), management/money, maintenance </a:t>
            </a:r>
          </a:p>
          <a:p>
            <a:pPr>
              <a:spcBef>
                <a:spcPts val="600"/>
              </a:spcBef>
            </a:pPr>
            <a:r>
              <a:rPr lang="en-US" sz="2400">
                <a:latin typeface="Arial" panose="020b0604020202020204" pitchFamily="34" charset="0"/>
                <a:cs typeface="Arial" panose="020b0604020202020204" pitchFamily="34" charset="0"/>
              </a:rPr>
              <a:t>Commonly used in product design and quality defect prevention </a:t>
            </a:r>
          </a:p>
          <a:p>
            <a:pPr>
              <a:spcBef>
                <a:spcPts val="600"/>
              </a:spcBef>
            </a:pPr>
            <a:r>
              <a:rPr lang="en-US" sz="2400">
                <a:latin typeface="Arial" panose="020b0604020202020204" pitchFamily="34" charset="0"/>
                <a:cs typeface="Arial" panose="020b0604020202020204" pitchFamily="34" charset="0"/>
              </a:rPr>
              <a:t>Useful in structuring a brainstorming session </a:t>
            </a:r>
          </a:p>
          <a:p>
            <a:pPr>
              <a:spcBef>
                <a:spcPts val="600"/>
              </a:spcBef>
            </a:pPr>
            <a:endParaRPr lang="en-US" sz="2400">
              <a:latin typeface="Arial" panose="020b0604020202020204" pitchFamily="34" charset="0"/>
              <a:cs typeface="Arial" panose="020b0604020202020204" pitchFamily="34" charset="0"/>
            </a:endParaRPr>
          </a:p>
        </p:txBody>
      </p:sp>
      <p:sp>
        <p:nvSpPr>
          <p:cNvPr id="4" name="Subtitle 3">
            <a:extLst>
              <a:ext uri="{FF2B5EF4-FFF2-40B4-BE49-F238E27FC236}">
                <a16:creationId xmlns:a16="http://schemas.microsoft.com/office/drawing/2014/main" id="{23AB83A6-9DAA-42D2-B6CF-E7CF04987565}"/>
              </a:ext>
            </a:extLst>
          </p:cNvPr>
          <p:cNvSpPr>
            <a:spLocks noGrp="1" noSelect="1" noMove="1" noResize="1" noTextEdit="1"/>
          </p:cNvSpPr>
          <p:nvPr>
            <p:ph type="subTitle" idx="10"/>
          </p:nvPr>
        </p:nvSpPr>
        <p:spPr/>
        <p:txBody>
          <a:bodyPr/>
          <a:lstStyle/>
          <a:p>
            <a:r>
              <a:rPr lang="en-US"/>
              <a:t>INTRODUCTION TO QI</a:t>
            </a:r>
          </a:p>
        </p:txBody>
      </p:sp>
      <p:sp>
        <p:nvSpPr>
          <p:cNvPr id="5" name="TextBox 4">
            <a:extLst>
              <a:ext uri="{FF2B5EF4-FFF2-40B4-BE49-F238E27FC236}">
                <a16:creationId xmlns:a16="http://schemas.microsoft.com/office/drawing/2014/main" id="{DEDE206D-EF77-4922-9D5E-77CAC293AD6D}"/>
              </a:ext>
            </a:extLst>
          </p:cNvPr>
          <p:cNvSpPr txBox="1">
            <a:spLocks noSelect="1" noMove="1" noResize="1" noTextEdit="1"/>
          </p:cNvSpPr>
          <p:nvPr/>
        </p:nvSpPr>
        <p:spPr>
          <a:xfrm>
            <a:off x="147635" y="6250129"/>
            <a:ext cx="9291637" cy="86177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a:p>
            <a:endParaRPr lang="en-US" sz="2500">
              <a:solidFill>
                <a:schemeClr val="bg1"/>
              </a:solidFill>
              <a:latin typeface="Gotham" panose="02000504050000020004" pitchFamily="2" charset="0"/>
            </a:endParaRPr>
          </a:p>
        </p:txBody>
      </p:sp>
    </p:spTree>
    <p:extLst>
      <p:ext uri="{BB962C8B-B14F-4D97-AF65-F5344CB8AC3E}">
        <p14:creationId val="2812942306"/>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4.06.14"/>
  <p:tag name="AS_TITLE" val="Aspose.Slides for .NET 4.0 Client Profile"/>
  <p:tag name="AS_VERSION" val="24.6"/>
</p:tagLst>
</file>

<file path=ppt/theme/theme1.xml><?xml version="1.0" encoding="utf-8"?>
<a:theme xmlns:r="http://schemas.openxmlformats.org/officeDocument/2006/relationships" xmlns:a="http://schemas.openxmlformats.org/drawingml/2006/main" name="Office Theme">
  <a:themeElements>
    <a:clrScheme name="ASN THEME COLORS">
      <a:dk1>
        <a:sysClr val="windowText" lastClr="000000"/>
      </a:dk1>
      <a:lt1>
        <a:sysClr val="window" lastClr="FFFFFF"/>
      </a:lt1>
      <a:dk2>
        <a:srgbClr val="3F2A7D"/>
      </a:dk2>
      <a:lt2>
        <a:srgbClr val="96C4D4"/>
      </a:lt2>
      <a:accent1>
        <a:srgbClr val="00468B"/>
      </a:accent1>
      <a:accent2>
        <a:srgbClr val="FF8200"/>
      </a:accent2>
      <a:accent3>
        <a:srgbClr val="008EAA"/>
      </a:accent3>
      <a:accent4>
        <a:srgbClr val="319B42"/>
      </a:accent4>
      <a:accent5>
        <a:srgbClr val="3F2A56"/>
      </a:accent5>
      <a:accent6>
        <a:srgbClr val="FFB500"/>
      </a:accent6>
      <a:hlink>
        <a:srgbClr val="0000FF"/>
      </a:hlink>
      <a:folHlink>
        <a:srgbClr val="80008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vt="http://schemas.openxmlformats.org/officeDocument/2006/docPropsVTypes" xmlns="http://schemas.openxmlformats.org/officeDocument/2006/extended-properties">
  <Company/>
  <PresentationFormat>Widescreen</PresentationFormat>
  <Paragraphs>247</Paragraphs>
  <Slides>32</Slides>
  <Notes>2</Notes>
  <TotalTime>1358</TotalTime>
  <HiddenSlides>0</HiddenSlides>
  <MMClips>0</MMClips>
  <ScaleCrop>0</ScaleCrop>
  <HeadingPairs>
    <vt:vector baseType="variant" size="6">
      <vt:variant>
        <vt:lpstr>Fonts used</vt:lpstr>
      </vt:variant>
      <vt:variant>
        <vt:i4>7</vt:i4>
      </vt:variant>
      <vt:variant>
        <vt:lpstr>Theme</vt:lpstr>
      </vt:variant>
      <vt:variant>
        <vt:i4>1</vt:i4>
      </vt:variant>
      <vt:variant>
        <vt:lpstr>Slide Titles</vt:lpstr>
      </vt:variant>
      <vt:variant>
        <vt:i4>32</vt:i4>
      </vt:variant>
    </vt:vector>
  </HeadingPairs>
  <TitlesOfParts>
    <vt:vector baseType="lpstr" size="40">
      <vt:lpstr>Arial</vt:lpstr>
      <vt:lpstr>Calibri Light</vt:lpstr>
      <vt:lpstr>Calibri</vt:lpstr>
      <vt:lpstr>Segoe</vt:lpstr>
      <vt:lpstr>Gotham Black</vt:lpstr>
      <vt:lpstr>Gotham</vt:lpstr>
      <vt:lpstr>Courier New</vt:lpstr>
      <vt:lpstr>Office Theme</vt:lpstr>
      <vt:lpstr>Administrative Aspects of Operating Dialysis UnitsContinuous Quality Improvement in Dialysis Units </vt:lpstr>
      <vt:lpstr>Jay B. Wish</vt:lpstr>
      <vt:lpstr>Learning Objectives</vt:lpstr>
      <vt:lpstr>Case Presentation</vt:lpstr>
      <vt:lpstr>CQI Principles: Industrial Management Science </vt:lpstr>
      <vt:lpstr>CQI Principles: Health Care Context </vt:lpstr>
      <vt:lpstr>Quality and Accountability: Summary </vt:lpstr>
      <vt:lpstr>Quality Improvement: Approach </vt:lpstr>
      <vt:lpstr>7 Basic Tools of QI: Ishikawa Diagram </vt:lpstr>
      <vt:lpstr>Ishikawa Diagram </vt:lpstr>
      <vt:lpstr>7 Basic Tools of QI: Check Sheet </vt:lpstr>
      <vt:lpstr>Check Sheet </vt:lpstr>
      <vt:lpstr>Check Sheet</vt:lpstr>
      <vt:lpstr>7 Basic Tools of QI: Control Chart </vt:lpstr>
      <vt:lpstr>Control Chart </vt:lpstr>
      <vt:lpstr>7 Basic Tools of QI: Plots </vt:lpstr>
      <vt:lpstr>7 Basic Tools of QI: Plots </vt:lpstr>
      <vt:lpstr>7 Basic Tools of QI: Plots </vt:lpstr>
      <vt:lpstr>7 Basic Tools of QI: Flowchart </vt:lpstr>
      <vt:lpstr>7 Basic Tools of QI: Flowchart </vt:lpstr>
      <vt:lpstr>Traditional Quality Domains in ESKD </vt:lpstr>
      <vt:lpstr>ESKD Quality Incentive Program (QIP)</vt:lpstr>
      <vt:lpstr>ESKD QIP Scoring and Payment Reduction Methodology (Payment Year 2022)</vt:lpstr>
      <vt:lpstr>Dialysis Facility Compare and 5-Star Rating</vt:lpstr>
      <vt:lpstr>Case Presentation: A Problem Is Found</vt:lpstr>
      <vt:lpstr>Case Presentation: Plan</vt:lpstr>
      <vt:lpstr>Case Presentation: Do</vt:lpstr>
      <vt:lpstr>Case Presentation: Check</vt:lpstr>
      <vt:lpstr>Case Presentation: Act</vt:lpstr>
      <vt:lpstr>QI: Pitfalls and Challenges </vt:lpstr>
      <vt:lpstr>Acknowledgement</vt:lpstr>
      <vt:lpstr>PowerPoint Presentation</vt:lpstr>
    </vt:vector>
  </TitlesOfParts>
  <LinksUpToDate>0</LinksUpToDate>
  <SharedDoc>0</SharedDoc>
  <HyperlinksChanged>0</HyperlinksChanged>
  <Application>Aspose.Slides for .NET</Application>
  <AppVersion>24.0600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 Presentation</dc:title>
  <dc:creator>Crystal Anderson</dc:creator>
  <cp:lastModifiedBy>Jin Soo Kim</cp:lastModifiedBy>
  <cp:revision>143</cp:revision>
  <dcterms:created xsi:type="dcterms:W3CDTF">2017-04-24T15:47:09Z</dcterms:created>
  <dcterms:modified xsi:type="dcterms:W3CDTF">2024-07-18T00:40:25Z</dcterms:modified>
</cp:coreProperties>
</file>