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tiff" ContentType="image/tiff"/>
  <Default Extension="emf" ContentType="image/x-emf"/>
  <Override PartName="/docProps/app.xml" ContentType="application/vnd.openxmlformats-officedocument.extended-properties+xml"/>
  <Override PartName="/docProps/core.xml" ContentType="application/vnd.openxmlformats-package.core-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s>
</file>

<file path=ppt/presentation.xml><?xml version="1.0" encoding="utf-8"?>
<!--Generated by Aspose.Slides for .NET 24.6-->
<p:presentation xmlns:r="http://schemas.openxmlformats.org/officeDocument/2006/relationships" xmlns:a="http://schemas.openxmlformats.org/drawingml/2006/main" xmlns:p="http://schemas.openxmlformats.org/presentationml/2006/main" saveSubsetFonts="1">
  <p:sldMasterIdLst>
    <p:sldMasterId id="2147483648" r:id="rId2"/>
  </p:sldMasterIdLst>
  <p:notesMasterIdLst>
    <p:notesMasterId r:id="rId3"/>
  </p:notesMasterIdLst>
  <p:sldIdLst>
    <p:sldId id="256" r:id="rId4"/>
    <p:sldId id="273" r:id="rId5"/>
    <p:sldId id="264" r:id="rId6"/>
    <p:sldId id="258" r:id="rId7"/>
    <p:sldId id="276" r:id="rId8"/>
    <p:sldId id="279" r:id="rId9"/>
    <p:sldId id="277" r:id="rId10"/>
    <p:sldId id="278" r:id="rId11"/>
    <p:sldId id="303" r:id="rId12"/>
    <p:sldId id="280" r:id="rId13"/>
    <p:sldId id="281" r:id="rId14"/>
    <p:sldId id="283" r:id="rId15"/>
    <p:sldId id="294" r:id="rId16"/>
    <p:sldId id="295" r:id="rId17"/>
    <p:sldId id="301" r:id="rId18"/>
    <p:sldId id="284" r:id="rId19"/>
    <p:sldId id="304" r:id="rId20"/>
    <p:sldId id="305" r:id="rId21"/>
    <p:sldId id="287" r:id="rId22"/>
    <p:sldId id="288" r:id="rId23"/>
    <p:sldId id="289" r:id="rId24"/>
    <p:sldId id="290" r:id="rId25"/>
    <p:sldId id="272" r:id="rId26"/>
    <p:sldId id="296" r:id="rId27"/>
    <p:sldId id="297" r:id="rId28"/>
    <p:sldId id="275" r:id="rId29"/>
    <p:sldId id="298" r:id="rId30"/>
    <p:sldId id="299" r:id="rId31"/>
    <p:sldId id="300" r:id="rId32"/>
    <p:sldId id="302" r:id="rId33"/>
    <p:sldId id="306" r:id="rId34"/>
    <p:sldId id="308" r:id="rId35"/>
    <p:sldId id="307" r:id="rId36"/>
  </p:sldIdLst>
  <p:sldSz cx="12192000" cy="6858000"/>
  <p:notesSz cx="6858000" cy="9144000"/>
  <p:custDataLst>
    <p:tags r:id="rId3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7ue8pdMl+arhkwRmkGv2Yw==" hashData="fnD5CaQ8BaLW1Z0HaTaZJWDCx2c="/>
  <p:extLst>
    <p:ext uri="{521415D9-36F7-43E2-AB2F-B90AF26B5E84}">
      <p14:sectionLst xmlns:p14="http://schemas.microsoft.com/office/powerpoint/2010/main">
        <p14:section name="Default Section" id="{9C3D5B8C-2B30-4BAB-9D4C-D2A7B2D5F223}">
          <p14:sldIdLst>
            <p14:sldId id="256"/>
            <p14:sldId id="273"/>
            <p14:sldId id="264"/>
            <p14:sldId id="258"/>
            <p14:sldId id="276"/>
            <p14:sldId id="279"/>
            <p14:sldId id="277"/>
            <p14:sldId id="278"/>
            <p14:sldId id="303"/>
            <p14:sldId id="280"/>
            <p14:sldId id="281"/>
            <p14:sldId id="283"/>
            <p14:sldId id="294"/>
            <p14:sldId id="295"/>
            <p14:sldId id="301"/>
            <p14:sldId id="284"/>
            <p14:sldId id="304"/>
            <p14:sldId id="305"/>
            <p14:sldId id="287"/>
            <p14:sldId id="288"/>
            <p14:sldId id="289"/>
            <p14:sldId id="290"/>
            <p14:sldId id="272"/>
            <p14:sldId id="296"/>
            <p14:sldId id="297"/>
            <p14:sldId id="275"/>
            <p14:sldId id="298"/>
            <p14:sldId id="299"/>
            <p14:sldId id="300"/>
            <p14:sldId id="302"/>
            <p14:sldId id="306"/>
            <p14:sldId id="308"/>
            <p14:sldId id="307"/>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p="http://schemas.openxmlformats.org/presentationml/2006/main">
  <p:cmAuthor id="1" name="Lisa Netha Xayavong" initials="LNX" lastIdx="0" clrIdx="0">
    <p:extLst>
      <p:ext uri="{19B8F6BF-5375-455C-9EA6-DF929625EA0E}">
        <p15:presenceInfo xmlns:p15="http://schemas.microsoft.com/office/powerpoint/2012/main" userId="S::lxayavong@asn-online.org::60b64769-9ed1-476b-869f-74cc0afccf5b" providerId="AD"/>
      </p:ext>
    </p:extLst>
  </p:cmAuthor>
  <p:cmAuthor id="2" name="Jin Soo Kim" initials="JSK" lastIdx="0" clrIdx="1">
    <p:extLst>
      <p:ext uri="{19B8F6BF-5375-455C-9EA6-DF929625EA0E}">
        <p15:presenceInfo xmlns:p15="http://schemas.microsoft.com/office/powerpoint/2012/main" userId="S::jkim@asn-online.org::ae53f8ed-7967-4a34-ae18-18c407498a08" providerId="AD"/>
      </p:ext>
    </p:extLst>
  </p:cmAuthor>
</p:cmAuthorLst>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226" autoAdjust="0"/>
    <p:restoredTop sz="79594" autoAdjust="0"/>
  </p:normalViewPr>
  <p:slideViewPr>
    <p:cSldViewPr snapToGrid="0">
      <p:cViewPr>
        <p:scale>
          <a:sx n="80" d="100"/>
          <a:sy n="80" d="100"/>
        </p:scale>
        <p:origin x="1298" y="218"/>
      </p:cViewPr>
      <p:guideLst>
        <p:guide orient="horz" pos="2160"/>
        <p:guide pos="3840"/>
      </p:guideLst>
    </p:cSldViewPr>
  </p:slideViewPr>
  <p:notesTextViewPr>
    <p:cViewPr>
      <p:scale>
        <a:sx n="140" d="100"/>
        <a:sy n="140" d="100"/>
      </p:scale>
      <p:origin x="0" y="0"/>
    </p:cViewPr>
  </p:notesTextViewPr>
  <p:notesViewPr>
    <p:cSldViewPr>
      <p:cViewPr>
        <p:scale>
          <a:sx n="1" d="100"/>
          <a:sy n="1" d="100"/>
        </p:scale>
        <p:origin x="0" y="0"/>
      </p:cViewPr>
    </p:cSldViewPr>
  </p:notesViewPr>
  <p:gridSpacing cx="76200" cy="76200"/>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7.xml" /><Relationship Id="rId11" Type="http://schemas.openxmlformats.org/officeDocument/2006/relationships/slide" Target="slides/slide8.xml" /><Relationship Id="rId12" Type="http://schemas.openxmlformats.org/officeDocument/2006/relationships/slide" Target="slides/slide9.xml" /><Relationship Id="rId13" Type="http://schemas.openxmlformats.org/officeDocument/2006/relationships/slide" Target="slides/slide10.xml" /><Relationship Id="rId14" Type="http://schemas.openxmlformats.org/officeDocument/2006/relationships/slide" Target="slides/slide11.xml" /><Relationship Id="rId15" Type="http://schemas.openxmlformats.org/officeDocument/2006/relationships/slide" Target="slides/slide12.xml" /><Relationship Id="rId16" Type="http://schemas.openxmlformats.org/officeDocument/2006/relationships/slide" Target="slides/slide13.xml" /><Relationship Id="rId17" Type="http://schemas.openxmlformats.org/officeDocument/2006/relationships/slide" Target="slides/slide14.xml" /><Relationship Id="rId18" Type="http://schemas.openxmlformats.org/officeDocument/2006/relationships/slide" Target="slides/slide15.xml" /><Relationship Id="rId19" Type="http://schemas.openxmlformats.org/officeDocument/2006/relationships/slide" Target="slides/slide16.xml" /><Relationship Id="rId2" Type="http://schemas.openxmlformats.org/officeDocument/2006/relationships/slideMaster" Target="slideMasters/slideMaster1.xml" /><Relationship Id="rId20" Type="http://schemas.openxmlformats.org/officeDocument/2006/relationships/slide" Target="slides/slide17.xml" /><Relationship Id="rId21" Type="http://schemas.openxmlformats.org/officeDocument/2006/relationships/slide" Target="slides/slide18.xml" /><Relationship Id="rId22" Type="http://schemas.openxmlformats.org/officeDocument/2006/relationships/slide" Target="slides/slide19.xml" /><Relationship Id="rId23" Type="http://schemas.openxmlformats.org/officeDocument/2006/relationships/slide" Target="slides/slide20.xml" /><Relationship Id="rId24" Type="http://schemas.openxmlformats.org/officeDocument/2006/relationships/slide" Target="slides/slide21.xml" /><Relationship Id="rId25" Type="http://schemas.openxmlformats.org/officeDocument/2006/relationships/slide" Target="slides/slide22.xml" /><Relationship Id="rId26" Type="http://schemas.openxmlformats.org/officeDocument/2006/relationships/slide" Target="slides/slide23.xml" /><Relationship Id="rId27" Type="http://schemas.openxmlformats.org/officeDocument/2006/relationships/slide" Target="slides/slide24.xml" /><Relationship Id="rId28" Type="http://schemas.openxmlformats.org/officeDocument/2006/relationships/slide" Target="slides/slide25.xml" /><Relationship Id="rId29" Type="http://schemas.openxmlformats.org/officeDocument/2006/relationships/slide" Target="slides/slide26.xml" /><Relationship Id="rId3" Type="http://schemas.openxmlformats.org/officeDocument/2006/relationships/notesMaster" Target="notesMasters/notesMaster1.xml" /><Relationship Id="rId30" Type="http://schemas.openxmlformats.org/officeDocument/2006/relationships/slide" Target="slides/slide27.xml" /><Relationship Id="rId31" Type="http://schemas.openxmlformats.org/officeDocument/2006/relationships/slide" Target="slides/slide28.xml" /><Relationship Id="rId32" Type="http://schemas.openxmlformats.org/officeDocument/2006/relationships/slide" Target="slides/slide29.xml" /><Relationship Id="rId33" Type="http://schemas.openxmlformats.org/officeDocument/2006/relationships/slide" Target="slides/slide30.xml" /><Relationship Id="rId34" Type="http://schemas.openxmlformats.org/officeDocument/2006/relationships/slide" Target="slides/slide31.xml" /><Relationship Id="rId35" Type="http://schemas.openxmlformats.org/officeDocument/2006/relationships/slide" Target="slides/slide32.xml" /><Relationship Id="rId36" Type="http://schemas.openxmlformats.org/officeDocument/2006/relationships/slide" Target="slides/slide33.xml" /><Relationship Id="rId37" Type="http://schemas.openxmlformats.org/officeDocument/2006/relationships/tags" Target="tags/tag1.xml" /><Relationship Id="rId38" Type="http://schemas.openxmlformats.org/officeDocument/2006/relationships/presProps" Target="presProps.xml" /><Relationship Id="rId39" Type="http://schemas.openxmlformats.org/officeDocument/2006/relationships/viewProps" Target="viewProps.xml" /><Relationship Id="rId4" Type="http://schemas.openxmlformats.org/officeDocument/2006/relationships/slide" Target="slides/slide1.xml" /><Relationship Id="rId40" Type="http://schemas.openxmlformats.org/officeDocument/2006/relationships/theme" Target="theme/theme1.xml" /><Relationship Id="rId41" Type="http://schemas.openxmlformats.org/officeDocument/2006/relationships/tableStyles" Target="tableStyles.xml" /><Relationship Id="rId5" Type="http://schemas.openxmlformats.org/officeDocument/2006/relationships/slide" Target="slides/slide2.xml" /><Relationship Id="rId6" Type="http://schemas.openxmlformats.org/officeDocument/2006/relationships/slide" Target="slides/slide3.xml" /><Relationship Id="rId7" Type="http://schemas.openxmlformats.org/officeDocument/2006/relationships/slide" Target="slides/slide4.xml" /><Relationship Id="rId8" Type="http://schemas.openxmlformats.org/officeDocument/2006/relationships/slide" Target="slides/slide5.xml" /><Relationship Id="rId9" Type="http://schemas.openxmlformats.org/officeDocument/2006/relationships/slide" Target="slides/slide6.xml"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p:bgRef idx="1001">
        <a:schemeClr val="bg1"/>
      </p:bgRef>
    </p:bg>
    <p:spTree>
      <p:nvGrpSpPr>
        <p:cNvPr id="1" name=""/>
        <p:cNvGrpSpPr/>
        <p:nvPr/>
      </p:nvGrpSpPr>
      <p:grpSpPr>
        <a:xfrm>
          <a:off x="0" y="0"/>
          <a: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B9B321-329B-F34A-B590-D8742A472EDA}" type="datetimeFigureOut">
              <a:rPr lang="en-US" smtClean="0"/>
              <a:t>11/17/2021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5F2DACD-BB36-F445-A070-9F1BBA6F95DB}" type="slidenum">
              <a:rPr lang="en-US" smtClean="0"/>
              <a:t>‹#›</a:t>
            </a:fld>
            <a:endParaRPr lang="en-US"/>
          </a:p>
        </p:txBody>
      </p:sp>
    </p:spTree>
    <p:extLst>
      <p:ext uri="{BB962C8B-B14F-4D97-AF65-F5344CB8AC3E}">
        <p14:creationId val="246874001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3.xml" /><Relationship Id="rId2" Type="http://schemas.openxmlformats.org/officeDocument/2006/relationships/notesMaster" Target="../notesMasters/notesMaster1.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9.xml" /><Relationship Id="rId2" Type="http://schemas.openxmlformats.org/officeDocument/2006/relationships/notesMaster" Target="../notesMasters/notesMaster1.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9.xml" /><Relationship Id="rId2" Type="http://schemas.openxmlformats.org/officeDocument/2006/relationships/notesMaster" Target="../notesMasters/notesMaster1.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3</a:t>
            </a:fld>
            <a:endParaRPr lang="en-US"/>
          </a:p>
        </p:txBody>
      </p:sp>
    </p:spTree>
    <p:extLst>
      <p:ext uri="{BB962C8B-B14F-4D97-AF65-F5344CB8AC3E}">
        <p14:creationId val="1734550697"/>
      </p:ext>
    </p:extLst>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err="1"/>
              <a:t>Predialysis education should include comprehensive education including all forms of RRT including in-center and home dialysis options, transplant, and conservative care.</a:t>
            </a:r>
          </a:p>
        </p:txBody>
      </p:sp>
      <p:sp>
        <p:nvSpPr>
          <p:cNvPr id="4" name="Slide Number Placeholder 3"/>
          <p:cNvSpPr>
            <a:spLocks noGrp="1"/>
          </p:cNvSpPr>
          <p:nvPr>
            <p:ph type="sldNum" sz="quarter" idx="5"/>
          </p:nvPr>
        </p:nvSpPr>
        <p:spPr/>
        <p:txBody>
          <a:bodyPr/>
          <a:lstStyle/>
          <a:p>
            <a:fld id="{55F2DACD-BB36-F445-A070-9F1BBA6F95DB}" type="slidenum">
              <a:rPr lang="en-US" smtClean="0"/>
              <a:t>13</a:t>
            </a:fld>
            <a:endParaRPr lang="en-US"/>
          </a:p>
        </p:txBody>
      </p:sp>
    </p:spTree>
    <p:extLst>
      <p:ext uri="{BB962C8B-B14F-4D97-AF65-F5344CB8AC3E}">
        <p14:creationId val="1613002970"/>
      </p:ext>
    </p:extLst>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The non-profit Medical Education Institute, Inc., developed the Method to Assess Treatment Choices for Home Dialysis (MATCH-D) for Home Dialysis Central to help nephrologists and dialysis staff identify and assess candidates for home dialysis therapies (PD and HHD).</a:t>
            </a:r>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14</a:t>
            </a:fld>
            <a:endParaRPr lang="en-US"/>
          </a:p>
        </p:txBody>
      </p:sp>
    </p:spTree>
    <p:extLst>
      <p:ext uri="{BB962C8B-B14F-4D97-AF65-F5344CB8AC3E}">
        <p14:creationId val="2545111636"/>
      </p:ext>
    </p:extLst>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15</a:t>
            </a:fld>
            <a:endParaRPr lang="en-US"/>
          </a:p>
        </p:txBody>
      </p:sp>
    </p:spTree>
    <p:extLst>
      <p:ext uri="{BB962C8B-B14F-4D97-AF65-F5344CB8AC3E}">
        <p14:creationId val="3861806338"/>
      </p:ext>
    </p:extLst>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variety of decision aids exist to help patients engage in shared decision making about RRT treatment options. </a:t>
            </a:r>
          </a:p>
        </p:txBody>
      </p:sp>
      <p:sp>
        <p:nvSpPr>
          <p:cNvPr id="4" name="Slide Number Placeholder 3"/>
          <p:cNvSpPr>
            <a:spLocks noGrp="1"/>
          </p:cNvSpPr>
          <p:nvPr>
            <p:ph type="sldNum" sz="quarter" idx="5"/>
          </p:nvPr>
        </p:nvSpPr>
        <p:spPr/>
        <p:txBody>
          <a:bodyPr/>
          <a:lstStyle/>
          <a:p>
            <a:fld id="{55F2DACD-BB36-F445-A070-9F1BBA6F95DB}" type="slidenum">
              <a:rPr lang="en-US" smtClean="0"/>
              <a:t>16</a:t>
            </a:fld>
            <a:endParaRPr lang="en-US"/>
          </a:p>
        </p:txBody>
      </p:sp>
    </p:spTree>
    <p:extLst>
      <p:ext uri="{BB962C8B-B14F-4D97-AF65-F5344CB8AC3E}">
        <p14:creationId val="1201796614"/>
      </p:ext>
    </p:extLst>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My Life, My Dialysis Choice decision aid was developed by </a:t>
            </a:r>
            <a:r>
              <a:rPr lang="en-US" sz="1200" b="0" i="0" u="none" strike="noStrike" kern="1200">
                <a:solidFill>
                  <a:schemeClr val="tx1"/>
                </a:solidFill>
                <a:effectLst/>
                <a:latin typeface="+mn-lt"/>
                <a:ea typeface="+mn-ea"/>
                <a:cs typeface="+mn-cs"/>
              </a:rPr>
              <a:t>the non-profit Medical Education Institute, Inc. (MEI).</a:t>
            </a:r>
          </a:p>
          <a:p>
            <a:pPr marL="0" marR="0" lvl="0" indent="0" algn="l" defTabSz="457200" rtl="0" eaLnBrk="1" fontAlgn="auto" latinLnBrk="0" hangingPunct="1">
              <a:lnSpc>
                <a:spcPct val="100000"/>
              </a:lnSpc>
              <a:spcBef>
                <a:spcPct val="0"/>
              </a:spcBef>
              <a:spcAft>
                <a:spcPct val="0"/>
              </a:spcAft>
              <a:buClrTx/>
              <a:buSzTx/>
              <a:buFontTx/>
              <a:buNone/>
              <a:defRPr/>
            </a:pPr>
            <a:r>
              <a:rPr lang="en-US" sz="1200" b="0" i="0" u="none" strike="noStrike" kern="1200">
                <a:solidFill>
                  <a:schemeClr val="tx1"/>
                </a:solidFill>
                <a:effectLst/>
                <a:latin typeface="+mn-lt"/>
                <a:ea typeface="+mn-ea"/>
                <a:cs typeface="+mn-cs"/>
              </a:rPr>
              <a:t>It is available for free online at </a:t>
            </a:r>
            <a:r>
              <a:rPr lang="en-US"/>
              <a:t>https://mydialysischoice.org.</a:t>
            </a:r>
          </a:p>
          <a:p>
            <a:pPr marL="0" marR="0" lvl="0" indent="0" algn="l" defTabSz="457200" rtl="0" eaLnBrk="1" fontAlgn="auto" latinLnBrk="0" hangingPunct="1">
              <a:lnSpc>
                <a:spcPct val="100000"/>
              </a:lnSpc>
              <a:spcBef>
                <a:spcPct val="0"/>
              </a:spcBef>
              <a:spcAft>
                <a:spcPct val="0"/>
              </a:spcAft>
              <a:buClrTx/>
              <a:buSzTx/>
              <a:buFontTx/>
              <a:buNone/>
              <a:defRPr/>
            </a:pPr>
            <a:r>
              <a:rPr lang="en-US"/>
              <a:t>It compares pros/cons of various forms of HD (standard, daily, nocturnal) and PD based on patient values. It does not include transplant or conservative care.</a:t>
            </a:r>
          </a:p>
        </p:txBody>
      </p:sp>
      <p:sp>
        <p:nvSpPr>
          <p:cNvPr id="4" name="Slide Number Placeholder 3"/>
          <p:cNvSpPr>
            <a:spLocks noGrp="1"/>
          </p:cNvSpPr>
          <p:nvPr>
            <p:ph type="sldNum" sz="quarter" idx="5"/>
          </p:nvPr>
        </p:nvSpPr>
        <p:spPr/>
        <p:txBody>
          <a:bodyPr/>
          <a:lstStyle/>
          <a:p>
            <a:fld id="{55F2DACD-BB36-F445-A070-9F1BBA6F95DB}" type="slidenum">
              <a:rPr lang="en-US" smtClean="0"/>
              <a:t>17</a:t>
            </a:fld>
            <a:endParaRPr lang="en-US"/>
          </a:p>
        </p:txBody>
      </p:sp>
    </p:spTree>
    <p:extLst>
      <p:ext uri="{BB962C8B-B14F-4D97-AF65-F5344CB8AC3E}">
        <p14:creationId val="548914584"/>
      </p:ext>
    </p:extLst>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18</a:t>
            </a:fld>
            <a:endParaRPr lang="en-US"/>
          </a:p>
        </p:txBody>
      </p:sp>
    </p:spTree>
    <p:extLst>
      <p:ext uri="{BB962C8B-B14F-4D97-AF65-F5344CB8AC3E}">
        <p14:creationId val="875205224"/>
      </p:ext>
    </p:extLst>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The decisional conflict scale (DCS) measures personal perceptions of:</a:t>
            </a:r>
          </a:p>
          <a:p>
            <a:pPr marL="0" indent="0">
              <a:buFont typeface="Arial" panose="020b0604020202020204" pitchFamily="34" charset="0"/>
              <a:buNone/>
            </a:pPr>
            <a:r>
              <a:rPr lang="en-GB"/>
              <a:t>• </a:t>
            </a:r>
            <a:r>
              <a:rPr lang="en-US" sz="1200" b="0" i="0" u="none" strike="noStrike" kern="1200">
                <a:solidFill>
                  <a:schemeClr val="tx1"/>
                </a:solidFill>
                <a:effectLst/>
                <a:latin typeface="+mn-lt"/>
                <a:ea typeface="+mn-ea"/>
                <a:cs typeface="+mn-cs"/>
              </a:rPr>
              <a:t>uncertainty in choosing options;</a:t>
            </a:r>
          </a:p>
          <a:p>
            <a:pPr marL="0" indent="0">
              <a:buFont typeface="Arial" panose="020b0604020202020204" pitchFamily="34" charset="0"/>
              <a:buNone/>
            </a:pPr>
            <a:r>
              <a:rPr lang="en-GB"/>
              <a:t>• </a:t>
            </a:r>
            <a:r>
              <a:rPr lang="en-US" sz="1200" b="0" i="0" u="none" strike="noStrike" kern="1200">
                <a:solidFill>
                  <a:schemeClr val="tx1"/>
                </a:solidFill>
                <a:effectLst/>
                <a:latin typeface="+mn-lt"/>
                <a:ea typeface="+mn-ea"/>
                <a:cs typeface="+mn-cs"/>
              </a:rPr>
              <a:t>modifiable factors contributing to uncertainty such as feeling uninformed, unclear about personal values and unsupported in decision making; and</a:t>
            </a:r>
          </a:p>
          <a:p>
            <a:pPr marL="0" indent="0">
              <a:buFont typeface="Arial" panose="020b0604020202020204" pitchFamily="34" charset="0"/>
              <a:buNone/>
            </a:pPr>
            <a:r>
              <a:rPr lang="en-GB"/>
              <a:t>• </a:t>
            </a:r>
            <a:r>
              <a:rPr lang="en-US" sz="1200" b="0" i="0" u="none" strike="noStrike" kern="1200">
                <a:solidFill>
                  <a:schemeClr val="tx1"/>
                </a:solidFill>
                <a:effectLst/>
                <a:latin typeface="+mn-lt"/>
                <a:ea typeface="+mn-ea"/>
                <a:cs typeface="+mn-cs"/>
              </a:rPr>
              <a:t>effective decision making (in full version) such as feeling the choice is informed, values-based, likely to be implemented, and expressing satisfaction with the choice.</a:t>
            </a:r>
          </a:p>
          <a:p>
            <a:endParaRPr lang="en-US" sz="1200" b="0" i="0" u="none" strike="noStrike" kern="1200">
              <a:solidFill>
                <a:schemeClr val="tx1"/>
              </a:solidFill>
              <a:effectLst/>
              <a:latin typeface="+mn-lt"/>
              <a:ea typeface="+mn-ea"/>
              <a:cs typeface="+mn-cs"/>
            </a:endParaRPr>
          </a:p>
          <a:p>
            <a:r>
              <a:rPr lang="en-US" sz="1200" kern="1200">
                <a:solidFill>
                  <a:schemeClr val="tx1"/>
                </a:solidFill>
                <a:effectLst/>
                <a:latin typeface="+mn-lt"/>
                <a:ea typeface="+mn-ea"/>
                <a:cs typeface="+mn-cs"/>
              </a:rPr>
              <a:t>Scores range from 0 [extremely high decisional conflict] to 4 [no decisional conflict]. A score of ≤ 3 indicates decisional conflict. </a:t>
            </a:r>
            <a:endParaRPr lang="en-US" sz="1200" b="0" i="0" u="none" strike="noStrike"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55F2DACD-BB36-F445-A070-9F1BBA6F95DB}" type="slidenum">
              <a:rPr lang="en-US" smtClean="0"/>
              <a:t>19</a:t>
            </a:fld>
            <a:endParaRPr lang="en-US"/>
          </a:p>
        </p:txBody>
      </p:sp>
    </p:spTree>
    <p:extLst>
      <p:ext uri="{BB962C8B-B14F-4D97-AF65-F5344CB8AC3E}">
        <p14:creationId val="3246518567"/>
      </p:ext>
    </p:extLst>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Patients often feel FEAR and DENIAL when they hear their kidneys are failing or that they might need dialysis.</a:t>
            </a:r>
          </a:p>
          <a:p>
            <a:endParaRPr lang="en-US"/>
          </a:p>
          <a:p>
            <a:r>
              <a:rPr lang="en-US"/>
              <a:t>Despite time pressures, the use of communication skills has actually been correlated with more efficient visits and less time for providers. </a:t>
            </a:r>
          </a:p>
        </p:txBody>
      </p:sp>
      <p:sp>
        <p:nvSpPr>
          <p:cNvPr id="4" name="Slide Number Placeholder 3"/>
          <p:cNvSpPr>
            <a:spLocks noGrp="1"/>
          </p:cNvSpPr>
          <p:nvPr>
            <p:ph type="sldNum" sz="quarter" idx="5"/>
          </p:nvPr>
        </p:nvSpPr>
        <p:spPr/>
        <p:txBody>
          <a:bodyPr/>
          <a:lstStyle/>
          <a:p>
            <a:fld id="{55F2DACD-BB36-F445-A070-9F1BBA6F95DB}" type="slidenum">
              <a:rPr lang="en-US" smtClean="0"/>
              <a:t>20</a:t>
            </a:fld>
            <a:endParaRPr lang="en-US"/>
          </a:p>
        </p:txBody>
      </p:sp>
    </p:spTree>
    <p:extLst>
      <p:ext uri="{BB962C8B-B14F-4D97-AF65-F5344CB8AC3E}">
        <p14:creationId val="3966350243"/>
      </p:ext>
    </p:extLst>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Ask-Tell-Ask is a patient-centered technique that is used to clarify a patient's understanding and perspective.</a:t>
            </a:r>
          </a:p>
          <a:p>
            <a:endParaRPr lang="en-US" sz="1200" b="0" i="0" u="none" strike="noStrike" kern="1200">
              <a:solidFill>
                <a:schemeClr val="tx1"/>
              </a:solidFill>
              <a:effectLst/>
              <a:latin typeface="+mn-lt"/>
              <a:ea typeface="+mn-ea"/>
              <a:cs typeface="+mn-cs"/>
            </a:endParaRPr>
          </a:p>
          <a:p>
            <a:r>
              <a:rPr lang="en-US" altLang="en-US">
                <a:ea typeface="ＭＳ Ｐゴシック" panose="020b0600070205080204" pitchFamily="34" charset="-128"/>
              </a:rPr>
              <a:t>ASK</a:t>
            </a:r>
          </a:p>
          <a:p>
            <a:r>
              <a:rPr lang="en-US" altLang="en-US">
                <a:ea typeface="ＭＳ Ｐゴシック" panose="020b0600070205080204" pitchFamily="34" charset="-128"/>
              </a:rPr>
              <a:t>Assess patient</a:t>
            </a:r>
            <a:r>
              <a:rPr lang="en-US" altLang="ja-JP">
                <a:ea typeface="+mn-ea"/>
              </a:rPr>
              <a:t>s understanding.</a:t>
            </a:r>
          </a:p>
          <a:p>
            <a:pPr lvl="2"/>
            <a:r>
              <a:rPr lang="en-US" altLang="en-US" i="1">
                <a:ea typeface="ＭＳ Ｐゴシック" panose="020b0600070205080204" pitchFamily="34" charset="-128"/>
              </a:rPr>
              <a:t>What have other doctors told you?</a:t>
            </a:r>
          </a:p>
          <a:p>
            <a:pPr lvl="2"/>
            <a:r>
              <a:rPr lang="en-US" altLang="en-US">
                <a:ea typeface="ＭＳ Ｐゴシック" panose="020b0600070205080204" pitchFamily="34" charset="-128"/>
              </a:rPr>
              <a:t>Provides information about the patient’</a:t>
            </a:r>
            <a:r>
              <a:rPr lang="en-US" altLang="ja-JP">
                <a:ea typeface="+mn-ea"/>
              </a:rPr>
              <a:t>s baseline level of understanding.</a:t>
            </a:r>
          </a:p>
          <a:p>
            <a:r>
              <a:rPr lang="en-US" altLang="en-US">
                <a:ea typeface="ＭＳ Ｐゴシック" panose="020b0600070205080204" pitchFamily="34" charset="-128"/>
              </a:rPr>
              <a:t>Ask permission to discuss the news.</a:t>
            </a:r>
          </a:p>
          <a:p>
            <a:pPr lvl="2"/>
            <a:r>
              <a:rPr lang="en-US" altLang="en-US" i="1">
                <a:ea typeface="ＭＳ Ｐゴシック" panose="020b0600070205080204" pitchFamily="34" charset="-128"/>
              </a:rPr>
              <a:t>Is it all right if we talk about your situation?</a:t>
            </a:r>
          </a:p>
          <a:p>
            <a:pPr lvl="2"/>
            <a:r>
              <a:rPr lang="en-US" altLang="en-US">
                <a:ea typeface="ＭＳ Ｐゴシック" panose="020b0600070205080204" pitchFamily="34" charset="-128"/>
              </a:rPr>
              <a:t>Patient should not feel forced to have conversation.</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TELL</a:t>
            </a:r>
          </a:p>
          <a:p>
            <a:r>
              <a:rPr lang="en-US" altLang="en-US">
                <a:ea typeface="ＭＳ Ｐゴシック" panose="020b0600070205080204" pitchFamily="34" charset="-128"/>
              </a:rPr>
              <a:t>Tell the news using plain language.</a:t>
            </a:r>
          </a:p>
          <a:p>
            <a:pPr lvl="1"/>
            <a:r>
              <a:rPr lang="en-US" altLang="en-US">
                <a:ea typeface="ＭＳ Ｐゴシック" panose="020b0600070205080204" pitchFamily="34" charset="-128"/>
              </a:rPr>
              <a:t>Avoid medical jargon.</a:t>
            </a:r>
          </a:p>
          <a:p>
            <a:pPr lvl="1"/>
            <a:r>
              <a:rPr lang="en-US" altLang="en-US">
                <a:ea typeface="ＭＳ Ｐゴシック" panose="020b0600070205080204" pitchFamily="34" charset="-128"/>
              </a:rPr>
              <a:t>Provide the information in small pieces.</a:t>
            </a:r>
          </a:p>
          <a:p>
            <a:pPr lvl="1"/>
            <a:endParaRPr lang="en-US" altLang="en-US">
              <a:ea typeface="ＭＳ Ｐゴシック" panose="020b0600070205080204" pitchFamily="34" charset="-128"/>
            </a:endParaRPr>
          </a:p>
          <a:p>
            <a:r>
              <a:rPr lang="en-US" altLang="en-US">
                <a:ea typeface="ＭＳ Ｐゴシック" panose="020b0600070205080204" pitchFamily="34" charset="-128"/>
              </a:rPr>
              <a:t>ASK</a:t>
            </a:r>
          </a:p>
          <a:p>
            <a:r>
              <a:rPr lang="en-US" altLang="en-US">
                <a:ea typeface="ＭＳ Ｐゴシック" panose="020b0600070205080204" pitchFamily="34" charset="-128"/>
              </a:rPr>
              <a:t>Confirm understanding.</a:t>
            </a:r>
          </a:p>
          <a:p>
            <a:pPr lvl="1"/>
            <a:r>
              <a:rPr lang="en-US" altLang="en-US" i="1">
                <a:ea typeface="ＭＳ Ｐゴシック" panose="020b0600070205080204" pitchFamily="34" charset="-128"/>
              </a:rPr>
              <a:t>Sometimes I don’</a:t>
            </a:r>
            <a:r>
              <a:rPr lang="en-US" altLang="ja-JP" i="1">
                <a:ea typeface="+mn-ea"/>
              </a:rPr>
              <a:t>t do a great job explaining everything. To help me make sure I am clear, could you tell me in your own words what you understand?</a:t>
            </a:r>
          </a:p>
          <a:p>
            <a:r>
              <a:rPr lang="en-US" altLang="en-US">
                <a:ea typeface="ＭＳ Ｐゴシック" panose="020b0600070205080204" pitchFamily="34" charset="-128"/>
              </a:rPr>
              <a:t>Ask patient or family if they have questions.</a:t>
            </a:r>
          </a:p>
          <a:p>
            <a:pPr lvl="1"/>
            <a:r>
              <a:rPr lang="en-US" altLang="en-US" i="1">
                <a:ea typeface="ＭＳ Ｐゴシック" panose="020b0600070205080204" pitchFamily="34" charset="-128"/>
              </a:rPr>
              <a:t>“What questions do you have?”</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Video examples: </a:t>
            </a:r>
            <a:r>
              <a:rPr lang="en-US"/>
              <a:t>https://www.niddk.nih.gov/health-information/communication-programs/nkdep/identify-manage-patients/professional-education/communicating-difficult-messages </a:t>
            </a:r>
          </a:p>
        </p:txBody>
      </p:sp>
      <p:sp>
        <p:nvSpPr>
          <p:cNvPr id="4" name="Slide Number Placeholder 3"/>
          <p:cNvSpPr>
            <a:spLocks noGrp="1"/>
          </p:cNvSpPr>
          <p:nvPr>
            <p:ph type="sldNum" sz="quarter" idx="5"/>
          </p:nvPr>
        </p:nvSpPr>
        <p:spPr/>
        <p:txBody>
          <a:bodyPr/>
          <a:lstStyle/>
          <a:p>
            <a:fld id="{55F2DACD-BB36-F445-A070-9F1BBA6F95DB}" type="slidenum">
              <a:rPr lang="en-US" smtClean="0"/>
              <a:t>21</a:t>
            </a:fld>
            <a:endParaRPr lang="en-US"/>
          </a:p>
        </p:txBody>
      </p:sp>
    </p:spTree>
    <p:extLst>
      <p:ext uri="{BB962C8B-B14F-4D97-AF65-F5344CB8AC3E}">
        <p14:creationId val="4122726014"/>
      </p:ext>
    </p:extLst>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Acknowledging emotion helps patients become ready to hear new information and engage in treatment decisions.</a:t>
            </a:r>
          </a:p>
          <a:p>
            <a:endParaRPr lang="en-US"/>
          </a:p>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22</a:t>
            </a:fld>
            <a:endParaRPr lang="en-US"/>
          </a:p>
        </p:txBody>
      </p:sp>
    </p:spTree>
    <p:extLst>
      <p:ext uri="{BB962C8B-B14F-4D97-AF65-F5344CB8AC3E}">
        <p14:creationId val="248831811"/>
      </p:ext>
    </p:extLst>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4</a:t>
            </a:fld>
            <a:endParaRPr lang="en-US"/>
          </a:p>
        </p:txBody>
      </p:sp>
    </p:spTree>
    <p:extLst>
      <p:ext uri="{BB962C8B-B14F-4D97-AF65-F5344CB8AC3E}">
        <p14:creationId val="806734565"/>
      </p:ext>
    </p:extLst>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 decide to break the news that his kidney function is worse and that it is time to begin learning about his treatment options.</a:t>
            </a:r>
          </a:p>
        </p:txBody>
      </p:sp>
      <p:sp>
        <p:nvSpPr>
          <p:cNvPr id="4" name="Slide Number Placeholder 3"/>
          <p:cNvSpPr>
            <a:spLocks noGrp="1"/>
          </p:cNvSpPr>
          <p:nvPr>
            <p:ph type="sldNum" sz="quarter" idx="5"/>
          </p:nvPr>
        </p:nvSpPr>
        <p:spPr/>
        <p:txBody>
          <a:bodyPr/>
          <a:lstStyle/>
          <a:p>
            <a:fld id="{55F2DACD-BB36-F445-A070-9F1BBA6F95DB}" type="slidenum">
              <a:rPr lang="en-US" smtClean="0"/>
              <a:t>24</a:t>
            </a:fld>
            <a:endParaRPr lang="en-US"/>
          </a:p>
        </p:txBody>
      </p:sp>
    </p:spTree>
    <p:extLst>
      <p:ext uri="{BB962C8B-B14F-4D97-AF65-F5344CB8AC3E}">
        <p14:creationId val="2506948249"/>
      </p:ext>
    </p:extLst>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29</a:t>
            </a:fld>
            <a:endParaRPr lang="en-US"/>
          </a:p>
        </p:txBody>
      </p:sp>
    </p:spTree>
    <p:extLst>
      <p:ext uri="{BB962C8B-B14F-4D97-AF65-F5344CB8AC3E}">
        <p14:creationId val="2282600095"/>
      </p:ext>
    </p:extLst>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r>
              <a:rPr lang="en-US" sz="1200" kern="1200">
                <a:solidFill>
                  <a:schemeClr val="tx1"/>
                </a:solidFill>
                <a:effectLst/>
                <a:latin typeface="+mn-lt"/>
                <a:ea typeface="+mn-ea"/>
                <a:cs typeface="+mn-cs"/>
              </a:rPr>
              <a:t>Uncertainty exists about which patients will progress to kidney failure and how well a patient will tolerate various RRT options. Disease trajectories are often variable, with some patients having non-progressive or slowly progressive disease and others experiencing rapid and unpredictable loss of kidney function. In some cases, GFR may actually improve.</a:t>
            </a:r>
            <a:r>
              <a:rPr lang="en-US" sz="1200" u="none" strike="noStrike" kern="1200" baseline="30000">
                <a:solidFill>
                  <a:schemeClr val="tx1"/>
                </a:solidFill>
                <a:effectLst/>
                <a:latin typeface="+mn-lt"/>
                <a:ea typeface="+mn-ea"/>
                <a:cs typeface="+mn-cs"/>
              </a:rPr>
              <a:t> </a:t>
            </a:r>
            <a:r>
              <a:rPr lang="en-US" sz="1200" kern="1200">
                <a:solidFill>
                  <a:schemeClr val="tx1"/>
                </a:solidFill>
                <a:effectLst/>
                <a:latin typeface="+mn-lt"/>
                <a:ea typeface="+mn-ea"/>
                <a:cs typeface="+mn-cs"/>
              </a:rPr>
              <a:t>This uncertainty may serve as a barrier to timely discussions about prognosis and treatment options.</a:t>
            </a:r>
            <a:r>
              <a:rPr lang="en-US" sz="1200" u="none" strike="noStrike" kern="1200" baseline="30000">
                <a:solidFill>
                  <a:schemeClr val="tx1"/>
                </a:solidFill>
                <a:effectLst/>
                <a:latin typeface="+mn-lt"/>
                <a:ea typeface="+mn-ea"/>
                <a:cs typeface="+mn-cs"/>
              </a:rPr>
              <a:t> </a:t>
            </a:r>
            <a:r>
              <a:rPr lang="en-US" sz="1200" kern="1200">
                <a:solidFill>
                  <a:schemeClr val="tx1"/>
                </a:solidFill>
                <a:effectLst/>
                <a:latin typeface="+mn-lt"/>
                <a:ea typeface="+mn-ea"/>
                <a:cs typeface="+mn-cs"/>
              </a:rPr>
              <a:t>In a survey of almost 600 patients with stage 4-5 CKD, more than 90% reported having had no discussion about prognosis with a doctor.</a:t>
            </a:r>
          </a:p>
          <a:p>
            <a:endParaRPr lang="en-US"/>
          </a:p>
        </p:txBody>
      </p:sp>
      <p:sp>
        <p:nvSpPr>
          <p:cNvPr id="4" name="Slide Number Placeholder 3"/>
          <p:cNvSpPr>
            <a:spLocks noGrp="1"/>
          </p:cNvSpPr>
          <p:nvPr>
            <p:ph type="sldNum" sz="quarter" idx="5"/>
          </p:nvPr>
        </p:nvSpPr>
        <p:spPr/>
        <p:txBody>
          <a:bodyPr/>
          <a:lstStyle/>
          <a:p>
            <a:fld id="{55F2DACD-BB36-F445-A070-9F1BBA6F95DB}" type="slidenum">
              <a:rPr lang="en-US" smtClean="0"/>
              <a:t>6</a:t>
            </a:fld>
            <a:endParaRPr lang="en-US"/>
          </a:p>
        </p:txBody>
      </p:sp>
    </p:spTree>
    <p:extLst>
      <p:ext uri="{BB962C8B-B14F-4D97-AF65-F5344CB8AC3E}">
        <p14:creationId val="1837856237"/>
      </p:ext>
    </p:extLst>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r>
              <a:rPr lang="en-US" sz="1200" kern="1200">
                <a:solidFill>
                  <a:schemeClr val="tx1"/>
                </a:solidFill>
                <a:effectLst/>
                <a:latin typeface="+mn-lt"/>
                <a:ea typeface="+mn-ea"/>
                <a:cs typeface="+mn-cs"/>
              </a:rPr>
              <a:t>Validated risk prediction tools are available to help nephrology providers predict which patients will progress to ESRD. Risk prediction models can be used to guide discussions about treatments options, initiate planning for RRT, or refer for palliative care. The kidney failure risk equation (Tangri et al) provides the 2 and 5-year probability of kidney failure for patients with CKD stage 3 to 5. Different risk thresholds can be used to guide clinical decision-making rather than using eGFR alone, which may prevent unnecessary referrals and/or procedures in patients least likely to benefit.</a:t>
            </a:r>
            <a:r>
              <a:rPr lang="en-US" sz="1200" u="none" strike="noStrike" kern="1200" baseline="30000">
                <a:solidFill>
                  <a:schemeClr val="tx1"/>
                </a:solidFill>
                <a:effectLst/>
                <a:latin typeface="+mn-lt"/>
                <a:ea typeface="+mn-ea"/>
                <a:cs typeface="+mn-cs"/>
              </a:rPr>
              <a:t> </a:t>
            </a:r>
            <a:r>
              <a:rPr lang="en-US" sz="1200" kern="1200">
                <a:solidFill>
                  <a:schemeClr val="tx1"/>
                </a:solidFill>
                <a:effectLst/>
                <a:latin typeface="+mn-lt"/>
                <a:ea typeface="+mn-ea"/>
                <a:cs typeface="+mn-cs"/>
              </a:rPr>
              <a:t>This risk equation has been validated in 31 multinational cohorts including more than 700,000 individuals.</a:t>
            </a:r>
          </a:p>
          <a:p>
            <a:pPr marL="0" marR="0" lvl="0" indent="0" algn="l" defTabSz="457200" rtl="0" eaLnBrk="1" fontAlgn="auto" latinLnBrk="0" hangingPunct="1">
              <a:lnSpc>
                <a:spcPct val="100000"/>
              </a:lnSpc>
              <a:spcBef>
                <a:spcPct val="0"/>
              </a:spcBef>
              <a:spcAft>
                <a:spcPct val="0"/>
              </a:spcAft>
              <a:buClrTx/>
              <a:buSzTx/>
              <a:buFontTx/>
              <a:buNone/>
              <a:defRPr/>
            </a:pPr>
            <a:endParaRPr lang="en-US" sz="1200"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Risk thresholds used in health systems include:</a:t>
            </a:r>
          </a:p>
          <a:p>
            <a:pPr marL="0" indent="0">
              <a:buFont typeface="Arial" panose="020b0604020202020204" pitchFamily="34" charset="0"/>
              <a:buNone/>
            </a:pPr>
            <a:r>
              <a:rPr lang="en-GB"/>
              <a:t>• </a:t>
            </a:r>
            <a:r>
              <a:rPr lang="en-US" sz="1200" b="0" i="0" u="none" strike="noStrike" kern="1200">
                <a:solidFill>
                  <a:schemeClr val="tx1"/>
                </a:solidFill>
                <a:effectLst/>
                <a:latin typeface="+mn-lt"/>
                <a:ea typeface="+mn-ea"/>
                <a:cs typeface="+mn-cs"/>
              </a:rPr>
              <a:t>3-5 % over 5 years for referral to a kidney doctor</a:t>
            </a:r>
          </a:p>
          <a:p>
            <a:pPr marL="0" indent="0">
              <a:buFont typeface="Arial" panose="020b0604020202020204" pitchFamily="34" charset="0"/>
              <a:buNone/>
            </a:pPr>
            <a:r>
              <a:rPr lang="en-GB"/>
              <a:t>• </a:t>
            </a:r>
            <a:r>
              <a:rPr lang="en-US" sz="1200" b="0" i="0" u="none" strike="noStrike" kern="1200">
                <a:solidFill>
                  <a:schemeClr val="tx1"/>
                </a:solidFill>
                <a:effectLst/>
                <a:latin typeface="+mn-lt"/>
                <a:ea typeface="+mn-ea"/>
                <a:cs typeface="+mn-cs"/>
              </a:rPr>
              <a:t>10 % over 2 years for team0based care (Kidney Doctor, Nurse, Dietician, Pharmacist)</a:t>
            </a:r>
          </a:p>
          <a:p>
            <a:pPr marL="0" indent="0">
              <a:buFont typeface="Arial" panose="020b0604020202020204" pitchFamily="34" charset="0"/>
              <a:buNone/>
            </a:pPr>
            <a:r>
              <a:rPr lang="en-GB"/>
              <a:t>• </a:t>
            </a:r>
            <a:r>
              <a:rPr lang="en-US" sz="1200" b="0" i="0" u="none" strike="noStrike" kern="1200">
                <a:solidFill>
                  <a:schemeClr val="tx1"/>
                </a:solidFill>
                <a:effectLst/>
                <a:latin typeface="+mn-lt"/>
                <a:ea typeface="+mn-ea"/>
                <a:cs typeface="+mn-cs"/>
              </a:rPr>
              <a:t>20-40 % over 2 years for planning a transplant or fistula</a:t>
            </a:r>
          </a:p>
          <a:p>
            <a:pPr marL="0" marR="0" lvl="0" indent="0" algn="l" defTabSz="457200" rtl="0" eaLnBrk="1" fontAlgn="auto" latinLnBrk="0" hangingPunct="1">
              <a:lnSpc>
                <a:spcPct val="100000"/>
              </a:lnSpc>
              <a:spcBef>
                <a:spcPct val="0"/>
              </a:spcBef>
              <a:spcAft>
                <a:spcPct val="0"/>
              </a:spcAft>
              <a:buClrTx/>
              <a:buSzTx/>
              <a:buFontTx/>
              <a:buNone/>
              <a:defRPr/>
            </a:pPr>
            <a:endParaRPr lang="en-US"/>
          </a:p>
          <a:p>
            <a:pPr marL="0" marR="0" lvl="0" indent="0" algn="l" defTabSz="457200" rtl="0" eaLnBrk="1" fontAlgn="auto" latinLnBrk="0" hangingPunct="1">
              <a:lnSpc>
                <a:spcPct val="100000"/>
              </a:lnSpc>
              <a:spcBef>
                <a:spcPct val="0"/>
              </a:spcBef>
              <a:spcAft>
                <a:spcPct val="0"/>
              </a:spcAft>
              <a:buClrTx/>
              <a:buSzTx/>
              <a:buFontTx/>
              <a:buNone/>
              <a:defRPr/>
            </a:pPr>
            <a:r>
              <a:rPr lang="en-US"/>
              <a:t>The major limitation of the KFRE is that albuminuria results may not be routinely available.</a:t>
            </a:r>
          </a:p>
        </p:txBody>
      </p:sp>
      <p:sp>
        <p:nvSpPr>
          <p:cNvPr id="4" name="Slide Number Placeholder 3"/>
          <p:cNvSpPr>
            <a:spLocks noGrp="1"/>
          </p:cNvSpPr>
          <p:nvPr>
            <p:ph type="sldNum" sz="quarter" idx="5"/>
          </p:nvPr>
        </p:nvSpPr>
        <p:spPr/>
        <p:txBody>
          <a:bodyPr/>
          <a:lstStyle/>
          <a:p>
            <a:fld id="{55F2DACD-BB36-F445-A070-9F1BBA6F95DB}" type="slidenum">
              <a:rPr lang="en-US" smtClean="0"/>
              <a:t>7</a:t>
            </a:fld>
            <a:endParaRPr lang="en-US"/>
          </a:p>
        </p:txBody>
      </p:sp>
    </p:spTree>
    <p:extLst>
      <p:ext uri="{BB962C8B-B14F-4D97-AF65-F5344CB8AC3E}">
        <p14:creationId val="844731411"/>
      </p:ext>
    </p:extLst>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In certain patients with kidney failure, dialysis may not offer a survival or quality of life advantage over conservative care. In a study of 3,702 nursing home residents initiating treatment with dialysis, 58% of the sample died within the first year. Moreover, the initiation of dialysis was associated with a sharp and sustained decline in functional status even when adjusting for patient demographics and predialysis functional status trajectory (Kurella Tamura NEJM 2009).</a:t>
            </a:r>
          </a:p>
          <a:p>
            <a:r>
              <a:rPr lang="en-US" sz="1200" u="none" strike="noStrike" kern="1200" baseline="30000">
                <a:solidFill>
                  <a:schemeClr val="tx1"/>
                </a:solidFill>
                <a:effectLst/>
                <a:latin typeface="+mn-lt"/>
                <a:ea typeface="+mn-ea"/>
                <a:cs typeface="+mn-cs"/>
              </a:rPr>
              <a:t> </a:t>
            </a:r>
          </a:p>
          <a:p>
            <a:r>
              <a:rPr lang="en-US" sz="1200" kern="1200">
                <a:solidFill>
                  <a:schemeClr val="tx1"/>
                </a:solidFill>
                <a:effectLst/>
                <a:latin typeface="+mn-lt"/>
                <a:ea typeface="+mn-ea"/>
                <a:cs typeface="+mn-cs"/>
              </a:rPr>
              <a:t>Murtagh et al compared the survival of patients over age 75 treated with dialysis (n=52) versus conservative care (n=77). While the cumulative survival was lower in the conservative group compared with the dialysis group at one and two years (p&lt;0.001), the survival advantage was lost in patients with high comorbidity, especially those with ischemic heart disease (NDT 2007).</a:t>
            </a:r>
            <a:r>
              <a:rPr lang="en-US" sz="1200" u="none" strike="noStrike" kern="1200" baseline="30000">
                <a:solidFill>
                  <a:schemeClr val="tx1"/>
                </a:solidFill>
                <a:effectLst/>
                <a:latin typeface="+mn-lt"/>
                <a:ea typeface="+mn-ea"/>
                <a:cs typeface="+mn-cs"/>
              </a:rPr>
              <a:t> </a:t>
            </a:r>
            <a:r>
              <a:rPr lang="en-US" sz="1200" kern="1200">
                <a:solidFill>
                  <a:schemeClr val="tx1"/>
                </a:solidFill>
                <a:effectLst/>
                <a:latin typeface="+mn-lt"/>
                <a:ea typeface="+mn-ea"/>
                <a:cs typeface="+mn-cs"/>
              </a:rPr>
              <a:t>In addition, both the presence and degree of frailty have been independently associated with mortality (Alfaadhel CJASN 2015; Bao Arch Intern Med 2012; McAdams-DeMarco J Am Geriatr Soc 2013).</a:t>
            </a:r>
          </a:p>
          <a:p>
            <a:endParaRPr lang="en-US" sz="1200" u="none" strike="noStrike" kern="1200" baseline="30000">
              <a:solidFill>
                <a:schemeClr val="tx1"/>
              </a:solidFill>
              <a:effectLst/>
              <a:latin typeface="+mn-lt"/>
              <a:ea typeface="+mn-ea"/>
              <a:cs typeface="+mn-cs"/>
            </a:endParaRPr>
          </a:p>
          <a:p>
            <a:r>
              <a:rPr lang="en-US" sz="1200" kern="1200">
                <a:solidFill>
                  <a:schemeClr val="tx1"/>
                </a:solidFill>
                <a:effectLst/>
                <a:latin typeface="+mn-lt"/>
                <a:ea typeface="+mn-ea"/>
                <a:cs typeface="+mn-cs"/>
              </a:rPr>
              <a:t>Tools are available to help nephrology care providers identify patients who may have a poor prognosis on dialysis and may benefit from early palliative care interventions. Use of the “surprise” question, “Would I be surprised if this patient died in the next year?” has been shown to be a strong predictor of early mortality (Moss CJASN 2008).</a:t>
            </a:r>
            <a:r>
              <a:rPr lang="en-US" sz="1200" u="none" strike="noStrike" kern="1200" baseline="30000">
                <a:solidFill>
                  <a:schemeClr val="tx1"/>
                </a:solidFill>
                <a:effectLst/>
                <a:latin typeface="+mn-lt"/>
                <a:ea typeface="+mn-ea"/>
                <a:cs typeface="+mn-cs"/>
              </a:rPr>
              <a:t> </a:t>
            </a:r>
            <a:r>
              <a:rPr lang="en-US" sz="1200" kern="1200">
                <a:solidFill>
                  <a:schemeClr val="tx1"/>
                </a:solidFill>
                <a:effectLst/>
                <a:latin typeface="+mn-lt"/>
                <a:ea typeface="+mn-ea"/>
                <a:cs typeface="+mn-cs"/>
              </a:rPr>
              <a:t>An integrated 6-month prognostic tool has also been developed which includes the “surprise” question, age, serum albumin, dementia, and peripheral vascular disease (Cohen CJASN 2010). This tool was developing using a prevalent HD population.</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A limitation of the Cohen calculator is that is relies on the surprise question which is subjective and may vary based on a provider’s training and knowledge of the patient. </a:t>
            </a:r>
          </a:p>
        </p:txBody>
      </p:sp>
      <p:sp>
        <p:nvSpPr>
          <p:cNvPr id="4" name="Slide Number Placeholder 3"/>
          <p:cNvSpPr>
            <a:spLocks noGrp="1"/>
          </p:cNvSpPr>
          <p:nvPr>
            <p:ph type="sldNum" sz="quarter" idx="5"/>
          </p:nvPr>
        </p:nvSpPr>
        <p:spPr/>
        <p:txBody>
          <a:bodyPr/>
          <a:lstStyle/>
          <a:p>
            <a:fld id="{55F2DACD-BB36-F445-A070-9F1BBA6F95DB}" type="slidenum">
              <a:rPr lang="en-US" smtClean="0"/>
              <a:t>8</a:t>
            </a:fld>
            <a:endParaRPr lang="en-US"/>
          </a:p>
        </p:txBody>
      </p:sp>
    </p:spTree>
    <p:extLst>
      <p:ext uri="{BB962C8B-B14F-4D97-AF65-F5344CB8AC3E}">
        <p14:creationId val="3052589033"/>
      </p:ext>
    </p:extLst>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systematic review and meta-analysis identified </a:t>
            </a:r>
            <a:r>
              <a:rPr lang="en-US" sz="1200" b="0" i="0" u="none" strike="noStrike" kern="1200">
                <a:solidFill>
                  <a:schemeClr val="tx1"/>
                </a:solidFill>
                <a:effectLst/>
                <a:latin typeface="+mn-lt"/>
                <a:ea typeface="+mn-ea"/>
                <a:cs typeface="+mn-cs"/>
              </a:rPr>
              <a:t>validated prognostic indices with good discrimination to predict mortality for patients with ESKD starting dialysis. They excluded studies limited to prevalent dialysis patients, AKI, and studies excluding mortality in the first 1–3 months.</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rPr>
              <a:t>The Charlson comorbidity Index had the best discrimination performance. There was limited data on the performance of specific score cutoffs and risk thresholds that could inform clinical care. Many tools lacked external validation. Heterogeneity was high due to variable sample size, demographics, dialysis type, predictive window, predictive grouping, and predictors used. Most cohorts underrepresented patients of races and ethnicity other than white and Asian, limiting generalizability.</a:t>
            </a:r>
          </a:p>
          <a:p>
            <a:endParaRPr lang="en-US" sz="1200" b="0" i="0" u="none" strike="noStrike" kern="1200">
              <a:solidFill>
                <a:schemeClr val="tx1"/>
              </a:solidFill>
              <a:effectLst/>
              <a:latin typeface="+mn-lt"/>
              <a:ea typeface="+mn-ea"/>
              <a:cs typeface="+mn-cs"/>
            </a:endParaRPr>
          </a:p>
          <a:p>
            <a:r>
              <a:rPr lang="en-US" sz="1200" b="0" i="0" u="none" strike="noStrike" kern="1200">
                <a:solidFill>
                  <a:schemeClr val="tx1">
                    <a:lumMod val="65000"/>
                    <a:lumOff val="35000"/>
                  </a:schemeClr>
                </a:solidFill>
                <a:effectLst/>
                <a:latin typeface="+mn-lt"/>
                <a:ea typeface="+mn-ea"/>
                <a:cs typeface="+mn-cs"/>
              </a:rPr>
              <a:t>Online calculators are available for several of the indices:</a:t>
            </a:r>
          </a:p>
          <a:p>
            <a:pPr marL="0" indent="0">
              <a:buFont typeface="Arial" panose="020b0604020202020204" pitchFamily="34" charset="0"/>
              <a:buNone/>
            </a:pPr>
            <a:r>
              <a:rPr lang="en-GB"/>
              <a:t>• </a:t>
            </a:r>
            <a:r>
              <a:rPr lang="en-US" sz="1200" b="0" i="0" u="none" strike="noStrike" kern="1200">
                <a:solidFill>
                  <a:schemeClr val="tx1">
                    <a:lumMod val="65000"/>
                    <a:lumOff val="35000"/>
                  </a:schemeClr>
                </a:solidFill>
                <a:effectLst/>
                <a:latin typeface="+mn-lt"/>
                <a:ea typeface="+mn-ea"/>
                <a:cs typeface="+mn-cs"/>
              </a:rPr>
              <a:t>CCI (https://www.mdcalc.com/charlson-comorbidity-index-cci) </a:t>
            </a:r>
          </a:p>
          <a:p>
            <a:pPr marL="0" indent="0">
              <a:buFont typeface="Arial" panose="020b0604020202020204" pitchFamily="34" charset="0"/>
              <a:buNone/>
            </a:pPr>
            <a:r>
              <a:rPr lang="en-GB"/>
              <a:t>• </a:t>
            </a:r>
            <a:r>
              <a:rPr lang="en-US" sz="1200" b="0" i="0" u="none" strike="noStrike" kern="1200">
                <a:solidFill>
                  <a:schemeClr val="tx1">
                    <a:lumMod val="65000"/>
                    <a:lumOff val="35000"/>
                  </a:schemeClr>
                </a:solidFill>
                <a:effectLst/>
                <a:latin typeface="+mn-lt"/>
                <a:ea typeface="+mn-ea"/>
                <a:cs typeface="+mn-cs"/>
              </a:rPr>
              <a:t>REIN (https://qxmd.com/calculate/calculator_286/3-month-mortality-in-incident-elderly-esrd-patients)</a:t>
            </a:r>
          </a:p>
          <a:p>
            <a:pPr marL="0" indent="0">
              <a:buFont typeface="Arial" panose="020b0604020202020204" pitchFamily="34" charset="0"/>
              <a:buNone/>
            </a:pPr>
            <a:r>
              <a:rPr lang="en-GB"/>
              <a:t>• </a:t>
            </a:r>
            <a:r>
              <a:rPr lang="en-US" sz="1200" b="0" i="0" u="none" strike="noStrike" kern="1200" err="1">
                <a:solidFill>
                  <a:schemeClr val="tx1">
                    <a:lumMod val="65000"/>
                    <a:lumOff val="35000"/>
                  </a:schemeClr>
                </a:solidFill>
                <a:effectLst/>
                <a:latin typeface="+mn-lt"/>
                <a:ea typeface="+mn-ea"/>
                <a:cs typeface="+mn-cs"/>
              </a:rPr>
              <a:t>Thamer (http://www.pmidcalc.org/?sid=26123861&amp;newtest=Y)</a:t>
            </a:r>
          </a:p>
          <a:p>
            <a:pPr marL="0" indent="0">
              <a:buFont typeface="Arial" panose="020b0604020202020204" pitchFamily="34" charset="0"/>
              <a:buNone/>
            </a:pPr>
            <a:r>
              <a:rPr lang="en-GB"/>
              <a:t>• </a:t>
            </a:r>
            <a:r>
              <a:rPr lang="en-US" sz="1200" b="0" i="0" u="none" strike="noStrike" kern="1200">
                <a:solidFill>
                  <a:schemeClr val="tx1">
                    <a:lumMod val="65000"/>
                    <a:lumOff val="35000"/>
                  </a:schemeClr>
                </a:solidFill>
                <a:effectLst/>
                <a:latin typeface="+mn-lt"/>
                <a:ea typeface="+mn-ea"/>
                <a:cs typeface="+mn-cs"/>
              </a:rPr>
              <a:t>Obi (www.DialysisScore.com)</a:t>
            </a:r>
          </a:p>
        </p:txBody>
      </p:sp>
      <p:sp>
        <p:nvSpPr>
          <p:cNvPr id="4" name="Slide Number Placeholder 3"/>
          <p:cNvSpPr>
            <a:spLocks noGrp="1"/>
          </p:cNvSpPr>
          <p:nvPr>
            <p:ph type="sldNum" sz="quarter" idx="5"/>
          </p:nvPr>
        </p:nvSpPr>
        <p:spPr/>
        <p:txBody>
          <a:bodyPr/>
          <a:lstStyle/>
          <a:p>
            <a:fld id="{55F2DACD-BB36-F445-A070-9F1BBA6F95DB}" type="slidenum">
              <a:rPr lang="en-US" smtClean="0"/>
              <a:t>9</a:t>
            </a:fld>
            <a:endParaRPr lang="en-US"/>
          </a:p>
        </p:txBody>
      </p:sp>
    </p:spTree>
    <p:extLst>
      <p:ext uri="{BB962C8B-B14F-4D97-AF65-F5344CB8AC3E}">
        <p14:creationId val="921804441"/>
      </p:ext>
    </p:extLst>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ct val="0"/>
              </a:spcBef>
              <a:spcAft>
                <a:spcPct val="0"/>
              </a:spcAft>
              <a:buClrTx/>
              <a:buSzTx/>
              <a:buFontTx/>
              <a:buNone/>
              <a:defRPr/>
            </a:pPr>
            <a:r>
              <a:rPr lang="en-US" sz="1200" kern="1200">
                <a:solidFill>
                  <a:schemeClr val="tx1"/>
                </a:solidFill>
                <a:effectLst/>
                <a:latin typeface="+mn-lt"/>
                <a:ea typeface="+mn-ea"/>
                <a:cs typeface="+mn-cs"/>
              </a:rPr>
              <a:t>There is increasing recognition of the benefits of predialysis education on patient outcomes. Predialysis education has been shown to prolong the time to dialysis by a median of 3-6 months</a:t>
            </a:r>
            <a:r>
              <a:rPr lang="en-US" sz="1200" kern="1200" baseline="30000">
                <a:solidFill>
                  <a:schemeClr val="tx1"/>
                </a:solidFill>
                <a:effectLst/>
                <a:latin typeface="+mn-lt"/>
                <a:ea typeface="+mn-ea"/>
                <a:cs typeface="+mn-cs"/>
              </a:rPr>
              <a:t> </a:t>
            </a:r>
            <a:r>
              <a:rPr lang="en-US" sz="1200" kern="1200">
                <a:solidFill>
                  <a:schemeClr val="tx1"/>
                </a:solidFill>
                <a:effectLst/>
                <a:latin typeface="+mn-lt"/>
                <a:ea typeface="+mn-ea"/>
                <a:cs typeface="+mn-cs"/>
              </a:rPr>
              <a:t>and extend survival in CKD patients by approximately 2 years. Patients who receive predialysis education are more likely to choose self-care modalities, receive a preemptive transplant,</a:t>
            </a:r>
            <a:r>
              <a:rPr lang="en-US" sz="1200" u="none" strike="noStrike" kern="1200" baseline="30000">
                <a:solidFill>
                  <a:schemeClr val="tx1"/>
                </a:solidFill>
                <a:effectLst/>
                <a:latin typeface="+mn-lt"/>
                <a:ea typeface="+mn-ea"/>
                <a:cs typeface="+mn-cs"/>
              </a:rPr>
              <a:t> </a:t>
            </a:r>
            <a:r>
              <a:rPr lang="en-US" sz="1200" kern="1200">
                <a:solidFill>
                  <a:schemeClr val="tx1"/>
                </a:solidFill>
                <a:effectLst/>
                <a:latin typeface="+mn-lt"/>
                <a:ea typeface="+mn-ea"/>
                <a:cs typeface="+mn-cs"/>
              </a:rPr>
              <a:t>and remain employed after starting dialysis. They are also less likely to have an urgent start and spend half as many days in the hospital during the first month of dialysis.</a:t>
            </a:r>
          </a:p>
        </p:txBody>
      </p:sp>
      <p:sp>
        <p:nvSpPr>
          <p:cNvPr id="4" name="Slide Number Placeholder 3"/>
          <p:cNvSpPr>
            <a:spLocks noGrp="1"/>
          </p:cNvSpPr>
          <p:nvPr>
            <p:ph type="sldNum" sz="quarter" idx="5"/>
          </p:nvPr>
        </p:nvSpPr>
        <p:spPr/>
        <p:txBody>
          <a:bodyPr/>
          <a:lstStyle/>
          <a:p>
            <a:fld id="{55F2DACD-BB36-F445-A070-9F1BBA6F95DB}" type="slidenum">
              <a:rPr lang="en-US" smtClean="0"/>
              <a:t>10</a:t>
            </a:fld>
            <a:endParaRPr lang="en-US"/>
          </a:p>
        </p:txBody>
      </p:sp>
    </p:spTree>
    <p:extLst>
      <p:ext uri="{BB962C8B-B14F-4D97-AF65-F5344CB8AC3E}">
        <p14:creationId val="1015495733"/>
      </p:ext>
    </p:extLst>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a:solidFill>
                  <a:schemeClr val="tx1"/>
                </a:solidFill>
                <a:effectLst/>
                <a:latin typeface="+mn-lt"/>
                <a:ea typeface="+mn-ea"/>
                <a:cs typeface="+mn-cs"/>
              </a:rPr>
              <a:t>Policy: Section 152(b) of the Medicare Improvements for Patients and Providers Act (MIPPA) added KDE services as a Medicare Part B covered benefit for Medicare beneficiaries diagnosed with Stage IV CKD (severe decrease in GFR; GFR value of 15-29 ml/min/1.73 m2), who have received a referral from the physician managing the beneficiary’s kidney condition. The Centers for Medicare &amp; Medicaid Services (CMS) published regulations implementing this provision at 42 CFR 410.48. </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KDE services will be tailored to meet the needs of the individual beneficiary involved, designed to provide beneficiaries opportunities to actively participate in the choice of therapy, and provide comprehensive information regarding: </a:t>
            </a:r>
            <a:endParaRPr lang="en-US"/>
          </a:p>
          <a:p>
            <a:pPr marL="0" indent="0">
              <a:buFont typeface="Arial" panose="020b0604020202020204" pitchFamily="34" charset="0"/>
              <a:buNone/>
            </a:pPr>
            <a:r>
              <a:rPr lang="en-GB"/>
              <a:t>• </a:t>
            </a:r>
            <a:r>
              <a:rPr lang="en-US" sz="1200" kern="1200">
                <a:solidFill>
                  <a:schemeClr val="tx1"/>
                </a:solidFill>
                <a:effectLst/>
                <a:latin typeface="+mn-lt"/>
                <a:ea typeface="+mn-ea"/>
                <a:cs typeface="+mn-cs"/>
              </a:rPr>
              <a:t>Management of comorbidities, including for the purpose of delaying the need for dialysis; </a:t>
            </a:r>
          </a:p>
          <a:p>
            <a:pPr marL="0" indent="0">
              <a:buFont typeface="Arial" panose="020b0604020202020204" pitchFamily="34" charset="0"/>
              <a:buNone/>
            </a:pPr>
            <a:r>
              <a:rPr lang="en-GB"/>
              <a:t>• </a:t>
            </a:r>
            <a:r>
              <a:rPr lang="en-US" sz="1200" kern="1200">
                <a:solidFill>
                  <a:schemeClr val="tx1"/>
                </a:solidFill>
                <a:effectLst/>
                <a:latin typeface="+mn-lt"/>
                <a:ea typeface="+mn-ea"/>
                <a:cs typeface="+mn-cs"/>
              </a:rPr>
              <a:t>Prevention of uremic complications; and </a:t>
            </a:r>
          </a:p>
          <a:p>
            <a:pPr marL="0" indent="0">
              <a:buFont typeface="Arial" panose="020b0604020202020204" pitchFamily="34" charset="0"/>
              <a:buNone/>
            </a:pPr>
            <a:r>
              <a:rPr lang="en-GB"/>
              <a:t>• </a:t>
            </a:r>
            <a:r>
              <a:rPr lang="en-US" sz="1200" kern="1200">
                <a:solidFill>
                  <a:schemeClr val="tx1"/>
                </a:solidFill>
                <a:effectLst/>
                <a:latin typeface="+mn-lt"/>
                <a:ea typeface="+mn-ea"/>
                <a:cs typeface="+mn-cs"/>
              </a:rPr>
              <a:t>Each option for RRT (including HD and PD, at home and in-facility, dialysis access options, and transplantation)</a:t>
            </a:r>
          </a:p>
          <a:p>
            <a:endParaRPr lang="en-US" sz="1200" kern="1200">
              <a:solidFill>
                <a:schemeClr val="tx1"/>
              </a:solidFill>
              <a:effectLst/>
              <a:latin typeface="+mn-lt"/>
              <a:ea typeface="+mn-ea"/>
              <a:cs typeface="+mn-cs"/>
            </a:endParaRPr>
          </a:p>
          <a:p>
            <a:r>
              <a:rPr lang="en-US" sz="1200" kern="1200">
                <a:solidFill>
                  <a:schemeClr val="tx1"/>
                </a:solidFill>
                <a:effectLst/>
                <a:latin typeface="+mn-lt"/>
                <a:ea typeface="+mn-ea"/>
                <a:cs typeface="+mn-cs"/>
              </a:rPr>
              <a:t>Contractors will pay for KDE services that meet the following conditions: </a:t>
            </a:r>
          </a:p>
          <a:p>
            <a:pPr marL="0" indent="0">
              <a:buFont typeface="Arial" panose="020b0604020202020204" pitchFamily="34" charset="0"/>
              <a:buNone/>
            </a:pPr>
            <a:r>
              <a:rPr lang="en-GB"/>
              <a:t>• </a:t>
            </a:r>
            <a:r>
              <a:rPr lang="en-US" sz="1200" kern="1200">
                <a:solidFill>
                  <a:schemeClr val="tx1"/>
                </a:solidFill>
                <a:effectLst/>
                <a:latin typeface="+mn-lt"/>
                <a:ea typeface="+mn-ea"/>
                <a:cs typeface="+mn-cs"/>
              </a:rPr>
              <a:t>No more than 6 sessions of KDE services are provided in a beneficiary’s lifetime</a:t>
            </a:r>
            <a:endParaRPr lang="en-US"/>
          </a:p>
          <a:p>
            <a:pPr marL="0" indent="0">
              <a:buFont typeface="Arial" panose="020b0604020202020204" pitchFamily="34" charset="0"/>
              <a:buNone/>
            </a:pPr>
            <a:r>
              <a:rPr lang="en-GB"/>
              <a:t>• </a:t>
            </a:r>
            <a:r>
              <a:rPr lang="en-US" sz="1200" kern="1200">
                <a:solidFill>
                  <a:schemeClr val="tx1"/>
                </a:solidFill>
                <a:effectLst/>
                <a:latin typeface="+mn-lt"/>
                <a:ea typeface="+mn-ea"/>
                <a:cs typeface="+mn-cs"/>
              </a:rPr>
              <a:t>Sessions billed in increments of 1 hour (In order to bill for a session, a session must be at least 31 minutes in duration. A session that lasts at least 31 minutes, but less than 1 hour still constitutes 1 session.)</a:t>
            </a:r>
          </a:p>
          <a:p>
            <a:pPr marL="171450" indent="-171450">
              <a:buFont typeface="Arial" panose="020b0604020202020204" pitchFamily="34" charset="0"/>
              <a:buChar char="•"/>
            </a:pPr>
            <a:endParaRPr lang="en-US" sz="1200" kern="1200">
              <a:solidFill>
                <a:schemeClr val="tx1"/>
              </a:solidFill>
              <a:effectLst/>
              <a:latin typeface="+mn-lt"/>
              <a:ea typeface="+mn-ea"/>
              <a:cs typeface="+mn-cs"/>
            </a:endParaRPr>
          </a:p>
          <a:p>
            <a:pPr marL="0" indent="0">
              <a:buFont typeface="Arial" panose="020b0604020202020204" pitchFamily="34" charset="0"/>
              <a:buNone/>
            </a:pPr>
            <a:r>
              <a:rPr lang="en-US" sz="1200" kern="1200">
                <a:solidFill>
                  <a:schemeClr val="tx1"/>
                </a:solidFill>
                <a:effectLst/>
                <a:latin typeface="+mn-lt"/>
                <a:ea typeface="+mn-ea"/>
                <a:cs typeface="+mn-cs"/>
              </a:rPr>
              <a:t>Sessions furnished either individually or in a group setting of 2 to 20 individuals, that need not all be Medicare beneficiaries, and </a:t>
            </a:r>
          </a:p>
          <a:p>
            <a:r>
              <a:rPr lang="en-US" sz="1200" kern="1200">
                <a:solidFill>
                  <a:schemeClr val="tx1"/>
                </a:solidFill>
                <a:effectLst/>
                <a:latin typeface="+mn-lt"/>
                <a:ea typeface="+mn-ea"/>
                <a:cs typeface="+mn-cs"/>
              </a:rPr>
              <a:t>Furnished, upon the referral of the physician managing the beneficiary’s kidney condition, by a qualified person, meaning a: </a:t>
            </a:r>
          </a:p>
          <a:p>
            <a:pPr marL="0" indent="0">
              <a:buFont typeface="Arial" panose="020b0604020202020204" pitchFamily="34" charset="0"/>
              <a:buNone/>
            </a:pPr>
            <a:r>
              <a:rPr lang="en-GB"/>
              <a:t>• </a:t>
            </a:r>
            <a:r>
              <a:rPr lang="en-US" sz="1200" kern="1200">
                <a:solidFill>
                  <a:schemeClr val="tx1"/>
                </a:solidFill>
                <a:effectLst/>
                <a:latin typeface="+mn-lt"/>
                <a:ea typeface="+mn-ea"/>
                <a:cs typeface="+mn-cs"/>
              </a:rPr>
              <a:t>physician, physician’s assistant, nurse practitioner, or clinical nurse specialist;</a:t>
            </a:r>
          </a:p>
          <a:p>
            <a:pPr marL="0" indent="0">
              <a:buFont typeface="Arial" panose="020b0604020202020204" pitchFamily="34" charset="0"/>
              <a:buNone/>
            </a:pPr>
            <a:r>
              <a:rPr lang="en-GB"/>
              <a:t>• </a:t>
            </a:r>
            <a:r>
              <a:rPr lang="en-US" sz="1200" kern="1200">
                <a:solidFill>
                  <a:schemeClr val="tx1"/>
                </a:solidFill>
                <a:effectLst/>
                <a:latin typeface="+mn-lt"/>
                <a:ea typeface="+mn-ea"/>
                <a:cs typeface="+mn-cs"/>
              </a:rPr>
              <a:t>hospital, critical access hospital (CAH), comprehensive outpatient rehabilitation facility (CORF), home health agency (HHA), or hospice, that is located in a rural area; or </a:t>
            </a:r>
            <a:endParaRPr lang="en-US"/>
          </a:p>
          <a:p>
            <a:pPr marL="0" indent="0">
              <a:buFont typeface="Arial" panose="020b0604020202020204" pitchFamily="34" charset="0"/>
              <a:buNone/>
            </a:pPr>
            <a:r>
              <a:rPr lang="en-GB"/>
              <a:t>• </a:t>
            </a:r>
            <a:r>
              <a:rPr lang="en-US" sz="1200" kern="1200">
                <a:solidFill>
                  <a:schemeClr val="tx1"/>
                </a:solidFill>
                <a:effectLst/>
                <a:latin typeface="+mn-lt"/>
                <a:ea typeface="+mn-ea"/>
                <a:cs typeface="+mn-cs"/>
              </a:rPr>
              <a:t>hospital or CAH that is paid as if it were located in a rural area (hospitals and CAHs reclassified as rural under section 42 CFR 412.103). </a:t>
            </a:r>
          </a:p>
          <a:p>
            <a:pPr marL="0" indent="0">
              <a:buFont typeface="Arial" panose="020b0604020202020204" pitchFamily="34" charset="0"/>
              <a:buNone/>
            </a:pPr>
            <a:endParaRPr lang="en-US" sz="1200" kern="1200">
              <a:solidFill>
                <a:schemeClr val="tx1"/>
              </a:solidFill>
              <a:effectLst/>
              <a:latin typeface="+mn-lt"/>
              <a:ea typeface="+mn-ea"/>
              <a:cs typeface="+mn-cs"/>
            </a:endParaRPr>
          </a:p>
          <a:p>
            <a:pPr marL="0" indent="0">
              <a:buFont typeface="Arial" panose="020b0604020202020204" pitchFamily="34" charset="0"/>
              <a:buNone/>
            </a:pPr>
            <a:r>
              <a:rPr lang="en-US"/>
              <a:t>https://www.cms.gov/Regulations-and-Guidance/Guidance/Transmittals/downloads/R1876CP.pdf </a:t>
            </a:r>
          </a:p>
        </p:txBody>
      </p:sp>
      <p:sp>
        <p:nvSpPr>
          <p:cNvPr id="4" name="Slide Number Placeholder 3"/>
          <p:cNvSpPr>
            <a:spLocks noGrp="1"/>
          </p:cNvSpPr>
          <p:nvPr>
            <p:ph type="sldNum" sz="quarter" idx="5"/>
          </p:nvPr>
        </p:nvSpPr>
        <p:spPr/>
        <p:txBody>
          <a:bodyPr/>
          <a:lstStyle/>
          <a:p>
            <a:fld id="{55F2DACD-BB36-F445-A070-9F1BBA6F95DB}" type="slidenum">
              <a:rPr lang="en-US" smtClean="0"/>
              <a:t>11</a:t>
            </a:fld>
            <a:endParaRPr lang="en-US"/>
          </a:p>
        </p:txBody>
      </p:sp>
    </p:spTree>
    <p:extLst>
      <p:ext uri="{BB962C8B-B14F-4D97-AF65-F5344CB8AC3E}">
        <p14:creationId val="3309251088"/>
      </p:ext>
    </p:extLst>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nvGrpSpPr>
      <p:grpSpPr>
        <a:xfrm>
          <a:off x="0" y="0"/>
          <a: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 kidney disease lesson builder is available that meets the needs to deliver the kidney disease education services benefit under MIPPA.</a:t>
            </a:r>
          </a:p>
          <a:p>
            <a:endParaRPr lang="en-US"/>
          </a:p>
          <a:p>
            <a:r>
              <a:rPr lang="en-US"/>
              <a:t>https://www.niddk.nih.gov/health-information/communication-programs/nkdep/identify-manage-patients/kidney-disease-education-lesson-builder </a:t>
            </a:r>
          </a:p>
        </p:txBody>
      </p:sp>
      <p:sp>
        <p:nvSpPr>
          <p:cNvPr id="4" name="Slide Number Placeholder 3"/>
          <p:cNvSpPr>
            <a:spLocks noGrp="1"/>
          </p:cNvSpPr>
          <p:nvPr>
            <p:ph type="sldNum" sz="quarter" idx="5"/>
          </p:nvPr>
        </p:nvSpPr>
        <p:spPr/>
        <p:txBody>
          <a:bodyPr/>
          <a:lstStyle/>
          <a:p>
            <a:fld id="{55F2DACD-BB36-F445-A070-9F1BBA6F95DB}" type="slidenum">
              <a:rPr lang="en-US" smtClean="0"/>
              <a:t>12</a:t>
            </a:fld>
            <a:endParaRPr lang="en-US"/>
          </a:p>
        </p:txBody>
      </p:sp>
    </p:spTree>
    <p:extLst>
      <p:ext uri="{BB962C8B-B14F-4D97-AF65-F5344CB8AC3E}">
        <p14:creationId val="1698670664"/>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image" Target="../media/image2.emf" /><Relationship Id="rId3"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image" Target="../media/image2.emf" /><Relationship Id="rId2" Type="http://schemas.openxmlformats.org/officeDocument/2006/relationships/image" Target="../media/image1.png" /><Relationship Id="rId3"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Title Slide">
    <p:bg>
      <p:bgRef idx="1003">
        <a:schemeClr val="bg2"/>
      </p:bgRef>
    </p:bg>
    <p:spTree>
      <p:nvGrpSpPr>
        <p:cNvPr id="1" name=""/>
        <p:cNvGrpSpPr/>
        <p:nvPr/>
      </p:nvGrpSpPr>
      <p:grpSpPr>
        <a:xfrm>
          <a:off x="0" y="0"/>
          <a:ext cx="0" cy="0"/>
        </a:xfrm>
      </p:grpSpPr>
      <p:sp>
        <p:nvSpPr>
          <p:cNvPr id="2" name="Title 1"/>
          <p:cNvSpPr>
            <a:spLocks noGrp="1"/>
          </p:cNvSpPr>
          <p:nvPr>
            <p:ph type="ctrTitle" hasCustomPrompt="1"/>
          </p:nvPr>
        </p:nvSpPr>
        <p:spPr>
          <a:xfrm>
            <a:off x="5071656" y="2079107"/>
            <a:ext cx="6252184" cy="1806416"/>
          </a:xfrm>
        </p:spPr>
        <p:txBody>
          <a:bodyPr anchor="t">
            <a:normAutofit/>
          </a:bodyPr>
          <a:lstStyle>
            <a:lvl1pPr algn="l">
              <a:defRPr sz="4800" b="1" i="0">
                <a:solidFill>
                  <a:schemeClr val="accent1"/>
                </a:solidFill>
                <a:latin typeface="Segoe"/>
                <a:cs typeface="Segoe"/>
              </a:defRPr>
            </a:lvl1pPr>
          </a:lstStyle>
          <a:p>
            <a:r>
              <a:rPr lang="en-US"/>
              <a:t>CLICK TO EDIT MASTER TITLE STYLE</a:t>
            </a:r>
          </a:p>
        </p:txBody>
      </p:sp>
      <p:sp>
        <p:nvSpPr>
          <p:cNvPr id="3" name="Subtitle 2"/>
          <p:cNvSpPr>
            <a:spLocks noGrp="1"/>
          </p:cNvSpPr>
          <p:nvPr>
            <p:ph type="subTitle" idx="1"/>
          </p:nvPr>
        </p:nvSpPr>
        <p:spPr>
          <a:xfrm>
            <a:off x="5063760" y="3886825"/>
            <a:ext cx="6277841" cy="1655762"/>
          </a:xfrm>
        </p:spPr>
        <p:txBody>
          <a:bodyPr>
            <a:normAutofit/>
          </a:bodyPr>
          <a:lstStyle>
            <a:lvl1pPr marL="0" indent="0" algn="l">
              <a:buNone/>
              <a:defRPr sz="3200" b="0" i="1">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p:cNvSpPr/>
          <p:nvPr userDrawn="1"/>
        </p:nvSpPr>
        <p:spPr>
          <a:xfrm>
            <a:off x="0" y="5621384"/>
            <a:ext cx="12192000" cy="1236616"/>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 name="Picture 3"/>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8840413" y="5472611"/>
            <a:ext cx="3005648" cy="1534161"/>
          </a:xfrm>
          <a:prstGeom prst="rect">
            <a:avLst/>
          </a:prstGeom>
        </p:spPr>
      </p:pic>
      <p:pic>
        <p:nvPicPr>
          <p:cNvPr id="6" name="Picture 5" descr="ASN_CLOVER_CROPPED.eps"/>
          <p:cNvPicPr>
            <a:picLocks noChangeAspect="1"/>
          </p:cNvPicPr>
          <p:nvPr userDrawn="1"/>
        </p:nvPicPr>
        <p:blipFill>
          <a:blip r:embed="rId2">
            <a:alphaModFix amt="27000"/>
            <a:extLst>
              <a:ext uri="{28A0092B-C50C-407E-A947-70E740481C1C}">
                <a14:useLocalDpi xmlns:a14="http://schemas.microsoft.com/office/drawing/2010/main" val="0"/>
              </a:ext>
            </a:extLst>
          </a:blip>
          <a:stretch>
            <a:fillRect/>
          </a:stretch>
        </p:blipFill>
        <p:spPr>
          <a:xfrm>
            <a:off x="0" y="0"/>
            <a:ext cx="4559300" cy="3937000"/>
          </a:xfrm>
          <a:prstGeom prst="rect">
            <a:avLst/>
          </a:prstGeom>
        </p:spPr>
      </p:pic>
    </p:spTree>
    <p:extLst>
      <p:ext uri="{BB962C8B-B14F-4D97-AF65-F5344CB8AC3E}">
        <p14:creationId val="2663316753"/>
      </p:ext>
    </p:extLst>
  </p:cSld>
  <p:clrMapOvr>
    <a:overrideClrMapping bg1="lt1" tx1="dk1" bg2="lt2" tx2="dk2" accent1="accent1" accent2="accent2" accent3="accent3" accent4="accent4" accent5="accent5" accent6="accent6" hlink="hlink" folHlink="folHlink"/>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Content with Caption">
    <p:spTree>
      <p:nvGrpSpPr>
        <p:cNvPr id="1" name=""/>
        <p:cNvGrpSpPr/>
        <p:nvPr/>
      </p:nvGrpSpPr>
      <p:grpSpPr>
        <a:xfrm>
          <a:off x="0" y="0"/>
          <a:ext cx="0" cy="0"/>
        </a:xfrm>
      </p:grpSpPr>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750663715"/>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Content with Caption">
    <p:spTree>
      <p:nvGrpSpPr>
        <p:cNvPr id="1" name=""/>
        <p:cNvGrpSpPr/>
        <p:nvPr/>
      </p:nvGrpSpPr>
      <p:grpSpPr>
        <a:xfrm>
          <a:off x="0" y="0"/>
          <a:ext cx="0" cy="0"/>
        </a:xfrm>
      </p:grpSpPr>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4161999967"/>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Section Header">
    <p:spTree>
      <p:nvGrpSpPr>
        <p:cNvPr id="1" name=""/>
        <p:cNvGrpSpPr/>
        <p:nvPr/>
      </p:nvGrpSpPr>
      <p:grpSpPr>
        <a:xfrm>
          <a:off x="0" y="0"/>
          <a:ext cx="0" cy="0"/>
        </a:xfrm>
      </p:grpSpPr>
      <p:sp>
        <p:nvSpPr>
          <p:cNvPr id="3" name="Text Placeholder 2"/>
          <p:cNvSpPr>
            <a:spLocks noGrp="1"/>
          </p:cNvSpPr>
          <p:nvPr>
            <p:ph type="body" idx="1"/>
          </p:nvPr>
        </p:nvSpPr>
        <p:spPr>
          <a:xfrm>
            <a:off x="4751571" y="3925200"/>
            <a:ext cx="6542590" cy="1007584"/>
          </a:xfrm>
        </p:spPr>
        <p:txBody>
          <a:bodyPr>
            <a:normAutofit/>
          </a:bodyPr>
          <a:lstStyle>
            <a:lvl1pPr marL="0" indent="0">
              <a:buNone/>
              <a:defRPr sz="3200">
                <a:solidFill>
                  <a:schemeClr val="tx1">
                    <a:lumMod val="65000"/>
                    <a:lumOff val="3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4724927" y="2451028"/>
            <a:ext cx="7467073" cy="830997"/>
          </a:xfrm>
          <a:prstGeom prst="rect">
            <a:avLst/>
          </a:prstGeom>
          <a:solidFill>
            <a:schemeClr val="accent3"/>
          </a:solidFill>
        </p:spPr>
        <p:txBody>
          <a:bodyPr wrap="square" rtlCol="0">
            <a:spAutoFit/>
          </a:bodyPr>
          <a:lstStyle/>
          <a:p>
            <a:endParaRPr lang="en-US" sz="4800"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4559300" cy="3937000"/>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0" name="Subtitle 2"/>
          <p:cNvSpPr>
            <a:spLocks noGrp="1"/>
          </p:cNvSpPr>
          <p:nvPr>
            <p:ph type="subTitle" idx="10" hasCustomPrompt="1"/>
          </p:nvPr>
        </p:nvSpPr>
        <p:spPr>
          <a:xfrm>
            <a:off x="4850606" y="2519219"/>
            <a:ext cx="7228155" cy="775460"/>
          </a:xfrm>
        </p:spPr>
        <p:txBody>
          <a:bodyPr>
            <a:noAutofit/>
          </a:bodyPr>
          <a:lstStyle>
            <a:lvl1pPr marL="0" indent="0" algn="l">
              <a:buNone/>
              <a:defRPr sz="48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B66F2423-F400-49C6-AA94-7838DE5DAEC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4093068769"/>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and Content">
    <p:spTree>
      <p:nvGrpSpPr>
        <p:cNvPr id="1" name=""/>
        <p:cNvGrpSpPr/>
        <p:nvPr/>
      </p:nvGrpSpPr>
      <p:grpSpPr>
        <a:xfrm>
          <a:off x="0" y="0"/>
          <a:ext cx="0" cy="0"/>
        </a:xfrm>
      </p:grpSpPr>
      <p:sp>
        <p:nvSpPr>
          <p:cNvPr id="2" name="Title 1"/>
          <p:cNvSpPr>
            <a:spLocks noGrp="1"/>
          </p:cNvSpPr>
          <p:nvPr>
            <p:ph type="title"/>
          </p:nvPr>
        </p:nvSpPr>
        <p:spPr>
          <a:xfrm>
            <a:off x="829318" y="1457433"/>
            <a:ext cx="10515600" cy="1082404"/>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838200" y="2788491"/>
            <a:ext cx="10515600" cy="3388471"/>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TextBox 3"/>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9" name="Picture 8"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0"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1" name="Picture 10">
            <a:extLst>
              <a:ext uri="{FF2B5EF4-FFF2-40B4-BE49-F238E27FC236}">
                <a16:creationId xmlns:a16="http://schemas.microsoft.com/office/drawing/2014/main" id="{EC050D15-1E24-444E-A723-6D75A9DC87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1503604168"/>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and Content">
    <p:spTree>
      <p:nvGrpSpPr>
        <p:cNvPr id="1" name=""/>
        <p:cNvGrpSpPr/>
        <p:nvPr/>
      </p:nvGrpSpPr>
      <p:grpSpPr>
        <a:xfrm>
          <a:off x="0" y="0"/>
          <a:ext cx="0" cy="0"/>
        </a:xfrm>
      </p:grpSpPr>
      <p:sp>
        <p:nvSpPr>
          <p:cNvPr id="2" name="Title 1"/>
          <p:cNvSpPr>
            <a:spLocks noGrp="1"/>
          </p:cNvSpPr>
          <p:nvPr>
            <p:ph type="title"/>
          </p:nvPr>
        </p:nvSpPr>
        <p:spPr>
          <a:xfrm>
            <a:off x="829318" y="1457433"/>
            <a:ext cx="10515600" cy="1082404"/>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838200" y="2788491"/>
            <a:ext cx="10515600" cy="3388471"/>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1" name="Picture 10">
            <a:extLst>
              <a:ext uri="{FF2B5EF4-FFF2-40B4-BE49-F238E27FC236}">
                <a16:creationId xmlns:a16="http://schemas.microsoft.com/office/drawing/2014/main" id="{EC050D15-1E24-444E-A723-6D75A9DC871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912608000"/>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wo Content">
    <p:spTree>
      <p:nvGrpSpPr>
        <p:cNvPr id="1" name=""/>
        <p:cNvGrpSpPr/>
        <p:nvPr/>
      </p:nvGrpSpPr>
      <p:grpSpPr>
        <a:xfrm>
          <a:off x="0" y="0"/>
          <a:ext cx="0" cy="0"/>
        </a:xfrm>
      </p:grpSpPr>
      <p:sp>
        <p:nvSpPr>
          <p:cNvPr id="2" name="Title 1"/>
          <p:cNvSpPr>
            <a:spLocks noGrp="1"/>
          </p:cNvSpPr>
          <p:nvPr>
            <p:ph type="title"/>
          </p:nvPr>
        </p:nvSpPr>
        <p:spPr>
          <a:xfrm>
            <a:off x="838200" y="1420887"/>
            <a:ext cx="10515600" cy="944723"/>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sz="half" idx="1"/>
          </p:nvPr>
        </p:nvSpPr>
        <p:spPr>
          <a:xfrm>
            <a:off x="838200" y="2806252"/>
            <a:ext cx="5181600" cy="3370710"/>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41773"/>
            <a:ext cx="5181600" cy="3335189"/>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5"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D1BFCCBF-2E7B-4C54-B079-37525BF703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1167041301"/>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wo Content">
    <p:spTree>
      <p:nvGrpSpPr>
        <p:cNvPr id="1" name=""/>
        <p:cNvGrpSpPr/>
        <p:nvPr/>
      </p:nvGrpSpPr>
      <p:grpSpPr>
        <a:xfrm>
          <a:off x="0" y="0"/>
          <a:ext cx="0" cy="0"/>
        </a:xfrm>
      </p:grpSpPr>
      <p:sp>
        <p:nvSpPr>
          <p:cNvPr id="2" name="Title 1"/>
          <p:cNvSpPr>
            <a:spLocks noGrp="1"/>
          </p:cNvSpPr>
          <p:nvPr>
            <p:ph type="title"/>
          </p:nvPr>
        </p:nvSpPr>
        <p:spPr>
          <a:xfrm>
            <a:off x="838200" y="1420887"/>
            <a:ext cx="10515600" cy="944723"/>
          </a:xfrm>
        </p:spPr>
        <p:txBody>
          <a:bodyPr>
            <a:normAutofit/>
          </a:bodyPr>
          <a:lstStyle>
            <a:lvl1pPr>
              <a:defRPr sz="4000" b="1" i="0">
                <a:solidFill>
                  <a:schemeClr val="accent3"/>
                </a:solidFill>
                <a:latin typeface="Segoe"/>
                <a:cs typeface="Segoe"/>
              </a:defRPr>
            </a:lvl1pPr>
          </a:lstStyle>
          <a:p>
            <a:r>
              <a:rPr lang="en-US"/>
              <a:t>Click to edit Master title style</a:t>
            </a:r>
          </a:p>
        </p:txBody>
      </p:sp>
      <p:sp>
        <p:nvSpPr>
          <p:cNvPr id="3" name="Content Placeholder 2"/>
          <p:cNvSpPr>
            <a:spLocks noGrp="1"/>
          </p:cNvSpPr>
          <p:nvPr>
            <p:ph sz="half" idx="1"/>
          </p:nvPr>
        </p:nvSpPr>
        <p:spPr>
          <a:xfrm>
            <a:off x="838200" y="2806252"/>
            <a:ext cx="5181600" cy="3370710"/>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841773"/>
            <a:ext cx="5181600" cy="3335189"/>
          </a:xfrm>
        </p:spPr>
        <p:txBody>
          <a:bodyPr/>
          <a:lstStyle>
            <a:lvl1pPr>
              <a:defRPr>
                <a:solidFill>
                  <a:schemeClr val="tx1">
                    <a:lumMod val="65000"/>
                    <a:lumOff val="35000"/>
                  </a:schemeClr>
                </a:solidFill>
                <a:latin typeface="Segoe"/>
                <a:cs typeface="Segoe"/>
              </a:defRPr>
            </a:lvl1pPr>
            <a:lvl2pPr>
              <a:defRPr>
                <a:solidFill>
                  <a:schemeClr val="tx1">
                    <a:lumMod val="65000"/>
                    <a:lumOff val="35000"/>
                  </a:schemeClr>
                </a:solidFill>
                <a:latin typeface="Segoe"/>
                <a:cs typeface="Segoe"/>
              </a:defRPr>
            </a:lvl2pPr>
            <a:lvl3pPr>
              <a:defRPr>
                <a:solidFill>
                  <a:schemeClr val="tx1">
                    <a:lumMod val="65000"/>
                    <a:lumOff val="35000"/>
                  </a:schemeClr>
                </a:solidFill>
                <a:latin typeface="Segoe"/>
                <a:cs typeface="Segoe"/>
              </a:defRPr>
            </a:lvl3pPr>
            <a:lvl4pPr>
              <a:defRPr>
                <a:solidFill>
                  <a:schemeClr val="tx1">
                    <a:lumMod val="65000"/>
                    <a:lumOff val="35000"/>
                  </a:schemeClr>
                </a:solidFill>
                <a:latin typeface="Segoe"/>
                <a:cs typeface="Segoe"/>
              </a:defRPr>
            </a:lvl4pPr>
            <a:lvl5pPr>
              <a:defRPr>
                <a:solidFill>
                  <a:schemeClr val="tx1">
                    <a:lumMod val="65000"/>
                    <a:lumOff val="35000"/>
                  </a:schemeClr>
                </a:solidFill>
                <a:latin typeface="Segoe"/>
                <a:cs typeface="Sego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3" name="Picture 12">
            <a:extLst>
              <a:ext uri="{FF2B5EF4-FFF2-40B4-BE49-F238E27FC236}">
                <a16:creationId xmlns:a16="http://schemas.microsoft.com/office/drawing/2014/main" id="{D1BFCCBF-2E7B-4C54-B079-37525BF7033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2619641365"/>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itle Only">
    <p:spTree>
      <p:nvGrpSpPr>
        <p:cNvPr id="1" name=""/>
        <p:cNvGrpSpPr/>
        <p:nvPr/>
      </p:nvGrpSpPr>
      <p:grpSpPr>
        <a:xfrm>
          <a:off x="0" y="0"/>
          <a:ext cx="0" cy="0"/>
        </a:xfrm>
      </p:grpSpPr>
      <p:sp>
        <p:nvSpPr>
          <p:cNvPr id="2" name="Title 1"/>
          <p:cNvSpPr>
            <a:spLocks noGrp="1"/>
          </p:cNvSpPr>
          <p:nvPr>
            <p:ph type="title" hasCustomPrompt="1"/>
          </p:nvPr>
        </p:nvSpPr>
        <p:spPr>
          <a:xfrm>
            <a:off x="1264510" y="1234396"/>
            <a:ext cx="10515600" cy="722708"/>
          </a:xfrm>
        </p:spPr>
        <p:txBody>
          <a:bodyPr>
            <a:normAutofit/>
          </a:bodyPr>
          <a:lstStyle>
            <a:lvl1pPr>
              <a:defRPr sz="2400" b="1" i="0">
                <a:solidFill>
                  <a:schemeClr val="accent2"/>
                </a:solidFill>
                <a:latin typeface="Segoe"/>
                <a:cs typeface="Segoe"/>
              </a:defRPr>
            </a:lvl1pPr>
          </a:lstStyle>
          <a:p>
            <a:r>
              <a:rPr lang="en-US"/>
              <a:t>CLICK TO EDIT MASTER TITLE STYLE</a:t>
            </a:r>
          </a:p>
        </p:txBody>
      </p:sp>
      <p:sp>
        <p:nvSpPr>
          <p:cNvPr id="5" name="Chart Placeholder 4"/>
          <p:cNvSpPr>
            <a:spLocks noGrp="1"/>
          </p:cNvSpPr>
          <p:nvPr>
            <p:ph type="chart" sz="quarter" idx="10"/>
          </p:nvPr>
        </p:nvSpPr>
        <p:spPr>
          <a:xfrm>
            <a:off x="1260734" y="1998427"/>
            <a:ext cx="9583738" cy="3906837"/>
          </a:xfrm>
        </p:spPr>
        <p:txBody>
          <a:bodyPr/>
          <a:lstStyle/>
          <a:p>
            <a:endParaRPr lang="en-US"/>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0" name="Picture 9"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1"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2" name="Subtitle 2"/>
          <p:cNvSpPr>
            <a:spLocks noGrp="1"/>
          </p:cNvSpPr>
          <p:nvPr>
            <p:ph type="subTitle" idx="11" hasCustomPrompt="1"/>
          </p:nvPr>
        </p:nvSpPr>
        <p:spPr>
          <a:xfrm>
            <a:off x="6129537" y="352365"/>
            <a:ext cx="6062463" cy="366959"/>
          </a:xfrm>
        </p:spPr>
        <p:txBody>
          <a:bodyPr>
            <a:noAutofit/>
          </a:bodyPr>
          <a:lstStyle>
            <a:lvl1pPr marL="0" indent="0" algn="l">
              <a:buNone/>
              <a:defRPr sz="2000" b="1" i="0" cap="all">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3" name="Picture 12">
            <a:extLst>
              <a:ext uri="{FF2B5EF4-FFF2-40B4-BE49-F238E27FC236}">
                <a16:creationId xmlns:a16="http://schemas.microsoft.com/office/drawing/2014/main" id="{A718824C-707F-414C-9461-7697E7078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597465517"/>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itle Only">
    <p:spTree>
      <p:nvGrpSpPr>
        <p:cNvPr id="1" name=""/>
        <p:cNvGrpSpPr/>
        <p:nvPr/>
      </p:nvGrpSpPr>
      <p:grpSpPr>
        <a:xfrm>
          <a:off x="0" y="0"/>
          <a:ext cx="0" cy="0"/>
        </a:xfrm>
      </p:grpSpPr>
      <p:sp>
        <p:nvSpPr>
          <p:cNvPr id="2" name="Title 1"/>
          <p:cNvSpPr>
            <a:spLocks noGrp="1"/>
          </p:cNvSpPr>
          <p:nvPr>
            <p:ph type="title" hasCustomPrompt="1"/>
          </p:nvPr>
        </p:nvSpPr>
        <p:spPr>
          <a:xfrm>
            <a:off x="1264510" y="1234396"/>
            <a:ext cx="10515600" cy="722708"/>
          </a:xfrm>
        </p:spPr>
        <p:txBody>
          <a:bodyPr>
            <a:normAutofit/>
          </a:bodyPr>
          <a:lstStyle>
            <a:lvl1pPr>
              <a:defRPr sz="2400" b="1" i="0">
                <a:solidFill>
                  <a:schemeClr val="accent2"/>
                </a:solidFill>
                <a:latin typeface="Segoe"/>
                <a:cs typeface="Segoe"/>
              </a:defRPr>
            </a:lvl1pPr>
          </a:lstStyle>
          <a:p>
            <a:r>
              <a:rPr lang="en-US"/>
              <a:t>CLICK TO EDIT MASTER TITLE STYLE</a:t>
            </a:r>
          </a:p>
        </p:txBody>
      </p:sp>
      <p:sp>
        <p:nvSpPr>
          <p:cNvPr id="5" name="Chart Placeholder 4"/>
          <p:cNvSpPr>
            <a:spLocks noGrp="1"/>
          </p:cNvSpPr>
          <p:nvPr>
            <p:ph type="chart" sz="quarter" idx="10"/>
          </p:nvPr>
        </p:nvSpPr>
        <p:spPr>
          <a:xfrm>
            <a:off x="1260734" y="1998427"/>
            <a:ext cx="9583738" cy="3906837"/>
          </a:xfrm>
        </p:spPr>
        <p:txBody>
          <a:bodyPr/>
          <a:lstStyle/>
          <a:p>
            <a:endParaRPr lang="en-US"/>
          </a:p>
        </p:txBody>
      </p:sp>
      <p:sp>
        <p:nvSpPr>
          <p:cNvPr id="7" name="Rectangle 6"/>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0" name="Picture 9"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1"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pic>
        <p:nvPicPr>
          <p:cNvPr id="13" name="Picture 12">
            <a:extLst>
              <a:ext uri="{FF2B5EF4-FFF2-40B4-BE49-F238E27FC236}">
                <a16:creationId xmlns:a16="http://schemas.microsoft.com/office/drawing/2014/main" id="{A718824C-707F-414C-9461-7697E70785B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3710444813"/>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Content with Caption">
    <p:spTree>
      <p:nvGrpSpPr>
        <p:cNvPr id="1" name=""/>
        <p:cNvGrpSpPr/>
        <p:nvPr/>
      </p:nvGrpSpPr>
      <p:grpSpPr>
        <a:xfrm>
          <a:off x="0" y="0"/>
          <a:ext cx="0" cy="0"/>
        </a:xfrm>
      </p:grpSpPr>
      <p:sp>
        <p:nvSpPr>
          <p:cNvPr id="2" name="Title 1"/>
          <p:cNvSpPr>
            <a:spLocks noGrp="1"/>
          </p:cNvSpPr>
          <p:nvPr>
            <p:ph type="title"/>
          </p:nvPr>
        </p:nvSpPr>
        <p:spPr>
          <a:xfrm>
            <a:off x="875313" y="1327492"/>
            <a:ext cx="3932237" cy="1088015"/>
          </a:xfrm>
        </p:spPr>
        <p:txBody>
          <a:bodyPr anchor="t">
            <a:normAutofit/>
          </a:bodyPr>
          <a:lstStyle>
            <a:lvl1pPr>
              <a:defRPr sz="3600" b="1" i="0">
                <a:solidFill>
                  <a:schemeClr val="accent2"/>
                </a:solidFill>
                <a:latin typeface="Segoe"/>
                <a:cs typeface="Segoe"/>
              </a:defRPr>
            </a:lvl1pPr>
          </a:lstStyle>
          <a:p>
            <a:r>
              <a:rPr lang="en-US"/>
              <a:t>Click to edit Master title style</a:t>
            </a:r>
          </a:p>
        </p:txBody>
      </p:sp>
      <p:sp>
        <p:nvSpPr>
          <p:cNvPr id="3" name="Content Placeholder 2"/>
          <p:cNvSpPr>
            <a:spLocks noGrp="1"/>
          </p:cNvSpPr>
          <p:nvPr>
            <p:ph idx="1"/>
          </p:nvPr>
        </p:nvSpPr>
        <p:spPr>
          <a:xfrm>
            <a:off x="5183188" y="1314320"/>
            <a:ext cx="6172200" cy="4546730"/>
          </a:xfrm>
        </p:spPr>
        <p:txBody>
          <a:bodyPr>
            <a:normAutofit/>
          </a:bodyPr>
          <a:lstStyle>
            <a:lvl1pPr>
              <a:defRPr sz="2400">
                <a:solidFill>
                  <a:schemeClr val="tx1">
                    <a:lumMod val="65000"/>
                    <a:lumOff val="35000"/>
                  </a:schemeClr>
                </a:solidFill>
                <a:latin typeface="Segoe"/>
                <a:cs typeface="Segoe"/>
              </a:defRPr>
            </a:lvl1pPr>
            <a:lvl2pPr>
              <a:defRPr sz="2000">
                <a:solidFill>
                  <a:schemeClr val="tx1">
                    <a:lumMod val="65000"/>
                    <a:lumOff val="35000"/>
                  </a:schemeClr>
                </a:solidFill>
                <a:latin typeface="Segoe"/>
                <a:cs typeface="Segoe"/>
              </a:defRPr>
            </a:lvl2pPr>
            <a:lvl3pPr>
              <a:defRPr sz="1800">
                <a:solidFill>
                  <a:schemeClr val="tx1">
                    <a:lumMod val="65000"/>
                    <a:lumOff val="35000"/>
                  </a:schemeClr>
                </a:solidFill>
                <a:latin typeface="Segoe"/>
                <a:cs typeface="Segoe"/>
              </a:defRPr>
            </a:lvl3pPr>
            <a:lvl4pPr>
              <a:defRPr sz="1600">
                <a:solidFill>
                  <a:schemeClr val="tx1">
                    <a:lumMod val="65000"/>
                    <a:lumOff val="35000"/>
                  </a:schemeClr>
                </a:solidFill>
                <a:latin typeface="Segoe"/>
                <a:cs typeface="Segoe"/>
              </a:defRPr>
            </a:lvl4pPr>
            <a:lvl5pPr>
              <a:defRPr sz="1600">
                <a:solidFill>
                  <a:schemeClr val="tx1">
                    <a:lumMod val="65000"/>
                    <a:lumOff val="35000"/>
                  </a:schemeClr>
                </a:solidFill>
                <a:latin typeface="Segoe"/>
                <a:cs typeface="Segoe"/>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70381" y="2655282"/>
            <a:ext cx="3901644" cy="3213705"/>
          </a:xfrm>
        </p:spPr>
        <p:txBody>
          <a:bodyPr/>
          <a:lstStyle>
            <a:lvl1pPr marL="0" indent="0">
              <a:buNone/>
              <a:defRPr sz="1600">
                <a:solidFill>
                  <a:schemeClr val="tx1">
                    <a:lumMod val="65000"/>
                    <a:lumOff val="3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p:cNvSpPr/>
          <p:nvPr userDrawn="1"/>
        </p:nvSpPr>
        <p:spPr>
          <a:xfrm>
            <a:off x="0" y="6136456"/>
            <a:ext cx="12192000" cy="721544"/>
          </a:xfrm>
          <a:prstGeom prst="rect">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userDrawn="1"/>
        </p:nvSpPr>
        <p:spPr>
          <a:xfrm>
            <a:off x="6108212" y="337460"/>
            <a:ext cx="6083788" cy="369332"/>
          </a:xfrm>
          <a:prstGeom prst="rect">
            <a:avLst/>
          </a:prstGeom>
          <a:solidFill>
            <a:schemeClr val="accent3"/>
          </a:solidFill>
        </p:spPr>
        <p:txBody>
          <a:bodyPr wrap="square" rtlCol="0">
            <a:spAutoFit/>
          </a:bodyPr>
          <a:lstStyle/>
          <a:p>
            <a:endParaRPr lang="en-US" b="1" i="0">
              <a:solidFill>
                <a:schemeClr val="bg1"/>
              </a:solidFill>
              <a:latin typeface="Segoe"/>
              <a:cs typeface="Segoe"/>
            </a:endParaRPr>
          </a:p>
        </p:txBody>
      </p:sp>
      <p:pic>
        <p:nvPicPr>
          <p:cNvPr id="11" name="Picture 10" descr="ASN_CLOVER_CROPPED.eps"/>
          <p:cNvPicPr>
            <a:picLocks noChangeAspect="1"/>
          </p:cNvPicPr>
          <p:nvPr userDrawn="1"/>
        </p:nvPicPr>
        <p:blipFill>
          <a:blip r:embed="rId1">
            <a:alphaModFix amt="27000"/>
            <a:extLst>
              <a:ext uri="{28A0092B-C50C-407E-A947-70E740481C1C}">
                <a14:useLocalDpi xmlns:a14="http://schemas.microsoft.com/office/drawing/2010/main" val="0"/>
              </a:ext>
            </a:extLst>
          </a:blip>
          <a:stretch>
            <a:fillRect/>
          </a:stretch>
        </p:blipFill>
        <p:spPr>
          <a:xfrm>
            <a:off x="0" y="0"/>
            <a:ext cx="1611799" cy="1391804"/>
          </a:xfrm>
          <a:prstGeom prst="rect">
            <a:avLst/>
          </a:prstGeom>
        </p:spPr>
      </p:pic>
      <p:sp>
        <p:nvSpPr>
          <p:cNvPr id="12" name="Slide Number Placeholder 4"/>
          <p:cNvSpPr>
            <a:spLocks noGrp="1"/>
          </p:cNvSpPr>
          <p:nvPr>
            <p:ph type="sldNum" sz="quarter" idx="4"/>
          </p:nvPr>
        </p:nvSpPr>
        <p:spPr>
          <a:xfrm>
            <a:off x="161667" y="6330695"/>
            <a:ext cx="640122" cy="365125"/>
          </a:xfrm>
          <a:prstGeom prst="rect">
            <a:avLst/>
          </a:prstGeom>
        </p:spPr>
        <p:txBody>
          <a:bodyPr vert="horz" lIns="91440" tIns="45720" rIns="91440" bIns="45720" rtlCol="0" anchor="ctr"/>
          <a:lstStyle>
            <a:lvl1pPr algn="l">
              <a:defRPr sz="1200" b="1" i="0">
                <a:solidFill>
                  <a:schemeClr val="bg1"/>
                </a:solidFill>
                <a:latin typeface="Segoe"/>
                <a:cs typeface="Segoe"/>
              </a:defRPr>
            </a:lvl1pPr>
          </a:lstStyle>
          <a:p>
            <a:fld id="{2062FEF5-9C0C-7644-AFB8-36CEBEB72585}" type="slidenum">
              <a:rPr lang="en-US" smtClean="0"/>
              <a:t>‹#›</a:t>
            </a:fld>
            <a:endParaRPr lang="en-US"/>
          </a:p>
        </p:txBody>
      </p:sp>
      <p:sp>
        <p:nvSpPr>
          <p:cNvPr id="13" name="Subtitle 2"/>
          <p:cNvSpPr>
            <a:spLocks noGrp="1"/>
          </p:cNvSpPr>
          <p:nvPr>
            <p:ph type="subTitle" idx="10" hasCustomPrompt="1"/>
          </p:nvPr>
        </p:nvSpPr>
        <p:spPr>
          <a:xfrm>
            <a:off x="6129537" y="352365"/>
            <a:ext cx="6062463" cy="366959"/>
          </a:xfrm>
        </p:spPr>
        <p:txBody>
          <a:bodyPr>
            <a:noAutofit/>
          </a:bodyPr>
          <a:lstStyle>
            <a:lvl1pPr marL="0" indent="0" algn="l">
              <a:buNone/>
              <a:defRPr sz="2000" b="1" i="0" cap="none">
                <a:solidFill>
                  <a:schemeClr val="bg1"/>
                </a:solidFill>
                <a:latin typeface="Segoe"/>
                <a:cs typeface="Segoe"/>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SECTION TITLE</a:t>
            </a:r>
          </a:p>
        </p:txBody>
      </p:sp>
      <p:pic>
        <p:nvPicPr>
          <p:cNvPr id="14" name="Picture 13">
            <a:extLst>
              <a:ext uri="{FF2B5EF4-FFF2-40B4-BE49-F238E27FC236}">
                <a16:creationId xmlns:a16="http://schemas.microsoft.com/office/drawing/2014/main" id="{A31C1D66-BD34-4C6E-8747-BD438EAE947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905999" y="5997464"/>
            <a:ext cx="1940061" cy="990258"/>
          </a:xfrm>
          <a:prstGeom prst="rect">
            <a:avLst/>
          </a:prstGeom>
        </p:spPr>
      </p:pic>
    </p:spTree>
    <p:extLst>
      <p:ext uri="{BB962C8B-B14F-4D97-AF65-F5344CB8AC3E}">
        <p14:creationId val="2820538578"/>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Ref idx="1001">
        <a:schemeClr val="bg1"/>
      </p:bgRef>
    </p:bg>
    <p:spTree>
      <p:nvGrpSpPr>
        <p:cNvPr id="1" name=""/>
        <p:cNvGrpSpPr/>
        <p:nvPr/>
      </p:nvGrpSpPr>
      <p:grpSpPr>
        <a:xfrm>
          <a:off x="0" y="0"/>
          <a: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p:cNvSpPr>
            <a:spLocks noGrp="1"/>
          </p:cNvSpPr>
          <p:nvPr>
            <p:ph type="sldNum" sz="quarter" idx="4"/>
          </p:nvPr>
        </p:nvSpPr>
        <p:spPr>
          <a:xfrm>
            <a:off x="84695" y="6394833"/>
            <a:ext cx="2844800" cy="365125"/>
          </a:xfrm>
          <a:prstGeom prst="rect">
            <a:avLst/>
          </a:prstGeom>
        </p:spPr>
        <p:txBody>
          <a:bodyPr vert="horz" lIns="91440" tIns="45720" rIns="91440" bIns="45720" rtlCol="0" anchor="ctr"/>
          <a:lstStyle>
            <a:lvl1pPr algn="l">
              <a:defRPr sz="1200" b="1" i="0">
                <a:solidFill>
                  <a:schemeClr val="tx1">
                    <a:tint val="75000"/>
                  </a:schemeClr>
                </a:solidFill>
                <a:latin typeface="Segoe"/>
                <a:cs typeface="Segoe"/>
              </a:defRPr>
            </a:lvl1pPr>
          </a:lstStyle>
          <a:p>
            <a:fld id="{2062FEF5-9C0C-7644-AFB8-36CEBEB72585}" type="slidenum">
              <a:rPr lang="en-US" smtClean="0"/>
              <a:t>‹#›</a:t>
            </a:fld>
            <a:endParaRPr lang="en-US"/>
          </a:p>
        </p:txBody>
      </p:sp>
    </p:spTree>
    <p:extLst>
      <p:ext uri="{BB962C8B-B14F-4D97-AF65-F5344CB8AC3E}">
        <p14:creationId val="134372411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57" r:id="rId4"/>
    <p:sldLayoutId id="2147483652" r:id="rId5"/>
    <p:sldLayoutId id="2147483658" r:id="rId6"/>
    <p:sldLayoutId id="2147483654" r:id="rId7"/>
    <p:sldLayoutId id="2147483659" r:id="rId8"/>
    <p:sldLayoutId id="2147483656" r:id="rId9"/>
    <p:sldLayoutId id="2147483660" r:id="rId10"/>
    <p:sldLayoutId id="2147483661" r:id="rId11"/>
  </p:sldLayoutIdLst>
  <p:transition/>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7.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8.xml" /><Relationship Id="rId3" Type="http://schemas.openxmlformats.org/officeDocument/2006/relationships/hyperlink" Target="http://www.cms.gov/" TargetMode="Externa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9.xml" /><Relationship Id="rId3" Type="http://schemas.openxmlformats.org/officeDocument/2006/relationships/image" Target="../media/image6.tiff"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0.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1.xml" /><Relationship Id="rId3" Type="http://schemas.openxmlformats.org/officeDocument/2006/relationships/image" Target="../media/image7.tiff" /><Relationship Id="rId4" Type="http://schemas.openxmlformats.org/officeDocument/2006/relationships/image" Target="../media/image8.tiff"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2.xml" /><Relationship Id="rId3" Type="http://schemas.openxmlformats.org/officeDocument/2006/relationships/image" Target="../media/image9.tiff"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3.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notesSlide" Target="../notesSlides/notesSlide14.xml" /><Relationship Id="rId3" Type="http://schemas.openxmlformats.org/officeDocument/2006/relationships/image" Target="../media/image10.png"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notesSlide" Target="../notesSlides/notesSlide15.xml" /><Relationship Id="rId3" Type="http://schemas.openxmlformats.org/officeDocument/2006/relationships/image" Target="../media/image11.png"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6.xml" /><Relationship Id="rId3" Type="http://schemas.openxmlformats.org/officeDocument/2006/relationships/image" Target="../media/image12.tiff"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7.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8.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9.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20.xml" /><Relationship Id="rId3" Type="http://schemas.openxmlformats.org/officeDocument/2006/relationships/hyperlink" Target="https://kidneyfailurerisk.com/" TargetMode="External" /><Relationship Id="rId4" Type="http://schemas.openxmlformats.org/officeDocument/2006/relationships/image" Target="../media/image13.tiff" /><Relationship Id="rId5" Type="http://schemas.openxmlformats.org/officeDocument/2006/relationships/image" Target="../media/image14.tiff"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21.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1.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hyperlink" Target="https://www.cms.gov/Regulations-and-Guidance/Guidance/Transmittals/downloads/R1876CP.pdf" TargetMode="Externa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hyperlink" Target="https://homedialysis.org/match-d" TargetMode="External" /><Relationship Id="rId3" Type="http://schemas.openxmlformats.org/officeDocument/2006/relationships/hyperlink" Target="https://mydialysischoice.org/" TargetMode="Externa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2.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4.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notesSlide" Target="../notesSlides/notesSlide3.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4.xml" /><Relationship Id="rId3" Type="http://schemas.openxmlformats.org/officeDocument/2006/relationships/hyperlink" Target="https://kidneyfailurerisk.com/" TargetMode="External" /><Relationship Id="rId4" Type="http://schemas.openxmlformats.org/officeDocument/2006/relationships/image" Target="../media/image3.tiff"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6.xml" /><Relationship Id="rId2" Type="http://schemas.openxmlformats.org/officeDocument/2006/relationships/notesSlide" Target="../notesSlides/notesSlide5.xml" /><Relationship Id="rId3" Type="http://schemas.openxmlformats.org/officeDocument/2006/relationships/image" Target="../media/image4.tiff" /><Relationship Id="rId4" Type="http://schemas.openxmlformats.org/officeDocument/2006/relationships/hyperlink" Target="https://qxmd.com/calculate/" TargetMode="Externa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11.xml" /><Relationship Id="rId2" Type="http://schemas.openxmlformats.org/officeDocument/2006/relationships/notesSlide" Target="../notesSlides/notesSlide6.xml" /><Relationship Id="rId3" Type="http://schemas.openxmlformats.org/officeDocument/2006/relationships/image" Target="../media/image5.tiff"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p:cNvSpPr>
            <a:spLocks noGrp="1" noSelect="1" noMove="1" noResize="1" noTextEdit="1"/>
          </p:cNvSpPr>
          <p:nvPr>
            <p:ph type="ctrTitle"/>
          </p:nvPr>
        </p:nvSpPr>
        <p:spPr>
          <a:xfrm>
            <a:off x="2454912" y="1612176"/>
            <a:ext cx="9140457" cy="1806416"/>
          </a:xfrm>
        </p:spPr>
        <p:txBody>
          <a:bodyPr>
            <a:normAutofit/>
          </a:bodyPr>
          <a:lstStyle/>
          <a:p>
            <a:r>
              <a:rPr lang="en-US" sz="3500" b="0"/>
              <a:t>Initiation of Dialysis: ESRD</a:t>
            </a:r>
            <a:br>
              <a:rPr lang="en-US" sz="4000"/>
            </a:br>
            <a:r>
              <a:rPr lang="en-US" sz="4000"/>
              <a:t>CKD Education and Modality Options for Patients</a:t>
            </a:r>
          </a:p>
        </p:txBody>
      </p:sp>
      <p:sp>
        <p:nvSpPr>
          <p:cNvPr id="3" name="Subtitle 2"/>
          <p:cNvSpPr>
            <a:spLocks noGrp="1" noSelect="1" noMove="1" noResize="1" noTextEdit="1"/>
          </p:cNvSpPr>
          <p:nvPr>
            <p:ph type="subTitle" idx="1"/>
          </p:nvPr>
        </p:nvSpPr>
        <p:spPr>
          <a:xfrm>
            <a:off x="2454912" y="3439409"/>
            <a:ext cx="6277841" cy="1655762"/>
          </a:xfrm>
        </p:spPr>
        <p:txBody>
          <a:bodyPr>
            <a:normAutofit/>
          </a:bodyPr>
          <a:lstStyle/>
          <a:p>
            <a:r>
              <a:rPr lang="en-US" sz="3000" b="1"/>
              <a:t>Jamie Alton Green, MD, MS</a:t>
            </a:r>
          </a:p>
          <a:p>
            <a:r>
              <a:rPr lang="en-US" sz="3000"/>
              <a:t>Geisinger Medical Center</a:t>
            </a:r>
          </a:p>
        </p:txBody>
      </p:sp>
      <p:sp>
        <p:nvSpPr>
          <p:cNvPr id="4" name="TextBox 3">
            <a:extLst>
              <a:ext uri="{FF2B5EF4-FFF2-40B4-BE49-F238E27FC236}">
                <a16:creationId xmlns:a16="http://schemas.microsoft.com/office/drawing/2014/main" id="{B9CE7777-85E6-4F55-BE2E-3EB6CD727506}"/>
              </a:ext>
            </a:extLst>
          </p:cNvPr>
          <p:cNvSpPr txBox="1">
            <a:spLocks noSelect="1" noMove="1" noResize="1" noTextEdit="1"/>
          </p:cNvSpPr>
          <p:nvPr/>
        </p:nvSpPr>
        <p:spPr>
          <a:xfrm>
            <a:off x="1538485" y="700090"/>
            <a:ext cx="9291637" cy="707886"/>
          </a:xfrm>
          <a:prstGeom prst="rect">
            <a:avLst/>
          </a:prstGeom>
          <a:noFill/>
        </p:spPr>
        <p:txBody>
          <a:bodyPr wrap="square" rtlCol="0">
            <a:spAutoFit/>
          </a:bodyPr>
          <a:lstStyle/>
          <a:p>
            <a:r>
              <a:rPr lang="en-US" sz="4000">
                <a:solidFill>
                  <a:schemeClr val="bg1"/>
                </a:solidFill>
                <a:latin typeface="Gotham Black" pitchFamily="50" charset="0"/>
              </a:rPr>
              <a:t>Dialysis Core Curriculum 2021</a:t>
            </a:r>
          </a:p>
        </p:txBody>
      </p:sp>
    </p:spTree>
    <p:extLst>
      <p:ext uri="{BB962C8B-B14F-4D97-AF65-F5344CB8AC3E}">
        <p14:creationId val="221192604"/>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8" name="Title 7">
            <a:extLst>
              <a:ext uri="{FF2B5EF4-FFF2-40B4-BE49-F238E27FC236}">
                <a16:creationId xmlns:a16="http://schemas.microsoft.com/office/drawing/2014/main" id="{D02D3DAB-084D-C241-8ED0-2AF97E1F3F84}"/>
              </a:ext>
            </a:extLst>
          </p:cNvPr>
          <p:cNvSpPr>
            <a:spLocks noGrp="1" noSelect="1" noMove="1" noResize="1" noTextEdit="1"/>
          </p:cNvSpPr>
          <p:nvPr>
            <p:ph type="title"/>
          </p:nvPr>
        </p:nvSpPr>
        <p:spPr>
          <a:xfrm>
            <a:off x="614572" y="700499"/>
            <a:ext cx="9199581" cy="1082404"/>
          </a:xfrm>
        </p:spPr>
        <p:txBody>
          <a:bodyPr/>
          <a:lstStyle/>
          <a:p>
            <a:r>
              <a:rPr lang="en-US"/>
              <a:t>Benefits of Predialysis Education</a:t>
            </a:r>
          </a:p>
        </p:txBody>
      </p:sp>
      <p:sp>
        <p:nvSpPr>
          <p:cNvPr id="9" name="Content Placeholder 8">
            <a:extLst>
              <a:ext uri="{FF2B5EF4-FFF2-40B4-BE49-F238E27FC236}">
                <a16:creationId xmlns:a16="http://schemas.microsoft.com/office/drawing/2014/main" id="{BC432268-8E88-6F46-A467-B6C06DC4D5A2}"/>
              </a:ext>
            </a:extLst>
          </p:cNvPr>
          <p:cNvSpPr>
            <a:spLocks noGrp="1" noSelect="1" noMove="1" noResize="1" noTextEdit="1"/>
          </p:cNvSpPr>
          <p:nvPr>
            <p:ph idx="1"/>
          </p:nvPr>
        </p:nvSpPr>
        <p:spPr>
          <a:xfrm>
            <a:off x="614572" y="1618878"/>
            <a:ext cx="10515600" cy="3388471"/>
          </a:xfrm>
        </p:spPr>
        <p:txBody>
          <a:bodyPr/>
          <a:lstStyle/>
          <a:p>
            <a:r>
              <a:rPr lang="en-US">
                <a:latin typeface="Arial" panose="020b0604020202020204" pitchFamily="34" charset="0"/>
                <a:cs typeface="Arial" panose="020b0604020202020204" pitchFamily="34" charset="0"/>
              </a:rPr>
              <a:t>Prolonged time to dialysis</a:t>
            </a:r>
          </a:p>
          <a:p>
            <a:r>
              <a:rPr lang="en-US">
                <a:latin typeface="Arial" panose="020b0604020202020204" pitchFamily="34" charset="0"/>
                <a:cs typeface="Arial" panose="020b0604020202020204" pitchFamily="34" charset="0"/>
              </a:rPr>
              <a:t>Improved survival</a:t>
            </a:r>
          </a:p>
          <a:p>
            <a:r>
              <a:rPr lang="en-US">
                <a:latin typeface="Arial" panose="020b0604020202020204" pitchFamily="34" charset="0"/>
                <a:cs typeface="Arial" panose="020b0604020202020204" pitchFamily="34" charset="0"/>
              </a:rPr>
              <a:t>More likely to choose self-care modality</a:t>
            </a:r>
          </a:p>
          <a:p>
            <a:r>
              <a:rPr lang="en-US">
                <a:latin typeface="Arial" panose="020b0604020202020204" pitchFamily="34" charset="0"/>
                <a:cs typeface="Arial" panose="020b0604020202020204" pitchFamily="34" charset="0"/>
              </a:rPr>
              <a:t>More likely to stay employed</a:t>
            </a:r>
          </a:p>
          <a:p>
            <a:r>
              <a:rPr lang="en-US">
                <a:latin typeface="Arial" panose="020b0604020202020204" pitchFamily="34" charset="0"/>
                <a:cs typeface="Arial" panose="020b0604020202020204" pitchFamily="34" charset="0"/>
              </a:rPr>
              <a:t>Less likely to have an urgent start</a:t>
            </a:r>
          </a:p>
          <a:p>
            <a:r>
              <a:rPr lang="en-US">
                <a:latin typeface="Arial" panose="020b0604020202020204" pitchFamily="34" charset="0"/>
                <a:cs typeface="Arial" panose="020b0604020202020204" pitchFamily="34" charset="0"/>
              </a:rPr>
              <a:t>More likely to get preemptive transplant</a:t>
            </a:r>
          </a:p>
        </p:txBody>
      </p:sp>
      <p:sp>
        <p:nvSpPr>
          <p:cNvPr id="14" name="TextBox 13">
            <a:extLst>
              <a:ext uri="{FF2B5EF4-FFF2-40B4-BE49-F238E27FC236}">
                <a16:creationId xmlns:a16="http://schemas.microsoft.com/office/drawing/2014/main" id="{6E74D5CC-2533-9148-8227-3C6765B45EB7}"/>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15" name="Rectangle 14">
            <a:extLst>
              <a:ext uri="{FF2B5EF4-FFF2-40B4-BE49-F238E27FC236}">
                <a16:creationId xmlns:a16="http://schemas.microsoft.com/office/drawing/2014/main" id="{12E832BA-7723-5147-901C-FA891767C91C}"/>
              </a:ext>
            </a:extLst>
          </p:cNvPr>
          <p:cNvSpPr>
            <a:spLocks noSelect="1" noMove="1" noResize="1" noTextEdit="1"/>
          </p:cNvSpPr>
          <p:nvPr/>
        </p:nvSpPr>
        <p:spPr>
          <a:xfrm>
            <a:off x="2198725" y="5815433"/>
            <a:ext cx="10001456" cy="323165"/>
          </a:xfrm>
          <a:prstGeom prst="rect">
            <a:avLst/>
          </a:prstGeom>
        </p:spPr>
        <p:txBody>
          <a:bodyPr wrap="none">
            <a:spAutoFit/>
          </a:bodyPr>
          <a:lstStyle/>
          <a:p>
            <a:pPr algn="r"/>
            <a:r>
              <a:rPr lang="en-US" sz="1500" i="1">
                <a:latin typeface="Arial" panose="020b0604020202020204" pitchFamily="34" charset="0"/>
                <a:cs typeface="Arial" panose="020b0604020202020204" pitchFamily="34" charset="0"/>
              </a:rPr>
              <a:t>Wu et al. NDT 2009; Kurella et al. KI 2014; Manns et al. KI 2005; Shukla et al. PDI 2017; Hsu et al. PLoS One 2018</a:t>
            </a:r>
          </a:p>
        </p:txBody>
      </p:sp>
    </p:spTree>
    <p:extLst>
      <p:ext uri="{BB962C8B-B14F-4D97-AF65-F5344CB8AC3E}">
        <p14:creationId val="1737346762"/>
      </p:ext>
    </p:extLst>
  </p:cSld>
  <p:clrMapOvr>
    <a:masterClrMapping/>
  </p:clrMapOvr>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4CBAA080-4FE3-2D4D-8EBF-4AFEFDA29DE2}"/>
              </a:ext>
            </a:extLst>
          </p:cNvPr>
          <p:cNvSpPr>
            <a:spLocks noGrp="1" noSelect="1" noMove="1" noResize="1" noTextEdit="1"/>
          </p:cNvSpPr>
          <p:nvPr>
            <p:ph type="title"/>
          </p:nvPr>
        </p:nvSpPr>
        <p:spPr>
          <a:xfrm>
            <a:off x="614162" y="697384"/>
            <a:ext cx="10515600" cy="1082404"/>
          </a:xfrm>
        </p:spPr>
        <p:txBody>
          <a:bodyPr>
            <a:normAutofit/>
          </a:bodyPr>
          <a:lstStyle/>
          <a:p>
            <a:r>
              <a:rPr lang="en-US" sz="3500"/>
              <a:t>Medicare Improvement for Patients and Providers Act (MIPPA) 2008</a:t>
            </a:r>
          </a:p>
        </p:txBody>
      </p:sp>
      <p:sp>
        <p:nvSpPr>
          <p:cNvPr id="3" name="Content Placeholder 2">
            <a:extLst>
              <a:ext uri="{FF2B5EF4-FFF2-40B4-BE49-F238E27FC236}">
                <a16:creationId xmlns:a16="http://schemas.microsoft.com/office/drawing/2014/main" id="{FD1428FA-F905-304A-9485-499B0577FFD7}"/>
              </a:ext>
            </a:extLst>
          </p:cNvPr>
          <p:cNvSpPr>
            <a:spLocks noGrp="1" noSelect="1" noMove="1" noResize="1" noTextEdit="1"/>
          </p:cNvSpPr>
          <p:nvPr>
            <p:ph idx="1"/>
          </p:nvPr>
        </p:nvSpPr>
        <p:spPr>
          <a:xfrm>
            <a:off x="611790" y="1761348"/>
            <a:ext cx="10966047" cy="3388471"/>
          </a:xfrm>
        </p:spPr>
        <p:txBody>
          <a:bodyPr>
            <a:noAutofit/>
          </a:bodyPr>
          <a:lstStyle/>
          <a:p>
            <a:r>
              <a:rPr lang="en-US">
                <a:latin typeface="Arial" panose="020b0604020202020204" pitchFamily="34" charset="0"/>
                <a:cs typeface="Arial" panose="020b0604020202020204" pitchFamily="34" charset="0"/>
              </a:rPr>
              <a:t>Covers 6 educational sessions for CKD 4 Medicare beneficiaries </a:t>
            </a:r>
          </a:p>
          <a:p>
            <a:r>
              <a:rPr lang="en-US">
                <a:latin typeface="Arial" panose="020b0604020202020204" pitchFamily="34" charset="0"/>
                <a:cs typeface="Arial" panose="020b0604020202020204" pitchFamily="34" charset="0"/>
              </a:rPr>
              <a:t>Individual and/or group formats </a:t>
            </a:r>
          </a:p>
          <a:p>
            <a:r>
              <a:rPr lang="en-US">
                <a:latin typeface="Arial" panose="020b0604020202020204" pitchFamily="34" charset="0"/>
                <a:cs typeface="Arial" panose="020b0604020202020204" pitchFamily="34" charset="0"/>
              </a:rPr>
              <a:t>Content must include management of comorbidities, preventing complications, and RRT options</a:t>
            </a:r>
          </a:p>
          <a:p>
            <a:r>
              <a:rPr lang="en-US">
                <a:latin typeface="Arial" panose="020b0604020202020204" pitchFamily="34" charset="0"/>
                <a:cs typeface="Arial" panose="020b0604020202020204" pitchFamily="34" charset="0"/>
              </a:rPr>
              <a:t>Must be taught by qualified person (physician, advance practitioner, clinical nurse specialist, etc.)</a:t>
            </a:r>
          </a:p>
          <a:p>
            <a:r>
              <a:rPr lang="en-US">
                <a:latin typeface="Arial" panose="020b0604020202020204" pitchFamily="34" charset="0"/>
                <a:cs typeface="Arial" panose="020b0604020202020204" pitchFamily="34" charset="0"/>
              </a:rPr>
              <a:t>Must include outcomes assessments</a:t>
            </a:r>
          </a:p>
        </p:txBody>
      </p:sp>
      <p:sp>
        <p:nvSpPr>
          <p:cNvPr id="5" name="TextBox 4">
            <a:extLst>
              <a:ext uri="{FF2B5EF4-FFF2-40B4-BE49-F238E27FC236}">
                <a16:creationId xmlns:a16="http://schemas.microsoft.com/office/drawing/2014/main" id="{12B3A843-27EF-7448-A3F4-F1D40335A5C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4" name="TextBox 3">
            <a:extLst>
              <a:ext uri="{FF2B5EF4-FFF2-40B4-BE49-F238E27FC236}">
                <a16:creationId xmlns:a16="http://schemas.microsoft.com/office/drawing/2014/main" id="{F97A5D86-E436-5646-9D69-B18816D81638}"/>
              </a:ext>
            </a:extLst>
          </p:cNvPr>
          <p:cNvSpPr txBox="1">
            <a:spLocks noSelect="1" noMove="1" noResize="1" noTextEdit="1"/>
          </p:cNvSpPr>
          <p:nvPr/>
        </p:nvSpPr>
        <p:spPr>
          <a:xfrm>
            <a:off x="10320678" y="5815238"/>
            <a:ext cx="1874690" cy="323165"/>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www.cms.gov</a:t>
            </a:r>
            <a:r>
              <a:rPr lang="en-US" sz="1500" i="1">
                <a:latin typeface="Arial" panose="020b0604020202020204" pitchFamily="34" charset="0"/>
                <a:cs typeface="Arial" panose="020b0604020202020204" pitchFamily="34" charset="0"/>
              </a:rPr>
              <a:t> </a:t>
            </a:r>
          </a:p>
        </p:txBody>
      </p:sp>
    </p:spTree>
    <p:extLst>
      <p:ext uri="{BB962C8B-B14F-4D97-AF65-F5344CB8AC3E}">
        <p14:creationId val="4062139589"/>
      </p:ext>
    </p:extLst>
  </p:cSld>
  <p:clrMapOvr>
    <a:masterClrMapping/>
  </p:clrMapOvr>
  <p:transition/>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5" name="Picture 4">
            <a:extLst>
              <a:ext uri="{FF2B5EF4-FFF2-40B4-BE49-F238E27FC236}">
                <a16:creationId xmlns:a16="http://schemas.microsoft.com/office/drawing/2014/main" id="{0DD9A4DB-CB89-6844-A8F0-79919D7F464D}"/>
              </a:ext>
            </a:extLst>
          </p:cNvPr>
          <p:cNvPicPr>
            <a:picLocks noSelect="1" noChangeAspect="1" noMove="1" noResize="1"/>
          </p:cNvPicPr>
          <p:nvPr/>
        </p:nvPicPr>
        <p:blipFill>
          <a:blip r:embed="rId3"/>
          <a:stretch>
            <a:fillRect/>
          </a:stretch>
        </p:blipFill>
        <p:spPr>
          <a:xfrm>
            <a:off x="1940363" y="162715"/>
            <a:ext cx="8310880" cy="5963920"/>
          </a:xfrm>
          <a:prstGeom prst="rect">
            <a:avLst/>
          </a:prstGeom>
        </p:spPr>
      </p:pic>
      <p:sp>
        <p:nvSpPr>
          <p:cNvPr id="8" name="TextBox 7">
            <a:extLst>
              <a:ext uri="{FF2B5EF4-FFF2-40B4-BE49-F238E27FC236}">
                <a16:creationId xmlns:a16="http://schemas.microsoft.com/office/drawing/2014/main" id="{9E2F7061-EF9C-D54C-ACBF-A844C8185537}"/>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164085291"/>
      </p:ext>
    </p:extLst>
  </p:cSld>
  <p:clrMapOvr>
    <a:masterClrMapping/>
  </p:clrMapOvr>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1EC9D326-552B-3545-93D2-775AF5DD0A04}"/>
              </a:ext>
            </a:extLst>
          </p:cNvPr>
          <p:cNvSpPr>
            <a:spLocks noGrp="1" noSelect="1" noMove="1" noResize="1" noTextEdit="1"/>
          </p:cNvSpPr>
          <p:nvPr>
            <p:ph type="title"/>
          </p:nvPr>
        </p:nvSpPr>
        <p:spPr>
          <a:xfrm>
            <a:off x="617849" y="707012"/>
            <a:ext cx="10515600" cy="1082404"/>
          </a:xfrm>
        </p:spPr>
        <p:txBody>
          <a:bodyPr>
            <a:normAutofit/>
          </a:bodyPr>
          <a:lstStyle/>
          <a:p>
            <a:r>
              <a:rPr lang="en-US"/>
              <a:t>Comprehensive RRT Options </a:t>
            </a:r>
          </a:p>
        </p:txBody>
      </p:sp>
      <p:sp>
        <p:nvSpPr>
          <p:cNvPr id="3" name="Content Placeholder 2">
            <a:extLst>
              <a:ext uri="{FF2B5EF4-FFF2-40B4-BE49-F238E27FC236}">
                <a16:creationId xmlns:a16="http://schemas.microsoft.com/office/drawing/2014/main" id="{600C96C2-0FB5-D54B-A44A-DB33E054E944}"/>
              </a:ext>
            </a:extLst>
          </p:cNvPr>
          <p:cNvSpPr>
            <a:spLocks noGrp="1" noSelect="1" noMove="1" noResize="1" noTextEdit="1"/>
          </p:cNvSpPr>
          <p:nvPr>
            <p:ph idx="1"/>
          </p:nvPr>
        </p:nvSpPr>
        <p:spPr>
          <a:xfrm>
            <a:off x="617849" y="1614184"/>
            <a:ext cx="10956302" cy="3388471"/>
          </a:xfrm>
        </p:spPr>
        <p:txBody>
          <a:bodyPr/>
          <a:lstStyle/>
          <a:p>
            <a:r>
              <a:rPr lang="en-US">
                <a:latin typeface="Arial" panose="020b0604020202020204" pitchFamily="34" charset="0"/>
                <a:cs typeface="Arial" panose="020b0604020202020204" pitchFamily="34" charset="0"/>
              </a:rPr>
              <a:t>Hemodialysis (in-center and home)</a:t>
            </a:r>
          </a:p>
          <a:p>
            <a:r>
              <a:rPr lang="en-US">
                <a:latin typeface="Arial" panose="020b0604020202020204" pitchFamily="34" charset="0"/>
                <a:cs typeface="Arial" panose="020b0604020202020204" pitchFamily="34" charset="0"/>
              </a:rPr>
              <a:t>Peritoneal dialysis</a:t>
            </a:r>
          </a:p>
          <a:p>
            <a:r>
              <a:rPr lang="en-US">
                <a:latin typeface="Arial" panose="020b0604020202020204" pitchFamily="34" charset="0"/>
                <a:cs typeface="Arial" panose="020b0604020202020204" pitchFamily="34" charset="0"/>
              </a:rPr>
              <a:t>Dialysis access options</a:t>
            </a:r>
          </a:p>
          <a:p>
            <a:r>
              <a:rPr lang="en-US">
                <a:latin typeface="Arial" panose="020b0604020202020204" pitchFamily="34" charset="0"/>
                <a:cs typeface="Arial" panose="020b0604020202020204" pitchFamily="34" charset="0"/>
              </a:rPr>
              <a:t>Transplant (living and deceased donor)</a:t>
            </a:r>
          </a:p>
          <a:p>
            <a:r>
              <a:rPr lang="en-US">
                <a:latin typeface="Arial" panose="020b0604020202020204" pitchFamily="34" charset="0"/>
                <a:cs typeface="Arial" panose="020b0604020202020204" pitchFamily="34" charset="0"/>
              </a:rPr>
              <a:t>Conservative Care</a:t>
            </a:r>
          </a:p>
        </p:txBody>
      </p:sp>
      <p:sp>
        <p:nvSpPr>
          <p:cNvPr id="4" name="TextBox 3">
            <a:extLst>
              <a:ext uri="{FF2B5EF4-FFF2-40B4-BE49-F238E27FC236}">
                <a16:creationId xmlns:a16="http://schemas.microsoft.com/office/drawing/2014/main" id="{A80F34D6-5CD8-4747-BED5-62841228900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232617860"/>
      </p:ext>
    </p:extLst>
  </p:cSld>
  <p:clrMapOvr>
    <a:masterClrMapping/>
  </p:clrMapOvr>
  <p:transition/>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6" name="Picture 5">
            <a:extLst>
              <a:ext uri="{FF2B5EF4-FFF2-40B4-BE49-F238E27FC236}">
                <a16:creationId xmlns:a16="http://schemas.microsoft.com/office/drawing/2014/main" id="{7DBEE2FF-7E04-374C-B36C-D8373EACFE74}"/>
              </a:ext>
            </a:extLst>
          </p:cNvPr>
          <p:cNvPicPr>
            <a:picLocks noSelect="1" noChangeAspect="1" noMove="1" noResize="1"/>
          </p:cNvPicPr>
          <p:nvPr/>
        </p:nvPicPr>
        <p:blipFill>
          <a:blip r:embed="rId3"/>
          <a:stretch>
            <a:fillRect/>
          </a:stretch>
        </p:blipFill>
        <p:spPr>
          <a:xfrm>
            <a:off x="2142698" y="642909"/>
            <a:ext cx="7904894" cy="5486400"/>
          </a:xfrm>
          <a:prstGeom prst="rect">
            <a:avLst/>
          </a:prstGeom>
        </p:spPr>
      </p:pic>
      <p:pic>
        <p:nvPicPr>
          <p:cNvPr id="8" name="Picture 7">
            <a:extLst>
              <a:ext uri="{FF2B5EF4-FFF2-40B4-BE49-F238E27FC236}">
                <a16:creationId xmlns:a16="http://schemas.microsoft.com/office/drawing/2014/main" id="{B4845AA4-6E5A-D943-9B55-A15F3F07EB50}"/>
              </a:ext>
            </a:extLst>
          </p:cNvPr>
          <p:cNvPicPr>
            <a:picLocks noSelect="1" noChangeAspect="1" noMove="1" noResize="1"/>
          </p:cNvPicPr>
          <p:nvPr/>
        </p:nvPicPr>
        <p:blipFill>
          <a:blip r:embed="rId4"/>
          <a:stretch>
            <a:fillRect/>
          </a:stretch>
        </p:blipFill>
        <p:spPr>
          <a:xfrm>
            <a:off x="1754897" y="13854"/>
            <a:ext cx="8686800" cy="656440"/>
          </a:xfrm>
          <a:prstGeom prst="rect">
            <a:avLst/>
          </a:prstGeom>
        </p:spPr>
      </p:pic>
      <p:sp>
        <p:nvSpPr>
          <p:cNvPr id="11" name="TextBox 10">
            <a:extLst>
              <a:ext uri="{FF2B5EF4-FFF2-40B4-BE49-F238E27FC236}">
                <a16:creationId xmlns:a16="http://schemas.microsoft.com/office/drawing/2014/main" id="{F8CDE633-0F58-E748-9D5E-8A2E25DD45F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7" name="TextBox 6">
            <a:extLst>
              <a:ext uri="{FF2B5EF4-FFF2-40B4-BE49-F238E27FC236}">
                <a16:creationId xmlns:a16="http://schemas.microsoft.com/office/drawing/2014/main" id="{DEB53D69-3247-43DD-9D7B-0EF6321DC260}"/>
              </a:ext>
            </a:extLst>
          </p:cNvPr>
          <p:cNvSpPr txBox="1">
            <a:spLocks noSelect="1" noMove="1" noResize="1" noTextEdit="1"/>
          </p:cNvSpPr>
          <p:nvPr/>
        </p:nvSpPr>
        <p:spPr>
          <a:xfrm>
            <a:off x="9059768" y="5816150"/>
            <a:ext cx="3135781" cy="323165"/>
          </a:xfrm>
          <a:prstGeom prst="rect">
            <a:avLst/>
          </a:prstGeom>
          <a:noFill/>
        </p:spPr>
        <p:txBody>
          <a:bodyPr wrap="square">
            <a:spAutoFit/>
          </a:bodyPr>
          <a:lstStyle/>
          <a:p>
            <a:pPr marL="0" marR="0" algn="r">
              <a:spcBef>
                <a:spcPct val="0"/>
              </a:spcBef>
              <a:spcAft>
                <a:spcPct val="0"/>
              </a:spcAft>
            </a:pPr>
            <a:r>
              <a:rPr lang="en-US" sz="1500" i="1">
                <a:effectLst/>
                <a:latin typeface="Arial" panose="020b0604020202020204" pitchFamily="34" charset="0"/>
                <a:ea typeface="Calibri" panose="020f0502020204030204" pitchFamily="34" charset="0"/>
                <a:cs typeface="Arial" panose="020b0604020202020204" pitchFamily="34" charset="0"/>
              </a:rPr>
              <a:t>Courtesy of MEI (Dori Schatell)</a:t>
            </a:r>
          </a:p>
        </p:txBody>
      </p:sp>
    </p:spTree>
    <p:extLst>
      <p:ext uri="{BB962C8B-B14F-4D97-AF65-F5344CB8AC3E}">
        <p14:creationId val="1803098226"/>
      </p:ext>
    </p:extLst>
  </p:cSld>
  <p:clrMapOvr>
    <a:masterClrMapping/>
  </p:clrMapOvr>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4" name="Picture 3">
            <a:extLst>
              <a:ext uri="{FF2B5EF4-FFF2-40B4-BE49-F238E27FC236}">
                <a16:creationId xmlns:a16="http://schemas.microsoft.com/office/drawing/2014/main" id="{D24BCB5C-96A8-BF45-8434-3F3919A93CB7}"/>
              </a:ext>
            </a:extLst>
          </p:cNvPr>
          <p:cNvPicPr>
            <a:picLocks noSelect="1" noChangeAspect="1" noMove="1" noResize="1"/>
          </p:cNvPicPr>
          <p:nvPr/>
        </p:nvPicPr>
        <p:blipFill>
          <a:blip r:embed="rId3"/>
          <a:stretch>
            <a:fillRect/>
          </a:stretch>
        </p:blipFill>
        <p:spPr>
          <a:xfrm>
            <a:off x="1652751" y="113287"/>
            <a:ext cx="8890000" cy="5994400"/>
          </a:xfrm>
          <a:prstGeom prst="rect">
            <a:avLst/>
          </a:prstGeom>
        </p:spPr>
      </p:pic>
      <p:sp>
        <p:nvSpPr>
          <p:cNvPr id="5" name="TextBox 4">
            <a:extLst>
              <a:ext uri="{FF2B5EF4-FFF2-40B4-BE49-F238E27FC236}">
                <a16:creationId xmlns:a16="http://schemas.microsoft.com/office/drawing/2014/main" id="{667C45FE-1A79-BB4E-B1AA-F527475F3A31}"/>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6" name="TextBox 5">
            <a:extLst>
              <a:ext uri="{FF2B5EF4-FFF2-40B4-BE49-F238E27FC236}">
                <a16:creationId xmlns:a16="http://schemas.microsoft.com/office/drawing/2014/main" id="{D6EC12B2-D470-497E-BEC2-7C71FC16CA10}"/>
              </a:ext>
            </a:extLst>
          </p:cNvPr>
          <p:cNvSpPr txBox="1">
            <a:spLocks noSelect="1" noMove="1" noResize="1" noTextEdit="1"/>
          </p:cNvSpPr>
          <p:nvPr/>
        </p:nvSpPr>
        <p:spPr>
          <a:xfrm>
            <a:off x="10342758" y="5585021"/>
            <a:ext cx="1849242" cy="553998"/>
          </a:xfrm>
          <a:prstGeom prst="rect">
            <a:avLst/>
          </a:prstGeom>
          <a:noFill/>
        </p:spPr>
        <p:txBody>
          <a:bodyPr wrap="square">
            <a:spAutoFit/>
          </a:bodyPr>
          <a:lstStyle/>
          <a:p>
            <a:pPr marL="0" marR="0" algn="r">
              <a:spcBef>
                <a:spcPct val="0"/>
              </a:spcBef>
              <a:spcAft>
                <a:spcPct val="0"/>
              </a:spcAft>
            </a:pPr>
            <a:r>
              <a:rPr lang="en-US" sz="1500" i="1">
                <a:effectLst/>
                <a:latin typeface="Arial" panose="020b0604020202020204" pitchFamily="34" charset="0"/>
                <a:ea typeface="Calibri" panose="020f0502020204030204" pitchFamily="34" charset="0"/>
                <a:cs typeface="Arial" panose="020b0604020202020204" pitchFamily="34" charset="0"/>
              </a:rPr>
              <a:t>Courtesy of MEI (Dori Schatell)</a:t>
            </a:r>
          </a:p>
        </p:txBody>
      </p:sp>
    </p:spTree>
    <p:extLst>
      <p:ext uri="{BB962C8B-B14F-4D97-AF65-F5344CB8AC3E}">
        <p14:creationId val="2289439271"/>
      </p:ext>
    </p:extLst>
  </p:cSld>
  <p:clrMapOvr>
    <a:masterClrMapping/>
  </p:clrMapOvr>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8A9DB2A9-F111-9C45-934C-F430A4556386}"/>
              </a:ext>
            </a:extLst>
          </p:cNvPr>
          <p:cNvSpPr>
            <a:spLocks noGrp="1" noSelect="1" noMove="1" noResize="1" noTextEdit="1"/>
          </p:cNvSpPr>
          <p:nvPr>
            <p:ph type="title"/>
          </p:nvPr>
        </p:nvSpPr>
        <p:spPr>
          <a:xfrm>
            <a:off x="613261" y="697882"/>
            <a:ext cx="10515600" cy="1082404"/>
          </a:xfrm>
        </p:spPr>
        <p:txBody>
          <a:bodyPr/>
          <a:lstStyle/>
          <a:p>
            <a:r>
              <a:rPr lang="en-US"/>
              <a:t>Decision Aids	</a:t>
            </a:r>
          </a:p>
        </p:txBody>
      </p:sp>
      <p:sp>
        <p:nvSpPr>
          <p:cNvPr id="3" name="Content Placeholder 2">
            <a:extLst>
              <a:ext uri="{FF2B5EF4-FFF2-40B4-BE49-F238E27FC236}">
                <a16:creationId xmlns:a16="http://schemas.microsoft.com/office/drawing/2014/main" id="{FF18F928-FB0B-0045-A127-CB53406B6F59}"/>
              </a:ext>
            </a:extLst>
          </p:cNvPr>
          <p:cNvSpPr>
            <a:spLocks noGrp="1" noSelect="1" noMove="1" noResize="1" noTextEdit="1"/>
          </p:cNvSpPr>
          <p:nvPr>
            <p:ph idx="1"/>
          </p:nvPr>
        </p:nvSpPr>
        <p:spPr>
          <a:xfrm>
            <a:off x="613261" y="1619465"/>
            <a:ext cx="10965478" cy="3388471"/>
          </a:xfrm>
        </p:spPr>
        <p:txBody>
          <a:bodyPr/>
          <a:lstStyle/>
          <a:p>
            <a:r>
              <a:rPr lang="en-US">
                <a:latin typeface="Arial" panose="020b0604020202020204" pitchFamily="34" charset="0"/>
                <a:cs typeface="Arial" panose="020b0604020202020204" pitchFamily="34" charset="0"/>
              </a:rPr>
              <a:t>Help people become involved in decision making by making explicit the decision that needs to be made</a:t>
            </a:r>
          </a:p>
          <a:p>
            <a:r>
              <a:rPr lang="en-US">
                <a:latin typeface="Arial" panose="020b0604020202020204" pitchFamily="34" charset="0"/>
                <a:cs typeface="Arial" panose="020b0604020202020204" pitchFamily="34" charset="0"/>
              </a:rPr>
              <a:t>Provide information about the options and outcomes</a:t>
            </a:r>
          </a:p>
          <a:p>
            <a:r>
              <a:rPr lang="en-US">
                <a:latin typeface="Arial" panose="020b0604020202020204" pitchFamily="34" charset="0"/>
                <a:cs typeface="Arial" panose="020b0604020202020204" pitchFamily="34" charset="0"/>
              </a:rPr>
              <a:t>Help clarify personal values </a:t>
            </a:r>
          </a:p>
          <a:p>
            <a:r>
              <a:rPr lang="en-US">
                <a:latin typeface="Arial" panose="020b0604020202020204" pitchFamily="34" charset="0"/>
                <a:cs typeface="Arial" panose="020b0604020202020204" pitchFamily="34" charset="0"/>
              </a:rPr>
              <a:t>Designed to complement, rather than replace, counseling from a health care provider</a:t>
            </a:r>
          </a:p>
          <a:p>
            <a:endParaRPr lang="en-US">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1ED39CE-1214-400B-9189-4889D2546C0B}"/>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075584932"/>
      </p:ext>
    </p:extLst>
  </p:cSld>
  <p:clrMapOvr>
    <a:masterClrMapping/>
  </p:clrMapOvr>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4" name="Picture 3">
            <a:extLst>
              <a:ext uri="{FF2B5EF4-FFF2-40B4-BE49-F238E27FC236}">
                <a16:creationId xmlns:a16="http://schemas.microsoft.com/office/drawing/2014/main" id="{2C511398-399E-0F45-BCA5-4A240187373C}"/>
              </a:ext>
            </a:extLst>
          </p:cNvPr>
          <p:cNvPicPr>
            <a:picLocks noSelect="1" noChangeAspect="1" noMove="1" noResize="1"/>
          </p:cNvPicPr>
          <p:nvPr/>
        </p:nvPicPr>
        <p:blipFill>
          <a:blip r:embed="rId3"/>
          <a:stretch>
            <a:fillRect/>
          </a:stretch>
        </p:blipFill>
        <p:spPr>
          <a:xfrm>
            <a:off x="619069" y="0"/>
            <a:ext cx="9265880" cy="6858000"/>
          </a:xfrm>
          <a:prstGeom prst="rect">
            <a:avLst/>
          </a:prstGeom>
        </p:spPr>
      </p:pic>
      <p:sp>
        <p:nvSpPr>
          <p:cNvPr id="5" name="TextBox 4">
            <a:extLst>
              <a:ext uri="{FF2B5EF4-FFF2-40B4-BE49-F238E27FC236}">
                <a16:creationId xmlns:a16="http://schemas.microsoft.com/office/drawing/2014/main" id="{9494E480-3AFE-B34E-BB71-2666CDC7236A}"/>
              </a:ext>
            </a:extLst>
          </p:cNvPr>
          <p:cNvSpPr txBox="1">
            <a:spLocks noSelect="1" noMove="1" noResize="1" noTextEdit="1"/>
          </p:cNvSpPr>
          <p:nvPr/>
        </p:nvSpPr>
        <p:spPr>
          <a:xfrm>
            <a:off x="6188149" y="1316831"/>
            <a:ext cx="3797478" cy="400110"/>
          </a:xfrm>
          <a:prstGeom prst="rect">
            <a:avLst/>
          </a:prstGeom>
          <a:noFill/>
        </p:spPr>
        <p:txBody>
          <a:bodyPr wrap="square" rtlCol="0">
            <a:spAutoFit/>
          </a:bodyPr>
          <a:lstStyle/>
          <a:p>
            <a:r>
              <a:rPr lang="en-US" sz="2000">
                <a:latin typeface="Arial" panose="020b0604020202020204" pitchFamily="34" charset="0"/>
                <a:cs typeface="Arial" panose="020b0604020202020204" pitchFamily="34" charset="0"/>
              </a:rPr>
              <a:t>https://mydialysischoice.org</a:t>
            </a:r>
            <a:endParaRPr lang="en-US" sz="200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317EF90-DB2D-4673-AA8A-E0C5215EFFA8}"/>
              </a:ext>
            </a:extLst>
          </p:cNvPr>
          <p:cNvSpPr txBox="1">
            <a:spLocks noSelect="1" noMove="1" noResize="1" noTextEdit="1"/>
          </p:cNvSpPr>
          <p:nvPr/>
        </p:nvSpPr>
        <p:spPr>
          <a:xfrm>
            <a:off x="10431366" y="5582228"/>
            <a:ext cx="1764181" cy="553998"/>
          </a:xfrm>
          <a:prstGeom prst="rect">
            <a:avLst/>
          </a:prstGeom>
          <a:noFill/>
        </p:spPr>
        <p:txBody>
          <a:bodyPr wrap="square">
            <a:spAutoFit/>
          </a:bodyPr>
          <a:lstStyle/>
          <a:p>
            <a:pPr marL="0" marR="0" algn="r">
              <a:spcBef>
                <a:spcPct val="0"/>
              </a:spcBef>
              <a:spcAft>
                <a:spcPct val="0"/>
              </a:spcAft>
            </a:pPr>
            <a:r>
              <a:rPr lang="en-US" sz="1500" i="1">
                <a:effectLst/>
                <a:latin typeface="Arial" panose="020b0604020202020204" pitchFamily="34" charset="0"/>
                <a:ea typeface="Calibri" panose="020f0502020204030204" pitchFamily="34" charset="0"/>
                <a:cs typeface="Arial" panose="020b0604020202020204" pitchFamily="34" charset="0"/>
              </a:rPr>
              <a:t>Courtesy of MEI (Dori Schatell)</a:t>
            </a:r>
          </a:p>
        </p:txBody>
      </p:sp>
    </p:spTree>
    <p:extLst>
      <p:ext uri="{BB962C8B-B14F-4D97-AF65-F5344CB8AC3E}">
        <p14:creationId val="1676433113"/>
      </p:ext>
    </p:extLst>
  </p:cSld>
  <p:clrMapOvr>
    <a:masterClrMapping/>
  </p:clrMapOvr>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pic>
        <p:nvPicPr>
          <p:cNvPr id="2" name="Picture 1">
            <a:extLst>
              <a:ext uri="{FF2B5EF4-FFF2-40B4-BE49-F238E27FC236}">
                <a16:creationId xmlns:a16="http://schemas.microsoft.com/office/drawing/2014/main" id="{2F7CCFE8-1FB5-6748-B80B-9563C37AF5F5}"/>
              </a:ext>
            </a:extLst>
          </p:cNvPr>
          <p:cNvPicPr>
            <a:picLocks noSelect="1" noChangeAspect="1" noMove="1" noResize="1"/>
          </p:cNvPicPr>
          <p:nvPr/>
        </p:nvPicPr>
        <p:blipFill>
          <a:blip r:embed="rId3"/>
          <a:stretch>
            <a:fillRect/>
          </a:stretch>
        </p:blipFill>
        <p:spPr>
          <a:xfrm>
            <a:off x="613876" y="0"/>
            <a:ext cx="9265880" cy="6858000"/>
          </a:xfrm>
          <a:prstGeom prst="rect">
            <a:avLst/>
          </a:prstGeom>
        </p:spPr>
      </p:pic>
      <p:sp>
        <p:nvSpPr>
          <p:cNvPr id="4" name="TextBox 3">
            <a:extLst>
              <a:ext uri="{FF2B5EF4-FFF2-40B4-BE49-F238E27FC236}">
                <a16:creationId xmlns:a16="http://schemas.microsoft.com/office/drawing/2014/main" id="{20A59702-2FD7-4457-B490-4B815CFED1A1}"/>
              </a:ext>
            </a:extLst>
          </p:cNvPr>
          <p:cNvSpPr txBox="1">
            <a:spLocks noSelect="1" noMove="1" noResize="1" noTextEdit="1"/>
          </p:cNvSpPr>
          <p:nvPr/>
        </p:nvSpPr>
        <p:spPr>
          <a:xfrm>
            <a:off x="10431366" y="5582228"/>
            <a:ext cx="1764181" cy="553998"/>
          </a:xfrm>
          <a:prstGeom prst="rect">
            <a:avLst/>
          </a:prstGeom>
          <a:noFill/>
        </p:spPr>
        <p:txBody>
          <a:bodyPr wrap="square">
            <a:spAutoFit/>
          </a:bodyPr>
          <a:lstStyle/>
          <a:p>
            <a:pPr marL="0" marR="0" algn="r">
              <a:spcBef>
                <a:spcPct val="0"/>
              </a:spcBef>
              <a:spcAft>
                <a:spcPct val="0"/>
              </a:spcAft>
            </a:pPr>
            <a:r>
              <a:rPr lang="en-US" sz="1500" i="1">
                <a:effectLst/>
                <a:latin typeface="Arial" panose="020b0604020202020204" pitchFamily="34" charset="0"/>
                <a:ea typeface="Calibri" panose="020f0502020204030204" pitchFamily="34" charset="0"/>
                <a:cs typeface="Arial" panose="020b0604020202020204" pitchFamily="34" charset="0"/>
              </a:rPr>
              <a:t>Courtesy of MEI (Dori Schatell)</a:t>
            </a:r>
          </a:p>
        </p:txBody>
      </p:sp>
    </p:spTree>
    <p:extLst>
      <p:ext uri="{BB962C8B-B14F-4D97-AF65-F5344CB8AC3E}">
        <p14:creationId val="1289569576"/>
      </p:ext>
    </p:extLst>
  </p:cSld>
  <p:clrMapOvr>
    <a:masterClrMapping/>
  </p:clrMapOvr>
  <p:transition/>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D42DCA33-F59A-B24E-8B79-49D76C62B059}"/>
              </a:ext>
            </a:extLst>
          </p:cNvPr>
          <p:cNvSpPr>
            <a:spLocks noGrp="1" noSelect="1" noMove="1" noResize="1" noTextEdit="1"/>
          </p:cNvSpPr>
          <p:nvPr>
            <p:ph type="title"/>
          </p:nvPr>
        </p:nvSpPr>
        <p:spPr>
          <a:xfrm>
            <a:off x="620077" y="696550"/>
            <a:ext cx="10515600" cy="1082404"/>
          </a:xfrm>
        </p:spPr>
        <p:txBody>
          <a:bodyPr/>
          <a:lstStyle/>
          <a:p>
            <a:r>
              <a:rPr lang="en-US"/>
              <a:t>Decisional Conflict: SURE Test	</a:t>
            </a:r>
          </a:p>
        </p:txBody>
      </p:sp>
      <p:pic>
        <p:nvPicPr>
          <p:cNvPr id="4" name="Picture 3">
            <a:extLst>
              <a:ext uri="{FF2B5EF4-FFF2-40B4-BE49-F238E27FC236}">
                <a16:creationId xmlns:a16="http://schemas.microsoft.com/office/drawing/2014/main" id="{C4AB57FF-EFA4-1045-B8F9-71B907CB8290}"/>
              </a:ext>
            </a:extLst>
          </p:cNvPr>
          <p:cNvPicPr>
            <a:picLocks noSelect="1" noChangeAspect="1" noMove="1" noResize="1"/>
          </p:cNvPicPr>
          <p:nvPr/>
        </p:nvPicPr>
        <p:blipFill>
          <a:blip r:embed="rId3"/>
          <a:stretch>
            <a:fillRect/>
          </a:stretch>
        </p:blipFill>
        <p:spPr>
          <a:xfrm>
            <a:off x="946218" y="1612628"/>
            <a:ext cx="10313665" cy="3948200"/>
          </a:xfrm>
          <a:prstGeom prst="rect">
            <a:avLst/>
          </a:prstGeom>
          <a:ln>
            <a:solidFill>
              <a:schemeClr val="accent1"/>
            </a:solidFill>
          </a:ln>
        </p:spPr>
      </p:pic>
      <p:sp>
        <p:nvSpPr>
          <p:cNvPr id="5" name="Rectangle 4">
            <a:extLst>
              <a:ext uri="{FF2B5EF4-FFF2-40B4-BE49-F238E27FC236}">
                <a16:creationId xmlns:a16="http://schemas.microsoft.com/office/drawing/2014/main" id="{49B045D5-7A6B-5549-BED3-B744CBB587DB}"/>
              </a:ext>
            </a:extLst>
          </p:cNvPr>
          <p:cNvSpPr>
            <a:spLocks noSelect="1" noMove="1" noResize="1" noTextEdit="1"/>
          </p:cNvSpPr>
          <p:nvPr/>
        </p:nvSpPr>
        <p:spPr>
          <a:xfrm>
            <a:off x="8737776" y="5811635"/>
            <a:ext cx="3461204" cy="323165"/>
          </a:xfrm>
          <a:prstGeom prst="rect">
            <a:avLst/>
          </a:prstGeom>
        </p:spPr>
        <p:txBody>
          <a:bodyPr wrap="none">
            <a:spAutoFit/>
          </a:bodyPr>
          <a:lstStyle/>
          <a:p>
            <a:pPr algn="r"/>
            <a:r>
              <a:rPr lang="en-US" sz="1500" i="1" err="1">
                <a:latin typeface="Arial" panose="020b0604020202020204" pitchFamily="34" charset="0"/>
                <a:cs typeface="Arial" panose="020b0604020202020204" pitchFamily="34" charset="0"/>
              </a:rPr>
              <a:t>Légaré et al. Can Fam Physician 2010</a:t>
            </a:r>
          </a:p>
        </p:txBody>
      </p:sp>
      <p:sp>
        <p:nvSpPr>
          <p:cNvPr id="6" name="TextBox 5">
            <a:extLst>
              <a:ext uri="{FF2B5EF4-FFF2-40B4-BE49-F238E27FC236}">
                <a16:creationId xmlns:a16="http://schemas.microsoft.com/office/drawing/2014/main" id="{C531515D-4761-3E49-A1F8-DB8C5B5F7425}"/>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050299727"/>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7A5B68E-3FDF-4881-A89A-4C31F375305A}"/>
              </a:ext>
            </a:extLst>
          </p:cNvPr>
          <p:cNvSpPr>
            <a:spLocks noGrp="1" noSelect="1" noMove="1" noResize="1" noTextEdit="1"/>
          </p:cNvSpPr>
          <p:nvPr>
            <p:ph type="title"/>
          </p:nvPr>
        </p:nvSpPr>
        <p:spPr>
          <a:xfrm>
            <a:off x="618639" y="697582"/>
            <a:ext cx="10515600" cy="1082404"/>
          </a:xfrm>
        </p:spPr>
        <p:txBody>
          <a:bodyPr/>
          <a:lstStyle/>
          <a:p>
            <a:r>
              <a:rPr lang="en-US"/>
              <a:t>Jamie Alton Green</a:t>
            </a:r>
          </a:p>
        </p:txBody>
      </p:sp>
      <p:sp>
        <p:nvSpPr>
          <p:cNvPr id="3" name="Content Placeholder 2">
            <a:extLst>
              <a:ext uri="{FF2B5EF4-FFF2-40B4-BE49-F238E27FC236}">
                <a16:creationId xmlns:a16="http://schemas.microsoft.com/office/drawing/2014/main" id="{8419697B-63E0-4FDD-A4F1-CAFD01F14D42}"/>
              </a:ext>
            </a:extLst>
          </p:cNvPr>
          <p:cNvSpPr>
            <a:spLocks noGrp="1" noSelect="1" noMove="1" noResize="1" noTextEdit="1"/>
          </p:cNvSpPr>
          <p:nvPr>
            <p:ph idx="1"/>
          </p:nvPr>
        </p:nvSpPr>
        <p:spPr>
          <a:xfrm>
            <a:off x="618639" y="1619907"/>
            <a:ext cx="10515600" cy="2320719"/>
          </a:xfrm>
        </p:spPr>
        <p:txBody>
          <a:bodyPr/>
          <a:lstStyle/>
          <a:p>
            <a:r>
              <a:rPr lang="en-US" i="1">
                <a:latin typeface="Arial" panose="020b0604020202020204" pitchFamily="34" charset="0"/>
                <a:cs typeface="Arial" panose="020b0604020202020204" pitchFamily="34" charset="0"/>
              </a:rPr>
              <a:t>Employer:</a:t>
            </a:r>
            <a:r>
              <a:rPr lang="en-US">
                <a:latin typeface="Arial" panose="020b0604020202020204" pitchFamily="34" charset="0"/>
                <a:cs typeface="Arial" panose="020b0604020202020204" pitchFamily="34" charset="0"/>
              </a:rPr>
              <a:t> Geisinger Medical Center</a:t>
            </a:r>
          </a:p>
        </p:txBody>
      </p:sp>
      <p:sp>
        <p:nvSpPr>
          <p:cNvPr id="5" name="TextBox 4">
            <a:extLst>
              <a:ext uri="{FF2B5EF4-FFF2-40B4-BE49-F238E27FC236}">
                <a16:creationId xmlns:a16="http://schemas.microsoft.com/office/drawing/2014/main" id="{DEF90E4C-20A4-48EB-9564-7FBE8AFA10E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135715705"/>
      </p:ext>
    </p:extLst>
  </p:cSld>
  <p:clrMapOvr>
    <a:masterClrMapping/>
  </p:clrMapOvr>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D0DD0D1D-7AE2-F14E-A54E-BACD4CF7233D}"/>
              </a:ext>
            </a:extLst>
          </p:cNvPr>
          <p:cNvSpPr>
            <a:spLocks noGrp="1" noSelect="1" noMove="1" noResize="1" noTextEdit="1"/>
          </p:cNvSpPr>
          <p:nvPr>
            <p:ph type="title"/>
          </p:nvPr>
        </p:nvSpPr>
        <p:spPr>
          <a:xfrm>
            <a:off x="616326" y="702583"/>
            <a:ext cx="11575673" cy="1082404"/>
          </a:xfrm>
        </p:spPr>
        <p:txBody>
          <a:bodyPr>
            <a:noAutofit/>
          </a:bodyPr>
          <a:lstStyle/>
          <a:p>
            <a:r>
              <a:rPr lang="en-US" sz="3500"/>
              <a:t>Communication Skills for Difficult Conversations</a:t>
            </a:r>
          </a:p>
        </p:txBody>
      </p:sp>
      <p:sp>
        <p:nvSpPr>
          <p:cNvPr id="3" name="Content Placeholder 2">
            <a:extLst>
              <a:ext uri="{FF2B5EF4-FFF2-40B4-BE49-F238E27FC236}">
                <a16:creationId xmlns:a16="http://schemas.microsoft.com/office/drawing/2014/main" id="{CC90F772-AB27-8F41-BACE-82C4640C094C}"/>
              </a:ext>
            </a:extLst>
          </p:cNvPr>
          <p:cNvSpPr>
            <a:spLocks noGrp="1" noSelect="1" noMove="1" noResize="1" noTextEdit="1"/>
          </p:cNvSpPr>
          <p:nvPr>
            <p:ph idx="1"/>
          </p:nvPr>
        </p:nvSpPr>
        <p:spPr>
          <a:xfrm>
            <a:off x="616326" y="1618748"/>
            <a:ext cx="10959348" cy="3388471"/>
          </a:xfrm>
        </p:spPr>
        <p:txBody>
          <a:bodyPr>
            <a:normAutofit/>
          </a:bodyPr>
          <a:lstStyle/>
          <a:p>
            <a:r>
              <a:rPr lang="en-US">
                <a:latin typeface="Arial" panose="020b0604020202020204" pitchFamily="34" charset="0"/>
                <a:cs typeface="Arial" panose="020b0604020202020204" pitchFamily="34" charset="0"/>
              </a:rPr>
              <a:t>Discussing prognosis and RRT options can be challenging </a:t>
            </a:r>
          </a:p>
          <a:p>
            <a:r>
              <a:rPr lang="en-US">
                <a:latin typeface="Arial" panose="020b0604020202020204" pitchFamily="34" charset="0"/>
                <a:cs typeface="Arial" panose="020b0604020202020204" pitchFamily="34" charset="0"/>
              </a:rPr>
              <a:t>Expectations, uncertainty, and emotions often get in the way</a:t>
            </a:r>
          </a:p>
          <a:p>
            <a:r>
              <a:rPr lang="en-US">
                <a:latin typeface="Arial" panose="020b0604020202020204" pitchFamily="34" charset="0"/>
                <a:cs typeface="Arial" panose="020b0604020202020204" pitchFamily="34" charset="0"/>
              </a:rPr>
              <a:t>Effective communication skills exist and can be learned with practice</a:t>
            </a:r>
          </a:p>
          <a:p>
            <a:pPr lvl="1"/>
            <a:r>
              <a:rPr lang="en-US" sz="2800">
                <a:latin typeface="Arial" panose="020b0604020202020204" pitchFamily="34" charset="0"/>
                <a:cs typeface="Arial" panose="020b0604020202020204" pitchFamily="34" charset="0"/>
              </a:rPr>
              <a:t>Ask – Tell – Ask </a:t>
            </a:r>
          </a:p>
          <a:p>
            <a:pPr lvl="1"/>
            <a:r>
              <a:rPr lang="en-US" sz="2800">
                <a:latin typeface="Arial" panose="020b0604020202020204" pitchFamily="34" charset="0"/>
                <a:cs typeface="Arial" panose="020b0604020202020204" pitchFamily="34" charset="0"/>
              </a:rPr>
              <a:t>NURSE</a:t>
            </a:r>
          </a:p>
        </p:txBody>
      </p:sp>
      <p:sp>
        <p:nvSpPr>
          <p:cNvPr id="6" name="TextBox 5">
            <a:extLst>
              <a:ext uri="{FF2B5EF4-FFF2-40B4-BE49-F238E27FC236}">
                <a16:creationId xmlns:a16="http://schemas.microsoft.com/office/drawing/2014/main" id="{B75CCE58-E308-BA4C-BA45-7D6B6E084F1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4" name="Rectangle 3">
            <a:extLst>
              <a:ext uri="{FF2B5EF4-FFF2-40B4-BE49-F238E27FC236}">
                <a16:creationId xmlns:a16="http://schemas.microsoft.com/office/drawing/2014/main" id="{9D775A6F-66B1-5A45-A142-54CD1C50B0D0}"/>
              </a:ext>
            </a:extLst>
          </p:cNvPr>
          <p:cNvSpPr>
            <a:spLocks noSelect="1" noMove="1" noResize="1" noTextEdit="1"/>
          </p:cNvSpPr>
          <p:nvPr/>
        </p:nvSpPr>
        <p:spPr>
          <a:xfrm>
            <a:off x="9364343" y="5809243"/>
            <a:ext cx="2831335" cy="323165"/>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Schell et al. CJASN 2013 </a:t>
            </a:r>
          </a:p>
        </p:txBody>
      </p:sp>
    </p:spTree>
    <p:extLst>
      <p:ext uri="{BB962C8B-B14F-4D97-AF65-F5344CB8AC3E}">
        <p14:creationId val="2592132892"/>
      </p:ext>
    </p:extLst>
  </p:cSld>
  <p:clrMapOvr>
    <a:masterClrMapping/>
  </p:clrMapOvr>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74CF94CB-CB8A-0B4D-B3D6-244024A46F05}"/>
              </a:ext>
            </a:extLst>
          </p:cNvPr>
          <p:cNvSpPr>
            <a:spLocks noGrp="1" noSelect="1" noMove="1" noResize="1" noTextEdit="1"/>
          </p:cNvSpPr>
          <p:nvPr>
            <p:ph type="title"/>
          </p:nvPr>
        </p:nvSpPr>
        <p:spPr>
          <a:xfrm>
            <a:off x="612135" y="704767"/>
            <a:ext cx="10515600" cy="1082404"/>
          </a:xfrm>
        </p:spPr>
        <p:txBody>
          <a:bodyPr/>
          <a:lstStyle/>
          <a:p>
            <a:r>
              <a:rPr lang="en-US"/>
              <a:t>Ask – Tell – Ask </a:t>
            </a:r>
          </a:p>
        </p:txBody>
      </p:sp>
      <p:graphicFrame>
        <p:nvGraphicFramePr>
          <p:cNvPr id="6" name="Content Placeholder 5">
            <a:extLst>
              <a:ext uri="{FF2B5EF4-FFF2-40B4-BE49-F238E27FC236}">
                <a16:creationId xmlns:a16="http://schemas.microsoft.com/office/drawing/2014/main" id="{CB38C00B-C112-6643-8A88-62EBF29B5608}"/>
              </a:ext>
            </a:extLst>
          </p:cNvPr>
          <p:cNvGraphicFramePr>
            <a:graphicFrameLocks noGrp="1" noSelect="1" noMove="1" noResize="1"/>
          </p:cNvGraphicFramePr>
          <p:nvPr>
            <p:ph idx="1"/>
            <p:extLst>
              <p:ext uri="{D42A27DB-BD31-4B8C-83A1-F6EECF244321}">
                <p14:modId val="1586570351"/>
              </p:ext>
            </p:extLst>
          </p:nvPr>
        </p:nvGraphicFramePr>
        <p:xfrm>
          <a:off x="644032" y="1606413"/>
          <a:ext cx="10905893" cy="3301576"/>
        </p:xfrm>
        <a:graphic>
          <a:graphicData uri="http://schemas.openxmlformats.org/drawingml/2006/table">
            <a:tbl>
              <a:tblPr>
                <a:tableStyleId>{5C22544A-7EE6-4342-B048-85BDC9FD1C3A}</a:tableStyleId>
              </a:tblPr>
              <a:tblGrid>
                <a:gridCol w="4638908">
                  <a:extLst>
                    <a:ext uri="{9D8B030D-6E8A-4147-A177-3AD203B41FA5}">
                      <a16:colId xmlns:a16="http://schemas.microsoft.com/office/drawing/2014/main" val="3508177312"/>
                    </a:ext>
                  </a:extLst>
                </a:gridCol>
                <a:gridCol w="6266985">
                  <a:extLst>
                    <a:ext uri="{9D8B030D-6E8A-4147-A177-3AD203B41FA5}">
                      <a16:colId xmlns:a16="http://schemas.microsoft.com/office/drawing/2014/main" val="1454688369"/>
                    </a:ext>
                  </a:extLst>
                </a:gridCol>
              </a:tblGrid>
              <a:tr h="924136">
                <a:tc>
                  <a:txBody>
                    <a:bodyPr vert="horz" wrap="square"/>
                    <a:lstStyle/>
                    <a:p>
                      <a:pPr marL="0" marR="0">
                        <a:spcBef>
                          <a:spcPct val="0"/>
                        </a:spcBef>
                        <a:spcAft>
                          <a:spcPct val="0"/>
                        </a:spcAft>
                      </a:pPr>
                      <a:r>
                        <a:rPr lang="en-US" sz="2800" b="1">
                          <a:solidFill>
                            <a:schemeClr val="tx1">
                              <a:lumMod val="65000"/>
                              <a:lumOff val="35000"/>
                            </a:schemeClr>
                          </a:solidFill>
                          <a:effectLst/>
                          <a:latin typeface="Arial" panose="020b0604020202020204" pitchFamily="34" charset="0"/>
                          <a:cs typeface="Arial" panose="020b0604020202020204" pitchFamily="34" charset="0"/>
                        </a:rPr>
                        <a:t>Ask </a:t>
                      </a:r>
                      <a:r>
                        <a:rPr lang="en-US" sz="2800">
                          <a:solidFill>
                            <a:schemeClr val="tx1">
                              <a:lumMod val="65000"/>
                              <a:lumOff val="35000"/>
                            </a:schemeClr>
                          </a:solidFill>
                          <a:effectLst/>
                          <a:latin typeface="Arial" panose="020b0604020202020204" pitchFamily="34" charset="0"/>
                          <a:cs typeface="Arial" panose="020b0604020202020204" pitchFamily="34" charset="0"/>
                        </a:rPr>
                        <a:t>(assess understanding)</a:t>
                      </a:r>
                      <a:endParaRPr lang="en-US" sz="2800">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tc>
                  <a:txBody>
                    <a:bodyPr vert="horz" wrap="square"/>
                    <a:lstStyle/>
                    <a:p>
                      <a:pPr marL="0" marR="0">
                        <a:spcBef>
                          <a:spcPct val="0"/>
                        </a:spcBef>
                        <a:spcAft>
                          <a:spcPct val="0"/>
                        </a:spcAft>
                      </a:pPr>
                      <a:r>
                        <a:rPr lang="en-US" sz="2400" i="1">
                          <a:solidFill>
                            <a:schemeClr val="tx1">
                              <a:lumMod val="65000"/>
                              <a:lumOff val="35000"/>
                            </a:schemeClr>
                          </a:solidFill>
                          <a:effectLst/>
                          <a:latin typeface="Arial" panose="020b0604020202020204" pitchFamily="34" charset="0"/>
                          <a:cs typeface="Arial" panose="020b0604020202020204" pitchFamily="34" charset="0"/>
                        </a:rPr>
                        <a:t>“What have the doctors told you about your kidney function?”</a:t>
                      </a:r>
                      <a:endParaRPr lang="en-US" sz="2400" i="1">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4165647780"/>
                  </a:ext>
                </a:extLst>
              </a:tr>
              <a:tr h="914400">
                <a:tc>
                  <a:txBody>
                    <a:bodyPr vert="horz" wrap="square"/>
                    <a:lstStyle/>
                    <a:p>
                      <a:pPr marL="0" marR="0">
                        <a:spcBef>
                          <a:spcPct val="0"/>
                        </a:spcBef>
                        <a:spcAft>
                          <a:spcPct val="0"/>
                        </a:spcAft>
                      </a:pPr>
                      <a:r>
                        <a:rPr lang="en-US" sz="2800" b="1">
                          <a:solidFill>
                            <a:schemeClr val="tx1">
                              <a:lumMod val="65000"/>
                              <a:lumOff val="35000"/>
                            </a:schemeClr>
                          </a:solidFill>
                          <a:effectLst/>
                          <a:latin typeface="Arial" panose="020b0604020202020204" pitchFamily="34" charset="0"/>
                          <a:cs typeface="Arial" panose="020b0604020202020204" pitchFamily="34" charset="0"/>
                        </a:rPr>
                        <a:t>Tell </a:t>
                      </a:r>
                      <a:r>
                        <a:rPr lang="en-US" sz="2800">
                          <a:solidFill>
                            <a:schemeClr val="tx1">
                              <a:lumMod val="65000"/>
                              <a:lumOff val="35000"/>
                            </a:schemeClr>
                          </a:solidFill>
                          <a:effectLst/>
                          <a:latin typeface="Arial" panose="020b0604020202020204" pitchFamily="34" charset="0"/>
                          <a:cs typeface="Arial" panose="020b0604020202020204" pitchFamily="34" charset="0"/>
                        </a:rPr>
                        <a:t>(provide information)</a:t>
                      </a:r>
                      <a:endParaRPr lang="en-US" sz="2800">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tc>
                  <a:txBody>
                    <a:bodyPr vert="horz" wrap="square"/>
                    <a:lstStyle/>
                    <a:p>
                      <a:pPr marL="0" marR="0">
                        <a:spcBef>
                          <a:spcPct val="0"/>
                        </a:spcBef>
                        <a:spcAft>
                          <a:spcPct val="0"/>
                        </a:spcAft>
                      </a:pPr>
                      <a:r>
                        <a:rPr lang="en-US" sz="2400" i="1">
                          <a:solidFill>
                            <a:schemeClr val="tx1">
                              <a:lumMod val="65000"/>
                              <a:lumOff val="35000"/>
                            </a:schemeClr>
                          </a:solidFill>
                          <a:effectLst/>
                          <a:latin typeface="Arial" panose="020b0604020202020204" pitchFamily="34" charset="0"/>
                          <a:cs typeface="Arial" panose="020b0604020202020204" pitchFamily="34" charset="0"/>
                        </a:rPr>
                        <a:t>Use plain language, avoid medial jargon</a:t>
                      </a:r>
                    </a:p>
                  </a:txBody>
                  <a:tcPr marL="68580" marR="68580" marT="0" marB="0" anchor="ctr"/>
                </a:tc>
                <a:extLst>
                  <a:ext uri="{0D108BD9-81ED-4DB2-BD59-A6C34878D82A}">
                    <a16:rowId xmlns:a16="http://schemas.microsoft.com/office/drawing/2014/main" val="335451997"/>
                  </a:ext>
                </a:extLst>
              </a:tr>
              <a:tr h="940551">
                <a:tc>
                  <a:txBody>
                    <a:bodyPr vert="horz" wrap="square"/>
                    <a:lstStyle/>
                    <a:p>
                      <a:pPr marL="0" marR="0">
                        <a:spcBef>
                          <a:spcPct val="0"/>
                        </a:spcBef>
                        <a:spcAft>
                          <a:spcPct val="0"/>
                        </a:spcAft>
                      </a:pPr>
                      <a:r>
                        <a:rPr lang="en-US" sz="2800" b="1">
                          <a:solidFill>
                            <a:schemeClr val="tx1">
                              <a:lumMod val="65000"/>
                              <a:lumOff val="35000"/>
                            </a:schemeClr>
                          </a:solidFill>
                          <a:effectLst/>
                          <a:latin typeface="Arial" panose="020b0604020202020204" pitchFamily="34" charset="0"/>
                          <a:cs typeface="Arial" panose="020b0604020202020204" pitchFamily="34" charset="0"/>
                        </a:rPr>
                        <a:t>Ask </a:t>
                      </a:r>
                      <a:r>
                        <a:rPr lang="en-US" sz="2800">
                          <a:solidFill>
                            <a:schemeClr val="tx1">
                              <a:lumMod val="65000"/>
                              <a:lumOff val="35000"/>
                            </a:schemeClr>
                          </a:solidFill>
                          <a:effectLst/>
                          <a:latin typeface="Arial" panose="020b0604020202020204" pitchFamily="34" charset="0"/>
                          <a:cs typeface="Arial" panose="020b0604020202020204" pitchFamily="34" charset="0"/>
                        </a:rPr>
                        <a:t>(check understanding)</a:t>
                      </a:r>
                      <a:endParaRPr lang="en-US" sz="2800">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tc>
                  <a:txBody>
                    <a:bodyPr vert="horz" wrap="square"/>
                    <a:lstStyle/>
                    <a:p>
                      <a:pPr marL="0" marR="0">
                        <a:spcBef>
                          <a:spcPct val="0"/>
                        </a:spcBef>
                        <a:spcAft>
                          <a:spcPct val="0"/>
                        </a:spcAft>
                      </a:pPr>
                      <a:r>
                        <a:rPr lang="en-US" sz="2400" i="1">
                          <a:solidFill>
                            <a:schemeClr val="tx1">
                              <a:lumMod val="65000"/>
                              <a:lumOff val="35000"/>
                            </a:schemeClr>
                          </a:solidFill>
                          <a:effectLst/>
                          <a:latin typeface="Arial" panose="020b0604020202020204" pitchFamily="34" charset="0"/>
                          <a:cs typeface="Arial" panose="020b0604020202020204" pitchFamily="34" charset="0"/>
                        </a:rPr>
                        <a:t>“To make sure that I explained things well, can you tell me what you understand from what I just said?”</a:t>
                      </a:r>
                    </a:p>
                    <a:p>
                      <a:pPr marL="0" marR="0">
                        <a:spcBef>
                          <a:spcPct val="0"/>
                        </a:spcBef>
                        <a:spcAft>
                          <a:spcPct val="0"/>
                        </a:spcAft>
                      </a:pPr>
                      <a:r>
                        <a:rPr lang="en-US" sz="2400" i="1">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rPr>
                        <a:t>“What questions do you have?”</a:t>
                      </a:r>
                      <a:endParaRPr lang="en-US" sz="2400" i="1">
                        <a:solidFill>
                          <a:schemeClr val="tx1">
                            <a:lumMod val="65000"/>
                            <a:lumOff val="35000"/>
                          </a:schemeClr>
                        </a:solidFill>
                        <a:effectLst/>
                        <a:latin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95286239"/>
                  </a:ext>
                </a:extLst>
              </a:tr>
            </a:tbl>
          </a:graphicData>
        </a:graphic>
      </p:graphicFrame>
      <p:sp>
        <p:nvSpPr>
          <p:cNvPr id="7" name="TextBox 6">
            <a:extLst>
              <a:ext uri="{FF2B5EF4-FFF2-40B4-BE49-F238E27FC236}">
                <a16:creationId xmlns:a16="http://schemas.microsoft.com/office/drawing/2014/main" id="{7798312B-39A0-5848-9D90-57C39B73131D}"/>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197817272"/>
      </p:ext>
    </p:extLst>
  </p:cSld>
  <p:clrMapOvr>
    <a:masterClrMapping/>
  </p:clrMapOvr>
  <p:transition/>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D79D6DE9-CC93-5242-8F40-381538BC6F58}"/>
              </a:ext>
            </a:extLst>
          </p:cNvPr>
          <p:cNvSpPr>
            <a:spLocks noGrp="1" noSelect="1" noMove="1" noResize="1" noTextEdit="1"/>
          </p:cNvSpPr>
          <p:nvPr>
            <p:ph type="title"/>
          </p:nvPr>
        </p:nvSpPr>
        <p:spPr>
          <a:xfrm>
            <a:off x="617185" y="704975"/>
            <a:ext cx="10515600" cy="1082404"/>
          </a:xfrm>
        </p:spPr>
        <p:txBody>
          <a:bodyPr/>
          <a:lstStyle/>
          <a:p>
            <a:r>
              <a:rPr lang="en-US"/>
              <a:t>Responding to Emotion: NURSE</a:t>
            </a:r>
          </a:p>
        </p:txBody>
      </p:sp>
      <p:graphicFrame>
        <p:nvGraphicFramePr>
          <p:cNvPr id="4" name="Table 3">
            <a:extLst>
              <a:ext uri="{FF2B5EF4-FFF2-40B4-BE49-F238E27FC236}">
                <a16:creationId xmlns:a16="http://schemas.microsoft.com/office/drawing/2014/main" id="{6AE62BD4-84C7-6C44-99BD-C3C5646DA0DF}"/>
              </a:ext>
            </a:extLst>
          </p:cNvPr>
          <p:cNvGraphicFramePr>
            <a:graphicFrameLocks noGrp="1" noSelect="1" noMove="1" noResize="1"/>
          </p:cNvGraphicFramePr>
          <p:nvPr>
            <p:extLst>
              <p:ext uri="{D42A27DB-BD31-4B8C-83A1-F6EECF244321}">
                <p14:modId val="2202435431"/>
              </p:ext>
            </p:extLst>
          </p:nvPr>
        </p:nvGraphicFramePr>
        <p:xfrm>
          <a:off x="1356492" y="1610408"/>
          <a:ext cx="9478087" cy="3153595"/>
        </p:xfrm>
        <a:graphic>
          <a:graphicData uri="http://schemas.openxmlformats.org/drawingml/2006/table">
            <a:tbl>
              <a:tblPr>
                <a:tableStyleId>{5C22544A-7EE6-4342-B048-85BDC9FD1C3A}</a:tableStyleId>
              </a:tblPr>
              <a:tblGrid>
                <a:gridCol w="2328845">
                  <a:extLst>
                    <a:ext uri="{9D8B030D-6E8A-4147-A177-3AD203B41FA5}">
                      <a16:colId xmlns:a16="http://schemas.microsoft.com/office/drawing/2014/main" val="3731531393"/>
                    </a:ext>
                  </a:extLst>
                </a:gridCol>
                <a:gridCol w="7149242">
                  <a:extLst>
                    <a:ext uri="{9D8B030D-6E8A-4147-A177-3AD203B41FA5}">
                      <a16:colId xmlns:a16="http://schemas.microsoft.com/office/drawing/2014/main" val="169289925"/>
                    </a:ext>
                  </a:extLst>
                </a:gridCol>
              </a:tblGrid>
              <a:tr h="630719">
                <a:tc>
                  <a:txBody>
                    <a:bodyPr vert="horz" wrap="square"/>
                    <a:lstStyle/>
                    <a:p>
                      <a:pPr marL="0" marR="0" algn="l">
                        <a:spcBef>
                          <a:spcPct val="0"/>
                        </a:spcBef>
                        <a:spcAft>
                          <a:spcPct val="0"/>
                        </a:spcAft>
                      </a:pPr>
                      <a:r>
                        <a:rPr lang="en-US" sz="2800" b="1">
                          <a:solidFill>
                            <a:schemeClr val="tx1">
                              <a:lumMod val="65000"/>
                              <a:lumOff val="35000"/>
                            </a:schemeClr>
                          </a:solidFill>
                          <a:effectLst/>
                          <a:latin typeface="Arial" panose="020b0604020202020204" pitchFamily="34" charset="0"/>
                          <a:cs typeface="Arial" panose="020b0604020202020204" pitchFamily="34" charset="0"/>
                        </a:rPr>
                        <a:t> N</a:t>
                      </a:r>
                      <a:r>
                        <a:rPr lang="en-US" sz="2800">
                          <a:solidFill>
                            <a:schemeClr val="tx1">
                              <a:lumMod val="65000"/>
                              <a:lumOff val="35000"/>
                            </a:schemeClr>
                          </a:solidFill>
                          <a:effectLst/>
                          <a:latin typeface="Arial" panose="020b0604020202020204" pitchFamily="34" charset="0"/>
                          <a:cs typeface="Arial" panose="020b0604020202020204" pitchFamily="34" charset="0"/>
                        </a:rPr>
                        <a:t>ame </a:t>
                      </a:r>
                      <a:endParaRPr lang="en-US" sz="2800">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tc>
                  <a:txBody>
                    <a:bodyPr vert="horz" wrap="square"/>
                    <a:lstStyle/>
                    <a:p>
                      <a:pPr marL="0" marR="0">
                        <a:spcBef>
                          <a:spcPct val="0"/>
                        </a:spcBef>
                        <a:spcAft>
                          <a:spcPct val="0"/>
                        </a:spcAft>
                      </a:pPr>
                      <a:r>
                        <a:rPr lang="en-US" sz="2800" i="1">
                          <a:solidFill>
                            <a:schemeClr val="tx1">
                              <a:lumMod val="65000"/>
                              <a:lumOff val="35000"/>
                            </a:schemeClr>
                          </a:solidFill>
                          <a:effectLst/>
                          <a:latin typeface="Arial" panose="020b0604020202020204" pitchFamily="34" charset="0"/>
                          <a:cs typeface="Arial" panose="020b0604020202020204" pitchFamily="34" charset="0"/>
                        </a:rPr>
                        <a:t>“You seem worried”</a:t>
                      </a:r>
                      <a:endParaRPr lang="en-US" sz="2800" i="1">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3199431026"/>
                  </a:ext>
                </a:extLst>
              </a:tr>
              <a:tr h="630719">
                <a:tc>
                  <a:txBody>
                    <a:bodyPr vert="horz" wrap="square"/>
                    <a:lstStyle/>
                    <a:p>
                      <a:pPr marL="0" marR="0" algn="l">
                        <a:spcBef>
                          <a:spcPct val="0"/>
                        </a:spcBef>
                        <a:spcAft>
                          <a:spcPct val="0"/>
                        </a:spcAft>
                      </a:pPr>
                      <a:r>
                        <a:rPr lang="en-US" sz="2800" b="1">
                          <a:solidFill>
                            <a:schemeClr val="tx1">
                              <a:lumMod val="65000"/>
                              <a:lumOff val="35000"/>
                            </a:schemeClr>
                          </a:solidFill>
                          <a:effectLst/>
                          <a:latin typeface="Arial" panose="020b0604020202020204" pitchFamily="34" charset="0"/>
                          <a:cs typeface="Arial" panose="020b0604020202020204" pitchFamily="34" charset="0"/>
                        </a:rPr>
                        <a:t> U</a:t>
                      </a:r>
                      <a:r>
                        <a:rPr lang="en-US" sz="2800">
                          <a:solidFill>
                            <a:schemeClr val="tx1">
                              <a:lumMod val="65000"/>
                              <a:lumOff val="35000"/>
                            </a:schemeClr>
                          </a:solidFill>
                          <a:effectLst/>
                          <a:latin typeface="Arial" panose="020b0604020202020204" pitchFamily="34" charset="0"/>
                          <a:cs typeface="Arial" panose="020b0604020202020204" pitchFamily="34" charset="0"/>
                        </a:rPr>
                        <a:t>nderstand </a:t>
                      </a:r>
                      <a:endParaRPr lang="en-US" sz="2800">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tc>
                  <a:txBody>
                    <a:bodyPr vert="horz" wrap="square"/>
                    <a:lstStyle/>
                    <a:p>
                      <a:pPr marL="0" marR="0">
                        <a:spcBef>
                          <a:spcPct val="0"/>
                        </a:spcBef>
                        <a:spcAft>
                          <a:spcPct val="0"/>
                        </a:spcAft>
                      </a:pPr>
                      <a:r>
                        <a:rPr lang="en-US" sz="2800" i="1">
                          <a:solidFill>
                            <a:schemeClr val="tx1">
                              <a:lumMod val="65000"/>
                              <a:lumOff val="35000"/>
                            </a:schemeClr>
                          </a:solidFill>
                          <a:effectLst/>
                          <a:latin typeface="Arial" panose="020b0604020202020204" pitchFamily="34" charset="0"/>
                          <a:cs typeface="Arial" panose="020b0604020202020204" pitchFamily="34" charset="0"/>
                        </a:rPr>
                        <a:t>“I see why you are concerned about this”</a:t>
                      </a:r>
                      <a:endParaRPr lang="en-US" sz="2800" i="1">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1710752327"/>
                  </a:ext>
                </a:extLst>
              </a:tr>
              <a:tr h="630719">
                <a:tc>
                  <a:txBody>
                    <a:bodyPr vert="horz" wrap="square"/>
                    <a:lstStyle/>
                    <a:p>
                      <a:pPr marL="0" marR="0" algn="l">
                        <a:spcBef>
                          <a:spcPct val="0"/>
                        </a:spcBef>
                        <a:spcAft>
                          <a:spcPct val="0"/>
                        </a:spcAft>
                      </a:pPr>
                      <a:r>
                        <a:rPr lang="en-US" sz="2800" b="1">
                          <a:solidFill>
                            <a:schemeClr val="tx1">
                              <a:lumMod val="65000"/>
                              <a:lumOff val="35000"/>
                            </a:schemeClr>
                          </a:solidFill>
                          <a:effectLst/>
                          <a:latin typeface="Arial" panose="020b0604020202020204" pitchFamily="34" charset="0"/>
                          <a:cs typeface="Arial" panose="020b0604020202020204" pitchFamily="34" charset="0"/>
                        </a:rPr>
                        <a:t> R</a:t>
                      </a:r>
                      <a:r>
                        <a:rPr lang="en-US" sz="2800">
                          <a:solidFill>
                            <a:schemeClr val="tx1">
                              <a:lumMod val="65000"/>
                              <a:lumOff val="35000"/>
                            </a:schemeClr>
                          </a:solidFill>
                          <a:effectLst/>
                          <a:latin typeface="Arial" panose="020b0604020202020204" pitchFamily="34" charset="0"/>
                          <a:cs typeface="Arial" panose="020b0604020202020204" pitchFamily="34" charset="0"/>
                        </a:rPr>
                        <a:t>espect</a:t>
                      </a:r>
                      <a:endParaRPr lang="en-US" sz="2800">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tc>
                  <a:txBody>
                    <a:bodyPr vert="horz" wrap="square"/>
                    <a:lstStyle/>
                    <a:p>
                      <a:pPr marL="0" marR="0">
                        <a:spcBef>
                          <a:spcPct val="0"/>
                        </a:spcBef>
                        <a:spcAft>
                          <a:spcPct val="0"/>
                        </a:spcAft>
                      </a:pPr>
                      <a:r>
                        <a:rPr lang="en-US" sz="2800" i="1">
                          <a:solidFill>
                            <a:schemeClr val="tx1">
                              <a:lumMod val="65000"/>
                              <a:lumOff val="35000"/>
                            </a:schemeClr>
                          </a:solidFill>
                          <a:effectLst/>
                          <a:latin typeface="Arial" panose="020b0604020202020204" pitchFamily="34" charset="0"/>
                          <a:cs typeface="Arial" panose="020b0604020202020204" pitchFamily="34" charset="0"/>
                        </a:rPr>
                        <a:t>“You have shown a lot of strength”</a:t>
                      </a:r>
                      <a:endParaRPr lang="en-US" sz="2800" i="1">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3328980001"/>
                  </a:ext>
                </a:extLst>
              </a:tr>
              <a:tr h="630719">
                <a:tc>
                  <a:txBody>
                    <a:bodyPr vert="horz" wrap="square"/>
                    <a:lstStyle/>
                    <a:p>
                      <a:pPr marL="0" marR="0" algn="l">
                        <a:spcBef>
                          <a:spcPct val="0"/>
                        </a:spcBef>
                        <a:spcAft>
                          <a:spcPct val="0"/>
                        </a:spcAft>
                      </a:pPr>
                      <a:r>
                        <a:rPr lang="en-US" sz="2800" b="1">
                          <a:solidFill>
                            <a:schemeClr val="tx1">
                              <a:lumMod val="65000"/>
                              <a:lumOff val="35000"/>
                            </a:schemeClr>
                          </a:solidFill>
                          <a:effectLst/>
                          <a:latin typeface="Arial" panose="020b0604020202020204" pitchFamily="34" charset="0"/>
                          <a:cs typeface="Arial" panose="020b0604020202020204" pitchFamily="34" charset="0"/>
                        </a:rPr>
                        <a:t> S</a:t>
                      </a:r>
                      <a:r>
                        <a:rPr lang="en-US" sz="2800">
                          <a:solidFill>
                            <a:schemeClr val="tx1">
                              <a:lumMod val="65000"/>
                              <a:lumOff val="35000"/>
                            </a:schemeClr>
                          </a:solidFill>
                          <a:effectLst/>
                          <a:latin typeface="Arial" panose="020b0604020202020204" pitchFamily="34" charset="0"/>
                          <a:cs typeface="Arial" panose="020b0604020202020204" pitchFamily="34" charset="0"/>
                        </a:rPr>
                        <a:t>upport</a:t>
                      </a:r>
                      <a:endParaRPr lang="en-US" sz="2800">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tc>
                  <a:txBody>
                    <a:bodyPr vert="horz" wrap="square"/>
                    <a:lstStyle/>
                    <a:p>
                      <a:pPr marL="0" marR="0">
                        <a:spcBef>
                          <a:spcPct val="0"/>
                        </a:spcBef>
                        <a:spcAft>
                          <a:spcPct val="0"/>
                        </a:spcAft>
                      </a:pPr>
                      <a:r>
                        <a:rPr lang="en-US" sz="2800" i="1">
                          <a:solidFill>
                            <a:schemeClr val="tx1">
                              <a:lumMod val="65000"/>
                              <a:lumOff val="35000"/>
                            </a:schemeClr>
                          </a:solidFill>
                          <a:effectLst/>
                          <a:latin typeface="Arial" panose="020b0604020202020204" pitchFamily="34" charset="0"/>
                          <a:cs typeface="Arial" panose="020b0604020202020204" pitchFamily="34" charset="0"/>
                        </a:rPr>
                        <a:t>“We will get through this together”</a:t>
                      </a:r>
                      <a:endParaRPr lang="en-US" sz="2800" i="1">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4271827257"/>
                  </a:ext>
                </a:extLst>
              </a:tr>
              <a:tr h="630719">
                <a:tc>
                  <a:txBody>
                    <a:bodyPr vert="horz" wrap="square"/>
                    <a:lstStyle/>
                    <a:p>
                      <a:pPr marL="0" marR="0" algn="l">
                        <a:spcBef>
                          <a:spcPct val="0"/>
                        </a:spcBef>
                        <a:spcAft>
                          <a:spcPct val="0"/>
                        </a:spcAft>
                      </a:pPr>
                      <a:r>
                        <a:rPr lang="en-US" sz="2800" b="1">
                          <a:solidFill>
                            <a:schemeClr val="tx1">
                              <a:lumMod val="65000"/>
                              <a:lumOff val="35000"/>
                            </a:schemeClr>
                          </a:solidFill>
                          <a:effectLst/>
                          <a:latin typeface="Arial" panose="020b0604020202020204" pitchFamily="34" charset="0"/>
                          <a:cs typeface="Arial" panose="020b0604020202020204" pitchFamily="34" charset="0"/>
                        </a:rPr>
                        <a:t> E</a:t>
                      </a:r>
                      <a:r>
                        <a:rPr lang="en-US" sz="2800">
                          <a:solidFill>
                            <a:schemeClr val="tx1">
                              <a:lumMod val="65000"/>
                              <a:lumOff val="35000"/>
                            </a:schemeClr>
                          </a:solidFill>
                          <a:effectLst/>
                          <a:latin typeface="Arial" panose="020b0604020202020204" pitchFamily="34" charset="0"/>
                          <a:cs typeface="Arial" panose="020b0604020202020204" pitchFamily="34" charset="0"/>
                        </a:rPr>
                        <a:t>xplore</a:t>
                      </a:r>
                      <a:endParaRPr lang="en-US" sz="2800">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tc>
                  <a:txBody>
                    <a:bodyPr vert="horz" wrap="square"/>
                    <a:lstStyle/>
                    <a:p>
                      <a:pPr marL="0" marR="0">
                        <a:spcBef>
                          <a:spcPct val="0"/>
                        </a:spcBef>
                        <a:spcAft>
                          <a:spcPct val="0"/>
                        </a:spcAft>
                      </a:pPr>
                      <a:r>
                        <a:rPr lang="en-US" sz="2800" i="1">
                          <a:solidFill>
                            <a:schemeClr val="tx1">
                              <a:lumMod val="65000"/>
                              <a:lumOff val="35000"/>
                            </a:schemeClr>
                          </a:solidFill>
                          <a:effectLst/>
                          <a:latin typeface="Arial" panose="020b0604020202020204" pitchFamily="34" charset="0"/>
                          <a:cs typeface="Arial" panose="020b0604020202020204" pitchFamily="34" charset="0"/>
                        </a:rPr>
                        <a:t>“Tell me more”</a:t>
                      </a:r>
                      <a:endParaRPr lang="en-US" sz="2800" i="1">
                        <a:solidFill>
                          <a:schemeClr val="tx1">
                            <a:lumMod val="65000"/>
                            <a:lumOff val="35000"/>
                          </a:schemeClr>
                        </a:solidFill>
                        <a:effectLst/>
                        <a:latin typeface="Arial" panose="020b0604020202020204" pitchFamily="34" charset="0"/>
                        <a:ea typeface="MS Mincho" panose="02020609040205080304" pitchFamily="49" charset="-128"/>
                        <a:cs typeface="Arial" panose="020b0604020202020204" pitchFamily="34" charset="0"/>
                      </a:endParaRPr>
                    </a:p>
                  </a:txBody>
                  <a:tcPr marL="68580" marR="68580" marT="0" marB="0" anchor="ctr"/>
                </a:tc>
                <a:extLst>
                  <a:ext uri="{0D108BD9-81ED-4DB2-BD59-A6C34878D82A}">
                    <a16:rowId xmlns:a16="http://schemas.microsoft.com/office/drawing/2014/main" val="1436723814"/>
                  </a:ext>
                </a:extLst>
              </a:tr>
            </a:tbl>
          </a:graphicData>
        </a:graphic>
      </p:graphicFrame>
      <p:sp>
        <p:nvSpPr>
          <p:cNvPr id="8" name="TextBox 7">
            <a:extLst>
              <a:ext uri="{FF2B5EF4-FFF2-40B4-BE49-F238E27FC236}">
                <a16:creationId xmlns:a16="http://schemas.microsoft.com/office/drawing/2014/main" id="{0D03C82D-256C-ED48-BDAF-312F3577ED0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601647458"/>
      </p:ext>
    </p:extLst>
  </p:cSld>
  <p:clrMapOvr>
    <a:masterClrMapping/>
  </p:clrMapOvr>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9B2347A4-47FB-4129-8C8D-6956ACCA8558}"/>
              </a:ext>
            </a:extLst>
          </p:cNvPr>
          <p:cNvSpPr>
            <a:spLocks noGrp="1" noSelect="1" noMove="1" noResize="1" noTextEdit="1"/>
          </p:cNvSpPr>
          <p:nvPr>
            <p:ph type="title"/>
          </p:nvPr>
        </p:nvSpPr>
        <p:spPr>
          <a:xfrm>
            <a:off x="613144" y="703363"/>
            <a:ext cx="10515600" cy="1082404"/>
          </a:xfrm>
        </p:spPr>
        <p:txBody>
          <a:bodyPr/>
          <a:lstStyle/>
          <a:p>
            <a:r>
              <a:rPr lang="en-US"/>
              <a:t>Case Presentation</a:t>
            </a:r>
          </a:p>
        </p:txBody>
      </p:sp>
      <p:sp>
        <p:nvSpPr>
          <p:cNvPr id="6" name="Content Placeholder 5">
            <a:extLst>
              <a:ext uri="{FF2B5EF4-FFF2-40B4-BE49-F238E27FC236}">
                <a16:creationId xmlns:a16="http://schemas.microsoft.com/office/drawing/2014/main" id="{B6BD88C4-C8F0-444A-8250-E3676A5C510B}"/>
              </a:ext>
            </a:extLst>
          </p:cNvPr>
          <p:cNvSpPr>
            <a:spLocks noGrp="1" noSelect="1" noMove="1" noResize="1" noTextEdit="1"/>
          </p:cNvSpPr>
          <p:nvPr>
            <p:ph idx="1"/>
          </p:nvPr>
        </p:nvSpPr>
        <p:spPr>
          <a:xfrm>
            <a:off x="613144" y="1618911"/>
            <a:ext cx="10965712" cy="3388471"/>
          </a:xfrm>
        </p:spPr>
        <p:txBody>
          <a:bodyPr>
            <a:normAutofit/>
          </a:bodyPr>
          <a:lstStyle/>
          <a:p>
            <a:pPr marL="0" indent="0">
              <a:buNone/>
            </a:pPr>
            <a:r>
              <a:rPr lang="en-US">
                <a:latin typeface="Arial" panose="020b0604020202020204" pitchFamily="34" charset="0"/>
                <a:cs typeface="Arial" panose="020b0604020202020204" pitchFamily="34" charset="0"/>
              </a:rPr>
              <a:t>A 70-year-old man presents to nephrology clinic for follow-up of CKD stage 3 due to diabetes. He was last seen 1 year ago. In the interim, he was hospitalized with chest pain and underwent PCI, so his missed his scheduled follow-up with you. He is now back to his usual activities of running his family business which requires him to work almost every day. The last time you saw him, his GFR was in the 30s, but it is now 25. His urine ACR is 3500 mg/g.</a:t>
            </a:r>
          </a:p>
        </p:txBody>
      </p:sp>
      <p:sp>
        <p:nvSpPr>
          <p:cNvPr id="5" name="TextBox 4">
            <a:extLst>
              <a:ext uri="{FF2B5EF4-FFF2-40B4-BE49-F238E27FC236}">
                <a16:creationId xmlns:a16="http://schemas.microsoft.com/office/drawing/2014/main" id="{241F76E8-0BFB-4B60-94FC-CEBF0E053BE2}"/>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795757900"/>
      </p:ext>
    </p:extLst>
  </p:cSld>
  <p:clrMapOvr>
    <a:masterClrMapping/>
  </p:clrMapOvr>
  <p:transition/>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1E63A5F8-BCE6-ED4F-BC00-F7014E4DAD12}"/>
              </a:ext>
            </a:extLst>
          </p:cNvPr>
          <p:cNvSpPr>
            <a:spLocks noGrp="1" noSelect="1" noMove="1" noResize="1" noTextEdit="1"/>
          </p:cNvSpPr>
          <p:nvPr>
            <p:ph type="title"/>
          </p:nvPr>
        </p:nvSpPr>
        <p:spPr>
          <a:xfrm>
            <a:off x="619272" y="702523"/>
            <a:ext cx="11480209" cy="1082404"/>
          </a:xfrm>
        </p:spPr>
        <p:txBody>
          <a:bodyPr>
            <a:normAutofit/>
          </a:bodyPr>
          <a:lstStyle/>
          <a:p>
            <a:r>
              <a:rPr lang="en-US" sz="3500"/>
              <a:t>What Is His Risk of Kidney Failure in the Next 2 Years?</a:t>
            </a:r>
          </a:p>
        </p:txBody>
      </p:sp>
      <p:sp>
        <p:nvSpPr>
          <p:cNvPr id="3" name="Content Placeholder 2">
            <a:extLst>
              <a:ext uri="{FF2B5EF4-FFF2-40B4-BE49-F238E27FC236}">
                <a16:creationId xmlns:a16="http://schemas.microsoft.com/office/drawing/2014/main" id="{CE3A3140-8D71-1643-85FC-39F53570179A}"/>
              </a:ext>
            </a:extLst>
          </p:cNvPr>
          <p:cNvSpPr>
            <a:spLocks noGrp="1" noSelect="1" noMove="1" noResize="1" noTextEdit="1"/>
          </p:cNvSpPr>
          <p:nvPr>
            <p:ph idx="1"/>
          </p:nvPr>
        </p:nvSpPr>
        <p:spPr>
          <a:xfrm>
            <a:off x="619274" y="1620412"/>
            <a:ext cx="10953453" cy="3388471"/>
          </a:xfrm>
        </p:spPr>
        <p:txBody>
          <a:bodyPr/>
          <a:lstStyle/>
          <a:p>
            <a:pPr marL="0" indent="0">
              <a:buNone/>
            </a:pPr>
            <a:r>
              <a:rPr lang="en-US">
                <a:latin typeface="Arial" panose="020b0604020202020204" pitchFamily="34" charset="0"/>
                <a:cs typeface="Arial" panose="020b0604020202020204" pitchFamily="34" charset="0"/>
              </a:rPr>
              <a:t>You go to </a:t>
            </a:r>
            <a:r>
              <a:rPr lang="en-US">
                <a:latin typeface="Arial" panose="020b0604020202020204" pitchFamily="34" charset="0"/>
                <a:cs typeface="Arial" panose="020b0604020202020204" pitchFamily="34" charset="0"/>
                <a:hlinkClick r:id="rId3"/>
              </a:rPr>
              <a:t>https://kidneyfailurerisk.com</a:t>
            </a:r>
            <a:r>
              <a:rPr lang="en-US">
                <a:latin typeface="Arial" panose="020b0604020202020204" pitchFamily="34" charset="0"/>
                <a:cs typeface="Arial" panose="020b0604020202020204" pitchFamily="34" charset="0"/>
              </a:rPr>
              <a:t> to use the Kidney Failure Risk Equation. </a:t>
            </a:r>
          </a:p>
        </p:txBody>
      </p:sp>
      <p:sp>
        <p:nvSpPr>
          <p:cNvPr id="4" name="TextBox 3">
            <a:extLst>
              <a:ext uri="{FF2B5EF4-FFF2-40B4-BE49-F238E27FC236}">
                <a16:creationId xmlns:a16="http://schemas.microsoft.com/office/drawing/2014/main" id="{C24FF16D-6C4D-4B40-B7F2-F680CF565B0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pic>
        <p:nvPicPr>
          <p:cNvPr id="9" name="Picture 8">
            <a:extLst>
              <a:ext uri="{FF2B5EF4-FFF2-40B4-BE49-F238E27FC236}">
                <a16:creationId xmlns:a16="http://schemas.microsoft.com/office/drawing/2014/main" id="{E1226D95-24E1-D641-ADD5-498A6B9AEBBD}"/>
              </a:ext>
            </a:extLst>
          </p:cNvPr>
          <p:cNvPicPr>
            <a:picLocks noSelect="1" noChangeAspect="1" noMove="1" noResize="1"/>
          </p:cNvPicPr>
          <p:nvPr/>
        </p:nvPicPr>
        <p:blipFill>
          <a:blip r:embed="rId4"/>
          <a:stretch>
            <a:fillRect/>
          </a:stretch>
        </p:blipFill>
        <p:spPr>
          <a:xfrm>
            <a:off x="247126" y="2792882"/>
            <a:ext cx="7213600" cy="2247900"/>
          </a:xfrm>
          <a:prstGeom prst="rect">
            <a:avLst/>
          </a:prstGeom>
        </p:spPr>
      </p:pic>
      <p:pic>
        <p:nvPicPr>
          <p:cNvPr id="10" name="Picture 9">
            <a:extLst>
              <a:ext uri="{FF2B5EF4-FFF2-40B4-BE49-F238E27FC236}">
                <a16:creationId xmlns:a16="http://schemas.microsoft.com/office/drawing/2014/main" id="{520084B5-5397-2F47-877F-38CC07A369FF}"/>
              </a:ext>
            </a:extLst>
          </p:cNvPr>
          <p:cNvPicPr>
            <a:picLocks noSelect="1" noChangeAspect="1" noMove="1" noResize="1"/>
          </p:cNvPicPr>
          <p:nvPr/>
        </p:nvPicPr>
        <p:blipFill>
          <a:blip r:embed="rId5"/>
          <a:stretch>
            <a:fillRect/>
          </a:stretch>
        </p:blipFill>
        <p:spPr>
          <a:xfrm>
            <a:off x="7556421" y="3123082"/>
            <a:ext cx="4394200" cy="1917700"/>
          </a:xfrm>
          <a:prstGeom prst="rect">
            <a:avLst/>
          </a:prstGeom>
        </p:spPr>
      </p:pic>
      <p:sp>
        <p:nvSpPr>
          <p:cNvPr id="8" name="TextBox 7">
            <a:extLst>
              <a:ext uri="{FF2B5EF4-FFF2-40B4-BE49-F238E27FC236}">
                <a16:creationId xmlns:a16="http://schemas.microsoft.com/office/drawing/2014/main" id="{5308D6B8-D138-4D3C-B5B3-7610CBA1EE22}"/>
              </a:ext>
            </a:extLst>
          </p:cNvPr>
          <p:cNvSpPr txBox="1">
            <a:spLocks noSelect="1" noMove="1" noResize="1" noTextEdit="1"/>
          </p:cNvSpPr>
          <p:nvPr/>
        </p:nvSpPr>
        <p:spPr>
          <a:xfrm>
            <a:off x="9771322" y="5816010"/>
            <a:ext cx="2426807" cy="323165"/>
          </a:xfrm>
          <a:prstGeom prst="rect">
            <a:avLst/>
          </a:prstGeom>
          <a:noFill/>
        </p:spPr>
        <p:txBody>
          <a:bodyPr wrap="square">
            <a:spAutoFit/>
          </a:bodyPr>
          <a:lstStyle/>
          <a:p>
            <a:pPr algn="r"/>
            <a:r>
              <a:rPr lang="en-US" sz="1500" i="1" err="1">
                <a:latin typeface="Arial" panose="020b0604020202020204" pitchFamily="34" charset="0"/>
                <a:cs typeface="Arial" panose="020b0604020202020204" pitchFamily="34" charset="0"/>
              </a:rPr>
              <a:t>Tangri et al. JAMA 2016</a:t>
            </a:r>
          </a:p>
        </p:txBody>
      </p:sp>
    </p:spTree>
    <p:extLst>
      <p:ext uri="{BB962C8B-B14F-4D97-AF65-F5344CB8AC3E}">
        <p14:creationId val="4156229910"/>
      </p:ext>
    </p:extLst>
  </p:cSld>
  <p:clrMapOvr>
    <a:masterClrMapping/>
  </p:clrMapOvr>
  <p:transition/>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ED5B2AA7-7305-574A-8775-18E620184022}"/>
              </a:ext>
            </a:extLst>
          </p:cNvPr>
          <p:cNvSpPr>
            <a:spLocks noGrp="1" noSelect="1" noMove="1" noResize="1" noTextEdit="1"/>
          </p:cNvSpPr>
          <p:nvPr>
            <p:ph type="title"/>
          </p:nvPr>
        </p:nvSpPr>
        <p:spPr>
          <a:xfrm>
            <a:off x="616669" y="702520"/>
            <a:ext cx="10515600" cy="1082404"/>
          </a:xfrm>
        </p:spPr>
        <p:txBody>
          <a:bodyPr/>
          <a:lstStyle/>
          <a:p>
            <a:r>
              <a:rPr lang="en-US"/>
              <a:t>Breaking the News	</a:t>
            </a:r>
          </a:p>
        </p:txBody>
      </p:sp>
      <p:sp>
        <p:nvSpPr>
          <p:cNvPr id="3" name="Content Placeholder 2">
            <a:extLst>
              <a:ext uri="{FF2B5EF4-FFF2-40B4-BE49-F238E27FC236}">
                <a16:creationId xmlns:a16="http://schemas.microsoft.com/office/drawing/2014/main" id="{1CBD5F21-92B3-2F4C-895D-29EB8F147B53}"/>
              </a:ext>
            </a:extLst>
          </p:cNvPr>
          <p:cNvSpPr>
            <a:spLocks noGrp="1" noSelect="1" noMove="1" noResize="1" noTextEdit="1"/>
          </p:cNvSpPr>
          <p:nvPr>
            <p:ph idx="1"/>
          </p:nvPr>
        </p:nvSpPr>
        <p:spPr>
          <a:xfrm>
            <a:off x="614913" y="1617803"/>
            <a:ext cx="10960418" cy="3388471"/>
          </a:xfrm>
        </p:spPr>
        <p:txBody>
          <a:bodyPr>
            <a:normAutofit/>
          </a:bodyPr>
          <a:lstStyle/>
          <a:p>
            <a:r>
              <a:rPr lang="en-US" b="1">
                <a:latin typeface="Arial" panose="020b0604020202020204" pitchFamily="34" charset="0"/>
                <a:cs typeface="Arial" panose="020b0604020202020204" pitchFamily="34" charset="0"/>
              </a:rPr>
              <a:t>ASK: </a:t>
            </a:r>
            <a:r>
              <a:rPr lang="en-US">
                <a:latin typeface="Arial" panose="020b0604020202020204" pitchFamily="34" charset="0"/>
                <a:cs typeface="Arial" panose="020b0604020202020204" pitchFamily="34" charset="0"/>
              </a:rPr>
              <a:t>You begin by asking what he knows about his current level of kidney function. He says as far as he knows, nothing has changed since last year.</a:t>
            </a:r>
          </a:p>
          <a:p>
            <a:r>
              <a:rPr lang="en-US" b="1">
                <a:latin typeface="Arial" panose="020b0604020202020204" pitchFamily="34" charset="0"/>
                <a:cs typeface="Arial" panose="020b0604020202020204" pitchFamily="34" charset="0"/>
              </a:rPr>
              <a:t>TELL:</a:t>
            </a:r>
          </a:p>
          <a:p>
            <a:pPr marL="796925" lvl="1" indent="-339725">
              <a:buFont typeface="Courier New" panose="02070309020205020404" pitchFamily="49" charset="0"/>
              <a:buChar char="o"/>
            </a:pPr>
            <a:r>
              <a:rPr lang="en-US" sz="2800">
                <a:latin typeface="Arial" panose="020b0604020202020204" pitchFamily="34" charset="0"/>
                <a:cs typeface="Arial" panose="020b0604020202020204" pitchFamily="34" charset="0"/>
              </a:rPr>
              <a:t>You tell him that unfortunately his kidney function is worse, and it’s time to begin learning about treatment options.</a:t>
            </a:r>
          </a:p>
          <a:p>
            <a:pPr marL="796925" lvl="1" indent="-339725">
              <a:buFont typeface="Courier New" panose="02070309020205020404" pitchFamily="49" charset="0"/>
              <a:buChar char="o"/>
            </a:pPr>
            <a:r>
              <a:rPr lang="en-US" sz="2800">
                <a:latin typeface="Arial" panose="020b0604020202020204" pitchFamily="34" charset="0"/>
                <a:cs typeface="Arial" panose="020b0604020202020204" pitchFamily="34" charset="0"/>
              </a:rPr>
              <a:t>He becomes TEARFUL and EMOTIONAL. </a:t>
            </a:r>
          </a:p>
        </p:txBody>
      </p:sp>
      <p:sp>
        <p:nvSpPr>
          <p:cNvPr id="4" name="TextBox 3">
            <a:extLst>
              <a:ext uri="{FF2B5EF4-FFF2-40B4-BE49-F238E27FC236}">
                <a16:creationId xmlns:a16="http://schemas.microsoft.com/office/drawing/2014/main" id="{F92C41FE-7CCF-48C4-A5CD-44E11490E98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243596158"/>
      </p:ext>
    </p:extLst>
  </p:cSld>
  <p:clrMapOvr>
    <a:masterClrMapping/>
  </p:clrMapOvr>
  <p:transition/>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6667" y="706625"/>
            <a:ext cx="10515600" cy="1082404"/>
          </a:xfrm>
        </p:spPr>
        <p:txBody>
          <a:bodyPr/>
          <a:lstStyle/>
          <a:p>
            <a:r>
              <a:rPr lang="en-US"/>
              <a:t>Responding to Emotion</a:t>
            </a:r>
          </a:p>
        </p:txBody>
      </p:sp>
      <p:sp>
        <p:nvSpPr>
          <p:cNvPr id="3" name="Content Placeholder 2">
            <a:extLst>
              <a:ext uri="{FF2B5EF4-FFF2-40B4-BE49-F238E27FC236}">
                <a16:creationId xmlns:a16="http://schemas.microsoft.com/office/drawing/2014/main" id="{34725579-A703-41BB-BAAC-C591A4EC08D4}"/>
              </a:ext>
            </a:extLst>
          </p:cNvPr>
          <p:cNvSpPr>
            <a:spLocks noGrp="1" noSelect="1" noMove="1" noResize="1" noTextEdit="1"/>
          </p:cNvSpPr>
          <p:nvPr>
            <p:ph idx="1"/>
          </p:nvPr>
        </p:nvSpPr>
        <p:spPr>
          <a:xfrm>
            <a:off x="616667" y="1618909"/>
            <a:ext cx="10958666" cy="3793063"/>
          </a:xfrm>
        </p:spPr>
        <p:txBody>
          <a:bodyPr>
            <a:normAutofit lnSpcReduction="10000"/>
          </a:bodyPr>
          <a:lstStyle/>
          <a:p>
            <a:r>
              <a:rPr lang="en-US">
                <a:latin typeface="Arial" panose="020b0604020202020204" pitchFamily="34" charset="0"/>
                <a:cs typeface="Arial" panose="020b0604020202020204" pitchFamily="34" charset="0"/>
              </a:rPr>
              <a:t>You EXPLORE by asking him to tell you more about how he is feeling.</a:t>
            </a:r>
          </a:p>
          <a:p>
            <a:r>
              <a:rPr lang="en-US">
                <a:latin typeface="Arial" panose="020b0604020202020204" pitchFamily="34" charset="0"/>
                <a:cs typeface="Arial" panose="020b0604020202020204" pitchFamily="34" charset="0"/>
              </a:rPr>
              <a:t>He tells you he is worried about his quality of life and not being able to work.</a:t>
            </a:r>
          </a:p>
          <a:p>
            <a:r>
              <a:rPr lang="en-US">
                <a:latin typeface="Arial" panose="020b0604020202020204" pitchFamily="34" charset="0"/>
                <a:cs typeface="Arial" panose="020b0604020202020204" pitchFamily="34" charset="0"/>
              </a:rPr>
              <a:t>You offer a SUPPORT statement: “We will get through this together.”</a:t>
            </a:r>
          </a:p>
          <a:p>
            <a:r>
              <a:rPr lang="en-US">
                <a:latin typeface="Arial" panose="020b0604020202020204" pitchFamily="34" charset="0"/>
                <a:cs typeface="Arial" panose="020b0604020202020204" pitchFamily="34" charset="0"/>
              </a:rPr>
              <a:t>He takes a deep breath and seems to be ready to hear more.</a:t>
            </a:r>
          </a:p>
          <a:p>
            <a:r>
              <a:rPr lang="en-US">
                <a:latin typeface="Arial" panose="020b0604020202020204" pitchFamily="34" charset="0"/>
                <a:cs typeface="Arial" panose="020b0604020202020204" pitchFamily="34" charset="0"/>
              </a:rPr>
              <a:t>You are now able to talk with him about his options including home dialysis and transplant.</a:t>
            </a:r>
          </a:p>
        </p:txBody>
      </p:sp>
      <p:sp>
        <p:nvSpPr>
          <p:cNvPr id="5" name="TextBox 4">
            <a:extLst>
              <a:ext uri="{FF2B5EF4-FFF2-40B4-BE49-F238E27FC236}">
                <a16:creationId xmlns:a16="http://schemas.microsoft.com/office/drawing/2014/main" id="{BBEB9FA7-B22A-4259-AE07-A4ECF4311566}"/>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469170273"/>
      </p:ext>
    </p:extLst>
  </p:cSld>
  <p:clrMapOvr>
    <a:masterClrMapping/>
  </p:clrMapOvr>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E4750542-701E-C943-9ED9-D1716FE11D20}"/>
              </a:ext>
            </a:extLst>
          </p:cNvPr>
          <p:cNvSpPr>
            <a:spLocks noGrp="1" noSelect="1" noMove="1" noResize="1" noTextEdit="1"/>
          </p:cNvSpPr>
          <p:nvPr>
            <p:ph type="title"/>
          </p:nvPr>
        </p:nvSpPr>
        <p:spPr>
          <a:xfrm>
            <a:off x="613144" y="703362"/>
            <a:ext cx="9307033" cy="1082404"/>
          </a:xfrm>
        </p:spPr>
        <p:txBody>
          <a:bodyPr/>
          <a:lstStyle/>
          <a:p>
            <a:r>
              <a:rPr lang="en-US"/>
              <a:t>Referral for Education</a:t>
            </a:r>
          </a:p>
        </p:txBody>
      </p:sp>
      <p:sp>
        <p:nvSpPr>
          <p:cNvPr id="3" name="Content Placeholder 2">
            <a:extLst>
              <a:ext uri="{FF2B5EF4-FFF2-40B4-BE49-F238E27FC236}">
                <a16:creationId xmlns:a16="http://schemas.microsoft.com/office/drawing/2014/main" id="{5ACCAFE9-1D03-C04E-818F-7C2CA78E5602}"/>
              </a:ext>
            </a:extLst>
          </p:cNvPr>
          <p:cNvSpPr>
            <a:spLocks noGrp="1" noSelect="1" noMove="1" noResize="1" noTextEdit="1"/>
          </p:cNvSpPr>
          <p:nvPr>
            <p:ph idx="1"/>
          </p:nvPr>
        </p:nvSpPr>
        <p:spPr>
          <a:xfrm>
            <a:off x="613144" y="1619966"/>
            <a:ext cx="10965712" cy="3388471"/>
          </a:xfrm>
        </p:spPr>
        <p:txBody>
          <a:bodyPr>
            <a:normAutofit lnSpcReduction="10000"/>
          </a:bodyPr>
          <a:lstStyle/>
          <a:p>
            <a:r>
              <a:rPr lang="en-US" b="1">
                <a:latin typeface="Arial" panose="020b0604020202020204" pitchFamily="34" charset="0"/>
                <a:cs typeface="Arial" panose="020b0604020202020204" pitchFamily="34" charset="0"/>
              </a:rPr>
              <a:t>ASK: </a:t>
            </a:r>
            <a:r>
              <a:rPr lang="en-US">
                <a:latin typeface="Arial" panose="020b0604020202020204" pitchFamily="34" charset="0"/>
                <a:cs typeface="Arial" panose="020b0604020202020204" pitchFamily="34" charset="0"/>
              </a:rPr>
              <a:t>You confirm understanding by asking him to explain to you in his own words what you have talked about. </a:t>
            </a:r>
          </a:p>
          <a:p>
            <a:r>
              <a:rPr lang="en-US">
                <a:latin typeface="Arial" panose="020b0604020202020204" pitchFamily="34" charset="0"/>
                <a:cs typeface="Arial" panose="020b0604020202020204" pitchFamily="34" charset="0"/>
              </a:rPr>
              <a:t>When you ask, “What questions do you have?” – he says, “None for now.”</a:t>
            </a:r>
          </a:p>
          <a:p>
            <a:r>
              <a:rPr lang="en-US">
                <a:latin typeface="Arial" panose="020b0604020202020204" pitchFamily="34" charset="0"/>
                <a:cs typeface="Arial" panose="020b0604020202020204" pitchFamily="34" charset="0"/>
              </a:rPr>
              <a:t>He accepts a referral for predialysis education which covers all kidney failure treatment options, including in-center hemodialysis, home hemodialysis, peritoneal dialysis, transplant, and conservative care. </a:t>
            </a:r>
          </a:p>
        </p:txBody>
      </p:sp>
      <p:sp>
        <p:nvSpPr>
          <p:cNvPr id="4" name="TextBox 3">
            <a:extLst>
              <a:ext uri="{FF2B5EF4-FFF2-40B4-BE49-F238E27FC236}">
                <a16:creationId xmlns:a16="http://schemas.microsoft.com/office/drawing/2014/main" id="{1C856F42-52D4-4BEB-B65A-2C7DCE15F6B5}"/>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010154222"/>
      </p:ext>
    </p:extLst>
  </p:cSld>
  <p:clrMapOvr>
    <a:masterClrMapping/>
  </p:clrMapOvr>
  <p:transition/>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575A07BC-D0B1-294E-A328-BA2673F39811}"/>
              </a:ext>
            </a:extLst>
          </p:cNvPr>
          <p:cNvSpPr>
            <a:spLocks noGrp="1" noSelect="1" noMove="1" noResize="1" noTextEdit="1"/>
          </p:cNvSpPr>
          <p:nvPr>
            <p:ph type="title"/>
          </p:nvPr>
        </p:nvSpPr>
        <p:spPr>
          <a:xfrm>
            <a:off x="613146" y="703364"/>
            <a:ext cx="10515600" cy="1082404"/>
          </a:xfrm>
        </p:spPr>
        <p:txBody>
          <a:bodyPr/>
          <a:lstStyle/>
          <a:p>
            <a:r>
              <a:rPr lang="en-US"/>
              <a:t>Follow-Up Visit	</a:t>
            </a:r>
          </a:p>
        </p:txBody>
      </p:sp>
      <p:sp>
        <p:nvSpPr>
          <p:cNvPr id="3" name="Content Placeholder 2">
            <a:extLst>
              <a:ext uri="{FF2B5EF4-FFF2-40B4-BE49-F238E27FC236}">
                <a16:creationId xmlns:a16="http://schemas.microsoft.com/office/drawing/2014/main" id="{A641D721-5CF0-A447-8485-260A219ED732}"/>
              </a:ext>
            </a:extLst>
          </p:cNvPr>
          <p:cNvSpPr>
            <a:spLocks noGrp="1" noSelect="1" noMove="1" noResize="1" noTextEdit="1"/>
          </p:cNvSpPr>
          <p:nvPr>
            <p:ph idx="1"/>
          </p:nvPr>
        </p:nvSpPr>
        <p:spPr>
          <a:xfrm>
            <a:off x="613146" y="1619964"/>
            <a:ext cx="10965708" cy="3388471"/>
          </a:xfrm>
        </p:spPr>
        <p:txBody>
          <a:bodyPr>
            <a:normAutofit/>
          </a:bodyPr>
          <a:lstStyle/>
          <a:p>
            <a:r>
              <a:rPr lang="en-US">
                <a:latin typeface="Arial" panose="020b0604020202020204" pitchFamily="34" charset="0"/>
                <a:cs typeface="Arial" panose="020b0604020202020204" pitchFamily="34" charset="0"/>
              </a:rPr>
              <a:t>You received a note from the nurse who taught his education that he scored a 2 on his SURE Test, meaning he still has some decisional conflict. </a:t>
            </a:r>
          </a:p>
          <a:p>
            <a:r>
              <a:rPr lang="en-US">
                <a:latin typeface="Arial" panose="020b0604020202020204" pitchFamily="34" charset="0"/>
                <a:cs typeface="Arial" panose="020b0604020202020204" pitchFamily="34" charset="0"/>
              </a:rPr>
              <a:t>When you talk with the patient, he says he is interested in transplant. If dialysis is needed, he would like to do home peritoneal dialysis, but he has a dog at home and read online that means he cannot do PD.</a:t>
            </a:r>
          </a:p>
        </p:txBody>
      </p:sp>
      <p:sp>
        <p:nvSpPr>
          <p:cNvPr id="4" name="TextBox 3">
            <a:extLst>
              <a:ext uri="{FF2B5EF4-FFF2-40B4-BE49-F238E27FC236}">
                <a16:creationId xmlns:a16="http://schemas.microsoft.com/office/drawing/2014/main" id="{F12F1C78-39DB-474F-875A-6595B016430D}"/>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3414295772"/>
      </p:ext>
    </p:extLst>
  </p:cSld>
  <p:clrMapOvr>
    <a:masterClrMapping/>
  </p:clrMapOvr>
  <p:transition/>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3EB48E02-3D9A-924E-858B-44675A1027A4}"/>
              </a:ext>
            </a:extLst>
          </p:cNvPr>
          <p:cNvSpPr>
            <a:spLocks noGrp="1" noSelect="1" noMove="1" noResize="1" noTextEdit="1"/>
          </p:cNvSpPr>
          <p:nvPr>
            <p:ph type="title"/>
          </p:nvPr>
        </p:nvSpPr>
        <p:spPr>
          <a:xfrm>
            <a:off x="613145" y="703360"/>
            <a:ext cx="9677400" cy="1082404"/>
          </a:xfrm>
        </p:spPr>
        <p:txBody>
          <a:bodyPr/>
          <a:lstStyle/>
          <a:p>
            <a:r>
              <a:rPr lang="en-US"/>
              <a:t>Wrapping Up	</a:t>
            </a:r>
          </a:p>
        </p:txBody>
      </p:sp>
      <p:sp>
        <p:nvSpPr>
          <p:cNvPr id="3" name="Content Placeholder 2">
            <a:extLst>
              <a:ext uri="{FF2B5EF4-FFF2-40B4-BE49-F238E27FC236}">
                <a16:creationId xmlns:a16="http://schemas.microsoft.com/office/drawing/2014/main" id="{EF779B2F-CCAF-AA46-AEFC-A397D8E7E935}"/>
              </a:ext>
            </a:extLst>
          </p:cNvPr>
          <p:cNvSpPr>
            <a:spLocks noGrp="1" noSelect="1" noMove="1" noResize="1" noTextEdit="1"/>
          </p:cNvSpPr>
          <p:nvPr>
            <p:ph idx="1"/>
          </p:nvPr>
        </p:nvSpPr>
        <p:spPr>
          <a:xfrm>
            <a:off x="613145" y="1618913"/>
            <a:ext cx="10965710" cy="3388471"/>
          </a:xfrm>
        </p:spPr>
        <p:txBody>
          <a:bodyPr/>
          <a:lstStyle/>
          <a:p>
            <a:r>
              <a:rPr lang="en-US">
                <a:latin typeface="Arial" panose="020b0604020202020204" pitchFamily="34" charset="0"/>
                <a:cs typeface="Arial" panose="020b0604020202020204" pitchFamily="34" charset="0"/>
              </a:rPr>
              <a:t>You review the MATCH-D to determine his suitability for PD, and it appears he would be an excellent candidate for PD. </a:t>
            </a:r>
          </a:p>
          <a:p>
            <a:r>
              <a:rPr lang="en-US">
                <a:latin typeface="Arial" panose="020b0604020202020204" pitchFamily="34" charset="0"/>
                <a:cs typeface="Arial" panose="020b0604020202020204" pitchFamily="34" charset="0"/>
              </a:rPr>
              <a:t>You discuss how to handle pets during connections, and he seems relieved.</a:t>
            </a:r>
          </a:p>
          <a:p>
            <a:r>
              <a:rPr lang="en-US">
                <a:latin typeface="Arial" panose="020b0604020202020204" pitchFamily="34" charset="0"/>
                <a:cs typeface="Arial" panose="020b0604020202020204" pitchFamily="34" charset="0"/>
              </a:rPr>
              <a:t>He now feels confident in his decision.</a:t>
            </a:r>
          </a:p>
          <a:p>
            <a:r>
              <a:rPr lang="en-US">
                <a:latin typeface="Arial" panose="020b0604020202020204" pitchFamily="34" charset="0"/>
                <a:cs typeface="Arial" panose="020b0604020202020204" pitchFamily="34" charset="0"/>
              </a:rPr>
              <a:t>You discuss next steps.</a:t>
            </a:r>
          </a:p>
        </p:txBody>
      </p:sp>
      <p:sp>
        <p:nvSpPr>
          <p:cNvPr id="4" name="TextBox 3">
            <a:extLst>
              <a:ext uri="{FF2B5EF4-FFF2-40B4-BE49-F238E27FC236}">
                <a16:creationId xmlns:a16="http://schemas.microsoft.com/office/drawing/2014/main" id="{2FD58751-AF25-41B3-BD9E-1F0B99C76EC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545138538"/>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2130607-C614-4745-AB11-DD8E3C97C47C}"/>
              </a:ext>
            </a:extLst>
          </p:cNvPr>
          <p:cNvSpPr>
            <a:spLocks noGrp="1" noSelect="1" noMove="1" noResize="1" noTextEdit="1"/>
          </p:cNvSpPr>
          <p:nvPr>
            <p:ph type="title"/>
          </p:nvPr>
        </p:nvSpPr>
        <p:spPr>
          <a:xfrm>
            <a:off x="616666" y="702523"/>
            <a:ext cx="10515600" cy="1082404"/>
          </a:xfrm>
        </p:spPr>
        <p:txBody>
          <a:bodyPr/>
          <a:lstStyle/>
          <a:p>
            <a:r>
              <a:rPr lang="en-US"/>
              <a:t>Learning Objectives</a:t>
            </a:r>
          </a:p>
        </p:txBody>
      </p:sp>
      <p:sp>
        <p:nvSpPr>
          <p:cNvPr id="6" name="Content Placeholder 5">
            <a:extLst>
              <a:ext uri="{FF2B5EF4-FFF2-40B4-BE49-F238E27FC236}">
                <a16:creationId xmlns:a16="http://schemas.microsoft.com/office/drawing/2014/main" id="{7C362F89-B077-C047-8E20-B8EB336E275A}"/>
              </a:ext>
            </a:extLst>
          </p:cNvPr>
          <p:cNvSpPr>
            <a:spLocks noGrp="1" noSelect="1" noMove="1" noResize="1" noTextEdit="1"/>
          </p:cNvSpPr>
          <p:nvPr>
            <p:ph idx="1"/>
          </p:nvPr>
        </p:nvSpPr>
        <p:spPr>
          <a:xfrm>
            <a:off x="616666" y="1618909"/>
            <a:ext cx="10958668" cy="2995089"/>
          </a:xfrm>
        </p:spPr>
        <p:txBody>
          <a:bodyPr/>
          <a:lstStyle/>
          <a:p>
            <a:r>
              <a:rPr lang="en-US">
                <a:latin typeface="Arial" panose="020b0604020202020204" pitchFamily="34" charset="0"/>
                <a:cs typeface="Arial" panose="020b0604020202020204" pitchFamily="34" charset="0"/>
              </a:rPr>
              <a:t>Describe risk prediction equations to estimate prognosis in CKD patients</a:t>
            </a:r>
          </a:p>
          <a:p>
            <a:r>
              <a:rPr lang="en-US">
                <a:latin typeface="Arial" panose="020b0604020202020204" pitchFamily="34" charset="0"/>
                <a:cs typeface="Arial" panose="020b0604020202020204" pitchFamily="34" charset="0"/>
              </a:rPr>
              <a:t>Identify key components of pre-dialysis education</a:t>
            </a:r>
          </a:p>
          <a:p>
            <a:r>
              <a:rPr lang="en-US">
                <a:latin typeface="Arial" panose="020b0604020202020204" pitchFamily="34" charset="0"/>
                <a:cs typeface="Arial" panose="020b0604020202020204" pitchFamily="34" charset="0"/>
              </a:rPr>
              <a:t>Explain decision aids to facilitate shared decisions making</a:t>
            </a:r>
          </a:p>
          <a:p>
            <a:r>
              <a:rPr lang="en-US">
                <a:latin typeface="Arial" panose="020b0604020202020204" pitchFamily="34" charset="0"/>
                <a:cs typeface="Arial" panose="020b0604020202020204" pitchFamily="34" charset="0"/>
              </a:rPr>
              <a:t>Discuss effective communication skills for having difficult conversations</a:t>
            </a:r>
          </a:p>
        </p:txBody>
      </p:sp>
      <p:sp>
        <p:nvSpPr>
          <p:cNvPr id="5" name="TextBox 4">
            <a:extLst>
              <a:ext uri="{FF2B5EF4-FFF2-40B4-BE49-F238E27FC236}">
                <a16:creationId xmlns:a16="http://schemas.microsoft.com/office/drawing/2014/main" id="{281FC590-6694-4F26-985D-93A9B0B6E647}"/>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860366053"/>
      </p:ext>
    </p:extLst>
  </p:cSld>
  <p:clrMapOvr>
    <a:masterClrMapping/>
  </p:clrMapOvr>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99C74D59-6E44-5F42-A686-A59C791E0D14}"/>
              </a:ext>
            </a:extLst>
          </p:cNvPr>
          <p:cNvSpPr>
            <a:spLocks noGrp="1" noSelect="1" noMove="1" noResize="1" noTextEdit="1"/>
          </p:cNvSpPr>
          <p:nvPr>
            <p:ph type="title"/>
          </p:nvPr>
        </p:nvSpPr>
        <p:spPr>
          <a:xfrm>
            <a:off x="616668" y="705525"/>
            <a:ext cx="10515600" cy="1082404"/>
          </a:xfrm>
        </p:spPr>
        <p:txBody>
          <a:bodyPr/>
          <a:lstStyle/>
          <a:p>
            <a:r>
              <a:rPr lang="en-US"/>
              <a:t>Summary</a:t>
            </a:r>
          </a:p>
        </p:txBody>
      </p:sp>
      <p:sp>
        <p:nvSpPr>
          <p:cNvPr id="3" name="Content Placeholder 2">
            <a:extLst>
              <a:ext uri="{FF2B5EF4-FFF2-40B4-BE49-F238E27FC236}">
                <a16:creationId xmlns:a16="http://schemas.microsoft.com/office/drawing/2014/main" id="{B0A89E9F-709D-3545-BD75-83482B5B4C6D}"/>
              </a:ext>
            </a:extLst>
          </p:cNvPr>
          <p:cNvSpPr>
            <a:spLocks noGrp="1" noSelect="1" noMove="1" noResize="1" noTextEdit="1"/>
          </p:cNvSpPr>
          <p:nvPr>
            <p:ph idx="1"/>
          </p:nvPr>
        </p:nvSpPr>
        <p:spPr>
          <a:xfrm>
            <a:off x="616668" y="1617808"/>
            <a:ext cx="10958664" cy="3388471"/>
          </a:xfrm>
        </p:spPr>
        <p:txBody>
          <a:bodyPr>
            <a:normAutofit lnSpcReduction="10000"/>
          </a:bodyPr>
          <a:lstStyle/>
          <a:p>
            <a:r>
              <a:rPr lang="en-US">
                <a:latin typeface="Arial" panose="020b0604020202020204" pitchFamily="34" charset="0"/>
                <a:cs typeface="Arial" panose="020b0604020202020204" pitchFamily="34" charset="0"/>
              </a:rPr>
              <a:t>Prognostic tools are available to estimate prognosis in CKD patients.</a:t>
            </a:r>
          </a:p>
          <a:p>
            <a:r>
              <a:rPr lang="en-US" err="1">
                <a:latin typeface="Arial" panose="020b0604020202020204" pitchFamily="34" charset="0"/>
                <a:cs typeface="Arial" panose="020b0604020202020204" pitchFamily="34" charset="0"/>
              </a:rPr>
              <a:t>Predialysis education has significant benefits for patients and is covered by MIPPA.</a:t>
            </a:r>
          </a:p>
          <a:p>
            <a:r>
              <a:rPr lang="en-US">
                <a:latin typeface="Arial" panose="020b0604020202020204" pitchFamily="34" charset="0"/>
                <a:cs typeface="Arial" panose="020b0604020202020204" pitchFamily="34" charset="0"/>
              </a:rPr>
              <a:t>Decision aids can help patients clarify their personal values and facilitate shared decisions making conversations.</a:t>
            </a:r>
          </a:p>
          <a:p>
            <a:r>
              <a:rPr lang="en-US">
                <a:latin typeface="Arial" panose="020b0604020202020204" pitchFamily="34" charset="0"/>
                <a:cs typeface="Arial" panose="020b0604020202020204" pitchFamily="34" charset="0"/>
              </a:rPr>
              <a:t>Effective communication skills exist for having difficult conversations and can be learned with practice.</a:t>
            </a:r>
          </a:p>
        </p:txBody>
      </p:sp>
      <p:sp>
        <p:nvSpPr>
          <p:cNvPr id="4" name="TextBox 3">
            <a:extLst>
              <a:ext uri="{FF2B5EF4-FFF2-40B4-BE49-F238E27FC236}">
                <a16:creationId xmlns:a16="http://schemas.microsoft.com/office/drawing/2014/main" id="{E9B0EC47-7D63-4F1D-9901-EFDBA2928668}"/>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901329511"/>
      </p:ext>
    </p:extLst>
  </p:cSld>
  <p:clrMapOvr>
    <a:masterClrMapping/>
  </p:clrMapOvr>
  <p:transition/>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Content Placeholder 2">
            <a:extLst>
              <a:ext uri="{FF2B5EF4-FFF2-40B4-BE49-F238E27FC236}">
                <a16:creationId xmlns:a16="http://schemas.microsoft.com/office/drawing/2014/main" id="{9D341AE3-DB49-3D46-8B4F-2C61453DEC4F}"/>
              </a:ext>
            </a:extLst>
          </p:cNvPr>
          <p:cNvSpPr>
            <a:spLocks noGrp="1" noSelect="1" noMove="1" noResize="1" noTextEdit="1"/>
          </p:cNvSpPr>
          <p:nvPr>
            <p:ph idx="1"/>
          </p:nvPr>
        </p:nvSpPr>
        <p:spPr>
          <a:xfrm>
            <a:off x="621792" y="768096"/>
            <a:ext cx="10972800" cy="5482033"/>
          </a:xfrm>
        </p:spPr>
        <p:txBody>
          <a:bodyPr>
            <a:noAutofit/>
          </a:bodyPr>
          <a:lstStyle/>
          <a:p>
            <a:pPr marL="339725" indent="-339725">
              <a:buFont typeface="+mj-lt"/>
              <a:buAutoNum type="arabicPeriod"/>
            </a:pPr>
            <a:r>
              <a:rPr lang="en-US" sz="1500">
                <a:latin typeface="Arial" panose="020b0604020202020204" pitchFamily="34" charset="0"/>
                <a:ea typeface="Calibri" panose="020f0502020204030204" pitchFamily="34" charset="0"/>
                <a:cs typeface="Arial" panose="020b0604020202020204" pitchFamily="34" charset="0"/>
              </a:rPr>
              <a:t>Green JA, Boulware LE: Patient Education and Support During CKD Transitions: When the Possible Becomes Probable. </a:t>
            </a:r>
            <a:r>
              <a:rPr lang="en-US" sz="1500" i="1">
                <a:latin typeface="Arial" panose="020b0604020202020204" pitchFamily="34" charset="0"/>
                <a:ea typeface="Calibri" panose="020f0502020204030204" pitchFamily="34" charset="0"/>
                <a:cs typeface="Arial" panose="020b0604020202020204" pitchFamily="34" charset="0"/>
              </a:rPr>
              <a:t>Adv Chronic Kidney Dis</a:t>
            </a:r>
            <a:r>
              <a:rPr lang="en-US" sz="1500">
                <a:latin typeface="Arial" panose="020b0604020202020204" pitchFamily="34" charset="0"/>
                <a:ea typeface="Calibri" panose="020f0502020204030204" pitchFamily="34" charset="0"/>
                <a:cs typeface="Arial" panose="020b0604020202020204" pitchFamily="34" charset="0"/>
              </a:rPr>
              <a:t> 23(4):231-9, 2016</a:t>
            </a:r>
          </a:p>
          <a:p>
            <a:pPr marL="339725" indent="-339725">
              <a:buFont typeface="+mj-lt"/>
              <a:buAutoNum type="arabicPeriod"/>
            </a:pPr>
            <a:r>
              <a:rPr lang="en-US" sz="1500">
                <a:latin typeface="Arial" panose="020b0604020202020204" pitchFamily="34" charset="0"/>
                <a:ea typeface="Times New Roman" panose="02020603050405020304" pitchFamily="18" charset="0"/>
                <a:cs typeface="Arial" panose="020b0604020202020204" pitchFamily="34" charset="0"/>
              </a:rPr>
              <a:t>Tangri N, Stevens LA, Griffith J, et al: A predictive model for progression of chronic kidney disease to kidney failure. </a:t>
            </a:r>
            <a:r>
              <a:rPr lang="en-US" sz="1500" i="1">
                <a:latin typeface="Arial" panose="020b0604020202020204" pitchFamily="34" charset="0"/>
                <a:ea typeface="Times New Roman" panose="02020603050405020304" pitchFamily="18" charset="0"/>
                <a:cs typeface="Arial" panose="020b0604020202020204" pitchFamily="34" charset="0"/>
              </a:rPr>
              <a:t>JAMA</a:t>
            </a:r>
            <a:r>
              <a:rPr lang="en-US" sz="1500">
                <a:latin typeface="Arial" panose="020b0604020202020204" pitchFamily="34" charset="0"/>
                <a:ea typeface="Times New Roman" panose="02020603050405020304" pitchFamily="18" charset="0"/>
                <a:cs typeface="Arial" panose="020b0604020202020204" pitchFamily="34" charset="0"/>
              </a:rPr>
              <a:t> 305(15), 1553-1559, 2011 </a:t>
            </a:r>
            <a:endParaRPr lang="en-US" sz="1500">
              <a:latin typeface="Arial" panose="020b0604020202020204" pitchFamily="34" charset="0"/>
              <a:ea typeface="Calibri" panose="020f0502020204030204" pitchFamily="34" charset="0"/>
              <a:cs typeface="Arial" panose="020b0604020202020204" pitchFamily="34" charset="0"/>
            </a:endParaRPr>
          </a:p>
          <a:p>
            <a:pPr marL="339725" indent="-339725">
              <a:buFont typeface="+mj-lt"/>
              <a:buAutoNum type="arabicPeriod"/>
            </a:pPr>
            <a:r>
              <a:rPr lang="en-US" sz="1500">
                <a:latin typeface="Arial" panose="020b0604020202020204" pitchFamily="34" charset="0"/>
                <a:ea typeface="Times New Roman" panose="02020603050405020304" pitchFamily="18" charset="0"/>
                <a:cs typeface="Arial" panose="020b0604020202020204" pitchFamily="34" charset="0"/>
              </a:rPr>
              <a:t>Tangri N, Grams ME, Levey AS, et al: Multinational Assessment of Accuracy of Equations for Predicting Risk of Kidney Failure: A Meta-analysis. </a:t>
            </a:r>
            <a:r>
              <a:rPr lang="en-US" sz="1500" i="1">
                <a:latin typeface="Arial" panose="020b0604020202020204" pitchFamily="34" charset="0"/>
                <a:ea typeface="Times New Roman" panose="02020603050405020304" pitchFamily="18" charset="0"/>
                <a:cs typeface="Arial" panose="020b0604020202020204" pitchFamily="34" charset="0"/>
              </a:rPr>
              <a:t>JAMA</a:t>
            </a:r>
            <a:r>
              <a:rPr lang="en-US" sz="1500">
                <a:latin typeface="Arial" panose="020b0604020202020204" pitchFamily="34" charset="0"/>
                <a:ea typeface="Times New Roman" panose="02020603050405020304" pitchFamily="18" charset="0"/>
                <a:cs typeface="Arial" panose="020b0604020202020204" pitchFamily="34" charset="0"/>
              </a:rPr>
              <a:t> 315(2):1-11, 2016 </a:t>
            </a:r>
            <a:endParaRPr lang="en-US" sz="1500">
              <a:latin typeface="Arial" panose="020b0604020202020204" pitchFamily="34" charset="0"/>
              <a:ea typeface="Calibri" panose="020f0502020204030204" pitchFamily="34" charset="0"/>
              <a:cs typeface="Arial" panose="020b0604020202020204" pitchFamily="34" charset="0"/>
            </a:endParaRPr>
          </a:p>
          <a:p>
            <a:pPr marL="339725" indent="-339725">
              <a:buFont typeface="+mj-lt"/>
              <a:buAutoNum type="arabicPeriod"/>
            </a:pPr>
            <a:r>
              <a:rPr lang="en-US" sz="1500">
                <a:latin typeface="Arial" panose="020b0604020202020204" pitchFamily="34" charset="0"/>
                <a:ea typeface="Times New Roman" panose="02020603050405020304" pitchFamily="18" charset="0"/>
                <a:cs typeface="Arial" panose="020b0604020202020204" pitchFamily="34" charset="0"/>
              </a:rPr>
              <a:t>Cohen LM, Ruthazer R, Moss AH, Germain MJ. Predicting six-month mortality for patients who are on maintenance hemodialysis. </a:t>
            </a:r>
            <a:r>
              <a:rPr lang="en-US" sz="1500" i="1">
                <a:latin typeface="Arial" panose="020b0604020202020204" pitchFamily="34" charset="0"/>
                <a:ea typeface="Times New Roman" panose="02020603050405020304" pitchFamily="18" charset="0"/>
                <a:cs typeface="Arial" panose="020b0604020202020204" pitchFamily="34" charset="0"/>
              </a:rPr>
              <a:t>Clin J Am Soc Nephrol </a:t>
            </a:r>
            <a:r>
              <a:rPr lang="en-US" sz="1500">
                <a:latin typeface="Arial" panose="020b0604020202020204" pitchFamily="34" charset="0"/>
                <a:ea typeface="Times New Roman" panose="02020603050405020304" pitchFamily="18" charset="0"/>
                <a:cs typeface="Arial" panose="020b0604020202020204" pitchFamily="34" charset="0"/>
              </a:rPr>
              <a:t>5(1):72-79, 2010</a:t>
            </a:r>
            <a:r>
              <a:rPr lang="en-US" sz="1500">
                <a:latin typeface="Arial" panose="020b0604020202020204" pitchFamily="34" charset="0"/>
                <a:ea typeface="Calibri" panose="020f0502020204030204" pitchFamily="34" charset="0"/>
                <a:cs typeface="Arial" panose="020b0604020202020204" pitchFamily="34" charset="0"/>
              </a:rPr>
              <a:t> </a:t>
            </a:r>
          </a:p>
          <a:p>
            <a:pPr marL="339725" indent="-339725">
              <a:buFont typeface="+mj-lt"/>
              <a:buAutoNum type="arabicPeriod"/>
            </a:pPr>
            <a:r>
              <a:rPr lang="en-US" sz="1500">
                <a:latin typeface="Arial" panose="020b0604020202020204" pitchFamily="34" charset="0"/>
                <a:ea typeface="Calibri" panose="020f0502020204030204" pitchFamily="34" charset="0"/>
                <a:cs typeface="Arial" panose="020b0604020202020204" pitchFamily="34" charset="0"/>
              </a:rPr>
              <a:t>Anderson RT, Cleek H, Pajouhi AS, et al: Prediction of Risk of Death for Patients Starting Dialysis. A Systematic Review and Meta-Analysis. </a:t>
            </a:r>
            <a:r>
              <a:rPr lang="en-US" sz="1500" i="1">
                <a:latin typeface="Arial" panose="020b0604020202020204" pitchFamily="34" charset="0"/>
                <a:ea typeface="Calibri" panose="020f0502020204030204" pitchFamily="34" charset="0"/>
                <a:cs typeface="Arial" panose="020b0604020202020204" pitchFamily="34" charset="0"/>
              </a:rPr>
              <a:t>Clin J Am Soc Nephrol14(8</a:t>
            </a:r>
            <a:r>
              <a:rPr lang="en-US" sz="1500">
                <a:latin typeface="Arial" panose="020b0604020202020204" pitchFamily="34" charset="0"/>
                <a:ea typeface="Calibri" panose="020f0502020204030204" pitchFamily="34" charset="0"/>
                <a:cs typeface="Arial" panose="020b0604020202020204" pitchFamily="34" charset="0"/>
              </a:rPr>
              <a:t>): 1213–1227, 2019 </a:t>
            </a:r>
          </a:p>
          <a:p>
            <a:pPr marL="339725" indent="-339725">
              <a:buFont typeface="+mj-lt"/>
              <a:buAutoNum type="arabicPeriod"/>
            </a:pPr>
            <a:r>
              <a:rPr lang="en-US" sz="1500">
                <a:latin typeface="Arial" panose="020b0604020202020204" pitchFamily="34" charset="0"/>
                <a:ea typeface="Calibri" panose="020f0502020204030204" pitchFamily="34" charset="0"/>
                <a:cs typeface="Arial" panose="020b0604020202020204" pitchFamily="34" charset="0"/>
              </a:rPr>
              <a:t>Couchoud CG, Beuscart JR, Aldigier JC, et al: Development of a risk stratification algorithm to improve patient-centered care and decision making for incident elderly patients with end-stage renal disease. </a:t>
            </a:r>
            <a:r>
              <a:rPr lang="en-US" sz="1500" i="1">
                <a:latin typeface="Arial" panose="020b0604020202020204" pitchFamily="34" charset="0"/>
                <a:ea typeface="Calibri" panose="020f0502020204030204" pitchFamily="34" charset="0"/>
                <a:cs typeface="Arial" panose="020b0604020202020204" pitchFamily="34" charset="0"/>
              </a:rPr>
              <a:t>Kidney Int </a:t>
            </a:r>
            <a:r>
              <a:rPr lang="en-US" sz="1500">
                <a:latin typeface="Arial" panose="020b0604020202020204" pitchFamily="34" charset="0"/>
                <a:ea typeface="Calibri" panose="020f0502020204030204" pitchFamily="34" charset="0"/>
                <a:cs typeface="Arial" panose="020b0604020202020204" pitchFamily="34" charset="0"/>
              </a:rPr>
              <a:t>88(5): 1178-1186, 2015 </a:t>
            </a:r>
          </a:p>
          <a:p>
            <a:pPr marL="339725" indent="-339725">
              <a:buFont typeface="+mj-lt"/>
              <a:buAutoNum type="arabicPeriod"/>
            </a:pPr>
            <a:r>
              <a:rPr lang="en-US" sz="1500" err="1">
                <a:latin typeface="Arial" panose="020b0604020202020204" pitchFamily="34" charset="0"/>
                <a:ea typeface="Calibri" panose="020f0502020204030204" pitchFamily="34" charset="0"/>
                <a:cs typeface="Arial" panose="020b0604020202020204" pitchFamily="34" charset="0"/>
              </a:rPr>
              <a:t>Thamer M, Kaufman JS, Zhang Y, et al: Predicting Early Death Among Elderly Dialysis Patients: Development and Validation of a Risk Score to Assist Shared Decision Making for Dialysis Initiation. </a:t>
            </a:r>
            <a:r>
              <a:rPr lang="en-US" sz="1500" i="1">
                <a:latin typeface="Arial" panose="020b0604020202020204" pitchFamily="34" charset="0"/>
                <a:ea typeface="Calibri" panose="020f0502020204030204" pitchFamily="34" charset="0"/>
                <a:cs typeface="Arial" panose="020b0604020202020204" pitchFamily="34" charset="0"/>
              </a:rPr>
              <a:t>Am J Kidney Dis </a:t>
            </a:r>
            <a:r>
              <a:rPr lang="en-US" sz="1500">
                <a:latin typeface="Arial" panose="020b0604020202020204" pitchFamily="34" charset="0"/>
                <a:ea typeface="Calibri" panose="020f0502020204030204" pitchFamily="34" charset="0"/>
                <a:cs typeface="Arial" panose="020b0604020202020204" pitchFamily="34" charset="0"/>
              </a:rPr>
              <a:t>66(6):1024-1032, 2015 </a:t>
            </a:r>
          </a:p>
          <a:p>
            <a:pPr marL="339725" indent="-339725">
              <a:buFont typeface="+mj-lt"/>
              <a:buAutoNum type="arabicPeriod"/>
            </a:pPr>
            <a:r>
              <a:rPr lang="en-US" sz="1500">
                <a:latin typeface="Arial" panose="020b0604020202020204" pitchFamily="34" charset="0"/>
                <a:ea typeface="Calibri" panose="020f0502020204030204" pitchFamily="34" charset="0"/>
                <a:cs typeface="Arial" panose="020b0604020202020204" pitchFamily="34" charset="0"/>
              </a:rPr>
              <a:t>Obi Y, Nguyen DV, Zhou H, et al: Development and Validation of Prediction Scores for Early Mortality at Transition to Dialysis. </a:t>
            </a:r>
            <a:r>
              <a:rPr lang="en-US" sz="1500" i="1">
                <a:latin typeface="Arial" panose="020b0604020202020204" pitchFamily="34" charset="0"/>
                <a:ea typeface="Calibri" panose="020f0502020204030204" pitchFamily="34" charset="0"/>
                <a:cs typeface="Arial" panose="020b0604020202020204" pitchFamily="34" charset="0"/>
              </a:rPr>
              <a:t>Mayo Clin</a:t>
            </a:r>
            <a:r>
              <a:rPr lang="en-US" sz="1500">
                <a:latin typeface="Arial" panose="020b0604020202020204" pitchFamily="34" charset="0"/>
                <a:ea typeface="Calibri" panose="020f0502020204030204" pitchFamily="34" charset="0"/>
                <a:cs typeface="Arial" panose="020b0604020202020204" pitchFamily="34" charset="0"/>
              </a:rPr>
              <a:t> </a:t>
            </a:r>
            <a:r>
              <a:rPr lang="en-US" sz="1500" i="1">
                <a:latin typeface="Arial" panose="020b0604020202020204" pitchFamily="34" charset="0"/>
                <a:ea typeface="Calibri" panose="020f0502020204030204" pitchFamily="34" charset="0"/>
                <a:cs typeface="Arial" panose="020b0604020202020204" pitchFamily="34" charset="0"/>
              </a:rPr>
              <a:t>Proc</a:t>
            </a:r>
            <a:r>
              <a:rPr lang="en-US" sz="1500">
                <a:latin typeface="Arial" panose="020b0604020202020204" pitchFamily="34" charset="0"/>
                <a:ea typeface="Calibri" panose="020f0502020204030204" pitchFamily="34" charset="0"/>
                <a:cs typeface="Arial" panose="020b0604020202020204" pitchFamily="34" charset="0"/>
              </a:rPr>
              <a:t> 93(9):1224-1235, 2018</a:t>
            </a:r>
          </a:p>
          <a:p>
            <a:pPr marL="339725" indent="-339725">
              <a:buFont typeface="+mj-lt"/>
              <a:buAutoNum type="arabicPeriod"/>
            </a:pPr>
            <a:r>
              <a:rPr lang="en-US" sz="1500">
                <a:latin typeface="Arial" panose="020b0604020202020204" pitchFamily="34" charset="0"/>
                <a:ea typeface="Calibri" panose="020f0502020204030204" pitchFamily="34" charset="0"/>
                <a:cs typeface="Arial" panose="020b0604020202020204" pitchFamily="34" charset="0"/>
              </a:rPr>
              <a:t>Wu IW, Wang SY, Hsu KH, et al” Multidisciplinary predialysis education decreases the incidence of dialysis and reduces mortality--a controlled cohort study based on the NKF/DOQI guidelines. </a:t>
            </a:r>
            <a:r>
              <a:rPr lang="en-US" sz="1500" i="1">
                <a:latin typeface="Arial" panose="020b0604020202020204" pitchFamily="34" charset="0"/>
                <a:ea typeface="Calibri" panose="020f0502020204030204" pitchFamily="34" charset="0"/>
                <a:cs typeface="Arial" panose="020b0604020202020204" pitchFamily="34" charset="0"/>
              </a:rPr>
              <a:t>Nephrol Dial Transplant </a:t>
            </a:r>
            <a:r>
              <a:rPr lang="en-US" sz="1500">
                <a:latin typeface="Arial" panose="020b0604020202020204" pitchFamily="34" charset="0"/>
                <a:ea typeface="Calibri" panose="020f0502020204030204" pitchFamily="34" charset="0"/>
                <a:cs typeface="Arial" panose="020b0604020202020204" pitchFamily="34" charset="0"/>
              </a:rPr>
              <a:t>24(11):3426-33, 2009</a:t>
            </a:r>
          </a:p>
          <a:p>
            <a:pPr marL="339725" indent="-339725">
              <a:buFont typeface="+mj-lt"/>
              <a:buAutoNum type="arabicPeriod"/>
            </a:pPr>
            <a:r>
              <a:rPr lang="en-US" sz="1500">
                <a:latin typeface="Arial" panose="020b0604020202020204" pitchFamily="34" charset="0"/>
                <a:ea typeface="Calibri" panose="020f0502020204030204" pitchFamily="34" charset="0"/>
                <a:cs typeface="Arial" panose="020b0604020202020204" pitchFamily="34" charset="0"/>
              </a:rPr>
              <a:t>Kurella Tamura M, Li S, Chen SC, et al. Educational programs improve the preparation for dialysis and survival of patients with chronic kidney disease. </a:t>
            </a:r>
            <a:r>
              <a:rPr lang="en-US" sz="1500" i="1">
                <a:latin typeface="Arial" panose="020b0604020202020204" pitchFamily="34" charset="0"/>
                <a:ea typeface="Calibri" panose="020f0502020204030204" pitchFamily="34" charset="0"/>
                <a:cs typeface="Arial" panose="020b0604020202020204" pitchFamily="34" charset="0"/>
              </a:rPr>
              <a:t>Kidney Int </a:t>
            </a:r>
            <a:r>
              <a:rPr lang="en-US" sz="1500">
                <a:latin typeface="Arial" panose="020b0604020202020204" pitchFamily="34" charset="0"/>
                <a:ea typeface="Calibri" panose="020f0502020204030204" pitchFamily="34" charset="0"/>
                <a:cs typeface="Arial" panose="020b0604020202020204" pitchFamily="34" charset="0"/>
              </a:rPr>
              <a:t>85(3):686-692, 2014</a:t>
            </a:r>
          </a:p>
        </p:txBody>
      </p:sp>
      <p:sp>
        <p:nvSpPr>
          <p:cNvPr id="4" name="Subtitle 3">
            <a:extLst>
              <a:ext uri="{FF2B5EF4-FFF2-40B4-BE49-F238E27FC236}">
                <a16:creationId xmlns:a16="http://schemas.microsoft.com/office/drawing/2014/main" id="{0C8CE483-3A22-4C0D-826A-F07A94095FCD}"/>
              </a:ext>
            </a:extLst>
          </p:cNvPr>
          <p:cNvSpPr>
            <a:spLocks noGrp="1" noSelect="1" noMove="1" noResize="1" noTextEdit="1"/>
          </p:cNvSpPr>
          <p:nvPr>
            <p:ph type="subTitle" idx="10"/>
          </p:nvPr>
        </p:nvSpPr>
        <p:spPr/>
        <p:txBody>
          <a:bodyPr/>
          <a:lstStyle/>
          <a:p>
            <a:r>
              <a:rPr lang="en-US"/>
              <a:t>REFERENCES</a:t>
            </a:r>
          </a:p>
        </p:txBody>
      </p:sp>
      <p:sp>
        <p:nvSpPr>
          <p:cNvPr id="6" name="TextBox 5">
            <a:extLst>
              <a:ext uri="{FF2B5EF4-FFF2-40B4-BE49-F238E27FC236}">
                <a16:creationId xmlns:a16="http://schemas.microsoft.com/office/drawing/2014/main" id="{CC13B443-5A40-4207-9787-BA30F0B1587F}"/>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867517131"/>
      </p:ext>
    </p:extLst>
  </p:cSld>
  <p:clrMapOvr>
    <a:masterClrMapping/>
  </p:clrMapOvr>
  <p:transition/>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Content Placeholder 2">
            <a:extLst>
              <a:ext uri="{FF2B5EF4-FFF2-40B4-BE49-F238E27FC236}">
                <a16:creationId xmlns:a16="http://schemas.microsoft.com/office/drawing/2014/main" id="{9D341AE3-DB49-3D46-8B4F-2C61453DEC4F}"/>
              </a:ext>
            </a:extLst>
          </p:cNvPr>
          <p:cNvSpPr>
            <a:spLocks noGrp="1" noSelect="1" noMove="1" noResize="1" noTextEdit="1"/>
          </p:cNvSpPr>
          <p:nvPr>
            <p:ph idx="1"/>
          </p:nvPr>
        </p:nvSpPr>
        <p:spPr>
          <a:xfrm>
            <a:off x="621792" y="768096"/>
            <a:ext cx="10972800" cy="5482033"/>
          </a:xfrm>
        </p:spPr>
        <p:txBody>
          <a:bodyPr>
            <a:noAutofit/>
          </a:bodyPr>
          <a:lstStyle/>
          <a:p>
            <a:pPr marL="342900" indent="-342900">
              <a:buFont typeface="+mj-lt"/>
              <a:buAutoNum type="arabicPeriod" startAt="11"/>
            </a:pPr>
            <a:r>
              <a:rPr lang="en-US" sz="1500" err="1">
                <a:latin typeface="Arial" panose="020b0604020202020204" pitchFamily="34" charset="0"/>
                <a:ea typeface="Calibri" panose="020f0502020204030204" pitchFamily="34" charset="0"/>
                <a:cs typeface="Arial" panose="020b0604020202020204" pitchFamily="34" charset="0"/>
              </a:rPr>
              <a:t>Manns BJ, Taub K, Vanderstraeten C, et al. The impact of education on chronic kidney disease patients' plans to initiate dialysis with self-care dialysis: a randomized trial. </a:t>
            </a:r>
            <a:r>
              <a:rPr lang="en-US" sz="1500" i="1">
                <a:latin typeface="Arial" panose="020b0604020202020204" pitchFamily="34" charset="0"/>
                <a:ea typeface="Calibri" panose="020f0502020204030204" pitchFamily="34" charset="0"/>
                <a:cs typeface="Arial" panose="020b0604020202020204" pitchFamily="34" charset="0"/>
              </a:rPr>
              <a:t>Kidney Int </a:t>
            </a:r>
            <a:r>
              <a:rPr lang="en-US" sz="1500">
                <a:latin typeface="Arial" panose="020b0604020202020204" pitchFamily="34" charset="0"/>
                <a:ea typeface="Calibri" panose="020f0502020204030204" pitchFamily="34" charset="0"/>
                <a:cs typeface="Arial" panose="020b0604020202020204" pitchFamily="34" charset="0"/>
              </a:rPr>
              <a:t>68(4):1777-1783, 2005</a:t>
            </a:r>
          </a:p>
          <a:p>
            <a:pPr marL="339725" indent="-339725">
              <a:buFont typeface="+mj-lt"/>
              <a:buAutoNum type="arabicPeriod" startAt="11"/>
            </a:pPr>
            <a:r>
              <a:rPr lang="en-US" sz="1500">
                <a:latin typeface="Arial" panose="020b0604020202020204" pitchFamily="34" charset="0"/>
                <a:ea typeface="Calibri" panose="020f0502020204030204" pitchFamily="34" charset="0"/>
                <a:cs typeface="Arial" panose="020b0604020202020204" pitchFamily="34" charset="0"/>
              </a:rPr>
              <a:t>Shukla AM, Easom A, Singh M, Pandey R, Rotaru D, Wen X, Shah SV. Effects of a Comprehensive Predialysis Education Program on the Home Dialysis Therapies: A Retrospective Cohort Study. </a:t>
            </a:r>
            <a:r>
              <a:rPr lang="en-US" sz="1500" i="1" err="1">
                <a:latin typeface="Arial" panose="020b0604020202020204" pitchFamily="34" charset="0"/>
                <a:ea typeface="Calibri" panose="020f0502020204030204" pitchFamily="34" charset="0"/>
                <a:cs typeface="Arial" panose="020b0604020202020204" pitchFamily="34" charset="0"/>
              </a:rPr>
              <a:t>Perit Dial Int </a:t>
            </a:r>
            <a:r>
              <a:rPr lang="en-US" sz="1500">
                <a:latin typeface="Arial" panose="020b0604020202020204" pitchFamily="34" charset="0"/>
                <a:ea typeface="Calibri" panose="020f0502020204030204" pitchFamily="34" charset="0"/>
                <a:cs typeface="Arial" panose="020b0604020202020204" pitchFamily="34" charset="0"/>
              </a:rPr>
              <a:t>37(5):542-547, 2017</a:t>
            </a:r>
          </a:p>
          <a:p>
            <a:pPr marL="339725" marR="0" indent="-339725">
              <a:buFont typeface="+mj-lt"/>
              <a:buAutoNum type="arabicPeriod" startAt="11"/>
            </a:pPr>
            <a:r>
              <a:rPr lang="en-US" sz="1500">
                <a:latin typeface="Arial" panose="020b0604020202020204" pitchFamily="34" charset="0"/>
                <a:ea typeface="Calibri" panose="020f0502020204030204" pitchFamily="34" charset="0"/>
                <a:cs typeface="Arial" panose="020b0604020202020204" pitchFamily="34" charset="0"/>
              </a:rPr>
              <a:t>Hsu CK, Lee CC, Chen YT, et al: Multidisciplinary predialysis education reduces incidence of peritonitis and subsequent death in peritoneal dialysis patients: 5-year cohort study. </a:t>
            </a:r>
            <a:r>
              <a:rPr lang="en-US" sz="1500" i="1" err="1">
                <a:latin typeface="Arial" panose="020b0604020202020204" pitchFamily="34" charset="0"/>
                <a:ea typeface="Calibri" panose="020f0502020204030204" pitchFamily="34" charset="0"/>
                <a:cs typeface="Arial" panose="020b0604020202020204" pitchFamily="34" charset="0"/>
              </a:rPr>
              <a:t>PLoS One </a:t>
            </a:r>
            <a:r>
              <a:rPr lang="en-US" sz="1500">
                <a:latin typeface="Arial" panose="020b0604020202020204" pitchFamily="34" charset="0"/>
                <a:ea typeface="Calibri" panose="020f0502020204030204" pitchFamily="34" charset="0"/>
                <a:cs typeface="Arial" panose="020b0604020202020204" pitchFamily="34" charset="0"/>
              </a:rPr>
              <a:t>13(8):e0202781, 2018</a:t>
            </a:r>
          </a:p>
          <a:p>
            <a:pPr marL="339725" marR="0" indent="-339725">
              <a:buFont typeface="+mj-lt"/>
              <a:buAutoNum type="arabicPeriod" startAt="11"/>
            </a:pPr>
            <a:r>
              <a:rPr lang="en-US" sz="1500" err="1">
                <a:latin typeface="Arial" panose="020b0604020202020204" pitchFamily="34" charset="0"/>
                <a:ea typeface="Calibri" panose="020f0502020204030204" pitchFamily="34" charset="0"/>
                <a:cs typeface="Arial" panose="020b0604020202020204" pitchFamily="34" charset="0"/>
              </a:rPr>
              <a:t>Cankaya E, Cetinkaya R, Keles M, et al: Does a predialysis education program increase the number of pre-emptive renal transplantations? </a:t>
            </a:r>
            <a:r>
              <a:rPr lang="en-US" sz="1500" i="1">
                <a:latin typeface="Arial" panose="020b0604020202020204" pitchFamily="34" charset="0"/>
                <a:ea typeface="Calibri" panose="020f0502020204030204" pitchFamily="34" charset="0"/>
                <a:cs typeface="Arial" panose="020b0604020202020204" pitchFamily="34" charset="0"/>
              </a:rPr>
              <a:t>Transplant Proc </a:t>
            </a:r>
            <a:r>
              <a:rPr lang="en-US" sz="1500">
                <a:latin typeface="Arial" panose="020b0604020202020204" pitchFamily="34" charset="0"/>
                <a:ea typeface="Calibri" panose="020f0502020204030204" pitchFamily="34" charset="0"/>
                <a:cs typeface="Arial" panose="020b0604020202020204" pitchFamily="34" charset="0"/>
              </a:rPr>
              <a:t>45(3):887-9, 2013</a:t>
            </a:r>
          </a:p>
          <a:p>
            <a:pPr marL="339725" marR="0" indent="-339725">
              <a:buFont typeface="+mj-lt"/>
              <a:buAutoNum type="arabicPeriod" startAt="11"/>
            </a:pPr>
            <a:r>
              <a:rPr lang="en-US" sz="1500" err="1">
                <a:latin typeface="Arial" panose="020b0604020202020204" pitchFamily="34" charset="0"/>
                <a:ea typeface="Calibri" panose="020f0502020204030204" pitchFamily="34" charset="0"/>
                <a:cs typeface="Arial" panose="020b0604020202020204" pitchFamily="34" charset="0"/>
              </a:rPr>
              <a:t>Rasgon S, Schwankovsky L, James-Rogers A, et al: An intervention for employment maintenance among blue-collar workers with end-stage renal disease. </a:t>
            </a:r>
            <a:r>
              <a:rPr lang="en-US" sz="1500" i="1">
                <a:latin typeface="Arial" panose="020b0604020202020204" pitchFamily="34" charset="0"/>
                <a:ea typeface="Calibri" panose="020f0502020204030204" pitchFamily="34" charset="0"/>
                <a:cs typeface="Arial" panose="020b0604020202020204" pitchFamily="34" charset="0"/>
              </a:rPr>
              <a:t>Am J Kidney</a:t>
            </a:r>
            <a:r>
              <a:rPr lang="en-US" sz="1500">
                <a:latin typeface="Arial" panose="020b0604020202020204" pitchFamily="34" charset="0"/>
                <a:ea typeface="Calibri" panose="020f0502020204030204" pitchFamily="34" charset="0"/>
                <a:cs typeface="Arial" panose="020b0604020202020204" pitchFamily="34" charset="0"/>
              </a:rPr>
              <a:t> </a:t>
            </a:r>
            <a:r>
              <a:rPr lang="en-US" sz="1500" i="1">
                <a:latin typeface="Arial" panose="020b0604020202020204" pitchFamily="34" charset="0"/>
                <a:ea typeface="Calibri" panose="020f0502020204030204" pitchFamily="34" charset="0"/>
                <a:cs typeface="Arial" panose="020b0604020202020204" pitchFamily="34" charset="0"/>
              </a:rPr>
              <a:t>Dis</a:t>
            </a:r>
            <a:r>
              <a:rPr lang="en-US" sz="1500">
                <a:latin typeface="Arial" panose="020b0604020202020204" pitchFamily="34" charset="0"/>
                <a:ea typeface="Calibri" panose="020f0502020204030204" pitchFamily="34" charset="0"/>
                <a:cs typeface="Arial" panose="020b0604020202020204" pitchFamily="34" charset="0"/>
              </a:rPr>
              <a:t> 22(3):403-412, 1993</a:t>
            </a:r>
          </a:p>
          <a:p>
            <a:pPr marL="339725" marR="0" indent="-339725">
              <a:buFont typeface="+mj-lt"/>
              <a:buAutoNum type="arabicPeriod" startAt="11"/>
            </a:pPr>
            <a:r>
              <a:rPr lang="en-US" sz="1500">
                <a:latin typeface="Arial" panose="020b0604020202020204" pitchFamily="34" charset="0"/>
                <a:ea typeface="Calibri" panose="020f0502020204030204" pitchFamily="34" charset="0"/>
                <a:cs typeface="Arial" panose="020b0604020202020204" pitchFamily="34" charset="0"/>
              </a:rPr>
              <a:t>Levin A, Lewis M, Mortiboy P, et al: Multidisciplinary predialysis programs: quantification and limitations of their impact on patient outcomes in two Canadian settings. </a:t>
            </a:r>
            <a:r>
              <a:rPr lang="en-US" sz="1500" i="1">
                <a:latin typeface="Arial" panose="020b0604020202020204" pitchFamily="34" charset="0"/>
                <a:ea typeface="Calibri" panose="020f0502020204030204" pitchFamily="34" charset="0"/>
                <a:cs typeface="Arial" panose="020b0604020202020204" pitchFamily="34" charset="0"/>
              </a:rPr>
              <a:t>Am J Kidney Dis </a:t>
            </a:r>
            <a:r>
              <a:rPr lang="en-US" sz="1500">
                <a:latin typeface="Arial" panose="020b0604020202020204" pitchFamily="34" charset="0"/>
                <a:ea typeface="Calibri" panose="020f0502020204030204" pitchFamily="34" charset="0"/>
                <a:cs typeface="Arial" panose="020b0604020202020204" pitchFamily="34" charset="0"/>
              </a:rPr>
              <a:t>29(4):533-540, 1997</a:t>
            </a:r>
          </a:p>
          <a:p>
            <a:pPr marL="339725" marR="0" indent="-339725">
              <a:buFont typeface="+mj-lt"/>
              <a:buAutoNum type="arabicPeriod" startAt="11"/>
            </a:pPr>
            <a:r>
              <a:rPr lang="en-US" sz="1500">
                <a:latin typeface="Arial" panose="020b0604020202020204" pitchFamily="34" charset="0"/>
                <a:ea typeface="Calibri" panose="020f0502020204030204" pitchFamily="34" charset="0"/>
                <a:cs typeface="Arial" panose="020b0604020202020204" pitchFamily="34" charset="0"/>
              </a:rPr>
              <a:t>United States Centers for Medicare &amp; Medicaid Services (CMS) Manual System. Coverage of Kidney Disease Patient Education Services. Published December 18, 2009. Accessed February 10, 2019. </a:t>
            </a:r>
            <a:r>
              <a:rPr lang="en-US" sz="1500" u="sng">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https://www.cms.gov/Regulations-and-Guidance/Guidance/Transmittals/downloads/R1876CP.pdf</a:t>
            </a:r>
            <a:r>
              <a:rPr lang="en-US" sz="1500" u="sng">
                <a:latin typeface="Arial" panose="020b0604020202020204" pitchFamily="34" charset="0"/>
                <a:ea typeface="Calibri" panose="020f0502020204030204" pitchFamily="34" charset="0"/>
                <a:cs typeface="Arial" panose="020b0604020202020204" pitchFamily="34" charset="0"/>
              </a:rPr>
              <a:t> </a:t>
            </a:r>
          </a:p>
          <a:p>
            <a:pPr marL="339725" marR="0" indent="-339725">
              <a:buFont typeface="+mj-lt"/>
              <a:buAutoNum type="arabicPeriod" startAt="11"/>
            </a:pPr>
            <a:r>
              <a:rPr lang="en-US" sz="1500">
                <a:latin typeface="Arial" panose="020b0604020202020204" pitchFamily="34" charset="0"/>
                <a:ea typeface="Calibri" panose="020f0502020204030204" pitchFamily="34" charset="0"/>
                <a:cs typeface="Arial" panose="020b0604020202020204" pitchFamily="34" charset="0"/>
              </a:rPr>
              <a:t>Young HN, Chan MR, Yevzlin AS, et al: The rationale, implementation, and effect of the Medicare CKD education benefit. </a:t>
            </a:r>
            <a:r>
              <a:rPr lang="en-US" sz="1500" i="1">
                <a:latin typeface="Arial" panose="020b0604020202020204" pitchFamily="34" charset="0"/>
                <a:ea typeface="Calibri" panose="020f0502020204030204" pitchFamily="34" charset="0"/>
                <a:cs typeface="Arial" panose="020b0604020202020204" pitchFamily="34" charset="0"/>
              </a:rPr>
              <a:t>Am J Kidney Dis </a:t>
            </a:r>
            <a:r>
              <a:rPr lang="en-US" sz="1500">
                <a:latin typeface="Arial" panose="020b0604020202020204" pitchFamily="34" charset="0"/>
                <a:ea typeface="Calibri" panose="020f0502020204030204" pitchFamily="34" charset="0"/>
                <a:cs typeface="Arial" panose="020b0604020202020204" pitchFamily="34" charset="0"/>
              </a:rPr>
              <a:t>57(3):381-386, 2011</a:t>
            </a:r>
          </a:p>
          <a:p>
            <a:pPr marL="339725" marR="0" indent="-339725">
              <a:buFont typeface="+mj-lt"/>
              <a:buAutoNum type="arabicPeriod" startAt="11"/>
            </a:pPr>
            <a:r>
              <a:rPr lang="en-US" sz="1500">
                <a:latin typeface="Arial" panose="020b0604020202020204" pitchFamily="34" charset="0"/>
                <a:ea typeface="Calibri" panose="020f0502020204030204" pitchFamily="34" charset="0"/>
                <a:cs typeface="Arial" panose="020b0604020202020204" pitchFamily="34" charset="0"/>
              </a:rPr>
              <a:t>The National Institute of Diabetes and Digestive and Kidney Diseases. Kidney Disease Education Lesson Builder. Accessed February 10, 2019. </a:t>
            </a:r>
            <a:r>
              <a:rPr lang="en-US" sz="1500" u="sng">
                <a:latin typeface="Arial" panose="020b0604020202020204" pitchFamily="34" charset="0"/>
                <a:ea typeface="Calibri" panose="020f0502020204030204" pitchFamily="34" charset="0"/>
                <a:cs typeface="Arial" panose="020b0604020202020204" pitchFamily="34" charset="0"/>
              </a:rPr>
              <a:t>https://www.niddk.nih.gov/health-information/professionals/education-cme/kidney-disease-education-lesson-builder?dkrd=hisce0061.68</a:t>
            </a:r>
          </a:p>
        </p:txBody>
      </p:sp>
      <p:sp>
        <p:nvSpPr>
          <p:cNvPr id="5" name="Subtitle 4">
            <a:extLst>
              <a:ext uri="{FF2B5EF4-FFF2-40B4-BE49-F238E27FC236}">
                <a16:creationId xmlns:a16="http://schemas.microsoft.com/office/drawing/2014/main" id="{E289798D-C531-40F9-941F-75FFCE9EB627}"/>
              </a:ext>
            </a:extLst>
          </p:cNvPr>
          <p:cNvSpPr>
            <a:spLocks noGrp="1" noSelect="1" noMove="1" noResize="1" noTextEdit="1"/>
          </p:cNvSpPr>
          <p:nvPr>
            <p:ph type="subTitle" idx="10"/>
          </p:nvPr>
        </p:nvSpPr>
        <p:spPr/>
        <p:txBody>
          <a:bodyPr/>
          <a:lstStyle/>
          <a:p>
            <a:r>
              <a:rPr lang="en-US"/>
              <a:t>REFERENCES</a:t>
            </a:r>
          </a:p>
        </p:txBody>
      </p:sp>
      <p:sp>
        <p:nvSpPr>
          <p:cNvPr id="4" name="TextBox 3">
            <a:extLst>
              <a:ext uri="{FF2B5EF4-FFF2-40B4-BE49-F238E27FC236}">
                <a16:creationId xmlns:a16="http://schemas.microsoft.com/office/drawing/2014/main" id="{474BFD15-26A5-423D-A2F1-41E80100ACF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626772185"/>
      </p:ext>
    </p:extLst>
  </p:cSld>
  <p:clrMapOvr>
    <a:masterClrMapping/>
  </p:clrMapOvr>
  <p:transition/>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Content Placeholder 2">
            <a:extLst>
              <a:ext uri="{FF2B5EF4-FFF2-40B4-BE49-F238E27FC236}">
                <a16:creationId xmlns:a16="http://schemas.microsoft.com/office/drawing/2014/main" id="{9D341AE3-DB49-3D46-8B4F-2C61453DEC4F}"/>
              </a:ext>
            </a:extLst>
          </p:cNvPr>
          <p:cNvSpPr>
            <a:spLocks noGrp="1" noSelect="1" noMove="1" noResize="1" noTextEdit="1"/>
          </p:cNvSpPr>
          <p:nvPr>
            <p:ph idx="1"/>
          </p:nvPr>
        </p:nvSpPr>
        <p:spPr>
          <a:xfrm>
            <a:off x="621792" y="768096"/>
            <a:ext cx="10972800" cy="3388471"/>
          </a:xfrm>
        </p:spPr>
        <p:txBody>
          <a:bodyPr>
            <a:noAutofit/>
          </a:bodyPr>
          <a:lstStyle/>
          <a:p>
            <a:pPr marL="342900" marR="0" indent="-342900">
              <a:buFont typeface="+mj-lt"/>
              <a:buAutoNum type="arabicPeriod" startAt="20"/>
            </a:pPr>
            <a:r>
              <a:rPr lang="en-US" sz="1500">
                <a:latin typeface="Arial" panose="020b0604020202020204" pitchFamily="34" charset="0"/>
                <a:ea typeface="Calibri" panose="020f0502020204030204" pitchFamily="34" charset="0"/>
                <a:cs typeface="Arial" panose="020b0604020202020204" pitchFamily="34" charset="0"/>
              </a:rPr>
              <a:t>The Medical Education Institute, Inc. Method to Assess Treatment Choices for Home Dialysis (MATCH-D), Version 4. Published March 15, 2013. Accessed February 10, 2019. </a:t>
            </a:r>
            <a:r>
              <a:rPr lang="en-US" sz="1500" u="sng">
                <a:latin typeface="Arial" panose="020b0604020202020204" pitchFamily="34"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https://homedialysis.org/match-d</a:t>
            </a:r>
            <a:endParaRPr lang="en-US" sz="1500" u="sng">
              <a:latin typeface="Arial" panose="020b0604020202020204" pitchFamily="34" charset="0"/>
              <a:ea typeface="Calibri" panose="020f0502020204030204" pitchFamily="34" charset="0"/>
              <a:cs typeface="Arial" panose="020b0604020202020204" pitchFamily="34" charset="0"/>
            </a:endParaRPr>
          </a:p>
          <a:p>
            <a:pPr marL="339725" marR="0" indent="-339725">
              <a:buFont typeface="+mj-lt"/>
              <a:buAutoNum type="arabicPeriod" startAt="20"/>
            </a:pPr>
            <a:r>
              <a:rPr lang="en-US" sz="1500">
                <a:latin typeface="Arial" panose="020b0604020202020204" pitchFamily="34" charset="0"/>
                <a:ea typeface="Calibri" panose="020f0502020204030204" pitchFamily="34" charset="0"/>
                <a:cs typeface="Arial" panose="020b0604020202020204" pitchFamily="34" charset="0"/>
              </a:rPr>
              <a:t>The Medical Education Institute, Inc. My Life, My Dialysis Choice. Updated 2019. Accessed February 10, 2019. </a:t>
            </a:r>
            <a:r>
              <a:rPr lang="en-US" sz="1500" u="sng">
                <a:latin typeface="Arial" panose="020b0604020202020204" pitchFamily="34" charset="0"/>
                <a:ea typeface="Calibri" panose="020f050202020403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https://mydialysischoice.org</a:t>
            </a:r>
            <a:endParaRPr lang="en-US" sz="1500" u="sng">
              <a:latin typeface="Arial" panose="020b0604020202020204" pitchFamily="34" charset="0"/>
              <a:ea typeface="Calibri" panose="020f0502020204030204" pitchFamily="34" charset="0"/>
              <a:cs typeface="Arial" panose="020b0604020202020204" pitchFamily="34" charset="0"/>
            </a:endParaRPr>
          </a:p>
          <a:p>
            <a:pPr marL="339725" marR="0" indent="-339725">
              <a:buFont typeface="+mj-lt"/>
              <a:buAutoNum type="arabicPeriod" startAt="20"/>
            </a:pPr>
            <a:r>
              <a:rPr lang="en-US" sz="1500" err="1">
                <a:latin typeface="Arial" panose="020b0604020202020204" pitchFamily="34" charset="0"/>
                <a:ea typeface="Calibri" panose="020f0502020204030204" pitchFamily="34" charset="0"/>
                <a:cs typeface="Arial" panose="020b0604020202020204" pitchFamily="34" charset="0"/>
              </a:rPr>
              <a:t>Légaré F, Kearing S, Clay K, et al: Are you SURE? Assessing patient decisional conflict with a 4-item screening test. </a:t>
            </a:r>
            <a:r>
              <a:rPr lang="en-US" sz="1500" i="1">
                <a:latin typeface="Arial" panose="020b0604020202020204" pitchFamily="34" charset="0"/>
                <a:ea typeface="Calibri" panose="020f0502020204030204" pitchFamily="34" charset="0"/>
                <a:cs typeface="Arial" panose="020b0604020202020204" pitchFamily="34" charset="0"/>
              </a:rPr>
              <a:t>Can Fam Physician</a:t>
            </a:r>
            <a:r>
              <a:rPr lang="en-US" sz="1500">
                <a:latin typeface="Arial" panose="020b0604020202020204" pitchFamily="34" charset="0"/>
                <a:ea typeface="Calibri" panose="020f0502020204030204" pitchFamily="34" charset="0"/>
                <a:cs typeface="Arial" panose="020b0604020202020204" pitchFamily="34" charset="0"/>
              </a:rPr>
              <a:t> 56(8):e308-14, 2010</a:t>
            </a:r>
          </a:p>
          <a:p>
            <a:pPr marL="339725" marR="0" indent="-339725">
              <a:buFont typeface="+mj-lt"/>
              <a:buAutoNum type="arabicPeriod" startAt="20"/>
            </a:pPr>
            <a:r>
              <a:rPr lang="en-US" sz="1500">
                <a:latin typeface="Arial" panose="020b0604020202020204" pitchFamily="34" charset="0"/>
                <a:ea typeface="Calibri" panose="020f0502020204030204" pitchFamily="34" charset="0"/>
                <a:cs typeface="Arial" panose="020b0604020202020204" pitchFamily="34" charset="0"/>
              </a:rPr>
              <a:t>Schell JO, Green JA, Tulsky JA, et al: Communication skills training for dialysis decision-making and end-of-life care in nephrology. </a:t>
            </a:r>
            <a:r>
              <a:rPr lang="en-US" sz="1500" i="1">
                <a:latin typeface="Arial" panose="020b0604020202020204" pitchFamily="34" charset="0"/>
                <a:ea typeface="Calibri" panose="020f0502020204030204" pitchFamily="34" charset="0"/>
                <a:cs typeface="Arial" panose="020b0604020202020204" pitchFamily="34" charset="0"/>
              </a:rPr>
              <a:t>Clin J Am Soc Nephrol </a:t>
            </a:r>
            <a:r>
              <a:rPr lang="en-US" sz="1500">
                <a:latin typeface="Arial" panose="020b0604020202020204" pitchFamily="34" charset="0"/>
                <a:ea typeface="Calibri" panose="020f0502020204030204" pitchFamily="34" charset="0"/>
                <a:cs typeface="Arial" panose="020b0604020202020204" pitchFamily="34" charset="0"/>
              </a:rPr>
              <a:t>8(4):675-680, 2013</a:t>
            </a:r>
          </a:p>
          <a:p>
            <a:pPr marL="339725" marR="0" indent="-339725">
              <a:buFont typeface="+mj-lt"/>
              <a:buAutoNum type="arabicPeriod" startAt="20"/>
            </a:pPr>
            <a:r>
              <a:rPr lang="en-US" sz="1500">
                <a:latin typeface="Arial" panose="020b0604020202020204" pitchFamily="34" charset="0"/>
                <a:ea typeface="Calibri" panose="020f0502020204030204" pitchFamily="34" charset="0"/>
                <a:cs typeface="Arial" panose="020b0604020202020204" pitchFamily="34" charset="0"/>
              </a:rPr>
              <a:t>Schell JO, Arnold RM. NephroTalk: communication tools to enhance patient-centered care. </a:t>
            </a:r>
            <a:r>
              <a:rPr lang="en-US" sz="1500" i="1">
                <a:latin typeface="Arial" panose="020b0604020202020204" pitchFamily="34" charset="0"/>
                <a:ea typeface="Calibri" panose="020f0502020204030204" pitchFamily="34" charset="0"/>
                <a:cs typeface="Arial" panose="020b0604020202020204" pitchFamily="34" charset="0"/>
              </a:rPr>
              <a:t>Sem dialysis </a:t>
            </a:r>
            <a:r>
              <a:rPr lang="en-US" sz="1500">
                <a:latin typeface="Arial" panose="020b0604020202020204" pitchFamily="34" charset="0"/>
                <a:ea typeface="Calibri" panose="020f0502020204030204" pitchFamily="34" charset="0"/>
                <a:cs typeface="Arial" panose="020b0604020202020204" pitchFamily="34" charset="0"/>
              </a:rPr>
              <a:t>25(6):611-616, 2012</a:t>
            </a:r>
          </a:p>
          <a:p>
            <a:pPr marL="0" marR="0" indent="0">
              <a:buNone/>
            </a:pPr>
            <a:r>
              <a:rPr lang="en-US" sz="1500">
                <a:latin typeface="Arial" panose="020b0604020202020204" pitchFamily="34" charset="0"/>
                <a:ea typeface="Calibri" panose="020f0502020204030204" pitchFamily="34" charset="0"/>
                <a:cs typeface="Arial" panose="020b0604020202020204" pitchFamily="34" charset="0"/>
              </a:rPr>
              <a:t> </a:t>
            </a:r>
          </a:p>
          <a:p>
            <a:pPr marL="0" indent="0">
              <a:buNone/>
            </a:pPr>
            <a:endParaRPr lang="en-US" sz="1500">
              <a:latin typeface="Arial" panose="020b0604020202020204" pitchFamily="34" charset="0"/>
              <a:cs typeface="Arial" panose="020b0604020202020204" pitchFamily="34" charset="0"/>
            </a:endParaRPr>
          </a:p>
        </p:txBody>
      </p:sp>
      <p:sp>
        <p:nvSpPr>
          <p:cNvPr id="5" name="Subtitle 4">
            <a:extLst>
              <a:ext uri="{FF2B5EF4-FFF2-40B4-BE49-F238E27FC236}">
                <a16:creationId xmlns:a16="http://schemas.microsoft.com/office/drawing/2014/main" id="{777CE869-4BF8-4063-8661-D75EAE36FE60}"/>
              </a:ext>
            </a:extLst>
          </p:cNvPr>
          <p:cNvSpPr>
            <a:spLocks noGrp="1" noSelect="1" noMove="1" noResize="1" noTextEdit="1"/>
          </p:cNvSpPr>
          <p:nvPr>
            <p:ph type="subTitle" idx="10"/>
          </p:nvPr>
        </p:nvSpPr>
        <p:spPr/>
        <p:txBody>
          <a:bodyPr/>
          <a:lstStyle/>
          <a:p>
            <a:r>
              <a:rPr lang="en-US"/>
              <a:t>REFERENCES</a:t>
            </a:r>
          </a:p>
        </p:txBody>
      </p:sp>
      <p:sp>
        <p:nvSpPr>
          <p:cNvPr id="4" name="TextBox 3">
            <a:extLst>
              <a:ext uri="{FF2B5EF4-FFF2-40B4-BE49-F238E27FC236}">
                <a16:creationId xmlns:a16="http://schemas.microsoft.com/office/drawing/2014/main" id="{474BFD15-26A5-423D-A2F1-41E80100ACF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699551456"/>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07A5B68E-3FDF-4881-A89A-4C31F375305A}"/>
              </a:ext>
            </a:extLst>
          </p:cNvPr>
          <p:cNvSpPr>
            <a:spLocks noGrp="1" noSelect="1" noMove="1" noResize="1" noTextEdit="1"/>
          </p:cNvSpPr>
          <p:nvPr>
            <p:ph type="title"/>
          </p:nvPr>
        </p:nvSpPr>
        <p:spPr>
          <a:xfrm>
            <a:off x="613143" y="697722"/>
            <a:ext cx="9284970" cy="1082404"/>
          </a:xfrm>
        </p:spPr>
        <p:txBody>
          <a:bodyPr/>
          <a:lstStyle/>
          <a:p>
            <a:r>
              <a:rPr lang="en-US"/>
              <a:t>CKD to ESRD Transition	</a:t>
            </a:r>
          </a:p>
        </p:txBody>
      </p:sp>
      <p:sp>
        <p:nvSpPr>
          <p:cNvPr id="3" name="Content Placeholder 2">
            <a:extLst>
              <a:ext uri="{FF2B5EF4-FFF2-40B4-BE49-F238E27FC236}">
                <a16:creationId xmlns:a16="http://schemas.microsoft.com/office/drawing/2014/main" id="{8419697B-63E0-4FDD-A4F1-CAFD01F14D42}"/>
              </a:ext>
            </a:extLst>
          </p:cNvPr>
          <p:cNvSpPr>
            <a:spLocks noGrp="1" noSelect="1" noMove="1" noResize="1" noTextEdit="1"/>
          </p:cNvSpPr>
          <p:nvPr>
            <p:ph idx="1"/>
          </p:nvPr>
        </p:nvSpPr>
        <p:spPr>
          <a:xfrm>
            <a:off x="613142" y="1614973"/>
            <a:ext cx="10941547" cy="3388471"/>
          </a:xfrm>
        </p:spPr>
        <p:txBody>
          <a:bodyPr>
            <a:normAutofit/>
          </a:bodyPr>
          <a:lstStyle/>
          <a:p>
            <a:r>
              <a:rPr lang="en-US">
                <a:latin typeface="Arial" panose="020b0604020202020204" pitchFamily="34" charset="0"/>
                <a:cs typeface="Arial" panose="020b0604020202020204" pitchFamily="34" charset="0"/>
              </a:rPr>
              <a:t>Over 100,000 patients transition from CKD to ESRD each year.</a:t>
            </a:r>
          </a:p>
          <a:p>
            <a:r>
              <a:rPr lang="en-US">
                <a:latin typeface="Arial" panose="020b0604020202020204" pitchFamily="34" charset="0"/>
                <a:cs typeface="Arial" panose="020b0604020202020204" pitchFamily="34" charset="0"/>
              </a:rPr>
              <a:t>Treatment options differ with various advantages and disadvantages.</a:t>
            </a:r>
          </a:p>
          <a:p>
            <a:r>
              <a:rPr lang="en-US">
                <a:latin typeface="Arial" panose="020b0604020202020204" pitchFamily="34" charset="0"/>
                <a:cs typeface="Arial" panose="020b0604020202020204" pitchFamily="34" charset="0"/>
              </a:rPr>
              <a:t>The right choice depends on each patient’s personal goals and values.</a:t>
            </a:r>
          </a:p>
          <a:p>
            <a:r>
              <a:rPr lang="en-US">
                <a:latin typeface="Arial" panose="020b0604020202020204" pitchFamily="34" charset="0"/>
                <a:cs typeface="Arial" panose="020b0604020202020204" pitchFamily="34" charset="0"/>
              </a:rPr>
              <a:t>Patients report being completely unprepared for this decision, even when they have been under nephrology care for years.</a:t>
            </a:r>
          </a:p>
        </p:txBody>
      </p:sp>
      <p:sp>
        <p:nvSpPr>
          <p:cNvPr id="5" name="TextBox 4">
            <a:extLst>
              <a:ext uri="{FF2B5EF4-FFF2-40B4-BE49-F238E27FC236}">
                <a16:creationId xmlns:a16="http://schemas.microsoft.com/office/drawing/2014/main" id="{DEF90E4C-20A4-48EB-9564-7FBE8AFA10E4}"/>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4" name="TextBox 3">
            <a:extLst>
              <a:ext uri="{FF2B5EF4-FFF2-40B4-BE49-F238E27FC236}">
                <a16:creationId xmlns:a16="http://schemas.microsoft.com/office/drawing/2014/main" id="{E2E0A07E-1DBB-B64E-8327-69D5192BD9CC}"/>
              </a:ext>
            </a:extLst>
          </p:cNvPr>
          <p:cNvSpPr txBox="1">
            <a:spLocks noSelect="1" noMove="1" noResize="1" noTextEdit="1"/>
          </p:cNvSpPr>
          <p:nvPr/>
        </p:nvSpPr>
        <p:spPr>
          <a:xfrm>
            <a:off x="8507342" y="5815240"/>
            <a:ext cx="3685309" cy="323165"/>
          </a:xfrm>
          <a:prstGeom prst="rect">
            <a:avLst/>
          </a:prstGeom>
          <a:noFill/>
        </p:spPr>
        <p:txBody>
          <a:bodyPr wrap="square" rtlCol="0">
            <a:spAutoFit/>
          </a:bodyPr>
          <a:lstStyle/>
          <a:p>
            <a:pPr algn="r"/>
            <a:r>
              <a:rPr lang="en-US" sz="1500" i="1">
                <a:latin typeface="Arial" panose="020b0604020202020204" pitchFamily="34" charset="0"/>
                <a:cs typeface="Arial" panose="020b0604020202020204" pitchFamily="34" charset="0"/>
              </a:rPr>
              <a:t>Green and Boulware. ACKD 2016</a:t>
            </a:r>
          </a:p>
        </p:txBody>
      </p:sp>
    </p:spTree>
    <p:extLst>
      <p:ext uri="{BB962C8B-B14F-4D97-AF65-F5344CB8AC3E}">
        <p14:creationId val="3729232997"/>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E389D341-9776-3449-8EE0-AFA3DAF796F0}"/>
              </a:ext>
            </a:extLst>
          </p:cNvPr>
          <p:cNvSpPr>
            <a:spLocks noGrp="1" noSelect="1" noMove="1" noResize="1" noTextEdit="1"/>
          </p:cNvSpPr>
          <p:nvPr>
            <p:ph type="title"/>
          </p:nvPr>
        </p:nvSpPr>
        <p:spPr>
          <a:xfrm>
            <a:off x="613742" y="703361"/>
            <a:ext cx="10515600" cy="1082404"/>
          </a:xfrm>
        </p:spPr>
        <p:txBody>
          <a:bodyPr/>
          <a:lstStyle/>
          <a:p>
            <a:r>
              <a:rPr lang="en-US"/>
              <a:t>Barriers</a:t>
            </a:r>
          </a:p>
        </p:txBody>
      </p:sp>
      <p:sp>
        <p:nvSpPr>
          <p:cNvPr id="3" name="Content Placeholder 2">
            <a:extLst>
              <a:ext uri="{FF2B5EF4-FFF2-40B4-BE49-F238E27FC236}">
                <a16:creationId xmlns:a16="http://schemas.microsoft.com/office/drawing/2014/main" id="{77DA65E9-5298-1746-B880-6ADAF1D291F4}"/>
              </a:ext>
            </a:extLst>
          </p:cNvPr>
          <p:cNvSpPr>
            <a:spLocks noGrp="1" noSelect="1" noMove="1" noResize="1" noTextEdit="1"/>
          </p:cNvSpPr>
          <p:nvPr>
            <p:ph idx="1"/>
          </p:nvPr>
        </p:nvSpPr>
        <p:spPr>
          <a:xfrm>
            <a:off x="613742" y="1619968"/>
            <a:ext cx="10964516" cy="3388471"/>
          </a:xfrm>
        </p:spPr>
        <p:txBody>
          <a:bodyPr>
            <a:normAutofit/>
          </a:bodyPr>
          <a:lstStyle/>
          <a:p>
            <a:r>
              <a:rPr lang="en-US">
                <a:latin typeface="Arial" panose="020b0604020202020204" pitchFamily="34" charset="0"/>
                <a:cs typeface="Arial" panose="020b0604020202020204" pitchFamily="34" charset="0"/>
              </a:rPr>
              <a:t>Disease trajectories are often unpredictable.</a:t>
            </a:r>
          </a:p>
          <a:p>
            <a:r>
              <a:rPr lang="en-US">
                <a:latin typeface="Arial" panose="020b0604020202020204" pitchFamily="34" charset="0"/>
                <a:cs typeface="Arial" panose="020b0604020202020204" pitchFamily="34" charset="0"/>
              </a:rPr>
              <a:t>There is a lack of standardized patient education.</a:t>
            </a:r>
          </a:p>
          <a:p>
            <a:r>
              <a:rPr lang="en-US">
                <a:latin typeface="Arial" panose="020b0604020202020204" pitchFamily="34" charset="0"/>
                <a:cs typeface="Arial" panose="020b0604020202020204" pitchFamily="34" charset="0"/>
              </a:rPr>
              <a:t>Providers are often unprepared to have these discussions.</a:t>
            </a:r>
          </a:p>
          <a:p>
            <a:r>
              <a:rPr lang="en-US">
                <a:latin typeface="Arial" panose="020b0604020202020204" pitchFamily="34" charset="0"/>
                <a:cs typeface="Arial" panose="020b0604020202020204" pitchFamily="34" charset="0"/>
              </a:rPr>
              <a:t>Patient psychosocial factors may influence how they cope and prepare for treatment decisions.</a:t>
            </a:r>
          </a:p>
        </p:txBody>
      </p:sp>
      <p:sp>
        <p:nvSpPr>
          <p:cNvPr id="6" name="TextBox 5">
            <a:extLst>
              <a:ext uri="{FF2B5EF4-FFF2-40B4-BE49-F238E27FC236}">
                <a16:creationId xmlns:a16="http://schemas.microsoft.com/office/drawing/2014/main" id="{DD055B1F-0019-C04B-AA79-2A3F02F6F78A}"/>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1119169276"/>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30EE6C7E-4D53-8346-8D3B-37315F56C145}"/>
              </a:ext>
            </a:extLst>
          </p:cNvPr>
          <p:cNvSpPr>
            <a:spLocks noGrp="1" noSelect="1" noMove="1" noResize="1" noTextEdit="1"/>
          </p:cNvSpPr>
          <p:nvPr>
            <p:ph type="title"/>
          </p:nvPr>
        </p:nvSpPr>
        <p:spPr>
          <a:xfrm>
            <a:off x="613744" y="706355"/>
            <a:ext cx="10515600" cy="1082404"/>
          </a:xfrm>
        </p:spPr>
        <p:txBody>
          <a:bodyPr/>
          <a:lstStyle/>
          <a:p>
            <a:r>
              <a:rPr lang="en-US"/>
              <a:t>Estimating Prognosis</a:t>
            </a:r>
          </a:p>
        </p:txBody>
      </p:sp>
      <p:sp>
        <p:nvSpPr>
          <p:cNvPr id="3" name="Content Placeholder 2">
            <a:extLst>
              <a:ext uri="{FF2B5EF4-FFF2-40B4-BE49-F238E27FC236}">
                <a16:creationId xmlns:a16="http://schemas.microsoft.com/office/drawing/2014/main" id="{C9A1DADE-AAF2-844C-A3EA-EC564669C4E1}"/>
              </a:ext>
            </a:extLst>
          </p:cNvPr>
          <p:cNvSpPr>
            <a:spLocks noGrp="1" noSelect="1" noMove="1" noResize="1" noTextEdit="1"/>
          </p:cNvSpPr>
          <p:nvPr>
            <p:ph idx="1"/>
          </p:nvPr>
        </p:nvSpPr>
        <p:spPr>
          <a:xfrm>
            <a:off x="613744" y="1616973"/>
            <a:ext cx="10964512" cy="3388471"/>
          </a:xfrm>
        </p:spPr>
        <p:txBody>
          <a:bodyPr>
            <a:normAutofit/>
          </a:bodyPr>
          <a:lstStyle/>
          <a:p>
            <a:r>
              <a:rPr lang="en-US">
                <a:latin typeface="Arial" panose="020b0604020202020204" pitchFamily="34" charset="0"/>
                <a:cs typeface="Arial" panose="020b0604020202020204" pitchFamily="34" charset="0"/>
              </a:rPr>
              <a:t>Prognostic uncertainty serves as a barrier to timely discussions about treatment options.</a:t>
            </a:r>
          </a:p>
          <a:p>
            <a:r>
              <a:rPr lang="en-US">
                <a:latin typeface="Arial" panose="020b0604020202020204" pitchFamily="34" charset="0"/>
                <a:cs typeface="Arial" panose="020b0604020202020204" pitchFamily="34" charset="0"/>
              </a:rPr>
              <a:t>Risk prediction models can be used to guide discussions about treatments options, initiate planning for RRT, or refer for palliative care.</a:t>
            </a:r>
          </a:p>
        </p:txBody>
      </p:sp>
      <p:sp>
        <p:nvSpPr>
          <p:cNvPr id="8" name="TextBox 7">
            <a:extLst>
              <a:ext uri="{FF2B5EF4-FFF2-40B4-BE49-F238E27FC236}">
                <a16:creationId xmlns:a16="http://schemas.microsoft.com/office/drawing/2014/main" id="{09283949-4CB8-8D47-B4E1-CBADDA466CED}"/>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Tree>
    <p:extLst>
      <p:ext uri="{BB962C8B-B14F-4D97-AF65-F5344CB8AC3E}">
        <p14:creationId val="2126594475"/>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A17A2C13-9A05-224C-AB1D-5199727DAE34}"/>
              </a:ext>
            </a:extLst>
          </p:cNvPr>
          <p:cNvSpPr>
            <a:spLocks noGrp="1" noSelect="1" noMove="1" noResize="1" noTextEdit="1"/>
          </p:cNvSpPr>
          <p:nvPr>
            <p:ph type="title"/>
          </p:nvPr>
        </p:nvSpPr>
        <p:spPr>
          <a:xfrm>
            <a:off x="614384" y="703791"/>
            <a:ext cx="10515600" cy="1078992"/>
          </a:xfrm>
        </p:spPr>
        <p:txBody>
          <a:bodyPr/>
          <a:lstStyle/>
          <a:p>
            <a:r>
              <a:rPr lang="en-US"/>
              <a:t>Who Is at Risk for Kidney Failure? </a:t>
            </a:r>
          </a:p>
        </p:txBody>
      </p:sp>
      <p:sp>
        <p:nvSpPr>
          <p:cNvPr id="3" name="Content Placeholder 2">
            <a:extLst>
              <a:ext uri="{FF2B5EF4-FFF2-40B4-BE49-F238E27FC236}">
                <a16:creationId xmlns:a16="http://schemas.microsoft.com/office/drawing/2014/main" id="{8FFDEF6F-B2D1-DF4C-9675-8BE3CD9BCDAD}"/>
              </a:ext>
            </a:extLst>
          </p:cNvPr>
          <p:cNvSpPr>
            <a:spLocks noGrp="1" noSelect="1" noMove="1" noResize="1" noTextEdit="1"/>
          </p:cNvSpPr>
          <p:nvPr>
            <p:ph sz="half" idx="1"/>
          </p:nvPr>
        </p:nvSpPr>
        <p:spPr>
          <a:xfrm>
            <a:off x="614384" y="1612410"/>
            <a:ext cx="5892742" cy="3802027"/>
          </a:xfrm>
        </p:spPr>
        <p:txBody>
          <a:bodyPr>
            <a:normAutofit/>
          </a:bodyPr>
          <a:lstStyle/>
          <a:p>
            <a:r>
              <a:rPr lang="en-US">
                <a:latin typeface="Arial" panose="020b0604020202020204" pitchFamily="34" charset="0"/>
                <a:cs typeface="Arial" panose="020b0604020202020204" pitchFamily="34" charset="0"/>
              </a:rPr>
              <a:t>The kidney failure risk equation (KFRE) provides the 2- and 5-year probability of kidney failure for patients with CKD stages 3 to 5. </a:t>
            </a:r>
          </a:p>
          <a:p>
            <a:r>
              <a:rPr lang="en-US">
                <a:latin typeface="Arial" panose="020b0604020202020204" pitchFamily="34" charset="0"/>
                <a:cs typeface="Arial" panose="020b0604020202020204" pitchFamily="34" charset="0"/>
              </a:rPr>
              <a:t>Validated in more than 30 countries, &gt;700,000 individuals</a:t>
            </a:r>
          </a:p>
          <a:p>
            <a:r>
              <a:rPr lang="en-US">
                <a:latin typeface="Arial" panose="020b0604020202020204" pitchFamily="34" charset="0"/>
                <a:cs typeface="Arial" panose="020b0604020202020204" pitchFamily="34" charset="0"/>
                <a:hlinkClick r:id="rId3"/>
              </a:rPr>
              <a:t>https://kidneyfailurerisk.com</a:t>
            </a:r>
            <a:r>
              <a:rPr lang="en-US">
                <a:latin typeface="Arial" panose="020b0604020202020204" pitchFamily="34" charset="0"/>
                <a:cs typeface="Arial" panose="020b0604020202020204" pitchFamily="34" charset="0"/>
              </a:rPr>
              <a:t> </a:t>
            </a:r>
          </a:p>
          <a:p>
            <a:endParaRPr lang="en-US">
              <a:latin typeface="Arial" panose="020b0604020202020204" pitchFamily="34" charset="0"/>
              <a:cs typeface="Arial" panose="020b0604020202020204" pitchFamily="34" charset="0"/>
            </a:endParaRPr>
          </a:p>
        </p:txBody>
      </p:sp>
      <p:pic>
        <p:nvPicPr>
          <p:cNvPr id="7" name="Content Placeholder 6">
            <a:extLst>
              <a:ext uri="{FF2B5EF4-FFF2-40B4-BE49-F238E27FC236}">
                <a16:creationId xmlns:a16="http://schemas.microsoft.com/office/drawing/2014/main" id="{B5DA8955-0C5B-1043-95E9-A3D6B15E4CB3}"/>
              </a:ext>
            </a:extLst>
          </p:cNvPr>
          <p:cNvPicPr>
            <a:picLocks noGrp="1" noSelect="1" noChangeAspect="1" noMove="1" noResize="1"/>
          </p:cNvPicPr>
          <p:nvPr>
            <p:ph sz="half" idx="2"/>
          </p:nvPr>
        </p:nvPicPr>
        <p:blipFill>
          <a:blip r:embed="rId4"/>
          <a:stretch>
            <a:fillRect/>
          </a:stretch>
        </p:blipFill>
        <p:spPr>
          <a:xfrm>
            <a:off x="6777158" y="1611841"/>
            <a:ext cx="4799932" cy="3335338"/>
          </a:xfrm>
          <a:prstGeom prst="rect">
            <a:avLst/>
          </a:prstGeom>
        </p:spPr>
      </p:pic>
      <p:sp>
        <p:nvSpPr>
          <p:cNvPr id="9" name="TextBox 8">
            <a:extLst>
              <a:ext uri="{FF2B5EF4-FFF2-40B4-BE49-F238E27FC236}">
                <a16:creationId xmlns:a16="http://schemas.microsoft.com/office/drawing/2014/main" id="{A58047D1-5702-154E-A749-47E65B891913}"/>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12" name="Rectangle 11">
            <a:extLst>
              <a:ext uri="{FF2B5EF4-FFF2-40B4-BE49-F238E27FC236}">
                <a16:creationId xmlns:a16="http://schemas.microsoft.com/office/drawing/2014/main" id="{4EE58354-90CD-0843-8906-7706821EDAF6}"/>
              </a:ext>
            </a:extLst>
          </p:cNvPr>
          <p:cNvSpPr>
            <a:spLocks noSelect="1" noMove="1" noResize="1" noTextEdit="1"/>
          </p:cNvSpPr>
          <p:nvPr/>
        </p:nvSpPr>
        <p:spPr>
          <a:xfrm>
            <a:off x="9970905" y="5809498"/>
            <a:ext cx="2227982" cy="323165"/>
          </a:xfrm>
          <a:prstGeom prst="rect">
            <a:avLst/>
          </a:prstGeom>
        </p:spPr>
        <p:txBody>
          <a:bodyPr wrap="none">
            <a:spAutoFit/>
          </a:bodyPr>
          <a:lstStyle/>
          <a:p>
            <a:r>
              <a:rPr lang="en-US" sz="1500" i="1">
                <a:latin typeface="Arial" panose="020b0604020202020204" pitchFamily="34" charset="0"/>
                <a:cs typeface="Arial" panose="020b0604020202020204" pitchFamily="34" charset="0"/>
              </a:rPr>
              <a:t>Tangri et al. JAMA 2016</a:t>
            </a:r>
          </a:p>
        </p:txBody>
      </p:sp>
    </p:spTree>
    <p:extLst>
      <p:ext uri="{BB962C8B-B14F-4D97-AF65-F5344CB8AC3E}">
        <p14:creationId val="2867195604"/>
      </p:ext>
    </p:extLst>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Title 1">
            <a:extLst>
              <a:ext uri="{FF2B5EF4-FFF2-40B4-BE49-F238E27FC236}">
                <a16:creationId xmlns:a16="http://schemas.microsoft.com/office/drawing/2014/main" id="{E0B66E00-2CBE-0E44-965B-623ED22D6E8B}"/>
              </a:ext>
            </a:extLst>
          </p:cNvPr>
          <p:cNvSpPr>
            <a:spLocks noGrp="1" noSelect="1" noMove="1" noResize="1" noTextEdit="1"/>
          </p:cNvSpPr>
          <p:nvPr>
            <p:ph type="title"/>
          </p:nvPr>
        </p:nvSpPr>
        <p:spPr>
          <a:xfrm>
            <a:off x="614946" y="702139"/>
            <a:ext cx="11577053" cy="1078992"/>
          </a:xfrm>
        </p:spPr>
        <p:txBody>
          <a:bodyPr>
            <a:normAutofit/>
          </a:bodyPr>
          <a:lstStyle/>
          <a:p>
            <a:r>
              <a:rPr lang="en-US" sz="3500"/>
              <a:t>Which Patients Are </a:t>
            </a:r>
            <a:r>
              <a:rPr lang="en-US" sz="3500" u="sng"/>
              <a:t>Unlikely</a:t>
            </a:r>
            <a:r>
              <a:rPr lang="en-US" sz="3500"/>
              <a:t> to Benefit from Dialysis?</a:t>
            </a:r>
          </a:p>
        </p:txBody>
      </p:sp>
      <p:sp>
        <p:nvSpPr>
          <p:cNvPr id="3" name="Content Placeholder 2">
            <a:extLst>
              <a:ext uri="{FF2B5EF4-FFF2-40B4-BE49-F238E27FC236}">
                <a16:creationId xmlns:a16="http://schemas.microsoft.com/office/drawing/2014/main" id="{41DE9937-D91E-5E4D-9081-2E9AD7534BDC}"/>
              </a:ext>
            </a:extLst>
          </p:cNvPr>
          <p:cNvSpPr>
            <a:spLocks noGrp="1" noSelect="1" noMove="1" noResize="1" noTextEdit="1"/>
          </p:cNvSpPr>
          <p:nvPr>
            <p:ph sz="half" idx="1"/>
          </p:nvPr>
        </p:nvSpPr>
        <p:spPr>
          <a:xfrm>
            <a:off x="614946" y="1614884"/>
            <a:ext cx="5481054" cy="3370710"/>
          </a:xfrm>
        </p:spPr>
        <p:txBody>
          <a:bodyPr>
            <a:normAutofit/>
          </a:bodyPr>
          <a:lstStyle/>
          <a:p>
            <a:r>
              <a:rPr lang="en-US">
                <a:latin typeface="Arial" panose="020b0604020202020204" pitchFamily="34" charset="0"/>
                <a:cs typeface="Arial" panose="020b0604020202020204" pitchFamily="34" charset="0"/>
              </a:rPr>
              <a:t>Advanced age</a:t>
            </a:r>
          </a:p>
          <a:p>
            <a:r>
              <a:rPr lang="en-US">
                <a:latin typeface="Arial" panose="020b0604020202020204" pitchFamily="34" charset="0"/>
                <a:cs typeface="Arial" panose="020b0604020202020204" pitchFamily="34" charset="0"/>
              </a:rPr>
              <a:t>Multiple comorbidities</a:t>
            </a:r>
          </a:p>
          <a:p>
            <a:r>
              <a:rPr lang="en-US">
                <a:latin typeface="Arial" panose="020b0604020202020204" pitchFamily="34" charset="0"/>
                <a:cs typeface="Arial" panose="020b0604020202020204" pitchFamily="34" charset="0"/>
              </a:rPr>
              <a:t>Low serum albumin</a:t>
            </a:r>
          </a:p>
          <a:p>
            <a:r>
              <a:rPr lang="en-US">
                <a:latin typeface="Arial" panose="020b0604020202020204" pitchFamily="34" charset="0"/>
                <a:cs typeface="Arial" panose="020b0604020202020204" pitchFamily="34" charset="0"/>
              </a:rPr>
              <a:t>Frailty or limited mobility</a:t>
            </a:r>
          </a:p>
          <a:p>
            <a:r>
              <a:rPr lang="en-US">
                <a:latin typeface="Arial" panose="020b0604020202020204" pitchFamily="34" charset="0"/>
                <a:cs typeface="Arial" panose="020b0604020202020204" pitchFamily="34" charset="0"/>
              </a:rPr>
              <a:t>Surprise question: </a:t>
            </a:r>
            <a:r>
              <a:rPr lang="en-US" i="1">
                <a:latin typeface="Arial" panose="020b0604020202020204" pitchFamily="34" charset="0"/>
                <a:cs typeface="Arial" panose="020b0604020202020204" pitchFamily="34" charset="0"/>
              </a:rPr>
              <a:t>“Would I be surprised if this patient died in the next year?” – “No”</a:t>
            </a:r>
          </a:p>
        </p:txBody>
      </p:sp>
      <p:pic>
        <p:nvPicPr>
          <p:cNvPr id="7" name="Content Placeholder 6">
            <a:extLst>
              <a:ext uri="{FF2B5EF4-FFF2-40B4-BE49-F238E27FC236}">
                <a16:creationId xmlns:a16="http://schemas.microsoft.com/office/drawing/2014/main" id="{6EA44D0B-0BAF-CD4F-A113-DF0C7DF5B4F4}"/>
              </a:ext>
            </a:extLst>
          </p:cNvPr>
          <p:cNvPicPr>
            <a:picLocks noSelect="1" noChangeAspect="1" noMove="1" noResize="1"/>
          </p:cNvPicPr>
          <p:nvPr/>
        </p:nvPicPr>
        <p:blipFill>
          <a:blip r:embed="rId3"/>
          <a:stretch>
            <a:fillRect/>
          </a:stretch>
        </p:blipFill>
        <p:spPr>
          <a:xfrm>
            <a:off x="6676423" y="2837912"/>
            <a:ext cx="4667250" cy="1222375"/>
          </a:xfrm>
          <a:prstGeom prst="rect">
            <a:avLst/>
          </a:prstGeom>
        </p:spPr>
      </p:pic>
      <p:sp>
        <p:nvSpPr>
          <p:cNvPr id="10" name="Rectangle 9">
            <a:extLst>
              <a:ext uri="{FF2B5EF4-FFF2-40B4-BE49-F238E27FC236}">
                <a16:creationId xmlns:a16="http://schemas.microsoft.com/office/drawing/2014/main" id="{A47196E5-D7BF-C442-A173-50D19CD5F08E}"/>
              </a:ext>
            </a:extLst>
          </p:cNvPr>
          <p:cNvSpPr>
            <a:spLocks noSelect="1" noMove="1" noResize="1" noTextEdit="1"/>
          </p:cNvSpPr>
          <p:nvPr/>
        </p:nvSpPr>
        <p:spPr>
          <a:xfrm>
            <a:off x="7016666" y="4359726"/>
            <a:ext cx="3261983" cy="400110"/>
          </a:xfrm>
          <a:prstGeom prst="rect">
            <a:avLst/>
          </a:prstGeom>
        </p:spPr>
        <p:txBody>
          <a:bodyPr wrap="square">
            <a:spAutoFit/>
          </a:bodyPr>
          <a:lstStyle/>
          <a:p>
            <a:r>
              <a:rPr lang="en-US" sz="2000">
                <a:latin typeface="Arial" panose="020b0604020202020204" pitchFamily="34" charset="0"/>
                <a:cs typeface="Arial" panose="020b0604020202020204" pitchFamily="34" charset="0"/>
                <a:hlinkClick r:id="rId4"/>
              </a:rPr>
              <a:t>https://qxmd.com/calculate/</a:t>
            </a:r>
            <a:r>
              <a:rPr lang="en-US" sz="2000">
                <a:latin typeface="Arial" panose="020b0604020202020204" pitchFamily="34" charset="0"/>
                <a:cs typeface="Arial" panose="020b0604020202020204" pitchFamily="34" charset="0"/>
              </a:rPr>
              <a:t> </a:t>
            </a:r>
          </a:p>
        </p:txBody>
      </p:sp>
      <p:sp>
        <p:nvSpPr>
          <p:cNvPr id="12" name="TextBox 11">
            <a:extLst>
              <a:ext uri="{FF2B5EF4-FFF2-40B4-BE49-F238E27FC236}">
                <a16:creationId xmlns:a16="http://schemas.microsoft.com/office/drawing/2014/main" id="{B161EC8D-0324-5E4B-8802-937871CC37DD}"/>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sp>
        <p:nvSpPr>
          <p:cNvPr id="13" name="Rectangle 12">
            <a:extLst>
              <a:ext uri="{FF2B5EF4-FFF2-40B4-BE49-F238E27FC236}">
                <a16:creationId xmlns:a16="http://schemas.microsoft.com/office/drawing/2014/main" id="{0F58581C-8664-AC48-A102-32619CE2D620}"/>
              </a:ext>
            </a:extLst>
          </p:cNvPr>
          <p:cNvSpPr>
            <a:spLocks noSelect="1" noMove="1" noResize="1" noTextEdit="1"/>
          </p:cNvSpPr>
          <p:nvPr/>
        </p:nvSpPr>
        <p:spPr>
          <a:xfrm>
            <a:off x="9728504" y="5812764"/>
            <a:ext cx="2463495" cy="323165"/>
          </a:xfrm>
          <a:prstGeom prst="rect">
            <a:avLst/>
          </a:prstGeom>
        </p:spPr>
        <p:txBody>
          <a:bodyPr wrap="square">
            <a:spAutoFit/>
          </a:bodyPr>
          <a:lstStyle/>
          <a:p>
            <a:pPr algn="r"/>
            <a:r>
              <a:rPr lang="en-US" sz="1500" i="1">
                <a:latin typeface="Arial" panose="020b0604020202020204" pitchFamily="34" charset="0"/>
                <a:cs typeface="Arial" panose="020b0604020202020204" pitchFamily="34" charset="0"/>
              </a:rPr>
              <a:t>Cohen et al. CJASN 2010</a:t>
            </a:r>
          </a:p>
        </p:txBody>
      </p:sp>
      <p:sp>
        <p:nvSpPr>
          <p:cNvPr id="6" name="TextBox 5">
            <a:extLst>
              <a:ext uri="{FF2B5EF4-FFF2-40B4-BE49-F238E27FC236}">
                <a16:creationId xmlns:a16="http://schemas.microsoft.com/office/drawing/2014/main" id="{F3ECFBFA-3466-6049-AD74-58542EF3492D}"/>
              </a:ext>
            </a:extLst>
          </p:cNvPr>
          <p:cNvSpPr txBox="1">
            <a:spLocks noSelect="1" noMove="1" noResize="1" noTextEdit="1"/>
          </p:cNvSpPr>
          <p:nvPr/>
        </p:nvSpPr>
        <p:spPr>
          <a:xfrm>
            <a:off x="7016666" y="2116719"/>
            <a:ext cx="4411592" cy="400110"/>
          </a:xfrm>
          <a:prstGeom prst="rect">
            <a:avLst/>
          </a:prstGeom>
          <a:noFill/>
        </p:spPr>
        <p:txBody>
          <a:bodyPr wrap="square" rtlCol="0">
            <a:spAutoFit/>
          </a:bodyPr>
          <a:lstStyle/>
          <a:p>
            <a:r>
              <a:rPr lang="en-US" sz="2000">
                <a:solidFill>
                  <a:schemeClr val="tx1">
                    <a:lumMod val="65000"/>
                    <a:lumOff val="35000"/>
                  </a:schemeClr>
                </a:solidFill>
                <a:latin typeface="Arial" panose="020b0604020202020204" pitchFamily="34" charset="0"/>
                <a:cs typeface="Arial" panose="020b0604020202020204" pitchFamily="34" charset="0"/>
              </a:rPr>
              <a:t>Prognostic Tool </a:t>
            </a:r>
          </a:p>
        </p:txBody>
      </p:sp>
    </p:spTree>
    <p:extLst>
      <p:ext uri="{BB962C8B-B14F-4D97-AF65-F5344CB8AC3E}">
        <p14:creationId val="2159550809"/>
      </p:ext>
    </p:extLst>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5" name="TextBox 4">
            <a:extLst>
              <a:ext uri="{FF2B5EF4-FFF2-40B4-BE49-F238E27FC236}">
                <a16:creationId xmlns:a16="http://schemas.microsoft.com/office/drawing/2014/main" id="{56CC6CD0-B081-084E-A536-3EF179D35959}"/>
              </a:ext>
            </a:extLst>
          </p:cNvPr>
          <p:cNvSpPr txBox="1">
            <a:spLocks noSelect="1" noMove="1" noResize="1" noTextEdit="1"/>
          </p:cNvSpPr>
          <p:nvPr/>
        </p:nvSpPr>
        <p:spPr>
          <a:xfrm>
            <a:off x="147635" y="6250129"/>
            <a:ext cx="9291637" cy="477054"/>
          </a:xfrm>
          <a:prstGeom prst="rect">
            <a:avLst/>
          </a:prstGeom>
          <a:noFill/>
        </p:spPr>
        <p:txBody>
          <a:bodyPr wrap="square" rtlCol="0">
            <a:spAutoFit/>
          </a:bodyPr>
          <a:lstStyle/>
          <a:p>
            <a:r>
              <a:rPr lang="en-US" sz="2500">
                <a:solidFill>
                  <a:schemeClr val="bg1"/>
                </a:solidFill>
                <a:latin typeface="Gotham" panose="02000504050000020004" pitchFamily="2" charset="0"/>
              </a:rPr>
              <a:t>Dialysis Core Curriculum 2021</a:t>
            </a:r>
          </a:p>
        </p:txBody>
      </p:sp>
      <p:pic>
        <p:nvPicPr>
          <p:cNvPr id="10" name="Picture 9">
            <a:extLst>
              <a:ext uri="{FF2B5EF4-FFF2-40B4-BE49-F238E27FC236}">
                <a16:creationId xmlns:a16="http://schemas.microsoft.com/office/drawing/2014/main" id="{B889E195-3DA4-B544-A576-C7EEBDD85EEF}"/>
              </a:ext>
            </a:extLst>
          </p:cNvPr>
          <p:cNvPicPr>
            <a:picLocks noSelect="1" noChangeAspect="1" noMove="1" noResize="1"/>
          </p:cNvPicPr>
          <p:nvPr/>
        </p:nvPicPr>
        <p:blipFill>
          <a:blip r:embed="rId3"/>
          <a:stretch>
            <a:fillRect/>
          </a:stretch>
        </p:blipFill>
        <p:spPr>
          <a:xfrm>
            <a:off x="801135" y="246796"/>
            <a:ext cx="10586280" cy="5792493"/>
          </a:xfrm>
          <a:prstGeom prst="rect">
            <a:avLst/>
          </a:prstGeom>
        </p:spPr>
      </p:pic>
      <p:sp>
        <p:nvSpPr>
          <p:cNvPr id="11" name="Rectangle 10">
            <a:extLst>
              <a:ext uri="{FF2B5EF4-FFF2-40B4-BE49-F238E27FC236}">
                <a16:creationId xmlns:a16="http://schemas.microsoft.com/office/drawing/2014/main" id="{AB784F02-56F3-8748-91A0-AB673FD7FBB6}"/>
              </a:ext>
            </a:extLst>
          </p:cNvPr>
          <p:cNvSpPr>
            <a:spLocks noSelect="1" noMove="1" noResize="1" noTextEdit="1"/>
          </p:cNvSpPr>
          <p:nvPr/>
        </p:nvSpPr>
        <p:spPr>
          <a:xfrm>
            <a:off x="5741054" y="608227"/>
            <a:ext cx="2646878" cy="323165"/>
          </a:xfrm>
          <a:prstGeom prst="rect">
            <a:avLst/>
          </a:prstGeom>
        </p:spPr>
        <p:txBody>
          <a:bodyPr wrap="none">
            <a:spAutoFit/>
          </a:bodyPr>
          <a:lstStyle/>
          <a:p>
            <a:r>
              <a:rPr lang="en-US" sz="1500" i="1">
                <a:latin typeface="Arial" panose="020b0604020202020204" pitchFamily="34" charset="0"/>
                <a:cs typeface="Arial" panose="020b0604020202020204" pitchFamily="34" charset="0"/>
              </a:rPr>
              <a:t>Anderson et al. CJASN 2019</a:t>
            </a:r>
          </a:p>
        </p:txBody>
      </p:sp>
    </p:spTree>
    <p:extLst>
      <p:ext uri="{BB962C8B-B14F-4D97-AF65-F5344CB8AC3E}">
        <p14:creationId val="2225903656"/>
      </p:ext>
    </p:extLst>
  </p:cSld>
  <p:clrMapOvr>
    <a:masterClrMapping/>
  </p:clrMapOvr>
  <p:transition/>
  <p:timing/>
</p:sld>
</file>

<file path=ppt/tags/tag1.xml><?xml version="1.0" encoding="utf-8"?>
<p:tagLst xmlns:p="http://schemas.openxmlformats.org/presentationml/2006/main">
  <p:tag name="AS_NET" val="4.0.30319.42000"/>
  <p:tag name="AS_OS" val="Microsoft Windows NT 10.0.17763.0"/>
  <p:tag name="AS_RELEASE_DATE" val="2024.06.14"/>
  <p:tag name="AS_TITLE" val="Aspose.Slides for .NET 4.0 Client Profile"/>
  <p:tag name="AS_VERSION" val="24.6"/>
</p:tagLst>
</file>

<file path=ppt/theme/theme1.xml><?xml version="1.0" encoding="utf-8"?>
<a:theme xmlns:r="http://schemas.openxmlformats.org/officeDocument/2006/relationships" xmlns:a="http://schemas.openxmlformats.org/drawingml/2006/main" name="Office Theme">
  <a:themeElements>
    <a:clrScheme name="ASN THEME COLORS">
      <a:dk1>
        <a:sysClr val="windowText" lastClr="000000"/>
      </a:dk1>
      <a:lt1>
        <a:sysClr val="window" lastClr="FFFFFF"/>
      </a:lt1>
      <a:dk2>
        <a:srgbClr val="3F2A7D"/>
      </a:dk2>
      <a:lt2>
        <a:srgbClr val="96C4D4"/>
      </a:lt2>
      <a:accent1>
        <a:srgbClr val="00468B"/>
      </a:accent1>
      <a:accent2>
        <a:srgbClr val="FF8200"/>
      </a:accent2>
      <a:accent3>
        <a:srgbClr val="008EAA"/>
      </a:accent3>
      <a:accent4>
        <a:srgbClr val="319B42"/>
      </a:accent4>
      <a:accent5>
        <a:srgbClr val="3F2A56"/>
      </a:accent5>
      <a:accent6>
        <a:srgbClr val="FFB500"/>
      </a:accent6>
      <a:hlink>
        <a:srgbClr val="0000FF"/>
      </a:hlink>
      <a:folHlink>
        <a:srgbClr val="800080"/>
      </a:folHlink>
    </a:clrScheme>
    <a:fontScheme name="Office">
      <a:majorFont>
        <a:latin typeface="Calibri Light"/>
        <a:ea typeface="Calibri Light"/>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Calibri"/>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Calibri"/>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theme>
</file>

<file path=docProps/app.xml><?xml version="1.0" encoding="utf-8"?>
<Properties xmlns:vt="http://schemas.openxmlformats.org/officeDocument/2006/docPropsVTypes" xmlns="http://schemas.openxmlformats.org/officeDocument/2006/extended-properties">
  <Company/>
  <PresentationFormat>Widescreen</PresentationFormat>
  <Paragraphs>173</Paragraphs>
  <Slides>33</Slides>
  <Notes>21</Notes>
  <TotalTime>11198</TotalTime>
  <HiddenSlides>0</HiddenSlides>
  <MMClips>0</MMClips>
  <ScaleCrop>0</ScaleCrop>
  <HeadingPairs>
    <vt:vector baseType="variant" size="6">
      <vt:variant>
        <vt:lpstr>Fonts used</vt:lpstr>
      </vt:variant>
      <vt:variant>
        <vt:i4>10</vt:i4>
      </vt:variant>
      <vt:variant>
        <vt:lpstr>Theme</vt:lpstr>
      </vt:variant>
      <vt:variant>
        <vt:i4>1</vt:i4>
      </vt:variant>
      <vt:variant>
        <vt:lpstr>Slide Titles</vt:lpstr>
      </vt:variant>
      <vt:variant>
        <vt:i4>33</vt:i4>
      </vt:variant>
    </vt:vector>
  </HeadingPairs>
  <TitlesOfParts>
    <vt:vector baseType="lpstr" size="44">
      <vt:lpstr>Arial</vt:lpstr>
      <vt:lpstr>Calibri Light</vt:lpstr>
      <vt:lpstr>Calibri</vt:lpstr>
      <vt:lpstr>Segoe</vt:lpstr>
      <vt:lpstr>Gotham Black</vt:lpstr>
      <vt:lpstr>Gotham</vt:lpstr>
      <vt:lpstr>MS Mincho</vt:lpstr>
      <vt:lpstr>ＭＳ Ｐゴシック</vt:lpstr>
      <vt:lpstr>Courier New</vt:lpstr>
      <vt:lpstr>Times New Roman</vt:lpstr>
      <vt:lpstr>Office Theme</vt:lpstr>
      <vt:lpstr>Initiation of Dialysis: ESRDCKD Education and Modality Options for Patients</vt:lpstr>
      <vt:lpstr>Jamie Alton Green</vt:lpstr>
      <vt:lpstr>Learning Objectives</vt:lpstr>
      <vt:lpstr>CKD to ESRD Transition	</vt:lpstr>
      <vt:lpstr>Barriers</vt:lpstr>
      <vt:lpstr>Estimating Prognosis</vt:lpstr>
      <vt:lpstr>Who Is at Risk for Kidney Failure? </vt:lpstr>
      <vt:lpstr>Which Patients Are Unlikely to Benefit from Dialysis?</vt:lpstr>
      <vt:lpstr>PowerPoint Presentation</vt:lpstr>
      <vt:lpstr>Benefits of Predialysis Education</vt:lpstr>
      <vt:lpstr>Medicare Improvement for Patients and Providers Act (MIPPA) 2008</vt:lpstr>
      <vt:lpstr>PowerPoint Presentation</vt:lpstr>
      <vt:lpstr>Comprehensive RRT Options </vt:lpstr>
      <vt:lpstr>PowerPoint Presentation</vt:lpstr>
      <vt:lpstr>PowerPoint Presentation</vt:lpstr>
      <vt:lpstr>Decision Aids	</vt:lpstr>
      <vt:lpstr>PowerPoint Presentation</vt:lpstr>
      <vt:lpstr>PowerPoint Presentation</vt:lpstr>
      <vt:lpstr>Decisional Conflict: SURE Test	</vt:lpstr>
      <vt:lpstr>Communication Skills for Difficult Conversations</vt:lpstr>
      <vt:lpstr>Ask – Tell – Ask </vt:lpstr>
      <vt:lpstr>Responding to Emotion: NURSE</vt:lpstr>
      <vt:lpstr>Case Presentation</vt:lpstr>
      <vt:lpstr>What Is His Risk of Kidney Failure in the Next 2 Years?</vt:lpstr>
      <vt:lpstr>Breaking the News	</vt:lpstr>
      <vt:lpstr>Responding to Emotion</vt:lpstr>
      <vt:lpstr>Referral for Education</vt:lpstr>
      <vt:lpstr>Follow-Up Visit	</vt:lpstr>
      <vt:lpstr>Wrapping Up	</vt:lpstr>
      <vt:lpstr>Summary</vt:lpstr>
      <vt:lpstr>PowerPoint Presentation</vt:lpstr>
      <vt:lpstr>PowerPoint Presentation</vt:lpstr>
      <vt:lpstr>PowerPoint Presentation</vt:lpstr>
    </vt:vector>
  </TitlesOfParts>
  <LinksUpToDate>0</LinksUpToDate>
  <SharedDoc>0</SharedDoc>
  <HyperlinksChanged>0</HyperlinksChanged>
  <Application>Aspose.Slides for .NET</Application>
  <AppVersion>24.0600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Initiation of Dialysis - ESRD: CKD Education and Modality Options for the Patients</dc:title>
  <dc:creator>Jamie Green</dc:creator>
  <cp:lastModifiedBy>Jin Soo Kim</cp:lastModifiedBy>
  <cp:revision>67</cp:revision>
  <dcterms:created xsi:type="dcterms:W3CDTF">2020-02-12T04:33:31Z</dcterms:created>
  <dcterms:modified xsi:type="dcterms:W3CDTF">2024-07-18T00:08:12Z</dcterms:modified>
</cp:coreProperties>
</file>