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emf" ContentType="image/x-emf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24.6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5"/>
  </p:sldMasterIdLst>
  <p:notesMasterIdLst>
    <p:notesMasterId r:id="rId6"/>
  </p:notesMasterIdLst>
  <p:handoutMasterIdLst>
    <p:handoutMasterId r:id="rId7"/>
  </p:handoutMasterIdLst>
  <p:sldIdLst>
    <p:sldId id="256" r:id="rId8"/>
    <p:sldId id="273" r:id="rId9"/>
    <p:sldId id="352" r:id="rId10"/>
    <p:sldId id="338" r:id="rId11"/>
    <p:sldId id="340" r:id="rId12"/>
    <p:sldId id="339" r:id="rId13"/>
    <p:sldId id="345" r:id="rId14"/>
    <p:sldId id="346" r:id="rId15"/>
    <p:sldId id="347" r:id="rId16"/>
    <p:sldId id="348" r:id="rId17"/>
    <p:sldId id="349" r:id="rId18"/>
    <p:sldId id="350" r:id="rId19"/>
    <p:sldId id="281" r:id="rId20"/>
    <p:sldId id="285" r:id="rId21"/>
    <p:sldId id="286" r:id="rId22"/>
    <p:sldId id="287" r:id="rId23"/>
    <p:sldId id="353" r:id="rId24"/>
    <p:sldId id="354" r:id="rId25"/>
    <p:sldId id="356" r:id="rId26"/>
  </p:sldIdLst>
  <p:sldSz cx="12192000" cy="6858000"/>
  <p:notesSz cx="7010400" cy="92964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niSTjEHUs/F5UDHKCZ2tug==" hashData="n4dD/rysJZVRlaJggAIfpT0aJHE="/>
  <p:extLst>
    <p:ext uri="{521415D9-36F7-43E2-AB2F-B90AF26B5E84}">
      <p14:sectionLst xmlns:p14="http://schemas.microsoft.com/office/powerpoint/2010/main">
        <p14:section name="Default Section" id="{9C3D5B8C-2B30-4BAB-9D4C-D2A7B2D5F223}">
          <p14:sldIdLst>
            <p14:sldId id="256"/>
            <p14:sldId id="273"/>
            <p14:sldId id="352"/>
            <p14:sldId id="338"/>
            <p14:sldId id="340"/>
            <p14:sldId id="339"/>
            <p14:sldId id="345"/>
            <p14:sldId id="346"/>
            <p14:sldId id="347"/>
            <p14:sldId id="348"/>
            <p14:sldId id="349"/>
            <p14:sldId id="350"/>
            <p14:sldId id="281"/>
            <p14:sldId id="285"/>
            <p14:sldId id="286"/>
            <p14:sldId id="287"/>
            <p14:sldId id="353"/>
            <p14:sldId id="354"/>
            <p14:sldId id="356"/>
          </p14:sldIdLst>
        </p14:section>
        <p14:section name="Untitled Section" id="{1E32AF86-A6E1-422F-8936-171779A32B7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Lisa Netha Xayavong" initials="LNX" lastIdx="0" clrIdx="0">
    <p:extLst>
      <p:ext uri="{19B8F6BF-5375-455C-9EA6-DF929625EA0E}">
        <p15:presenceInfo xmlns:p15="http://schemas.microsoft.com/office/powerpoint/2012/main" userId="S::lxayavong@asn-online.org::60b64769-9ed1-476b-869f-74cc0afccf5b" providerId="AD"/>
      </p:ext>
    </p:extLst>
  </p:cmAuthor>
  <p:cmAuthor id="2" name="Schmidt Abel, Rebecca" initials="SAR" lastIdx="0" clrIdx="1">
    <p:extLst>
      <p:ext uri="{19B8F6BF-5375-455C-9EA6-DF929625EA0E}">
        <p15:presenceInfo xmlns:p15="http://schemas.microsoft.com/office/powerpoint/2012/main" userId="Schmidt Abel, Rebecca" providerId="None"/>
      </p:ext>
    </p:extLst>
  </p:cmAuthor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1" autoAdjust="0"/>
    <p:restoredTop sz="84606" autoAdjust="0"/>
  </p:normalViewPr>
  <p:slideViewPr>
    <p:cSldViewPr snapToGrid="0">
      <p:cViewPr varScale="1">
        <p:scale>
          <a:sx n="67" d="100"/>
          <a:sy n="67" d="100"/>
        </p:scale>
        <p:origin x="72" y="6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3.xml" /><Relationship Id="rId11" Type="http://schemas.openxmlformats.org/officeDocument/2006/relationships/slide" Target="slides/slide4.xml" /><Relationship Id="rId12" Type="http://schemas.openxmlformats.org/officeDocument/2006/relationships/slide" Target="slides/slide5.xml" /><Relationship Id="rId13" Type="http://schemas.openxmlformats.org/officeDocument/2006/relationships/slide" Target="slides/slide6.xml" /><Relationship Id="rId14" Type="http://schemas.openxmlformats.org/officeDocument/2006/relationships/slide" Target="slides/slide7.xml" /><Relationship Id="rId15" Type="http://schemas.openxmlformats.org/officeDocument/2006/relationships/slide" Target="slides/slide8.xml" /><Relationship Id="rId16" Type="http://schemas.openxmlformats.org/officeDocument/2006/relationships/slide" Target="slides/slide9.xml" /><Relationship Id="rId17" Type="http://schemas.openxmlformats.org/officeDocument/2006/relationships/slide" Target="slides/slide10.xml" /><Relationship Id="rId18" Type="http://schemas.openxmlformats.org/officeDocument/2006/relationships/slide" Target="slides/slide11.xml" /><Relationship Id="rId19" Type="http://schemas.openxmlformats.org/officeDocument/2006/relationships/slide" Target="slides/slide12.xml" /><Relationship Id="rId2" Type="http://schemas.openxmlformats.org/officeDocument/2006/relationships/customXml" Target="../customXml/item2.xml" /><Relationship Id="rId20" Type="http://schemas.openxmlformats.org/officeDocument/2006/relationships/slide" Target="slides/slide13.xml" /><Relationship Id="rId21" Type="http://schemas.openxmlformats.org/officeDocument/2006/relationships/slide" Target="slides/slide14.xml" /><Relationship Id="rId22" Type="http://schemas.openxmlformats.org/officeDocument/2006/relationships/slide" Target="slides/slide15.xml" /><Relationship Id="rId23" Type="http://schemas.openxmlformats.org/officeDocument/2006/relationships/slide" Target="slides/slide16.xml" /><Relationship Id="rId24" Type="http://schemas.openxmlformats.org/officeDocument/2006/relationships/slide" Target="slides/slide17.xml" /><Relationship Id="rId25" Type="http://schemas.openxmlformats.org/officeDocument/2006/relationships/slide" Target="slides/slide18.xml" /><Relationship Id="rId26" Type="http://schemas.openxmlformats.org/officeDocument/2006/relationships/slide" Target="slides/slide19.xml" /><Relationship Id="rId27" Type="http://schemas.openxmlformats.org/officeDocument/2006/relationships/tags" Target="tags/tag1.xml" /><Relationship Id="rId28" Type="http://schemas.openxmlformats.org/officeDocument/2006/relationships/presProps" Target="presProps.xml" /><Relationship Id="rId29" Type="http://schemas.openxmlformats.org/officeDocument/2006/relationships/viewProps" Target="viewProps.xml" /><Relationship Id="rId3" Type="http://schemas.openxmlformats.org/officeDocument/2006/relationships/customXml" Target="../customXml/item3.xml" /><Relationship Id="rId30" Type="http://schemas.openxmlformats.org/officeDocument/2006/relationships/theme" Target="theme/theme1.xml" /><Relationship Id="rId31" Type="http://schemas.openxmlformats.org/officeDocument/2006/relationships/tableStyles" Target="tableStyles.xml" /><Relationship Id="rId4" Type="http://schemas.openxmlformats.org/officeDocument/2006/relationships/commentAuthors" Target="commentAuthors.xml" /><Relationship Id="rId5" Type="http://schemas.openxmlformats.org/officeDocument/2006/relationships/slideMaster" Target="slideMasters/slideMaster1.xml" /><Relationship Id="rId6" Type="http://schemas.openxmlformats.org/officeDocument/2006/relationships/notesMaster" Target="notesMasters/notesMaster1.xml" /><Relationship Id="rId7" Type="http://schemas.openxmlformats.org/officeDocument/2006/relationships/handoutMaster" Target="handoutMasters/handoutMaster1.xml" /><Relationship Id="rId8" Type="http://schemas.openxmlformats.org/officeDocument/2006/relationships/slide" Target="slides/slide1.xml" /><Relationship Id="rId9" Type="http://schemas.openxmlformats.org/officeDocument/2006/relationships/slide" Target="slides/slide2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BA96F65-15A3-491D-B124-A9B6C85CFC04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4C3B9BB-9FBC-4D64-91DB-EAF4B098F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4046092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DB9B321-329B-F34A-B590-D8742A472EDA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5F2DACD-BB36-F445-A070-9F1BBA6F9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468740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2DACD-BB36-F445-A070-9F1BBA6F95D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val="3237084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2DACD-BB36-F445-A070-9F1BBA6F95D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val="1828305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2DACD-BB36-F445-A070-9F1BBA6F95D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val="4125134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F2DACD-BB36-F445-A070-9F1BBA6F95D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val="32410958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2DACD-BB36-F445-A070-9F1BBA6F95D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val="11164564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general, Stark prohibits a physician who has a financial interest with an entity from referring patients to that entity for the provision of </a:t>
            </a:r>
            <a:r>
              <a:rPr lang="en-US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designated health services (“DHS”) </a:t>
            </a:r>
            <a:endParaRPr lang="en-US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Outpatient dialysis services is not DHS </a:t>
            </a:r>
          </a:p>
          <a:p>
            <a:r>
              <a:rPr 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Inpatient hospital services is DHS, but an exception carves out inpatient dialysis services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2DACD-BB36-F445-A070-9F1BBA6F95D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val="14709577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baseline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2DACD-BB36-F445-A070-9F1BBA6F95D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val="31954426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2DACD-BB36-F445-A070-9F1BBA6F95D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val="315818532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emf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emf" /><Relationship Id="rId2" Type="http://schemas.openxmlformats.org/officeDocument/2006/relationships/image" Target="../media/image1.png" /><Relationship Id="rId3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emf" /><Relationship Id="rId2" Type="http://schemas.openxmlformats.org/officeDocument/2006/relationships/image" Target="../media/image1.png" /><Relationship Id="rId3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emf" /><Relationship Id="rId2" Type="http://schemas.openxmlformats.org/officeDocument/2006/relationships/image" Target="../media/image1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emf" /><Relationship Id="rId2" Type="http://schemas.openxmlformats.org/officeDocument/2006/relationships/image" Target="../media/image1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emf" /><Relationship Id="rId2" Type="http://schemas.openxmlformats.org/officeDocument/2006/relationships/image" Target="../media/image1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emf" /><Relationship Id="rId2" Type="http://schemas.openxmlformats.org/officeDocument/2006/relationships/image" Target="../media/image1.png" /><Relationship Id="rId3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emf" /><Relationship Id="rId2" Type="http://schemas.openxmlformats.org/officeDocument/2006/relationships/image" Target="../media/image1.png" /><Relationship Id="rId3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emf" /><Relationship Id="rId2" Type="http://schemas.openxmlformats.org/officeDocument/2006/relationships/image" Target="../media/image1.png" /><Relationship Id="rId3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emf" /><Relationship Id="rId2" Type="http://schemas.openxmlformats.org/officeDocument/2006/relationships/image" Target="../media/image1.png" /><Relationship Id="rId3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71656" y="2079107"/>
            <a:ext cx="6252184" cy="1806416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accent1"/>
                </a:solidFill>
                <a:latin typeface="Segoe"/>
                <a:cs typeface="Segoe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63760" y="3886825"/>
            <a:ext cx="6277841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 b="0" i="1">
                <a:solidFill>
                  <a:schemeClr val="bg1"/>
                </a:solidFill>
                <a:latin typeface="Segoe"/>
                <a:cs typeface="Segoe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5621384"/>
            <a:ext cx="12192000" cy="123661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0413" y="5472611"/>
            <a:ext cx="3005648" cy="1534161"/>
          </a:xfrm>
          <a:prstGeom prst="rect">
            <a:avLst/>
          </a:prstGeom>
        </p:spPr>
      </p:pic>
      <p:pic>
        <p:nvPicPr>
          <p:cNvPr id="6" name="Picture 5" descr="ASN_CLOVER_CROPPED.eps"/>
          <p:cNvPicPr>
            <a:picLocks noChangeAspect="1"/>
          </p:cNvPicPr>
          <p:nvPr userDrawn="1"/>
        </p:nvPicPr>
        <p:blipFill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59300" cy="3937000"/>
          </a:xfrm>
          <a:prstGeom prst="rect">
            <a:avLst/>
          </a:prstGeom>
        </p:spPr>
      </p:pic>
    </p:spTree>
    <p:extLst>
      <p:ext uri="{BB962C8B-B14F-4D97-AF65-F5344CB8AC3E}">
        <p14:creationId val="26633167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" name="Rectangle 7"/>
          <p:cNvSpPr/>
          <p:nvPr userDrawn="1"/>
        </p:nvSpPr>
        <p:spPr>
          <a:xfrm>
            <a:off x="0" y="6136456"/>
            <a:ext cx="12192000" cy="7215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SN_CLOVER_CROPPED.eps"/>
          <p:cNvPicPr>
            <a:picLocks noChangeAspect="1"/>
          </p:cNvPicPr>
          <p:nvPr userDrawn="1"/>
        </p:nvPicPr>
        <p:blipFill>
          <a:blip r:embed="rId1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11799" cy="1391804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61667" y="6330695"/>
            <a:ext cx="6401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bg1"/>
                </a:solidFill>
                <a:latin typeface="Segoe"/>
                <a:cs typeface="Segoe"/>
              </a:defRPr>
            </a:lvl1pPr>
          </a:lstStyle>
          <a:p>
            <a:fld id="{2062FEF5-9C0C-7644-AFB8-36CEBEB72585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31C1D66-BD34-4C6E-8747-BD438EAE94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999" y="5997464"/>
            <a:ext cx="1940061" cy="990258"/>
          </a:xfrm>
          <a:prstGeom prst="rect">
            <a:avLst/>
          </a:prstGeom>
        </p:spPr>
      </p:pic>
    </p:spTree>
    <p:extLst>
      <p:ext uri="{BB962C8B-B14F-4D97-AF65-F5344CB8AC3E}">
        <p14:creationId val="3750663715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" name="Rectangle 7"/>
          <p:cNvSpPr/>
          <p:nvPr userDrawn="1"/>
        </p:nvSpPr>
        <p:spPr>
          <a:xfrm>
            <a:off x="0" y="6136456"/>
            <a:ext cx="12192000" cy="7215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61667" y="6330695"/>
            <a:ext cx="6401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bg1"/>
                </a:solidFill>
                <a:latin typeface="Segoe"/>
                <a:cs typeface="Segoe"/>
              </a:defRPr>
            </a:lvl1pPr>
          </a:lstStyle>
          <a:p>
            <a:fld id="{2062FEF5-9C0C-7644-AFB8-36CEBEB72585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31C1D66-BD34-4C6E-8747-BD438EAE9475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999" y="5997464"/>
            <a:ext cx="1940061" cy="990258"/>
          </a:xfrm>
          <a:prstGeom prst="rect">
            <a:avLst/>
          </a:prstGeom>
        </p:spPr>
      </p:pic>
    </p:spTree>
    <p:extLst>
      <p:ext uri="{BB962C8B-B14F-4D97-AF65-F5344CB8AC3E}">
        <p14:creationId val="4161999967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51571" y="3925200"/>
            <a:ext cx="6542590" cy="1007584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136456"/>
            <a:ext cx="12192000" cy="7215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4724927" y="2451028"/>
            <a:ext cx="7467073" cy="83099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endParaRPr lang="en-US" sz="4800" b="1" i="0">
              <a:solidFill>
                <a:schemeClr val="bg1"/>
              </a:solidFill>
              <a:latin typeface="Segoe"/>
              <a:cs typeface="Segoe"/>
            </a:endParaRPr>
          </a:p>
        </p:txBody>
      </p:sp>
      <p:pic>
        <p:nvPicPr>
          <p:cNvPr id="11" name="Picture 10" descr="ASN_CLOVER_CROPPED.eps"/>
          <p:cNvPicPr>
            <a:picLocks noChangeAspect="1"/>
          </p:cNvPicPr>
          <p:nvPr userDrawn="1"/>
        </p:nvPicPr>
        <p:blipFill>
          <a:blip r:embed="rId1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59300" cy="3937000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61667" y="6330695"/>
            <a:ext cx="6401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bg1"/>
                </a:solidFill>
                <a:latin typeface="Segoe"/>
                <a:cs typeface="Segoe"/>
              </a:defRPr>
            </a:lvl1pPr>
          </a:lstStyle>
          <a:p>
            <a:fld id="{2062FEF5-9C0C-7644-AFB8-36CEBEB7258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4850606" y="2519219"/>
            <a:ext cx="7228155" cy="775460"/>
          </a:xfrm>
        </p:spPr>
        <p:txBody>
          <a:bodyPr>
            <a:noAutofit/>
          </a:bodyPr>
          <a:lstStyle>
            <a:lvl1pPr marL="0" indent="0" algn="l">
              <a:buNone/>
              <a:defRPr sz="4800" b="1" i="0" cap="all">
                <a:solidFill>
                  <a:schemeClr val="bg1"/>
                </a:solidFill>
                <a:latin typeface="Segoe"/>
                <a:cs typeface="Segoe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section TITLE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66F2423-F400-49C6-AA94-7838DE5DAE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999" y="5997464"/>
            <a:ext cx="1940061" cy="990258"/>
          </a:xfrm>
          <a:prstGeom prst="rect">
            <a:avLst/>
          </a:prstGeom>
        </p:spPr>
      </p:pic>
    </p:spTree>
    <p:extLst>
      <p:ext uri="{BB962C8B-B14F-4D97-AF65-F5344CB8AC3E}">
        <p14:creationId val="4093068769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318" y="1457433"/>
            <a:ext cx="10515600" cy="1082404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accent3"/>
                </a:solidFill>
                <a:latin typeface="Segoe"/>
                <a:cs typeface="Segoe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788491"/>
            <a:ext cx="10515600" cy="3388471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136456"/>
            <a:ext cx="12192000" cy="7215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 userDrawn="1"/>
        </p:nvSpPr>
        <p:spPr>
          <a:xfrm>
            <a:off x="6108212" y="337460"/>
            <a:ext cx="6083788" cy="369332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endParaRPr lang="en-US" b="1" i="0">
              <a:solidFill>
                <a:schemeClr val="bg1"/>
              </a:solidFill>
              <a:latin typeface="Segoe"/>
              <a:cs typeface="Segoe"/>
            </a:endParaRPr>
          </a:p>
        </p:txBody>
      </p:sp>
      <p:pic>
        <p:nvPicPr>
          <p:cNvPr id="9" name="Picture 8" descr="ASN_CLOVER_CROPPED.eps"/>
          <p:cNvPicPr>
            <a:picLocks noChangeAspect="1"/>
          </p:cNvPicPr>
          <p:nvPr userDrawn="1"/>
        </p:nvPicPr>
        <p:blipFill>
          <a:blip r:embed="rId1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11799" cy="1391804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61667" y="6330695"/>
            <a:ext cx="6401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bg1"/>
                </a:solidFill>
                <a:latin typeface="Segoe"/>
                <a:cs typeface="Segoe"/>
              </a:defRPr>
            </a:lvl1pPr>
          </a:lstStyle>
          <a:p>
            <a:fld id="{2062FEF5-9C0C-7644-AFB8-36CEBEB7258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6129537" y="352365"/>
            <a:ext cx="6062463" cy="366959"/>
          </a:xfrm>
        </p:spPr>
        <p:txBody>
          <a:bodyPr>
            <a:noAutofit/>
          </a:bodyPr>
          <a:lstStyle>
            <a:lvl1pPr marL="0" indent="0" algn="l">
              <a:buNone/>
              <a:defRPr sz="2000" b="1" i="0" cap="all">
                <a:solidFill>
                  <a:schemeClr val="bg1"/>
                </a:solidFill>
                <a:latin typeface="Segoe"/>
                <a:cs typeface="Segoe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section TITLE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C050D15-1E24-444E-A723-6D75A9DC87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999" y="5997464"/>
            <a:ext cx="1940061" cy="990258"/>
          </a:xfrm>
          <a:prstGeom prst="rect">
            <a:avLst/>
          </a:prstGeom>
        </p:spPr>
      </p:pic>
    </p:spTree>
    <p:extLst>
      <p:ext uri="{BB962C8B-B14F-4D97-AF65-F5344CB8AC3E}">
        <p14:creationId val="1503604168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318" y="1457433"/>
            <a:ext cx="10515600" cy="1082404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accent3"/>
                </a:solidFill>
                <a:latin typeface="Segoe"/>
                <a:cs typeface="Segoe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788491"/>
            <a:ext cx="10515600" cy="3388471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136456"/>
            <a:ext cx="12192000" cy="7215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SN_CLOVER_CROPPED.eps"/>
          <p:cNvPicPr>
            <a:picLocks noChangeAspect="1"/>
          </p:cNvPicPr>
          <p:nvPr userDrawn="1"/>
        </p:nvPicPr>
        <p:blipFill>
          <a:blip r:embed="rId1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11799" cy="1391804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61667" y="6330695"/>
            <a:ext cx="6401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bg1"/>
                </a:solidFill>
                <a:latin typeface="Segoe"/>
                <a:cs typeface="Segoe"/>
              </a:defRPr>
            </a:lvl1pPr>
          </a:lstStyle>
          <a:p>
            <a:fld id="{2062FEF5-9C0C-7644-AFB8-36CEBEB72585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C050D15-1E24-444E-A723-6D75A9DC87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999" y="5997464"/>
            <a:ext cx="1940061" cy="990258"/>
          </a:xfrm>
          <a:prstGeom prst="rect">
            <a:avLst/>
          </a:prstGeom>
        </p:spPr>
      </p:pic>
    </p:spTree>
    <p:extLst>
      <p:ext uri="{BB962C8B-B14F-4D97-AF65-F5344CB8AC3E}">
        <p14:creationId val="912608000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20887"/>
            <a:ext cx="10515600" cy="944723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accent3"/>
                </a:solidFill>
                <a:latin typeface="Segoe"/>
                <a:cs typeface="Segoe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806252"/>
            <a:ext cx="5181600" cy="3370710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841773"/>
            <a:ext cx="5181600" cy="3335189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136456"/>
            <a:ext cx="12192000" cy="7215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6108212" y="337460"/>
            <a:ext cx="6083788" cy="369332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endParaRPr lang="en-US" b="1" i="0">
              <a:solidFill>
                <a:schemeClr val="bg1"/>
              </a:solidFill>
              <a:latin typeface="Segoe"/>
              <a:cs typeface="Segoe"/>
            </a:endParaRPr>
          </a:p>
        </p:txBody>
      </p:sp>
      <p:pic>
        <p:nvPicPr>
          <p:cNvPr id="11" name="Picture 10" descr="ASN_CLOVER_CROPPED.eps"/>
          <p:cNvPicPr>
            <a:picLocks noChangeAspect="1"/>
          </p:cNvPicPr>
          <p:nvPr userDrawn="1"/>
        </p:nvPicPr>
        <p:blipFill>
          <a:blip r:embed="rId1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11799" cy="1391804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61667" y="6330695"/>
            <a:ext cx="6401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bg1"/>
                </a:solidFill>
                <a:latin typeface="Segoe"/>
                <a:cs typeface="Segoe"/>
              </a:defRPr>
            </a:lvl1pPr>
          </a:lstStyle>
          <a:p>
            <a:fld id="{2062FEF5-9C0C-7644-AFB8-36CEBEB72585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6129537" y="352365"/>
            <a:ext cx="6062463" cy="366959"/>
          </a:xfrm>
        </p:spPr>
        <p:txBody>
          <a:bodyPr>
            <a:noAutofit/>
          </a:bodyPr>
          <a:lstStyle>
            <a:lvl1pPr marL="0" indent="0" algn="l">
              <a:buNone/>
              <a:defRPr sz="2000" b="1" i="0" cap="all">
                <a:solidFill>
                  <a:schemeClr val="bg1"/>
                </a:solidFill>
                <a:latin typeface="Segoe"/>
                <a:cs typeface="Segoe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section TITLE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1BFCCBF-2E7B-4C54-B079-37525BF703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999" y="5997464"/>
            <a:ext cx="1940061" cy="990258"/>
          </a:xfrm>
          <a:prstGeom prst="rect">
            <a:avLst/>
          </a:prstGeom>
        </p:spPr>
      </p:pic>
    </p:spTree>
    <p:extLst>
      <p:ext uri="{BB962C8B-B14F-4D97-AF65-F5344CB8AC3E}">
        <p14:creationId val="1167041301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20887"/>
            <a:ext cx="10515600" cy="944723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accent3"/>
                </a:solidFill>
                <a:latin typeface="Segoe"/>
                <a:cs typeface="Segoe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806252"/>
            <a:ext cx="5181600" cy="3370710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841773"/>
            <a:ext cx="5181600" cy="3335189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136456"/>
            <a:ext cx="12192000" cy="7215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SN_CLOVER_CROPPED.eps"/>
          <p:cNvPicPr>
            <a:picLocks noChangeAspect="1"/>
          </p:cNvPicPr>
          <p:nvPr userDrawn="1"/>
        </p:nvPicPr>
        <p:blipFill>
          <a:blip r:embed="rId1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11799" cy="1391804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61667" y="6330695"/>
            <a:ext cx="6401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bg1"/>
                </a:solidFill>
                <a:latin typeface="Segoe"/>
                <a:cs typeface="Segoe"/>
              </a:defRPr>
            </a:lvl1pPr>
          </a:lstStyle>
          <a:p>
            <a:fld id="{2062FEF5-9C0C-7644-AFB8-36CEBEB72585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1BFCCBF-2E7B-4C54-B079-37525BF703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999" y="5997464"/>
            <a:ext cx="1940061" cy="990258"/>
          </a:xfrm>
          <a:prstGeom prst="rect">
            <a:avLst/>
          </a:prstGeom>
        </p:spPr>
      </p:pic>
    </p:spTree>
    <p:extLst>
      <p:ext uri="{BB962C8B-B14F-4D97-AF65-F5344CB8AC3E}">
        <p14:creationId val="2619641365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64510" y="1234396"/>
            <a:ext cx="10515600" cy="722708"/>
          </a:xfrm>
        </p:spPr>
        <p:txBody>
          <a:bodyPr>
            <a:normAutofit/>
          </a:bodyPr>
          <a:lstStyle>
            <a:lvl1pPr>
              <a:defRPr sz="2400" b="1" i="0">
                <a:solidFill>
                  <a:schemeClr val="accent2"/>
                </a:solidFill>
                <a:latin typeface="Segoe"/>
                <a:cs typeface="Segoe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0"/>
          </p:nvPr>
        </p:nvSpPr>
        <p:spPr>
          <a:xfrm>
            <a:off x="1260734" y="1998427"/>
            <a:ext cx="9583738" cy="3906837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136456"/>
            <a:ext cx="12192000" cy="7215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108212" y="337460"/>
            <a:ext cx="6083788" cy="369332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endParaRPr lang="en-US" b="1" i="0">
              <a:solidFill>
                <a:schemeClr val="bg1"/>
              </a:solidFill>
              <a:latin typeface="Segoe"/>
              <a:cs typeface="Segoe"/>
            </a:endParaRPr>
          </a:p>
        </p:txBody>
      </p:sp>
      <p:pic>
        <p:nvPicPr>
          <p:cNvPr id="10" name="Picture 9" descr="ASN_CLOVER_CROPPED.eps"/>
          <p:cNvPicPr>
            <a:picLocks noChangeAspect="1"/>
          </p:cNvPicPr>
          <p:nvPr userDrawn="1"/>
        </p:nvPicPr>
        <p:blipFill>
          <a:blip r:embed="rId1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11799" cy="1391804"/>
          </a:xfrm>
          <a:prstGeom prst="rect">
            <a:avLst/>
          </a:prstGeom>
        </p:spPr>
      </p:pic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61667" y="6330695"/>
            <a:ext cx="6401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bg1"/>
                </a:solidFill>
                <a:latin typeface="Segoe"/>
                <a:cs typeface="Segoe"/>
              </a:defRPr>
            </a:lvl1pPr>
          </a:lstStyle>
          <a:p>
            <a:fld id="{2062FEF5-9C0C-7644-AFB8-36CEBEB7258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/>
          <p:cNvSpPr>
            <a:spLocks noGrp="1"/>
          </p:cNvSpPr>
          <p:nvPr>
            <p:ph type="subTitle" idx="11" hasCustomPrompt="1"/>
          </p:nvPr>
        </p:nvSpPr>
        <p:spPr>
          <a:xfrm>
            <a:off x="6129537" y="352365"/>
            <a:ext cx="6062463" cy="366959"/>
          </a:xfrm>
        </p:spPr>
        <p:txBody>
          <a:bodyPr>
            <a:noAutofit/>
          </a:bodyPr>
          <a:lstStyle>
            <a:lvl1pPr marL="0" indent="0" algn="l">
              <a:buNone/>
              <a:defRPr sz="2000" b="1" i="0" cap="all">
                <a:solidFill>
                  <a:schemeClr val="bg1"/>
                </a:solidFill>
                <a:latin typeface="Segoe"/>
                <a:cs typeface="Segoe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section TITLE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718824C-707F-414C-9461-7697E70785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999" y="5997464"/>
            <a:ext cx="1940061" cy="990258"/>
          </a:xfrm>
          <a:prstGeom prst="rect">
            <a:avLst/>
          </a:prstGeom>
        </p:spPr>
      </p:pic>
    </p:spTree>
    <p:extLst>
      <p:ext uri="{BB962C8B-B14F-4D97-AF65-F5344CB8AC3E}">
        <p14:creationId val="3597465517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64510" y="1234396"/>
            <a:ext cx="10515600" cy="722708"/>
          </a:xfrm>
        </p:spPr>
        <p:txBody>
          <a:bodyPr>
            <a:normAutofit/>
          </a:bodyPr>
          <a:lstStyle>
            <a:lvl1pPr>
              <a:defRPr sz="2400" b="1" i="0">
                <a:solidFill>
                  <a:schemeClr val="accent2"/>
                </a:solidFill>
                <a:latin typeface="Segoe"/>
                <a:cs typeface="Segoe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0"/>
          </p:nvPr>
        </p:nvSpPr>
        <p:spPr>
          <a:xfrm>
            <a:off x="1260734" y="1998427"/>
            <a:ext cx="9583738" cy="3906837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136456"/>
            <a:ext cx="12192000" cy="7215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SN_CLOVER_CROPPED.eps"/>
          <p:cNvPicPr>
            <a:picLocks noChangeAspect="1"/>
          </p:cNvPicPr>
          <p:nvPr userDrawn="1"/>
        </p:nvPicPr>
        <p:blipFill>
          <a:blip r:embed="rId1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11799" cy="1391804"/>
          </a:xfrm>
          <a:prstGeom prst="rect">
            <a:avLst/>
          </a:prstGeom>
        </p:spPr>
      </p:pic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61667" y="6330695"/>
            <a:ext cx="6401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bg1"/>
                </a:solidFill>
                <a:latin typeface="Segoe"/>
                <a:cs typeface="Segoe"/>
              </a:defRPr>
            </a:lvl1pPr>
          </a:lstStyle>
          <a:p>
            <a:fld id="{2062FEF5-9C0C-7644-AFB8-36CEBEB72585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718824C-707F-414C-9461-7697E70785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999" y="5997464"/>
            <a:ext cx="1940061" cy="990258"/>
          </a:xfrm>
          <a:prstGeom prst="rect">
            <a:avLst/>
          </a:prstGeom>
        </p:spPr>
      </p:pic>
    </p:spTree>
    <p:extLst>
      <p:ext uri="{BB962C8B-B14F-4D97-AF65-F5344CB8AC3E}">
        <p14:creationId val="371044481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313" y="1327492"/>
            <a:ext cx="3932237" cy="1088015"/>
          </a:xfrm>
        </p:spPr>
        <p:txBody>
          <a:bodyPr anchor="t">
            <a:normAutofit/>
          </a:bodyPr>
          <a:lstStyle>
            <a:lvl1pPr>
              <a:defRPr sz="3600" b="1" i="0">
                <a:solidFill>
                  <a:schemeClr val="accent2"/>
                </a:solidFill>
                <a:latin typeface="Segoe"/>
                <a:cs typeface="Segoe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314320"/>
            <a:ext cx="6172200" cy="454673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3pPr>
            <a:lvl4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4pPr>
            <a:lvl5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0381" y="2655282"/>
            <a:ext cx="3901644" cy="3213705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136456"/>
            <a:ext cx="12192000" cy="7215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6108212" y="337460"/>
            <a:ext cx="6083788" cy="369332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endParaRPr lang="en-US" b="1" i="0">
              <a:solidFill>
                <a:schemeClr val="bg1"/>
              </a:solidFill>
              <a:latin typeface="Segoe"/>
              <a:cs typeface="Segoe"/>
            </a:endParaRPr>
          </a:p>
        </p:txBody>
      </p:sp>
      <p:pic>
        <p:nvPicPr>
          <p:cNvPr id="11" name="Picture 10" descr="ASN_CLOVER_CROPPED.eps"/>
          <p:cNvPicPr>
            <a:picLocks noChangeAspect="1"/>
          </p:cNvPicPr>
          <p:nvPr userDrawn="1"/>
        </p:nvPicPr>
        <p:blipFill>
          <a:blip r:embed="rId1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11799" cy="1391804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61667" y="6330695"/>
            <a:ext cx="6401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bg1"/>
                </a:solidFill>
                <a:latin typeface="Segoe"/>
                <a:cs typeface="Segoe"/>
              </a:defRPr>
            </a:lvl1pPr>
          </a:lstStyle>
          <a:p>
            <a:fld id="{2062FEF5-9C0C-7644-AFB8-36CEBEB72585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6129537" y="352365"/>
            <a:ext cx="6062463" cy="366959"/>
          </a:xfrm>
        </p:spPr>
        <p:txBody>
          <a:bodyPr>
            <a:noAutofit/>
          </a:bodyPr>
          <a:lstStyle>
            <a:lvl1pPr marL="0" indent="0" algn="l">
              <a:buNone/>
              <a:defRPr sz="2000" b="1" i="0" cap="none">
                <a:solidFill>
                  <a:schemeClr val="bg1"/>
                </a:solidFill>
                <a:latin typeface="Segoe"/>
                <a:cs typeface="Segoe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SECTION TITLE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31C1D66-BD34-4C6E-8747-BD438EAE94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999" y="5997464"/>
            <a:ext cx="1940061" cy="990258"/>
          </a:xfrm>
          <a:prstGeom prst="rect">
            <a:avLst/>
          </a:prstGeom>
        </p:spPr>
      </p:pic>
    </p:spTree>
    <p:extLst>
      <p:ext uri="{BB962C8B-B14F-4D97-AF65-F5344CB8AC3E}">
        <p14:creationId val="2820538578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695" y="639483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tx1">
                    <a:tint val="75000"/>
                  </a:schemeClr>
                </a:solidFill>
                <a:latin typeface="Segoe"/>
                <a:cs typeface="Segoe"/>
              </a:defRPr>
            </a:lvl1pPr>
          </a:lstStyle>
          <a:p>
            <a:fld id="{2062FEF5-9C0C-7644-AFB8-36CEBEB72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1343724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7" r:id="rId4"/>
    <p:sldLayoutId id="2147483652" r:id="rId5"/>
    <p:sldLayoutId id="2147483658" r:id="rId6"/>
    <p:sldLayoutId id="2147483654" r:id="rId7"/>
    <p:sldLayoutId id="2147483659" r:id="rId8"/>
    <p:sldLayoutId id="2147483656" r:id="rId9"/>
    <p:sldLayoutId id="2147483660" r:id="rId10"/>
    <p:sldLayoutId id="2147483661" r:id="rId11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5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6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7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8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www.cms.gov/Regulations-and-Guidance/Legislation/CFCsAndCoPs/downloads/ESRDfinalrule0415.pdf" TargetMode="External" /><Relationship Id="rId3" Type="http://schemas.openxmlformats.org/officeDocument/2006/relationships/hyperlink" Target="https://oig.hhs.gov/compliance/physician-education/01laws.asp" TargetMode="External" /><Relationship Id="rId4" Type="http://schemas.openxmlformats.org/officeDocument/2006/relationships/hyperlink" Target="https://cjasn.asnjournals.org/search/role%252Bof%252Bthe%252Bmedical%252Bdirector" TargetMode="Externa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2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3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4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 noSelect="1" noMove="1" noResize="1" noTextEdit="1"/>
          </p:cNvSpPr>
          <p:nvPr>
            <p:ph type="ctrTitle"/>
          </p:nvPr>
        </p:nvSpPr>
        <p:spPr>
          <a:xfrm>
            <a:off x="2446180" y="1613037"/>
            <a:ext cx="9132675" cy="2047461"/>
          </a:xfrm>
        </p:spPr>
        <p:txBody>
          <a:bodyPr>
            <a:normAutofit fontScale="90000"/>
          </a:bodyPr>
          <a:lstStyle/>
          <a:p>
            <a:r>
              <a:rPr lang="en-US" sz="3300" b="0"/>
              <a:t>Administrative Aspects of Operating Dialysis Units</a:t>
            </a:r>
            <a:br>
              <a:rPr lang="en-US" sz="4000" b="0"/>
            </a:br>
            <a:r>
              <a:rPr lang="en-US" sz="4400"/>
              <a:t>Business Side of Dialysis: Joint Ventures and Medical Directorships</a:t>
            </a:r>
          </a:p>
        </p:txBody>
      </p:sp>
      <p:sp>
        <p:nvSpPr>
          <p:cNvPr id="3" name="Subtitle 2"/>
          <p:cNvSpPr>
            <a:spLocks noGrp="1" noSelect="1" noMove="1" noResize="1" noTextEdit="1"/>
          </p:cNvSpPr>
          <p:nvPr>
            <p:ph type="subTitle" idx="1"/>
          </p:nvPr>
        </p:nvSpPr>
        <p:spPr>
          <a:xfrm>
            <a:off x="2446180" y="3439633"/>
            <a:ext cx="8003655" cy="1655762"/>
          </a:xfrm>
        </p:spPr>
        <p:txBody>
          <a:bodyPr>
            <a:normAutofit/>
          </a:bodyPr>
          <a:lstStyle/>
          <a:p>
            <a:r>
              <a:rPr lang="en-US" sz="3000" b="1"/>
              <a:t>Rebecca J. Schmidt, DO, FASN</a:t>
            </a:r>
          </a:p>
          <a:p>
            <a:r>
              <a:rPr lang="en-US" sz="3000" b="1"/>
              <a:t>Bethany S. Pellegrino, MD, FASN</a:t>
            </a:r>
          </a:p>
          <a:p>
            <a:r>
              <a:rPr lang="en-US" sz="3000"/>
              <a:t>West Virginia University School of Medicine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CE7777-85E6-4F55-BE2E-3EB6CD727506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528757" y="700090"/>
            <a:ext cx="92916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  <a:latin typeface="Gotham Black" pitchFamily="50" charset="0"/>
              </a:rPr>
              <a:t>Dialysis Core Curriculum 2021</a:t>
            </a:r>
          </a:p>
        </p:txBody>
      </p:sp>
    </p:spTree>
    <p:extLst>
      <p:ext uri="{BB962C8B-B14F-4D97-AF65-F5344CB8AC3E}">
        <p14:creationId val="221192604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129C8-8414-492D-9A27-405961A94957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6897" y="698732"/>
            <a:ext cx="10515600" cy="1082404"/>
          </a:xfrm>
        </p:spPr>
        <p:txBody>
          <a:bodyPr/>
          <a:lstStyle/>
          <a:p>
            <a:r>
              <a:rPr lang="en-US"/>
              <a:t>Management Agreements: Key Elements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042D43-39A2-4825-B4EB-4A9076B67DC5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>
          <a:xfrm>
            <a:off x="1531300" y="1619832"/>
            <a:ext cx="9687339" cy="3973737"/>
          </a:xfrm>
        </p:spPr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Scope of services and authority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Management fee and escalator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Manager’s responsibility and accountability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Vendor contracts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Payor contracts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FBA8D1DE-60C2-4FDE-9CD5-B67AC12A1390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Joint Ventures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48D6EF-B6D8-451B-8864-F66E3CD19A05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 </a:t>
            </a:r>
          </a:p>
        </p:txBody>
      </p:sp>
    </p:spTree>
    <p:extLst>
      <p:ext uri="{BB962C8B-B14F-4D97-AF65-F5344CB8AC3E}">
        <p14:creationId val="146400559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4819" y="698058"/>
            <a:ext cx="10515600" cy="1082404"/>
          </a:xfrm>
        </p:spPr>
        <p:txBody>
          <a:bodyPr/>
          <a:lstStyle/>
          <a:p>
            <a:r>
              <a:rPr lang="en-US"/>
              <a:t>Contribution Agreement: Key Elements</a:t>
            </a:r>
          </a:p>
        </p:txBody>
      </p:sp>
      <p:sp>
        <p:nvSpPr>
          <p:cNvPr id="3" name="Content Placeholder 2"/>
          <p:cNvSpPr>
            <a:spLocks noGrp="1" noSelect="1" noMove="1" noResize="1" noTextEdit="1"/>
          </p:cNvSpPr>
          <p:nvPr>
            <p:ph idx="1"/>
          </p:nvPr>
        </p:nvSpPr>
        <p:spPr>
          <a:xfrm>
            <a:off x="1529225" y="1611974"/>
            <a:ext cx="9100930" cy="3960180"/>
          </a:xfrm>
        </p:spPr>
        <p:txBody>
          <a:bodyPr>
            <a:norm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Assets to be contributed 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Liabilities to be retained/assumed 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Representations and warranties 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Indemnification 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Valuation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itle 3"/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Joint ventures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8313EE-0920-4255-BBEB-3BE044330C99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 </a:t>
            </a:r>
          </a:p>
        </p:txBody>
      </p:sp>
    </p:spTree>
    <p:extLst>
      <p:ext uri="{BB962C8B-B14F-4D97-AF65-F5344CB8AC3E}">
        <p14:creationId val="3309296333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E7AF4-BA02-4F76-A7F5-78E8C5EE8051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7322" y="706639"/>
            <a:ext cx="10805219" cy="1082404"/>
          </a:xfrm>
        </p:spPr>
        <p:txBody>
          <a:bodyPr>
            <a:normAutofit/>
          </a:bodyPr>
          <a:lstStyle/>
          <a:p>
            <a:r>
              <a:rPr lang="en-US" sz="3500"/>
              <a:t>Key Regulatory Considerations of Joint Ventures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1E6B8-8141-4B68-9AF6-C68C91E9AF58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>
          <a:xfrm>
            <a:off x="617322" y="1618924"/>
            <a:ext cx="10957356" cy="4283765"/>
          </a:xfrm>
        </p:spPr>
        <p:txBody>
          <a:bodyPr>
            <a:normAutofit fontScale="92500" lnSpcReduction="10000"/>
          </a:bodyPr>
          <a:lstStyle/>
          <a:p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Federal:</a:t>
            </a:r>
          </a:p>
          <a:p>
            <a:pPr marL="796925" lvl="1" indent="-339725">
              <a:buFont typeface="Courier New" panose="02070309020205020404" pitchFamily="49" charset="0"/>
              <a:buChar char="o"/>
            </a:pP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Medicare/Medicaid Anti-Kickback Statute: USC 1320a-7b (b) – prohibits payment for/referral of any item or service reimbursable by federal funds</a:t>
            </a:r>
          </a:p>
          <a:p>
            <a:pPr marL="796925" lvl="1" indent="-339725">
              <a:buFont typeface="Courier New" panose="02070309020205020404" pitchFamily="49" charset="0"/>
              <a:buChar char="o"/>
            </a:pP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Stark Act: 42 USC 1395nn (a) (1) – prohibits referral to entity with which physician has financial relationship for provision of designated health services (outpatient dialysis is not a DHS) </a:t>
            </a:r>
          </a:p>
          <a:p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State:</a:t>
            </a:r>
          </a:p>
          <a:p>
            <a:pPr marL="796925" lvl="1" indent="-339725">
              <a:buFont typeface="Courier New" panose="02070309020205020404" pitchFamily="49" charset="0"/>
              <a:buChar char="o"/>
            </a:pP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Self-referral laws</a:t>
            </a:r>
          </a:p>
          <a:p>
            <a:pPr marL="796925" lvl="1" indent="-339725">
              <a:buFont typeface="Courier New" panose="02070309020205020404" pitchFamily="49" charset="0"/>
              <a:buChar char="o"/>
            </a:pP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Certificate of need laws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4513189-094E-4CA9-887E-4BCC20596254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Joint Ventures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CFE3B8-A349-4446-8C8A-EC0306C24D91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</a:t>
            </a:r>
          </a:p>
        </p:txBody>
      </p:sp>
    </p:spTree>
    <p:extLst>
      <p:ext uri="{BB962C8B-B14F-4D97-AF65-F5344CB8AC3E}">
        <p14:creationId val="958622827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0D50E-66E9-4FE1-8595-2A90E020F51B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4476" y="699410"/>
            <a:ext cx="10515600" cy="1078992"/>
          </a:xfrm>
        </p:spPr>
        <p:txBody>
          <a:bodyPr>
            <a:normAutofit/>
          </a:bodyPr>
          <a:lstStyle/>
          <a:p>
            <a:r>
              <a:rPr lang="en-US"/>
              <a:t>Duties of the Dialysis Medical Director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7859F-93FE-4E13-A10B-A40DA09FDAF9}"/>
              </a:ext>
            </a:extLst>
          </p:cNvPr>
          <p:cNvSpPr>
            <a:spLocks noGrp="1" noSelect="1" noMove="1" noResize="1" noTextEdit="1"/>
          </p:cNvSpPr>
          <p:nvPr>
            <p:ph sz="half" idx="1"/>
          </p:nvPr>
        </p:nvSpPr>
        <p:spPr>
          <a:xfrm>
            <a:off x="614476" y="1612051"/>
            <a:ext cx="6403012" cy="3370710"/>
          </a:xfrm>
        </p:spPr>
        <p:txBody>
          <a:bodyPr>
            <a:no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As set forth in medical director agreement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As required by Conditions for Coverage and interpretive guidelines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As required by state licensing or other laws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As assigned by the Governing Body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As set forth by policies and procedures 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2BC8D7-2C35-4C92-B538-B6B227963F9D}"/>
              </a:ext>
            </a:extLst>
          </p:cNvPr>
          <p:cNvSpPr>
            <a:spLocks noGrp="1" noSelect="1" noMove="1" noResize="1" noTextEdit="1"/>
          </p:cNvSpPr>
          <p:nvPr>
            <p:ph sz="half" idx="2"/>
          </p:nvPr>
        </p:nvSpPr>
        <p:spPr>
          <a:xfrm>
            <a:off x="7464056" y="2228738"/>
            <a:ext cx="4119843" cy="2364527"/>
          </a:xfrm>
          <a:solidFill>
            <a:srgbClr val="F4F8FA"/>
          </a:solidFill>
          <a:ln w="28575">
            <a:solidFill>
              <a:srgbClr val="00468B"/>
            </a:solidFill>
          </a:ln>
        </p:spPr>
        <p:txBody>
          <a:bodyPr>
            <a:noAutofit/>
          </a:bodyPr>
          <a:lstStyle/>
          <a:p>
            <a:pPr marL="0" indent="0" algn="ctr">
              <a:spcAft>
                <a:spcPts val="1000"/>
              </a:spcAft>
              <a:buNone/>
            </a:pPr>
            <a:r>
              <a:rPr lang="en-US" sz="2400" i="1">
                <a:latin typeface="Arial" panose="020b0604020202020204" pitchFamily="34" charset="0"/>
                <a:cs typeface="Arial" panose="020b0604020202020204" pitchFamily="34" charset="0"/>
              </a:rPr>
              <a:t>Time requirement:</a:t>
            </a:r>
          </a:p>
          <a:p>
            <a:pPr marL="60325" lvl="1" indent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2000" i="1">
                <a:latin typeface="Arial" panose="020b0604020202020204" pitchFamily="34" charset="0"/>
                <a:cs typeface="Arial" panose="020b0604020202020204" pitchFamily="34" charset="0"/>
              </a:rPr>
              <a:t>Regulations state that the medical director should “devote sufficient time” to carry out these responsibilities and offers as a “guideline” that this requires a 25% time commitment</a:t>
            </a:r>
            <a:r>
              <a:rPr lang="en-US" sz="20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ED7034DA-0BD1-426C-A174-E4A4866602EB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Medical Directorships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C3EFC8-DF6E-4AF9-BA9C-6BBEBCAEA6C4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</a:t>
            </a:r>
          </a:p>
        </p:txBody>
      </p:sp>
    </p:spTree>
    <p:extLst>
      <p:ext uri="{BB962C8B-B14F-4D97-AF65-F5344CB8AC3E}">
        <p14:creationId val="2332836462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9712F-A380-4640-B5E3-39EC6A6815B1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1823" y="701867"/>
            <a:ext cx="10515600" cy="1082404"/>
          </a:xfrm>
        </p:spPr>
        <p:txBody>
          <a:bodyPr/>
          <a:lstStyle/>
          <a:p>
            <a:r>
              <a:rPr lang="en-US"/>
              <a:t>Compensation for Medical Directorships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004967-A5F1-45A5-9A3C-528DEF2B92CB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>
          <a:xfrm>
            <a:off x="616070" y="1614705"/>
            <a:ext cx="10964107" cy="4518174"/>
          </a:xfrm>
        </p:spPr>
        <p:txBody>
          <a:bodyPr>
            <a:noAutofit/>
          </a:bodyPr>
          <a:lstStyle/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Fair market value is a key component of the Anti-Kickback Personal Services Safe Harbor and Stark’s Personal Services Exemption and is determined by:</a:t>
            </a:r>
          </a:p>
          <a:p>
            <a:pPr marL="796925" lvl="1" indent="-339725">
              <a:buFont typeface="Courier New" panose="02070309020205020404" pitchFamily="49" charset="0"/>
              <a:buChar char="o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Arm’s length (informal and outside of a court) negotiation between willing buyer and willing seller</a:t>
            </a:r>
          </a:p>
          <a:p>
            <a:pPr marL="796925" lvl="1" indent="-339725">
              <a:buFont typeface="Courier New" panose="02070309020205020404" pitchFamily="49" charset="0"/>
              <a:buChar char="o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Credible market surveys</a:t>
            </a:r>
          </a:p>
          <a:p>
            <a:pPr marL="796925" lvl="1" indent="-339725">
              <a:buFont typeface="Courier New" panose="02070309020205020404" pitchFamily="49" charset="0"/>
              <a:buChar char="o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Appraisals</a:t>
            </a:r>
          </a:p>
          <a:p>
            <a:pPr marL="284163" lvl="2" indent="-231775">
              <a:tabLst>
                <a:tab pos="284163"/>
              </a:tabLst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Escalations (change in fee amount over time), reopeners (opportunity to re-open negotiations), other adjustments often included in agreement</a:t>
            </a:r>
          </a:p>
          <a:p>
            <a:pPr marL="63500" lvl="2" indent="228600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Local setting, regional milieu, medical director experience may impact terms</a:t>
            </a:r>
          </a:p>
          <a:p>
            <a:pPr marL="292100" lvl="2" indent="-292100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Justification/reporting of performance of duties related to compensation:</a:t>
            </a:r>
          </a:p>
          <a:p>
            <a:pPr marL="796925" lvl="1" indent="-339725">
              <a:buFont typeface="Courier New" panose="02070309020205020404" pitchFamily="49" charset="0"/>
              <a:buChar char="o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Annual financial cost reporting required of the facility considers the medical director position to reflect a 0.25 full-time equivalent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EB0C91A2-AA86-485D-BB3D-7B00C5EA6398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Medical Directorships</a:t>
            </a:r>
          </a:p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9629AC-10B9-4A6C-AD33-9200C84CAEB6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 </a:t>
            </a:r>
          </a:p>
        </p:txBody>
      </p:sp>
    </p:spTree>
    <p:extLst>
      <p:ext uri="{BB962C8B-B14F-4D97-AF65-F5344CB8AC3E}">
        <p14:creationId val="566013828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F939A-E5A8-4528-9454-4FE5F9FE3496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7836" y="698058"/>
            <a:ext cx="10515600" cy="1082404"/>
          </a:xfrm>
        </p:spPr>
        <p:txBody>
          <a:bodyPr/>
          <a:lstStyle/>
          <a:p>
            <a:r>
              <a:rPr lang="en-US"/>
              <a:t>Participation in Research Studies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805228-2445-4E3F-9F22-D03C5AE09D92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>
          <a:xfrm>
            <a:off x="617836" y="1612684"/>
            <a:ext cx="10956328" cy="4088596"/>
          </a:xfrm>
        </p:spPr>
        <p:txBody>
          <a:bodyPr>
            <a:norm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Avenue:</a:t>
            </a:r>
          </a:p>
          <a:p>
            <a:pPr marL="796925" lvl="1" indent="-339725">
              <a:buFont typeface="Courier New" panose="02070309020205020404" pitchFamily="49" charset="0"/>
              <a:buChar char="o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Investigation-initiated protocols</a:t>
            </a:r>
          </a:p>
          <a:p>
            <a:pPr marL="796925" lvl="1" indent="-339725">
              <a:buFont typeface="Courier New" panose="02070309020205020404" pitchFamily="49" charset="0"/>
              <a:buChar char="o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Pharmaceutical studies proposed to physician practice</a:t>
            </a:r>
          </a:p>
          <a:p>
            <a:pPr marL="796925" lvl="1" indent="-339725">
              <a:buFont typeface="Courier New" panose="02070309020205020404" pitchFamily="49" charset="0"/>
              <a:buChar char="o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Dialysis organization protocols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Considerations and Requirements:</a:t>
            </a:r>
          </a:p>
          <a:p>
            <a:pPr marL="796925" lvl="1" indent="-339725">
              <a:buFont typeface="Courier New" panose="02070309020205020404" pitchFamily="49" charset="0"/>
              <a:buChar char="o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Payments for use of space, equipment, and staff</a:t>
            </a:r>
          </a:p>
          <a:p>
            <a:pPr marL="796925" lvl="1" indent="-339725">
              <a:buFont typeface="Courier New" panose="02070309020205020404" pitchFamily="49" charset="0"/>
              <a:buChar char="o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Contractual arrangements </a:t>
            </a:r>
          </a:p>
          <a:p>
            <a:pPr marL="796925" lvl="1" indent="-339725">
              <a:buFont typeface="Courier New" panose="02070309020205020404" pitchFamily="49" charset="0"/>
              <a:buChar char="o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Medical director contract language 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0E954CB7-88A2-4FAD-A75B-9D891FE8A1D7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Medical Directorships</a:t>
            </a:r>
          </a:p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E26032-B3A0-43DC-A6D9-0C0D058B9B44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 </a:t>
            </a:r>
          </a:p>
        </p:txBody>
      </p:sp>
    </p:spTree>
    <p:extLst>
      <p:ext uri="{BB962C8B-B14F-4D97-AF65-F5344CB8AC3E}">
        <p14:creationId val="516101098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9613B-2299-4061-B283-BBCEDF5BF17C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8556" y="697841"/>
            <a:ext cx="6062463" cy="1078992"/>
          </a:xfrm>
        </p:spPr>
        <p:txBody>
          <a:bodyPr>
            <a:normAutofit/>
          </a:bodyPr>
          <a:lstStyle/>
          <a:p>
            <a:r>
              <a:rPr lang="en-US" sz="3000"/>
              <a:t>Covenants To Not Compete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06ED7B-3878-4322-A203-3847B9EA9553}"/>
              </a:ext>
            </a:extLst>
          </p:cNvPr>
          <p:cNvSpPr>
            <a:spLocks noGrp="1" noSelect="1" noMove="1" noResize="1" noTextEdit="1"/>
          </p:cNvSpPr>
          <p:nvPr>
            <p:ph sz="half" idx="1"/>
          </p:nvPr>
        </p:nvSpPr>
        <p:spPr>
          <a:xfrm>
            <a:off x="618556" y="1617766"/>
            <a:ext cx="5945502" cy="3955408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Term of covenant</a:t>
            </a:r>
          </a:p>
          <a:p>
            <a:pPr>
              <a:spcBef>
                <a:spcPts val="600"/>
              </a:spcBef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Geographic Scope</a:t>
            </a:r>
          </a:p>
          <a:p>
            <a:pPr marL="796925" lvl="1" indent="-339725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Mileage (straight line distance vs. distance by driving miles)</a:t>
            </a:r>
          </a:p>
          <a:p>
            <a:pPr marL="796925" lvl="1" indent="-339725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Terrain and population</a:t>
            </a:r>
          </a:p>
          <a:p>
            <a:pPr>
              <a:spcBef>
                <a:spcPts val="600"/>
              </a:spcBef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Covered services</a:t>
            </a:r>
          </a:p>
          <a:p>
            <a:pPr>
              <a:spcBef>
                <a:spcPts val="600"/>
              </a:spcBef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Challenges:</a:t>
            </a:r>
          </a:p>
          <a:p>
            <a:pPr marL="796925" lvl="1" indent="-339725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Broad scope, large area</a:t>
            </a:r>
          </a:p>
          <a:p>
            <a:pPr marL="796925" lvl="1" indent="-339725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Other ventures, partnerships</a:t>
            </a:r>
          </a:p>
          <a:p>
            <a:pPr>
              <a:spcBef>
                <a:spcPts val="600"/>
              </a:spcBef>
            </a:pP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46150F6-F882-4450-BCC6-A28ACA26F09B}"/>
              </a:ext>
            </a:extLst>
          </p:cNvPr>
          <p:cNvSpPr>
            <a:spLocks noGrp="1" noSelect="1" noMove="1" noResize="1" noTextEdit="1"/>
          </p:cNvSpPr>
          <p:nvPr>
            <p:ph sz="half" idx="2"/>
          </p:nvPr>
        </p:nvSpPr>
        <p:spPr>
          <a:xfrm>
            <a:off x="6564056" y="1619385"/>
            <a:ext cx="5009388" cy="3916016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Bi-directionality</a:t>
            </a:r>
          </a:p>
          <a:p>
            <a:pPr>
              <a:spcBef>
                <a:spcPts val="600"/>
              </a:spcBef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New facilities</a:t>
            </a:r>
          </a:p>
          <a:p>
            <a:pPr marL="796925" lvl="1" indent="-339725">
              <a:lnSpc>
                <a:spcPct val="100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Medical director</a:t>
            </a:r>
          </a:p>
          <a:p>
            <a:pPr marL="796925" lvl="1" indent="-339725">
              <a:lnSpc>
                <a:spcPct val="100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JV partner</a:t>
            </a:r>
          </a:p>
          <a:p>
            <a:pPr>
              <a:spcBef>
                <a:spcPts val="600"/>
              </a:spcBef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Right to lease and build out space for new facilities</a:t>
            </a:r>
          </a:p>
          <a:p>
            <a:pPr>
              <a:spcBef>
                <a:spcPts val="600"/>
              </a:spcBef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Challenges:</a:t>
            </a:r>
          </a:p>
          <a:p>
            <a:pPr marL="796925" lvl="1" indent="-339725">
              <a:lnSpc>
                <a:spcPct val="100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Overlapping non-competes</a:t>
            </a:r>
          </a:p>
          <a:p>
            <a:pPr marL="796925" lvl="1" indent="-339725">
              <a:lnSpc>
                <a:spcPct val="100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Specific areas or exclusive territory</a:t>
            </a:r>
          </a:p>
          <a:p>
            <a:pPr>
              <a:spcBef>
                <a:spcPts val="600"/>
              </a:spcBef>
            </a:pPr>
            <a:endParaRPr lang="en-US" sz="260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026BC76D-FC5E-4365-88C5-7EE4A86ACD8A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Medical Directorships</a:t>
            </a:r>
          </a:p>
          <a:p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27379AE-3BDC-4376-A4E4-66EB50D1215D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6564058" y="696889"/>
            <a:ext cx="4667630" cy="10789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3"/>
                </a:solidFill>
                <a:latin typeface="Segoe"/>
                <a:ea typeface="+mj-ea"/>
                <a:cs typeface="Segoe"/>
              </a:defRPr>
            </a:lvl1pPr>
          </a:lstStyle>
          <a:p>
            <a:r>
              <a:rPr lang="en-US" sz="3000"/>
              <a:t>Right of First Refusal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1B3F3C-13C1-4D6B-9A1D-DC54672F95C5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 </a:t>
            </a:r>
          </a:p>
        </p:txBody>
      </p:sp>
    </p:spTree>
    <p:extLst>
      <p:ext uri="{BB962C8B-B14F-4D97-AF65-F5344CB8AC3E}">
        <p14:creationId val="354906157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552F8-2598-42EB-A69B-E70674FB05E8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6665" y="702905"/>
            <a:ext cx="10515600" cy="1093304"/>
          </a:xfrm>
        </p:spPr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3B8202-0533-4E25-BD5B-031C7DF5F619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>
          <a:xfrm>
            <a:off x="616665" y="1617997"/>
            <a:ext cx="10958670" cy="355820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The attending nephrologist, medical director, and joint venture partner have distinct roles in the provision of dialysis patient care.</a:t>
            </a:r>
          </a:p>
          <a:p>
            <a:pPr marL="514350" indent="-514350"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Responsibilities of the nephrologist, medical director, and joint venture partner are both unique and global and may overlap.</a:t>
            </a:r>
          </a:p>
          <a:p>
            <a:pPr marL="514350" indent="-514350"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Knowledge of basic business and legal aspects of medical directorships and joint ventures is a key responsibility of the medical director and joint venture partner.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C88F35-FF6B-4C9A-B5F9-5574FB8CA313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</a:t>
            </a:r>
          </a:p>
        </p:txBody>
      </p:sp>
    </p:spTree>
    <p:extLst>
      <p:ext uri="{BB962C8B-B14F-4D97-AF65-F5344CB8AC3E}">
        <p14:creationId val="278674626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552F8-2598-42EB-A69B-E70674FB05E8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6664" y="699322"/>
            <a:ext cx="10515600" cy="1093304"/>
          </a:xfrm>
        </p:spPr>
        <p:txBody>
          <a:bodyPr/>
          <a:lstStyle/>
          <a:p>
            <a:r>
              <a:rPr lang="en-US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3B8202-0533-4E25-BD5B-031C7DF5F619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>
          <a:xfrm>
            <a:off x="616664" y="1612219"/>
            <a:ext cx="10958672" cy="3806687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buFont typeface="+mj-lt"/>
              <a:buAutoNum type="arabicPeriod"/>
              <a:defRPr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Federal Register/Vol 73, No. /Rules and Regulations, pp. 20370-72, 20476-84 </a:t>
            </a:r>
            <a:r>
              <a:rPr lang="en-US" sz="2000" u="sng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https://www.cms.gov/Regulations-and-Guidance/Legislation/CFCsAndCoPs/downloads/ESRDfinalrule0415.pdf</a:t>
            </a:r>
            <a:endParaRPr lang="en-US" sz="2000" u="sng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Physician Self-Referral Law [42 U.S.C. § 1395nn] and Anti-Kickback Statute [42 U.S.C. § 1320a-7b(b)] </a:t>
            </a:r>
            <a:r>
              <a:rPr lang="en-US" sz="2000" u="sng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https://oig.hhs.gov/compliance/physician-education/01laws.asp</a:t>
            </a:r>
            <a:endParaRPr lang="en-US" sz="2000" u="sng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  <a:defRPr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CJASN Medical Director series </a:t>
            </a: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https://cjasn.asnjournals.org/search/role%252Bof%252Bthe%252Bmedical%252Bdirector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  <a:defRPr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RPA Position Papers:</a:t>
            </a:r>
          </a:p>
          <a:p>
            <a:pPr lvl="1">
              <a:lnSpc>
                <a:spcPct val="100000"/>
              </a:lnSpc>
              <a:defRPr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Dialysis Facility Medical Director Responsibilities Under the Revised Conditions for Coverage for End Stage Renal Disease Facilities – 2009</a:t>
            </a:r>
          </a:p>
          <a:p>
            <a:pPr lvl="1">
              <a:lnSpc>
                <a:spcPct val="100000"/>
              </a:lnSpc>
              <a:defRPr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RPA Position Paper on the Skills and Value of the Dialysis Facility Medical Director – 2015</a:t>
            </a:r>
          </a:p>
          <a:p>
            <a:pPr marL="457200" indent="-457200">
              <a:buFont typeface="+mj-lt"/>
              <a:buAutoNum type="arabicPeriod"/>
            </a:pP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C52B2F-8393-46BB-930B-ACDF19F3FF3A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</a:t>
            </a:r>
          </a:p>
        </p:txBody>
      </p:sp>
    </p:spTree>
    <p:extLst>
      <p:ext uri="{BB962C8B-B14F-4D97-AF65-F5344CB8AC3E}">
        <p14:creationId val="2884543651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552F8-2598-42EB-A69B-E70674FB05E8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2531" y="705101"/>
            <a:ext cx="10515600" cy="1093304"/>
          </a:xfrm>
        </p:spPr>
        <p:txBody>
          <a:bodyPr/>
          <a:lstStyle/>
          <a:p>
            <a:r>
              <a:rPr lang="en-US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3B8202-0533-4E25-BD5B-031C7DF5F619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>
          <a:xfrm>
            <a:off x="612531" y="1613608"/>
            <a:ext cx="10966938" cy="3737113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Vaqar S, Murray B, Panesar M: The Medical‐Legal Responsibilities of a Dialysis Unit Medical Director. </a:t>
            </a:r>
            <a:r>
              <a:rPr lang="en-US" sz="1800" i="1">
                <a:latin typeface="Arial" panose="020b0604020202020204" pitchFamily="34" charset="0"/>
                <a:cs typeface="Arial" panose="020b0604020202020204" pitchFamily="34" charset="0"/>
              </a:rPr>
              <a:t>Semin Dialy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27 (5):472-476, 2014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Maddux FW, Nissenson AR: The evolving role of the medical director of a dialysis facility. </a:t>
            </a:r>
            <a:r>
              <a:rPr lang="en-US" sz="1800" i="1">
                <a:latin typeface="Arial" panose="020b0604020202020204" pitchFamily="34" charset="0"/>
                <a:cs typeface="Arial" panose="020b0604020202020204" pitchFamily="34" charset="0"/>
              </a:rPr>
              <a:t>Clin J Am Soc Nephrol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(2):326-330, 2015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Riley JB, Pristave R: Dialysis facility joint ventures--current structures and issues. </a:t>
            </a:r>
            <a:r>
              <a:rPr lang="en-US" sz="1800" i="1">
                <a:latin typeface="Arial" panose="020b0604020202020204" pitchFamily="34" charset="0"/>
                <a:cs typeface="Arial" panose="020b0604020202020204" pitchFamily="34" charset="0"/>
              </a:rPr>
              <a:t>Nephrol News Issues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(8):70-73, 2005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Trulove WG: Legal Issues for the Medical Director. </a:t>
            </a:r>
            <a:r>
              <a:rPr lang="en-US" sz="1800" i="1">
                <a:latin typeface="Arial" panose="020b0604020202020204" pitchFamily="34" charset="0"/>
                <a:cs typeface="Arial" panose="020b0604020202020204" pitchFamily="34" charset="0"/>
              </a:rPr>
              <a:t>Clin J Am Soc Nephrol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(9): 1651-1655, 2015</a:t>
            </a:r>
          </a:p>
          <a:p>
            <a:endParaRPr 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CFCECB-F78F-488C-AD0E-1594170BD90F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</a:t>
            </a:r>
          </a:p>
        </p:txBody>
      </p:sp>
    </p:spTree>
    <p:extLst>
      <p:ext uri="{BB962C8B-B14F-4D97-AF65-F5344CB8AC3E}">
        <p14:creationId val="2092690494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5B68E-3FDF-4881-A89A-4C31F375305A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8380" y="698058"/>
            <a:ext cx="10515600" cy="1053548"/>
          </a:xfrm>
        </p:spPr>
        <p:txBody>
          <a:bodyPr>
            <a:normAutofit/>
          </a:bodyPr>
          <a:lstStyle/>
          <a:p>
            <a:r>
              <a:rPr lang="en-US"/>
              <a:t>Rebecca Schmidt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19697B-63E0-4FDD-A4F1-CAFD01F14D42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>
          <a:xfrm>
            <a:off x="618380" y="1620309"/>
            <a:ext cx="10955240" cy="1808692"/>
          </a:xfrm>
        </p:spPr>
        <p:txBody>
          <a:bodyPr>
            <a:normAutofit/>
          </a:bodyPr>
          <a:lstStyle/>
          <a:p>
            <a:r>
              <a:rPr lang="en-US" i="1">
                <a:latin typeface="Arial" panose="020b0604020202020204" pitchFamily="34" charset="0"/>
                <a:cs typeface="Arial" panose="020b0604020202020204" pitchFamily="34" charset="0"/>
              </a:rPr>
              <a:t>Employer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West Virginia University School of Medicine</a:t>
            </a:r>
          </a:p>
          <a:p>
            <a:r>
              <a:rPr lang="en-US" i="1">
                <a:latin typeface="Arial" panose="020b0604020202020204" pitchFamily="34" charset="0"/>
                <a:cs typeface="Arial" panose="020b0604020202020204" pitchFamily="34" charset="0"/>
              </a:rPr>
              <a:t>Scientific Advisor/Membership: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Past President and Member, Board of Directors - Renal Physicians Association Member, American Association of Kidney Patients Medical Advisory Board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5F432294-39A3-4433-99B2-5F5B450A2C51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Disclosures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F90E4C-20A4-48EB-9564-7FBE8AFA10E4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81C3EEE-9206-4D8E-A011-E0EE0536C32C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616669" y="3445723"/>
            <a:ext cx="10515600" cy="10824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3"/>
                </a:solidFill>
                <a:latin typeface="Segoe"/>
                <a:ea typeface="+mj-ea"/>
                <a:cs typeface="Segoe"/>
              </a:defRPr>
            </a:lvl1pPr>
          </a:lstStyle>
          <a:p>
            <a:r>
              <a:rPr lang="en-US"/>
              <a:t>Bethany S. Pellegrino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6D4C488-69DD-4057-8994-3E9B349D46C6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614918" y="4361885"/>
            <a:ext cx="10515600" cy="17980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>
                <a:latin typeface="Arial" panose="020b0604020202020204" pitchFamily="34" charset="0"/>
                <a:cs typeface="Arial" panose="020b0604020202020204" pitchFamily="34" charset="0"/>
              </a:rPr>
              <a:t>Employer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West Virginia University School of Medicine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val="2135715705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DF9AB-F213-4447-8450-5AAEEE6053A8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6668" y="703601"/>
            <a:ext cx="10515600" cy="1093304"/>
          </a:xfrm>
        </p:spPr>
        <p:txBody>
          <a:bodyPr/>
          <a:lstStyle/>
          <a:p>
            <a:r>
              <a:rPr lang="en-US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548FFF-A57E-4F36-A351-B372DE3FAEA8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>
          <a:xfrm>
            <a:off x="616668" y="1617900"/>
            <a:ext cx="10958664" cy="3473337"/>
          </a:xfrm>
        </p:spPr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Describe the distinct roles and responsibilities of the attending nephrologist, joint venture partner, and dialysis medical director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Explain basic business and legal aspects of joint ventures in dialysis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Discuss basic business and legal aspects of medical directorships in dialysis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79D508-31A3-4CF9-A019-0C83642DF363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</a:t>
            </a:r>
          </a:p>
        </p:txBody>
      </p:sp>
    </p:spTree>
    <p:extLst>
      <p:ext uri="{BB962C8B-B14F-4D97-AF65-F5344CB8AC3E}">
        <p14:creationId val="2220954759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2FAD5-857B-45E1-9859-9E8AD74B7609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8614" y="698058"/>
            <a:ext cx="10515600" cy="1082404"/>
          </a:xfrm>
        </p:spPr>
        <p:txBody>
          <a:bodyPr/>
          <a:lstStyle/>
          <a:p>
            <a:r>
              <a:rPr lang="en-US"/>
              <a:t>Attending Nephrologist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B1C8C-06B5-4463-AEF1-237D61F360A1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>
          <a:xfrm>
            <a:off x="618614" y="1616965"/>
            <a:ext cx="10954772" cy="3853948"/>
          </a:xfrm>
        </p:spPr>
        <p:txBody>
          <a:bodyPr>
            <a:norm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Provides medical care to patients receiving dialysis and serves as physician of record for their care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Responsible for adhering to policies and procedures set forth by Governing Body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Must know and abide by provisions in contracts for medical director and any joint venture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4A59052-6669-4FE5-AE87-48F192BE6989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ROLES and responsibilities</a:t>
            </a:r>
          </a:p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E267E2-AA87-43FF-B191-958B8CB6442A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 </a:t>
            </a:r>
          </a:p>
        </p:txBody>
      </p:sp>
    </p:spTree>
    <p:extLst>
      <p:ext uri="{BB962C8B-B14F-4D97-AF65-F5344CB8AC3E}">
        <p14:creationId val="1785696939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2FAD5-857B-45E1-9859-9E8AD74B7609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8379" y="705257"/>
            <a:ext cx="10515600" cy="1082404"/>
          </a:xfrm>
        </p:spPr>
        <p:txBody>
          <a:bodyPr/>
          <a:lstStyle/>
          <a:p>
            <a:r>
              <a:rPr lang="en-US"/>
              <a:t>Joint Venture Partner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B1C8C-06B5-4463-AEF1-237D61F360A1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>
          <a:xfrm>
            <a:off x="618379" y="1620310"/>
            <a:ext cx="10955242" cy="4241000"/>
          </a:xfrm>
        </p:spPr>
        <p:txBody>
          <a:bodyPr>
            <a:noAutofit/>
          </a:bodyPr>
          <a:lstStyle/>
          <a:p>
            <a:pPr marL="231775" indent="-231775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May be the medical director</a:t>
            </a:r>
          </a:p>
          <a:p>
            <a:pPr marL="231775" indent="-231775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Guided by provisions in operating and medical director agreements</a:t>
            </a:r>
          </a:p>
          <a:p>
            <a:pPr marL="231775" indent="-231775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Oversight responsibilities may overlap with those of the medical director</a:t>
            </a:r>
          </a:p>
          <a:p>
            <a:pPr marL="231775" indent="-231775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Contractual responsibility as outlined in Conditions for Coverage (health and safety standards required of health care organizations participating in the Medicare and Medicaid programs)</a:t>
            </a:r>
          </a:p>
          <a:p>
            <a:pPr marL="231775" indent="-231775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Bound by restrictive covenants and tails in agreements</a:t>
            </a:r>
          </a:p>
          <a:p>
            <a:pPr marL="0" indent="0">
              <a:buNone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1E1E33B9-BFC8-4EB5-BC90-EFBFF22D4326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ROLES and responsibilities</a:t>
            </a:r>
          </a:p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A6FD04-0B86-4D85-A313-3D00C76A0D49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 </a:t>
            </a:r>
          </a:p>
        </p:txBody>
      </p:sp>
    </p:spTree>
    <p:extLst>
      <p:ext uri="{BB962C8B-B14F-4D97-AF65-F5344CB8AC3E}">
        <p14:creationId val="2512793482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2FAD5-857B-45E1-9859-9E8AD74B7609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6274" y="707042"/>
            <a:ext cx="10515600" cy="1082404"/>
          </a:xfrm>
        </p:spPr>
        <p:txBody>
          <a:bodyPr/>
          <a:lstStyle/>
          <a:p>
            <a:r>
              <a:rPr lang="en-US"/>
              <a:t>Dialysis Medical Director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B1C8C-06B5-4463-AEF1-237D61F360A1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>
          <a:xfrm>
            <a:off x="614912" y="1620110"/>
            <a:ext cx="10960814" cy="4498949"/>
          </a:xfrm>
        </p:spPr>
        <p:txBody>
          <a:bodyPr>
            <a:noAutofit/>
          </a:bodyPr>
          <a:lstStyle/>
          <a:p>
            <a:pPr marL="228600" lvl="1">
              <a:lnSpc>
                <a:spcPct val="85000"/>
              </a:lnSpc>
              <a:spcBef>
                <a:spcPts val="1000"/>
              </a:spcBef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Clinician leader</a:t>
            </a:r>
          </a:p>
          <a:p>
            <a:pPr marL="228600" lvl="1">
              <a:lnSpc>
                <a:spcPct val="85000"/>
              </a:lnSpc>
              <a:spcBef>
                <a:spcPts val="1000"/>
              </a:spcBef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Regulatory liaison</a:t>
            </a:r>
          </a:p>
          <a:p>
            <a:pPr marL="228600" lvl="1">
              <a:lnSpc>
                <a:spcPct val="85000"/>
              </a:lnSpc>
              <a:spcBef>
                <a:spcPts val="1000"/>
              </a:spcBef>
            </a:pP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Oversees:</a:t>
            </a:r>
          </a:p>
          <a:p>
            <a:pPr marL="800100" lvl="2" indent="-342900">
              <a:lnSpc>
                <a:spcPct val="85000"/>
              </a:lnSpc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Staff education, training, and performance</a:t>
            </a:r>
          </a:p>
          <a:p>
            <a:pPr marL="800100" lvl="2" indent="-342900">
              <a:lnSpc>
                <a:spcPct val="85000"/>
              </a:lnSpc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Patient education and training</a:t>
            </a:r>
          </a:p>
          <a:p>
            <a:pPr marL="800100" lvl="2" indent="-342900">
              <a:lnSpc>
                <a:spcPct val="85000"/>
              </a:lnSpc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Quality assessment and performance improvement</a:t>
            </a:r>
          </a:p>
          <a:p>
            <a:pPr marL="800100" lvl="2" indent="-342900">
              <a:lnSpc>
                <a:spcPct val="85000"/>
              </a:lnSpc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Policies and procedures</a:t>
            </a:r>
            <a:endParaRPr lang="en-US" altLang="en-US" sz="2400" b="1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5000"/>
              </a:lnSpc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Holds responsibility for patient outcomes and processes of clinical care</a:t>
            </a:r>
          </a:p>
          <a:p>
            <a:pPr>
              <a:lnSpc>
                <a:spcPct val="85000"/>
              </a:lnSpc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Must demonstrate knowledge of water treatment system</a:t>
            </a:r>
          </a:p>
          <a:p>
            <a:pPr>
              <a:lnSpc>
                <a:spcPct val="85000"/>
              </a:lnSpc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Must know the content and process of the Conditions for Coverage</a:t>
            </a:r>
          </a:p>
          <a:p>
            <a:pPr>
              <a:lnSpc>
                <a:spcPct val="85000"/>
              </a:lnSpc>
            </a:pP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C0496CB-291B-4B33-ACDF-3996E5D39AAB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ROLES and responsibilities</a:t>
            </a:r>
          </a:p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1B23E3-545A-4790-B607-BC7919A2492A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 </a:t>
            </a:r>
          </a:p>
        </p:txBody>
      </p:sp>
    </p:spTree>
    <p:extLst>
      <p:ext uri="{BB962C8B-B14F-4D97-AF65-F5344CB8AC3E}">
        <p14:creationId val="527677853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5B68E-3FDF-4881-A89A-4C31F375305A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20707" y="703698"/>
            <a:ext cx="10515600" cy="1082404"/>
          </a:xfrm>
        </p:spPr>
        <p:txBody>
          <a:bodyPr/>
          <a:lstStyle/>
          <a:p>
            <a:r>
              <a:rPr lang="en-US"/>
              <a:t>Potential Benefits of the Joint Venture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19697B-63E0-4FDD-A4F1-CAFD01F14D42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>
          <a:xfrm>
            <a:off x="620707" y="1616844"/>
            <a:ext cx="10950586" cy="4174359"/>
          </a:xfrm>
        </p:spPr>
        <p:txBody>
          <a:bodyPr>
            <a:norm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Mutual goal of improving quality at lower cost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Sharing of business risk and economic returns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Access to professional management of day-to-day operations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Access to favorable vendor and payor contracts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Deeper infrastructure for development, billing, and collection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Access to clinical structure and recruiting assistance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Aligned interest with dialysis organization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More control over governance and clinical operations as an owner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5F432294-39A3-4433-99B2-5F5B450A2C51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Joint Ventures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F90E4C-20A4-48EB-9564-7FBE8AFA10E4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</a:t>
            </a:r>
          </a:p>
        </p:txBody>
      </p:sp>
    </p:spTree>
    <p:extLst>
      <p:ext uri="{BB962C8B-B14F-4D97-AF65-F5344CB8AC3E}">
        <p14:creationId val="2464137275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7A188-D1BA-4E19-9F5B-50BAC574D799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4271" y="698057"/>
            <a:ext cx="10515600" cy="1078992"/>
          </a:xfrm>
        </p:spPr>
        <p:txBody>
          <a:bodyPr>
            <a:normAutofit/>
          </a:bodyPr>
          <a:lstStyle/>
          <a:p>
            <a:r>
              <a:rPr lang="en-US"/>
              <a:t>Considerations of Dialysis Joint Ventures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B376DC-73B1-4DBD-9161-CDDD003573D2}"/>
              </a:ext>
            </a:extLst>
          </p:cNvPr>
          <p:cNvSpPr>
            <a:spLocks noGrp="1" noSelect="1" noMove="1" noResize="1" noTextEdit="1"/>
          </p:cNvSpPr>
          <p:nvPr>
            <p:ph sz="half" idx="1"/>
          </p:nvPr>
        </p:nvSpPr>
        <p:spPr>
          <a:xfrm>
            <a:off x="614271" y="1615033"/>
            <a:ext cx="5481729" cy="4633731"/>
          </a:xfrm>
        </p:spPr>
        <p:txBody>
          <a:bodyPr>
            <a:noAutofit/>
          </a:bodyPr>
          <a:lstStyle/>
          <a:p>
            <a:pPr>
              <a:spcBef>
                <a:spcPts val="300"/>
              </a:spcBef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Structures:</a:t>
            </a:r>
          </a:p>
          <a:p>
            <a:pPr lvl="1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Entity (LLC, LP) and type (corporation, LLC partnership)</a:t>
            </a:r>
          </a:p>
          <a:p>
            <a:pPr lvl="1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Tax implications and jurisdiction</a:t>
            </a:r>
          </a:p>
          <a:p>
            <a:pPr>
              <a:spcBef>
                <a:spcPts val="300"/>
              </a:spcBef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Investors:</a:t>
            </a:r>
          </a:p>
          <a:p>
            <a:pPr lvl="1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Physician (individuals, practice, investment entity)</a:t>
            </a:r>
          </a:p>
          <a:p>
            <a:pPr lvl="1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Provider (hospitals, dialysis chain providers)</a:t>
            </a:r>
          </a:p>
          <a:p>
            <a:pPr>
              <a:spcBef>
                <a:spcPts val="300"/>
              </a:spcBef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Required agreements:</a:t>
            </a:r>
          </a:p>
          <a:p>
            <a:pPr lvl="1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Operating agreement</a:t>
            </a:r>
          </a:p>
          <a:p>
            <a:pPr lvl="1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Management agreement</a:t>
            </a:r>
          </a:p>
          <a:p>
            <a:pPr lvl="1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Contribution agreement if existing facilities are involved in venture</a:t>
            </a:r>
          </a:p>
          <a:p>
            <a:pPr marL="630238" lvl="1" indent="-173038">
              <a:spcBef>
                <a:spcPts val="300"/>
              </a:spcBef>
            </a:pP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E0858BD-6BE0-42D4-810F-E1FF8B7DAB1B}"/>
              </a:ext>
            </a:extLst>
          </p:cNvPr>
          <p:cNvSpPr>
            <a:spLocks noGrp="1" noSelect="1" noMove="1" noResize="1" noTextEdit="1"/>
          </p:cNvSpPr>
          <p:nvPr>
            <p:ph sz="half" idx="2"/>
          </p:nvPr>
        </p:nvSpPr>
        <p:spPr>
          <a:xfrm>
            <a:off x="6108271" y="1613917"/>
            <a:ext cx="5469458" cy="4633732"/>
          </a:xfrm>
        </p:spPr>
        <p:txBody>
          <a:bodyPr>
            <a:noAutofit/>
          </a:bodyPr>
          <a:lstStyle/>
          <a:p>
            <a:pPr>
              <a:spcBef>
                <a:spcPts val="300"/>
              </a:spcBef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Ancillary arrangements:</a:t>
            </a:r>
          </a:p>
          <a:p>
            <a:pPr lvl="1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Lab, transplant, supply/pharmacy, lease</a:t>
            </a:r>
          </a:p>
          <a:p>
            <a:pPr lvl="0">
              <a:spcBef>
                <a:spcPts val="300"/>
              </a:spcBef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Compliance:</a:t>
            </a:r>
          </a:p>
          <a:p>
            <a:pPr lvl="1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Obligations of nephrologist</a:t>
            </a:r>
          </a:p>
          <a:p>
            <a:pPr lvl="1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Liability risks</a:t>
            </a:r>
          </a:p>
          <a:p>
            <a:pPr lvl="0">
              <a:spcBef>
                <a:spcPts val="300"/>
              </a:spcBef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Regulatory:</a:t>
            </a:r>
          </a:p>
          <a:p>
            <a:pPr lvl="1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Federal: Anti-Kickback and Stark</a:t>
            </a:r>
          </a:p>
          <a:p>
            <a:pPr lvl="1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State: Self-referral laws; certificate of need laws</a:t>
            </a:r>
          </a:p>
          <a:p>
            <a:pPr>
              <a:spcBef>
                <a:spcPts val="300"/>
              </a:spcBef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Other:</a:t>
            </a:r>
          </a:p>
          <a:p>
            <a:pPr lvl="1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Medical director agreement</a:t>
            </a:r>
          </a:p>
          <a:p>
            <a:pPr>
              <a:spcBef>
                <a:spcPts val="300"/>
              </a:spcBef>
            </a:pP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E115E4C-AB46-458C-95BE-E1DC94B68285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Joint Ventures</a:t>
            </a:r>
          </a:p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4D5495-0A90-4594-AB5C-10A747DD16CD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 </a:t>
            </a:r>
          </a:p>
        </p:txBody>
      </p:sp>
    </p:spTree>
    <p:extLst>
      <p:ext uri="{BB962C8B-B14F-4D97-AF65-F5344CB8AC3E}">
        <p14:creationId val="444969729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B5185-D385-40C4-AE93-662FC0EF1CB8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20340" y="706271"/>
            <a:ext cx="10515600" cy="1082404"/>
          </a:xfrm>
        </p:spPr>
        <p:txBody>
          <a:bodyPr>
            <a:normAutofit/>
          </a:bodyPr>
          <a:lstStyle/>
          <a:p>
            <a:r>
              <a:rPr lang="en-US"/>
              <a:t>Operating Agreements: Key Elements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D8521B7-CFC9-4538-8663-05414883C4EF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Joint Ventures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B73A0CA-8D02-4523-A10D-0CFB12BD6836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863958" y="1303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3"/>
                </a:solidFill>
                <a:latin typeface="Segoe"/>
                <a:ea typeface="+mj-ea"/>
                <a:cs typeface="Segoe"/>
              </a:defRPr>
            </a:lvl1pPr>
          </a:lstStyle>
          <a:p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15290FD-4CA2-4346-A7E1-CBDFEF3CC9E2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620340" y="2073138"/>
            <a:ext cx="583473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Percentage ownership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Governance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Corporate opportunities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Exit strategy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Staffing issues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Covenant not to compete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2B2324-6CDC-45F9-B2EF-8741CCACB99D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6642357" y="1852342"/>
            <a:ext cx="5032192" cy="2308324"/>
          </a:xfrm>
          <a:prstGeom prst="rect">
            <a:avLst/>
          </a:prstGeom>
          <a:solidFill>
            <a:srgbClr val="F4F8FA"/>
          </a:solidFill>
          <a:ln>
            <a:solidFill>
              <a:srgbClr val="00468B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33363" indent="-233363">
              <a:buFont typeface="Arial" panose="020b0604020202020204" pitchFamily="34" charset="0"/>
              <a:buChar char="•"/>
            </a:pPr>
            <a:r>
              <a:rPr lang="en-US" i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Board of managers</a:t>
            </a:r>
          </a:p>
          <a:p>
            <a:pPr marL="233363" indent="-233363">
              <a:buFont typeface="Arial" panose="020b0604020202020204" pitchFamily="34" charset="0"/>
              <a:buChar char="•"/>
            </a:pPr>
            <a:r>
              <a:rPr lang="en-US" i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Significant decisions</a:t>
            </a:r>
          </a:p>
          <a:p>
            <a:pPr marL="233363" indent="-233363">
              <a:buFont typeface="Arial" panose="020b0604020202020204" pitchFamily="34" charset="0"/>
              <a:buChar char="•"/>
            </a:pPr>
            <a:r>
              <a:rPr lang="en-US" i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Sale or major expansion to facility</a:t>
            </a:r>
          </a:p>
          <a:p>
            <a:pPr marL="233363" indent="-233363">
              <a:buFont typeface="Arial" panose="020b0604020202020204" pitchFamily="34" charset="0"/>
              <a:buChar char="•"/>
            </a:pPr>
            <a:r>
              <a:rPr lang="en-US" i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Hiring and firing of key personnel</a:t>
            </a:r>
          </a:p>
          <a:p>
            <a:pPr marL="233363" indent="-233363">
              <a:buFont typeface="Arial" panose="020b0604020202020204" pitchFamily="34" charset="0"/>
              <a:buChar char="•"/>
            </a:pPr>
            <a:r>
              <a:rPr lang="en-US" i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Significant financing and budgets</a:t>
            </a:r>
          </a:p>
          <a:p>
            <a:pPr marL="233363" indent="-233363">
              <a:buFont typeface="Arial" panose="020b0604020202020204" pitchFamily="34" charset="0"/>
              <a:buChar char="•"/>
            </a:pPr>
            <a:r>
              <a:rPr lang="en-US" i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Admission of additional owners</a:t>
            </a:r>
          </a:p>
          <a:p>
            <a:pPr marL="233363" indent="-233363">
              <a:buFont typeface="Arial" panose="020b0604020202020204" pitchFamily="34" charset="0"/>
              <a:buChar char="•"/>
            </a:pPr>
            <a:r>
              <a:rPr lang="en-US" i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Agreements with owners and affiliates</a:t>
            </a:r>
          </a:p>
          <a:p>
            <a:pPr marL="233363" indent="-233363">
              <a:buFont typeface="Arial" panose="020b0604020202020204" pitchFamily="34" charset="0"/>
              <a:buChar char="•"/>
            </a:pPr>
            <a:r>
              <a:rPr lang="en-US" i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Initiating or settling litigation or investigations</a:t>
            </a:r>
          </a:p>
        </p:txBody>
      </p:sp>
      <p:sp>
        <p:nvSpPr>
          <p:cNvPr id="8" name="Chevron 11">
            <a:extLst>
              <a:ext uri="{FF2B5EF4-FFF2-40B4-BE49-F238E27FC236}">
                <a16:creationId xmlns:a16="http://schemas.microsoft.com/office/drawing/2014/main" id="{8C1A5101-37F2-4DAE-A422-278FC8C11122}"/>
              </a:ext>
            </a:extLst>
          </p:cNvPr>
          <p:cNvSpPr>
            <a:spLocks noSelect="1" noMove="1" noResize="1" noTextEdit="1"/>
          </p:cNvSpPr>
          <p:nvPr/>
        </p:nvSpPr>
        <p:spPr>
          <a:xfrm>
            <a:off x="2914247" y="2770703"/>
            <a:ext cx="3713782" cy="141668"/>
          </a:xfrm>
          <a:prstGeom prst="chevron">
            <a:avLst/>
          </a:prstGeom>
          <a:solidFill>
            <a:srgbClr val="4893AE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211A90-79CE-4ECD-8DDD-A2BDB30B8251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6642357" y="4585845"/>
            <a:ext cx="4075262" cy="923330"/>
          </a:xfrm>
          <a:prstGeom prst="rect">
            <a:avLst/>
          </a:prstGeom>
          <a:solidFill>
            <a:srgbClr val="F4F8FA"/>
          </a:solidFill>
          <a:ln>
            <a:solidFill>
              <a:srgbClr val="00468B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33363" indent="-233363">
              <a:buFont typeface="Arial" panose="020b0604020202020204" pitchFamily="34" charset="0"/>
              <a:buChar char="•"/>
            </a:pPr>
            <a:r>
              <a:rPr lang="en-US" i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Location of other ventures/facilities</a:t>
            </a:r>
          </a:p>
          <a:p>
            <a:pPr marL="233363" indent="-233363">
              <a:buFont typeface="Arial" panose="020b0604020202020204" pitchFamily="34" charset="0"/>
              <a:buChar char="•"/>
            </a:pPr>
            <a:r>
              <a:rPr lang="en-US" i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restrictive covenants</a:t>
            </a:r>
          </a:p>
          <a:p>
            <a:pPr marL="233363" indent="-233363">
              <a:buFont typeface="Arial" panose="020b0604020202020204" pitchFamily="34" charset="0"/>
              <a:buChar char="•"/>
            </a:pPr>
            <a:r>
              <a:rPr lang="en-US" i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frame and geography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5E77BD-0864-483E-9D0E-2A989035940A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 </a:t>
            </a:r>
          </a:p>
        </p:txBody>
      </p:sp>
      <p:sp>
        <p:nvSpPr>
          <p:cNvPr id="11" name="Chevron 11">
            <a:extLst>
              <a:ext uri="{FF2B5EF4-FFF2-40B4-BE49-F238E27FC236}">
                <a16:creationId xmlns:a16="http://schemas.microsoft.com/office/drawing/2014/main" id="{3852BDFE-EB5C-4E2D-9F52-F4EC75DA853B}"/>
              </a:ext>
            </a:extLst>
          </p:cNvPr>
          <p:cNvSpPr>
            <a:spLocks noSelect="1" noMove="1" noResize="1" noTextEdit="1"/>
          </p:cNvSpPr>
          <p:nvPr/>
        </p:nvSpPr>
        <p:spPr>
          <a:xfrm>
            <a:off x="4958237" y="4811537"/>
            <a:ext cx="1616627" cy="141668"/>
          </a:xfrm>
          <a:prstGeom prst="chevron">
            <a:avLst/>
          </a:prstGeom>
          <a:solidFill>
            <a:srgbClr val="4893AE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val="944604955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7763.0"/>
  <p:tag name="AS_RELEASE_DATE" val="2024.06.14"/>
  <p:tag name="AS_TITLE" val="Aspose.Slides for .NET 4.0 Client Profile"/>
  <p:tag name="AS_VERSION" val="24.6"/>
</p:tagLst>
</file>

<file path=ppt/theme/theme1.xml><?xml version="1.0" encoding="utf-8"?>
<a:theme xmlns:r="http://schemas.openxmlformats.org/officeDocument/2006/relationships" xmlns:a="http://schemas.openxmlformats.org/drawingml/2006/main" name="Office Theme">
  <a:themeElements>
    <a:clrScheme name="ASN THEME COLORS">
      <a:dk1>
        <a:sysClr val="windowText" lastClr="000000"/>
      </a:dk1>
      <a:lt1>
        <a:sysClr val="window" lastClr="FFFFFF"/>
      </a:lt1>
      <a:dk2>
        <a:srgbClr val="3F2A7D"/>
      </a:dk2>
      <a:lt2>
        <a:srgbClr val="96C4D4"/>
      </a:lt2>
      <a:accent1>
        <a:srgbClr val="00468B"/>
      </a:accent1>
      <a:accent2>
        <a:srgbClr val="FF8200"/>
      </a:accent2>
      <a:accent3>
        <a:srgbClr val="008EAA"/>
      </a:accent3>
      <a:accent4>
        <a:srgbClr val="319B42"/>
      </a:accent4>
      <a:accent5>
        <a:srgbClr val="3F2A56"/>
      </a:accent5>
      <a:accent6>
        <a:srgbClr val="FFB500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ppt/theme/theme3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9F606CEE2D154398BAF18C7474B225" ma:contentTypeVersion="15" ma:contentTypeDescription="Create a new document." ma:contentTypeScope="" ma:versionID="839bbb905baaa2cf291f0758433d24ea">
  <xsd:schema xmlns:xsd="http://www.w3.org/2001/XMLSchema" xmlns:xs="http://www.w3.org/2001/XMLSchema" xmlns:p="http://schemas.microsoft.com/office/2006/metadata/properties" xmlns:ns1="http://schemas.microsoft.com/sharepoint/v3" xmlns:ns3="d1fef238-ae59-472c-a0c2-1a3ce57172c0" xmlns:ns4="5fc2e72b-db57-456b-868c-91a21234201a" targetNamespace="http://schemas.microsoft.com/office/2006/metadata/properties" ma:root="true" ma:fieldsID="3a3979d270d9543de4ca8df959dc8017" ns1:_="" ns3:_="" ns4:_="">
    <xsd:import namespace="http://schemas.microsoft.com/sharepoint/v3"/>
    <xsd:import namespace="d1fef238-ae59-472c-a0c2-1a3ce57172c0"/>
    <xsd:import namespace="5fc2e72b-db57-456b-868c-91a21234201a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DateTaken" minOccurs="0"/>
                <xsd:element ref="ns4:MediaServiceOCR" minOccurs="0"/>
                <xsd:element ref="ns4:MediaServiceLocation" minOccurs="0"/>
                <xsd:element ref="ns4:MediaServiceEventHashCode" minOccurs="0"/>
                <xsd:element ref="ns4:MediaServiceGenerationTim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description="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description="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fef238-ae59-472c-a0c2-1a3ce57172c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c2e72b-db57-456b-868c-91a2123420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3744763E-683B-4F9A-A9B3-9B1A8D1590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1fef238-ae59-472c-a0c2-1a3ce57172c0"/>
    <ds:schemaRef ds:uri="5fc2e72b-db57-456b-868c-91a2123420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DAB0279-A2AA-4B5C-BEA5-02D047B5CCF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A348F8D-881D-444E-B2AB-221A04E9A0A6}">
  <ds:schemaRefs>
    <ds:schemaRef ds:uri="http://purl.org/dc/elements/1.1/"/>
    <ds:schemaRef ds:uri="http://schemas.microsoft.com/office/2006/metadata/properties"/>
    <ds:schemaRef ds:uri="5fc2e72b-db57-456b-868c-91a21234201a"/>
    <ds:schemaRef ds:uri="http://schemas.microsoft.com/sharepoint/v3"/>
    <ds:schemaRef ds:uri="d1fef238-ae59-472c-a0c2-1a3ce57172c0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Widescreen</PresentationFormat>
  <Paragraphs>194</Paragraphs>
  <Slides>19</Slides>
  <Notes>8</Notes>
  <TotalTime>1948</TotalTime>
  <HiddenSlides>0</HiddenSlides>
  <MMClips>0</MMClips>
  <ScaleCrop>0</ScaleCrop>
  <HeadingPairs>
    <vt:vector baseType="variant" size="6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baseType="lpstr" size="27">
      <vt:lpstr>Arial</vt:lpstr>
      <vt:lpstr>Calibri Light</vt:lpstr>
      <vt:lpstr>Calibri</vt:lpstr>
      <vt:lpstr>Segoe</vt:lpstr>
      <vt:lpstr>Gotham Black</vt:lpstr>
      <vt:lpstr>Gotham</vt:lpstr>
      <vt:lpstr>Courier New</vt:lpstr>
      <vt:lpstr>Office Theme</vt:lpstr>
      <vt:lpstr>Administrative Aspects of Operating Dialysis UnitsBusiness Side of Dialysis: Joint Ventures and Medical Directorships</vt:lpstr>
      <vt:lpstr>Rebecca Schmidt</vt:lpstr>
      <vt:lpstr>Learning Objectives</vt:lpstr>
      <vt:lpstr>Attending Nephrologist</vt:lpstr>
      <vt:lpstr>Joint Venture Partner</vt:lpstr>
      <vt:lpstr>Dialysis Medical Director</vt:lpstr>
      <vt:lpstr>Potential Benefits of the Joint Venture</vt:lpstr>
      <vt:lpstr>Considerations of Dialysis Joint Ventures</vt:lpstr>
      <vt:lpstr>Operating Agreements: Key Elements</vt:lpstr>
      <vt:lpstr>Management Agreements: Key Elements</vt:lpstr>
      <vt:lpstr>Contribution Agreement: Key Elements</vt:lpstr>
      <vt:lpstr>Key Regulatory Considerations of Joint Ventures</vt:lpstr>
      <vt:lpstr>Duties of the Dialysis Medical Director</vt:lpstr>
      <vt:lpstr>Compensation for Medical Directorships</vt:lpstr>
      <vt:lpstr>Participation in Research Studies</vt:lpstr>
      <vt:lpstr>Covenants To Not Compete</vt:lpstr>
      <vt:lpstr>Summary</vt:lpstr>
      <vt:lpstr>Resources</vt:lpstr>
      <vt:lpstr>References</vt:lpstr>
    </vt:vector>
  </TitlesOfParts>
  <LinksUpToDate>0</LinksUpToDate>
  <SharedDoc>0</SharedDoc>
  <HyperlinksChanged>0</HyperlinksChanged>
  <Application>Aspose.Slides for .NET</Application>
  <AppVersion>24.0600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PowerPoint Presentation</dc:title>
  <dc:creator>Crystal Anderson</dc:creator>
  <cp:lastModifiedBy>Jin Soo Kim</cp:lastModifiedBy>
  <cp:revision>102</cp:revision>
  <cp:lastPrinted>2019-11-05T18:48:10.000</cp:lastPrinted>
  <dcterms:created xsi:type="dcterms:W3CDTF">2017-04-24T15:47:09Z</dcterms:created>
  <dcterms:modified xsi:type="dcterms:W3CDTF">2024-07-18T00:40:37Z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ContentTypeId">
    <vt:lpwstr>0x010100759F606CEE2D154398BAF18C7474B225</vt:lpwstr>
  </property>
</Properties>
</file>