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emf" ContentType="image/x-emf"/>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4.6-->
<p:presentation xmlns:r="http://schemas.openxmlformats.org/officeDocument/2006/relationships" xmlns:a="http://schemas.openxmlformats.org/drawingml/2006/main" xmlns:p="http://schemas.openxmlformats.org/presentationml/2006/main" saveSubsetFonts="1">
  <p:sldMasterIdLst>
    <p:sldMasterId id="2147483648" r:id="rId2"/>
  </p:sldMasterIdLst>
  <p:notesMasterIdLst>
    <p:notesMasterId r:id="rId3"/>
  </p:notesMasterIdLst>
  <p:sldIdLst>
    <p:sldId id="256" r:id="rId4"/>
    <p:sldId id="273" r:id="rId5"/>
    <p:sldId id="264" r:id="rId6"/>
    <p:sldId id="272" r:id="rId7"/>
    <p:sldId id="291" r:id="rId8"/>
    <p:sldId id="259" r:id="rId9"/>
    <p:sldId id="274" r:id="rId10"/>
    <p:sldId id="267" r:id="rId11"/>
    <p:sldId id="271" r:id="rId12"/>
    <p:sldId id="275" r:id="rId13"/>
    <p:sldId id="293" r:id="rId14"/>
    <p:sldId id="276" r:id="rId15"/>
    <p:sldId id="277" r:id="rId16"/>
    <p:sldId id="278" r:id="rId17"/>
    <p:sldId id="279" r:id="rId18"/>
    <p:sldId id="280" r:id="rId19"/>
    <p:sldId id="281" r:id="rId20"/>
    <p:sldId id="282" r:id="rId21"/>
    <p:sldId id="283" r:id="rId22"/>
    <p:sldId id="284" r:id="rId23"/>
    <p:sldId id="285" r:id="rId24"/>
    <p:sldId id="290" r:id="rId25"/>
    <p:sldId id="286" r:id="rId26"/>
    <p:sldId id="287" r:id="rId27"/>
    <p:sldId id="288" r:id="rId28"/>
    <p:sldId id="289" r:id="rId29"/>
    <p:sldId id="294" r:id="rId30"/>
    <p:sldId id="295" r:id="rId31"/>
  </p:sldIdLst>
  <p:sldSz cx="12192000" cy="6858000"/>
  <p:notesSz cx="7010400" cy="92964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JO1iPxbpks58j+VQCR4HkA==" hashData="L1nGmCuS9/OQlOJnM+EX9mtHjqo="/>
  <p:extLst>
    <p:ext uri="{521415D9-36F7-43E2-AB2F-B90AF26B5E84}">
      <p14:sectionLst xmlns:p14="http://schemas.microsoft.com/office/powerpoint/2010/main">
        <p14:section name="Default Section" id="{9C3D5B8C-2B30-4BAB-9D4C-D2A7B2D5F223}">
          <p14:sldIdLst>
            <p14:sldId id="256"/>
            <p14:sldId id="273"/>
            <p14:sldId id="264"/>
            <p14:sldId id="272"/>
            <p14:sldId id="291"/>
            <p14:sldId id="259"/>
            <p14:sldId id="274"/>
            <p14:sldId id="267"/>
            <p14:sldId id="271"/>
            <p14:sldId id="275"/>
            <p14:sldId id="293"/>
            <p14:sldId id="276"/>
            <p14:sldId id="277"/>
            <p14:sldId id="278"/>
            <p14:sldId id="279"/>
            <p14:sldId id="280"/>
            <p14:sldId id="281"/>
            <p14:sldId id="282"/>
            <p14:sldId id="283"/>
            <p14:sldId id="284"/>
            <p14:sldId id="285"/>
            <p14:sldId id="290"/>
            <p14:sldId id="286"/>
            <p14:sldId id="287"/>
            <p14:sldId id="288"/>
            <p14:sldId id="289"/>
            <p14:sldId id="294"/>
            <p14:sldId id="295"/>
          </p14:sldIdLst>
        </p14:section>
        <p14:section name="Untitled Section" id="{1E32AF86-A6E1-422F-8936-171779A32B7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p="http://schemas.openxmlformats.org/presentationml/2006/main">
  <p:cmAuthor id="1" name="Lisa Netha Xayavong" initials="LNX" lastIdx="0" clrIdx="0">
    <p:extLst>
      <p:ext uri="{19B8F6BF-5375-455C-9EA6-DF929625EA0E}">
        <p15:presenceInfo xmlns:p15="http://schemas.microsoft.com/office/powerpoint/2012/main" userId="S::lxayavong@asn-online.org::60b64769-9ed1-476b-869f-74cc0afccf5b" providerId="AD"/>
      </p:ext>
    </p:extLst>
  </p:cmAuthor>
  <p:cmAuthor id="2" name=" " initials="" lastIdx="0" clrIdx="1">
    <p:extLst>
      <p:ext uri="{19B8F6BF-5375-455C-9EA6-DF929625EA0E}">
        <p15:presenceInfo xmlns:p15="http://schemas.microsoft.com/office/powerpoint/2012/main" userId="f249ff204ab11510" providerId="Windows Live"/>
      </p:ext>
    </p:extLst>
  </p:cmAuthor>
  <p:cmAuthor id="3" name="Jin Soo Kim" initials="JSK" lastIdx="0" clrIdx="2">
    <p:extLst>
      <p:ext uri="{19B8F6BF-5375-455C-9EA6-DF929625EA0E}">
        <p15:presenceInfo xmlns:p15="http://schemas.microsoft.com/office/powerpoint/2012/main" userId="S::jkim@asn-online.org::ae53f8ed-7967-4a34-ae18-18c407498a08" providerId="AD"/>
      </p:ext>
    </p:extLst>
  </p:cmAuthor>
  <p:cmAuthor id="4" name="Liz Larabell" initials="LL" lastIdx="0" clrIdx="3">
    <p:extLst>
      <p:ext uri="{19B8F6BF-5375-455C-9EA6-DF929625EA0E}">
        <p15:presenceInfo xmlns:p15="http://schemas.microsoft.com/office/powerpoint/2012/main" userId="S::llarabell@asn-online.org::39804378-6794-465b-97b0-23bf43aedd5e" providerId="AD"/>
      </p:ext>
    </p:extLst>
  </p:cmAuthor>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4660"/>
  </p:normalViewPr>
  <p:slideViewPr>
    <p:cSldViewPr snapToGrid="0">
      <p:cViewPr varScale="1">
        <p:scale>
          <a:sx n="96" d="100"/>
          <a:sy n="96" d="100"/>
        </p:scale>
        <p:origin x="90" y="27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 d="100"/>
          <a:sy n="1" d="100"/>
        </p:scale>
        <p:origin x="0" y="0"/>
      </p:cViewPr>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tags" Target="tags/tag1.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heme" Target="theme/theme1.xml" /><Relationship Id="rId36" Type="http://schemas.openxmlformats.org/officeDocument/2006/relationships/tableStyles" Target="tableStyles.xml" /><Relationship Id="rId4" Type="http://schemas.openxmlformats.org/officeDocument/2006/relationships/slide" Target="slides/slide1.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DB9B321-329B-F34A-B590-D8742A472EDA}" type="datetimeFigureOut">
              <a:rPr lang="en-US" smtClean="0"/>
              <a:t>2/25/2021</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5F2DACD-BB36-F445-A070-9F1BBA6F95DB}" type="slidenum">
              <a:rPr lang="en-US" smtClean="0"/>
              <a:t>‹#›</a:t>
            </a:fld>
            <a:endParaRPr lang="en-US"/>
          </a:p>
        </p:txBody>
      </p:sp>
    </p:spTree>
    <p:extLst>
      <p:ext uri="{BB962C8B-B14F-4D97-AF65-F5344CB8AC3E}">
        <p14:creationId val="24687400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22</a:t>
            </a:fld>
            <a:endParaRPr lang="en-US"/>
          </a:p>
        </p:txBody>
      </p:sp>
    </p:spTree>
    <p:extLst>
      <p:ext uri="{BB962C8B-B14F-4D97-AF65-F5344CB8AC3E}">
        <p14:creationId val="1577610368"/>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image" Target="../media/image2.emf" /><Relationship Id="rId3"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bg>
      <p:bgRef idx="1003">
        <a:schemeClr val="bg2"/>
      </p:bgRef>
    </p:bg>
    <p:spTree>
      <p:nvGrpSpPr>
        <p:cNvPr id="1" name=""/>
        <p:cNvGrpSpPr/>
        <p:nvPr/>
      </p:nvGrpSpPr>
      <p:grpSpPr>
        <a:xfrm>
          <a:off x="0" y="0"/>
          <a:ext cx="0" cy="0"/>
        </a:xfrm>
      </p:grpSpPr>
      <p:sp>
        <p:nvSpPr>
          <p:cNvPr id="2" name="Title 1"/>
          <p:cNvSpPr>
            <a:spLocks noGrp="1"/>
          </p:cNvSpPr>
          <p:nvPr>
            <p:ph type="ctrTitle" hasCustomPrompt="1"/>
          </p:nvPr>
        </p:nvSpPr>
        <p:spPr>
          <a:xfrm>
            <a:off x="5071656" y="2079107"/>
            <a:ext cx="6252184" cy="1806416"/>
          </a:xfrm>
        </p:spPr>
        <p:txBody>
          <a:bodyPr anchor="t">
            <a:normAutofit/>
          </a:bodyPr>
          <a:lstStyle>
            <a:lvl1pPr algn="l">
              <a:defRPr sz="4800" b="1" i="0">
                <a:solidFill>
                  <a:schemeClr val="accent1"/>
                </a:solidFill>
                <a:latin typeface="Segoe"/>
                <a:cs typeface="Segoe"/>
              </a:defRPr>
            </a:lvl1pPr>
          </a:lstStyle>
          <a:p>
            <a:r>
              <a:rPr lang="en-US"/>
              <a:t>CLICK TO EDIT MASTER TITLE STYLE</a:t>
            </a:r>
          </a:p>
        </p:txBody>
      </p:sp>
      <p:sp>
        <p:nvSpPr>
          <p:cNvPr id="3" name="Subtitle 2"/>
          <p:cNvSpPr>
            <a:spLocks noGrp="1"/>
          </p:cNvSpPr>
          <p:nvPr>
            <p:ph type="subTitle" idx="1"/>
          </p:nvPr>
        </p:nvSpPr>
        <p:spPr>
          <a:xfrm>
            <a:off x="5063760" y="3886825"/>
            <a:ext cx="6277841" cy="1655762"/>
          </a:xfrm>
        </p:spPr>
        <p:txBody>
          <a:bodyPr>
            <a:normAutofit/>
          </a:bodyPr>
          <a:lstStyle>
            <a:lvl1pPr marL="0" indent="0" algn="l">
              <a:buNone/>
              <a:defRPr sz="3200" b="0" i="1">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p:cNvSpPr/>
          <p:nvPr userDrawn="1"/>
        </p:nvSpPr>
        <p:spPr>
          <a:xfrm>
            <a:off x="0" y="5621384"/>
            <a:ext cx="12192000" cy="1236616"/>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8840413" y="5472611"/>
            <a:ext cx="3005648" cy="1534161"/>
          </a:xfrm>
          <a:prstGeom prst="rect">
            <a:avLst/>
          </a:prstGeom>
        </p:spPr>
      </p:pic>
      <p:pic>
        <p:nvPicPr>
          <p:cNvPr id="6" name="Picture 5" descr="ASN_CLOVER_CROPPED.eps"/>
          <p:cNvPicPr>
            <a:picLocks noChangeAspect="1"/>
          </p:cNvPicPr>
          <p:nvPr userDrawn="1"/>
        </p:nvPicPr>
        <p:blipFill>
          <a:blip r:embed="rId2">
            <a:alphaModFix amt="27000"/>
            <a:extLst>
              <a:ext uri="{28A0092B-C50C-407E-A947-70E740481C1C}">
                <a14:useLocalDpi xmlns:a14="http://schemas.microsoft.com/office/drawing/2010/main" val="0"/>
              </a:ext>
            </a:extLst>
          </a:blip>
          <a:stretch>
            <a:fillRect/>
          </a:stretch>
        </p:blipFill>
        <p:spPr>
          <a:xfrm>
            <a:off x="0" y="0"/>
            <a:ext cx="4559300" cy="3937000"/>
          </a:xfrm>
          <a:prstGeom prst="rect">
            <a:avLst/>
          </a:prstGeom>
        </p:spPr>
      </p:pic>
    </p:spTree>
    <p:extLst>
      <p:ext uri="{BB962C8B-B14F-4D97-AF65-F5344CB8AC3E}">
        <p14:creationId val="2663316753"/>
      </p:ext>
    </p:extLst>
  </p:cSld>
  <p:clrMapOvr>
    <a:overrideClrMapping bg1="lt1" tx1="dk1" bg2="lt2" tx2="dk2" accent1="accent1" accent2="accent2" accent3="accent3" accent4="accent4" accent5="accent5" accent6="accent6" hlink="hlink" folHlink="folHlink"/>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ntent with Caption">
    <p:spTree>
      <p:nvGrpSpPr>
        <p:cNvPr id="1" name=""/>
        <p:cNvGrpSpPr/>
        <p:nvPr/>
      </p:nvGrpSpPr>
      <p:grpSpPr>
        <a:xfrm>
          <a:off x="0" y="0"/>
          <a:ext cx="0" cy="0"/>
        </a:xfrm>
      </p:grpSpPr>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75066371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ntent with Caption">
    <p:spTree>
      <p:nvGrpSpPr>
        <p:cNvPr id="1" name=""/>
        <p:cNvGrpSpPr/>
        <p:nvPr/>
      </p:nvGrpSpPr>
      <p:grpSpPr>
        <a:xfrm>
          <a:off x="0" y="0"/>
          <a:ext cx="0" cy="0"/>
        </a:xfrm>
      </p:grpSpPr>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416199996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Header">
    <p:spTree>
      <p:nvGrpSpPr>
        <p:cNvPr id="1" name=""/>
        <p:cNvGrpSpPr/>
        <p:nvPr/>
      </p:nvGrpSpPr>
      <p:grpSpPr>
        <a:xfrm>
          <a:off x="0" y="0"/>
          <a:ext cx="0" cy="0"/>
        </a:xfrm>
      </p:grpSpPr>
      <p:sp>
        <p:nvSpPr>
          <p:cNvPr id="3" name="Text Placeholder 2"/>
          <p:cNvSpPr>
            <a:spLocks noGrp="1"/>
          </p:cNvSpPr>
          <p:nvPr>
            <p:ph type="body" idx="1"/>
          </p:nvPr>
        </p:nvSpPr>
        <p:spPr>
          <a:xfrm>
            <a:off x="4751571" y="3925200"/>
            <a:ext cx="6542590" cy="1007584"/>
          </a:xfrm>
        </p:spPr>
        <p:txBody>
          <a:bodyPr>
            <a:normAutofit/>
          </a:bodyPr>
          <a:lstStyle>
            <a:lvl1pPr marL="0" indent="0">
              <a:buNone/>
              <a:defRPr sz="32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4724927" y="2451028"/>
            <a:ext cx="7467073" cy="830997"/>
          </a:xfrm>
          <a:prstGeom prst="rect">
            <a:avLst/>
          </a:prstGeom>
          <a:solidFill>
            <a:schemeClr val="accent3"/>
          </a:solidFill>
        </p:spPr>
        <p:txBody>
          <a:bodyPr wrap="square" rtlCol="0">
            <a:spAutoFit/>
          </a:bodyPr>
          <a:lstStyle/>
          <a:p>
            <a:endParaRPr lang="en-US" sz="4800"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4559300" cy="3937000"/>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0" name="Subtitle 2"/>
          <p:cNvSpPr>
            <a:spLocks noGrp="1"/>
          </p:cNvSpPr>
          <p:nvPr>
            <p:ph type="subTitle" idx="10" hasCustomPrompt="1"/>
          </p:nvPr>
        </p:nvSpPr>
        <p:spPr>
          <a:xfrm>
            <a:off x="4850606" y="2519219"/>
            <a:ext cx="7228155" cy="775460"/>
          </a:xfrm>
        </p:spPr>
        <p:txBody>
          <a:bodyPr>
            <a:noAutofit/>
          </a:bodyPr>
          <a:lstStyle>
            <a:lvl1pPr marL="0" indent="0" algn="l">
              <a:buNone/>
              <a:defRPr sz="48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B66F2423-F400-49C6-AA94-7838DE5DAE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4093068769"/>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and Content">
    <p:spTree>
      <p:nvGrpSpPr>
        <p:cNvPr id="1" name=""/>
        <p:cNvGrpSpPr/>
        <p:nvPr/>
      </p:nvGrpSpPr>
      <p:grpSpPr>
        <a:xfrm>
          <a:off x="0" y="0"/>
          <a:ext cx="0" cy="0"/>
        </a:xfrm>
      </p:grpSpPr>
      <p:sp>
        <p:nvSpPr>
          <p:cNvPr id="2" name="Title 1"/>
          <p:cNvSpPr>
            <a:spLocks noGrp="1"/>
          </p:cNvSpPr>
          <p:nvPr>
            <p:ph type="title"/>
          </p:nvPr>
        </p:nvSpPr>
        <p:spPr>
          <a:xfrm>
            <a:off x="829318" y="1457433"/>
            <a:ext cx="10515600" cy="1082404"/>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838200" y="2788491"/>
            <a:ext cx="10515600" cy="3388471"/>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9" name="Picture 8"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0"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1" name="Picture 10">
            <a:extLst>
              <a:ext uri="{FF2B5EF4-FFF2-40B4-BE49-F238E27FC236}">
                <a16:creationId xmlns:a16="http://schemas.microsoft.com/office/drawing/2014/main" id="{EC050D15-1E24-444E-A723-6D75A9DC87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1503604168"/>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p:cNvSpPr>
            <a:spLocks noGrp="1"/>
          </p:cNvSpPr>
          <p:nvPr>
            <p:ph type="title"/>
          </p:nvPr>
        </p:nvSpPr>
        <p:spPr>
          <a:xfrm>
            <a:off x="829318" y="1457433"/>
            <a:ext cx="10515600" cy="1082404"/>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838200" y="2788491"/>
            <a:ext cx="10515600" cy="3388471"/>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1" name="Picture 10">
            <a:extLst>
              <a:ext uri="{FF2B5EF4-FFF2-40B4-BE49-F238E27FC236}">
                <a16:creationId xmlns:a16="http://schemas.microsoft.com/office/drawing/2014/main" id="{EC050D15-1E24-444E-A723-6D75A9DC87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912608000"/>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wo Content">
    <p:spTree>
      <p:nvGrpSpPr>
        <p:cNvPr id="1" name=""/>
        <p:cNvGrpSpPr/>
        <p:nvPr/>
      </p:nvGrpSpPr>
      <p:grpSpPr>
        <a:xfrm>
          <a:off x="0" y="0"/>
          <a:ext cx="0" cy="0"/>
        </a:xfrm>
      </p:grpSpPr>
      <p:sp>
        <p:nvSpPr>
          <p:cNvPr id="2" name="Title 1"/>
          <p:cNvSpPr>
            <a:spLocks noGrp="1"/>
          </p:cNvSpPr>
          <p:nvPr>
            <p:ph type="title"/>
          </p:nvPr>
        </p:nvSpPr>
        <p:spPr>
          <a:xfrm>
            <a:off x="838200" y="1420887"/>
            <a:ext cx="10515600" cy="944723"/>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sz="half" idx="1"/>
          </p:nvPr>
        </p:nvSpPr>
        <p:spPr>
          <a:xfrm>
            <a:off x="838200" y="2806252"/>
            <a:ext cx="5181600" cy="3370710"/>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841773"/>
            <a:ext cx="5181600" cy="3335189"/>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5"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D1BFCCBF-2E7B-4C54-B079-37525BF703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1167041301"/>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p:spTree>
      <p:nvGrpSpPr>
        <p:cNvPr id="1" name=""/>
        <p:cNvGrpSpPr/>
        <p:nvPr/>
      </p:nvGrpSpPr>
      <p:grpSpPr>
        <a:xfrm>
          <a:off x="0" y="0"/>
          <a:ext cx="0" cy="0"/>
        </a:xfrm>
      </p:grpSpPr>
      <p:sp>
        <p:nvSpPr>
          <p:cNvPr id="2" name="Title 1"/>
          <p:cNvSpPr>
            <a:spLocks noGrp="1"/>
          </p:cNvSpPr>
          <p:nvPr>
            <p:ph type="title"/>
          </p:nvPr>
        </p:nvSpPr>
        <p:spPr>
          <a:xfrm>
            <a:off x="838200" y="1420887"/>
            <a:ext cx="10515600" cy="944723"/>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sz="half" idx="1"/>
          </p:nvPr>
        </p:nvSpPr>
        <p:spPr>
          <a:xfrm>
            <a:off x="838200" y="2806252"/>
            <a:ext cx="5181600" cy="3370710"/>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841773"/>
            <a:ext cx="5181600" cy="3335189"/>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3" name="Picture 12">
            <a:extLst>
              <a:ext uri="{FF2B5EF4-FFF2-40B4-BE49-F238E27FC236}">
                <a16:creationId xmlns:a16="http://schemas.microsoft.com/office/drawing/2014/main" id="{D1BFCCBF-2E7B-4C54-B079-37525BF703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2619641365"/>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Only">
    <p:spTree>
      <p:nvGrpSpPr>
        <p:cNvPr id="1" name=""/>
        <p:cNvGrpSpPr/>
        <p:nvPr/>
      </p:nvGrpSpPr>
      <p:grpSpPr>
        <a:xfrm>
          <a:off x="0" y="0"/>
          <a:ext cx="0" cy="0"/>
        </a:xfrm>
      </p:grpSpPr>
      <p:sp>
        <p:nvSpPr>
          <p:cNvPr id="2" name="Title 1"/>
          <p:cNvSpPr>
            <a:spLocks noGrp="1"/>
          </p:cNvSpPr>
          <p:nvPr>
            <p:ph type="title" hasCustomPrompt="1"/>
          </p:nvPr>
        </p:nvSpPr>
        <p:spPr>
          <a:xfrm>
            <a:off x="1264510" y="1234396"/>
            <a:ext cx="10515600" cy="722708"/>
          </a:xfrm>
        </p:spPr>
        <p:txBody>
          <a:bodyPr>
            <a:normAutofit/>
          </a:bodyPr>
          <a:lstStyle>
            <a:lvl1pPr>
              <a:defRPr sz="2400" b="1" i="0">
                <a:solidFill>
                  <a:schemeClr val="accent2"/>
                </a:solidFill>
                <a:latin typeface="Segoe"/>
                <a:cs typeface="Segoe"/>
              </a:defRPr>
            </a:lvl1pPr>
          </a:lstStyle>
          <a:p>
            <a:r>
              <a:rPr lang="en-US"/>
              <a:t>CLICK TO EDIT MASTER TITLE STYLE</a:t>
            </a:r>
          </a:p>
        </p:txBody>
      </p:sp>
      <p:sp>
        <p:nvSpPr>
          <p:cNvPr id="5" name="Chart Placeholder 4"/>
          <p:cNvSpPr>
            <a:spLocks noGrp="1"/>
          </p:cNvSpPr>
          <p:nvPr>
            <p:ph type="chart" sz="quarter" idx="10"/>
          </p:nvPr>
        </p:nvSpPr>
        <p:spPr>
          <a:xfrm>
            <a:off x="1260734" y="1998427"/>
            <a:ext cx="9583738" cy="3906837"/>
          </a:xfrm>
        </p:spPr>
        <p:txBody>
          <a:bodyPr/>
          <a:lstStyle/>
          <a:p>
            <a:endParaRPr lang="en-US"/>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0" name="Picture 9"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1"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2" name="Subtitle 2"/>
          <p:cNvSpPr>
            <a:spLocks noGrp="1"/>
          </p:cNvSpPr>
          <p:nvPr>
            <p:ph type="subTitle" idx="11"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A718824C-707F-414C-9461-7697E7078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597465517"/>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Only">
    <p:spTree>
      <p:nvGrpSpPr>
        <p:cNvPr id="1" name=""/>
        <p:cNvGrpSpPr/>
        <p:nvPr/>
      </p:nvGrpSpPr>
      <p:grpSpPr>
        <a:xfrm>
          <a:off x="0" y="0"/>
          <a:ext cx="0" cy="0"/>
        </a:xfrm>
      </p:grpSpPr>
      <p:sp>
        <p:nvSpPr>
          <p:cNvPr id="2" name="Title 1"/>
          <p:cNvSpPr>
            <a:spLocks noGrp="1"/>
          </p:cNvSpPr>
          <p:nvPr>
            <p:ph type="title" hasCustomPrompt="1"/>
          </p:nvPr>
        </p:nvSpPr>
        <p:spPr>
          <a:xfrm>
            <a:off x="1264510" y="1234396"/>
            <a:ext cx="10515600" cy="722708"/>
          </a:xfrm>
        </p:spPr>
        <p:txBody>
          <a:bodyPr>
            <a:normAutofit/>
          </a:bodyPr>
          <a:lstStyle>
            <a:lvl1pPr>
              <a:defRPr sz="2400" b="1" i="0">
                <a:solidFill>
                  <a:schemeClr val="accent2"/>
                </a:solidFill>
                <a:latin typeface="Segoe"/>
                <a:cs typeface="Segoe"/>
              </a:defRPr>
            </a:lvl1pPr>
          </a:lstStyle>
          <a:p>
            <a:r>
              <a:rPr lang="en-US"/>
              <a:t>CLICK TO EDIT MASTER TITLE STYLE</a:t>
            </a:r>
          </a:p>
        </p:txBody>
      </p:sp>
      <p:sp>
        <p:nvSpPr>
          <p:cNvPr id="5" name="Chart Placeholder 4"/>
          <p:cNvSpPr>
            <a:spLocks noGrp="1"/>
          </p:cNvSpPr>
          <p:nvPr>
            <p:ph type="chart" sz="quarter" idx="10"/>
          </p:nvPr>
        </p:nvSpPr>
        <p:spPr>
          <a:xfrm>
            <a:off x="1260734" y="1998427"/>
            <a:ext cx="9583738" cy="3906837"/>
          </a:xfrm>
        </p:spPr>
        <p:txBody>
          <a:bodyPr/>
          <a:lstStyle/>
          <a:p>
            <a:endParaRPr lang="en-US"/>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1"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3" name="Picture 12">
            <a:extLst>
              <a:ext uri="{FF2B5EF4-FFF2-40B4-BE49-F238E27FC236}">
                <a16:creationId xmlns:a16="http://schemas.microsoft.com/office/drawing/2014/main" id="{A718824C-707F-414C-9461-7697E7078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710444813"/>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ntent with Caption">
    <p:spTree>
      <p:nvGrpSpPr>
        <p:cNvPr id="1" name=""/>
        <p:cNvGrpSpPr/>
        <p:nvPr/>
      </p:nvGrpSpPr>
      <p:grpSpPr>
        <a:xfrm>
          <a:off x="0" y="0"/>
          <a:ext cx="0" cy="0"/>
        </a:xfrm>
      </p:grpSpPr>
      <p:sp>
        <p:nvSpPr>
          <p:cNvPr id="2" name="Title 1"/>
          <p:cNvSpPr>
            <a:spLocks noGrp="1"/>
          </p:cNvSpPr>
          <p:nvPr>
            <p:ph type="title"/>
          </p:nvPr>
        </p:nvSpPr>
        <p:spPr>
          <a:xfrm>
            <a:off x="875313" y="1327492"/>
            <a:ext cx="3932237" cy="1088015"/>
          </a:xfrm>
        </p:spPr>
        <p:txBody>
          <a:bodyPr anchor="t">
            <a:normAutofit/>
          </a:bodyPr>
          <a:lstStyle>
            <a:lvl1pPr>
              <a:defRPr sz="3600" b="1" i="0">
                <a:solidFill>
                  <a:schemeClr val="accent2"/>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5183188" y="1314320"/>
            <a:ext cx="6172200" cy="4546730"/>
          </a:xfrm>
        </p:spPr>
        <p:txBody>
          <a:bodyPr>
            <a:normAutofit/>
          </a:bodyPr>
          <a:lstStyle>
            <a:lvl1pPr>
              <a:defRPr sz="2400">
                <a:solidFill>
                  <a:schemeClr val="tx1">
                    <a:lumMod val="65000"/>
                    <a:lumOff val="35000"/>
                  </a:schemeClr>
                </a:solidFill>
                <a:latin typeface="Segoe"/>
                <a:cs typeface="Segoe"/>
              </a:defRPr>
            </a:lvl1pPr>
            <a:lvl2pPr>
              <a:defRPr sz="2000">
                <a:solidFill>
                  <a:schemeClr val="tx1">
                    <a:lumMod val="65000"/>
                    <a:lumOff val="35000"/>
                  </a:schemeClr>
                </a:solidFill>
                <a:latin typeface="Segoe"/>
                <a:cs typeface="Segoe"/>
              </a:defRPr>
            </a:lvl2pPr>
            <a:lvl3pPr>
              <a:defRPr sz="1800">
                <a:solidFill>
                  <a:schemeClr val="tx1">
                    <a:lumMod val="65000"/>
                    <a:lumOff val="35000"/>
                  </a:schemeClr>
                </a:solidFill>
                <a:latin typeface="Segoe"/>
                <a:cs typeface="Segoe"/>
              </a:defRPr>
            </a:lvl3pPr>
            <a:lvl4pPr>
              <a:defRPr sz="1600">
                <a:solidFill>
                  <a:schemeClr val="tx1">
                    <a:lumMod val="65000"/>
                    <a:lumOff val="35000"/>
                  </a:schemeClr>
                </a:solidFill>
                <a:latin typeface="Segoe"/>
                <a:cs typeface="Segoe"/>
              </a:defRPr>
            </a:lvl4pPr>
            <a:lvl5pPr>
              <a:defRPr sz="1600">
                <a:solidFill>
                  <a:schemeClr val="tx1">
                    <a:lumMod val="65000"/>
                    <a:lumOff val="35000"/>
                  </a:schemeClr>
                </a:solidFill>
                <a:latin typeface="Segoe"/>
                <a:cs typeface="Segoe"/>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0381" y="2655282"/>
            <a:ext cx="3901644" cy="3213705"/>
          </a:xfrm>
        </p:spPr>
        <p:txBody>
          <a:bodyPr/>
          <a:lstStyle>
            <a:lvl1pPr marL="0" indent="0">
              <a:buNone/>
              <a:defRPr sz="16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3"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none">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282053857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4"/>
          </p:nvPr>
        </p:nvSpPr>
        <p:spPr>
          <a:xfrm>
            <a:off x="84695" y="6394833"/>
            <a:ext cx="2844800" cy="365125"/>
          </a:xfrm>
          <a:prstGeom prst="rect">
            <a:avLst/>
          </a:prstGeom>
        </p:spPr>
        <p:txBody>
          <a:bodyPr vert="horz" lIns="91440" tIns="45720" rIns="91440" bIns="45720" rtlCol="0" anchor="ctr"/>
          <a:lstStyle>
            <a:lvl1pPr algn="l">
              <a:defRPr sz="1200" b="1" i="0">
                <a:solidFill>
                  <a:schemeClr val="tx1">
                    <a:tint val="75000"/>
                  </a:schemeClr>
                </a:solidFill>
                <a:latin typeface="Segoe"/>
                <a:cs typeface="Segoe"/>
              </a:defRPr>
            </a:lvl1pPr>
          </a:lstStyle>
          <a:p>
            <a:fld id="{2062FEF5-9C0C-7644-AFB8-36CEBEB72585}" type="slidenum">
              <a:rPr lang="en-US" smtClean="0"/>
              <a:t>‹#›</a:t>
            </a:fld>
            <a:endParaRPr lang="en-US"/>
          </a:p>
        </p:txBody>
      </p:sp>
    </p:spTree>
    <p:extLst>
      <p:ext uri="{BB962C8B-B14F-4D97-AF65-F5344CB8AC3E}">
        <p14:creationId val="134372411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7" r:id="rId4"/>
    <p:sldLayoutId id="2147483652" r:id="rId5"/>
    <p:sldLayoutId id="2147483658" r:id="rId6"/>
    <p:sldLayoutId id="2147483654" r:id="rId7"/>
    <p:sldLayoutId id="2147483659" r:id="rId8"/>
    <p:sldLayoutId id="2147483656" r:id="rId9"/>
    <p:sldLayoutId id="2147483660" r:id="rId10"/>
    <p:sldLayoutId id="2147483661" r:id="rId11"/>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ctrTitle"/>
          </p:nvPr>
        </p:nvSpPr>
        <p:spPr>
          <a:xfrm>
            <a:off x="1992548" y="1620997"/>
            <a:ext cx="9746874" cy="1974411"/>
          </a:xfrm>
        </p:spPr>
        <p:txBody>
          <a:bodyPr>
            <a:normAutofit fontScale="90000"/>
          </a:bodyPr>
          <a:lstStyle/>
          <a:p>
            <a:r>
              <a:rPr lang="en-US" sz="3900" b="0"/>
              <a:t>Long-Term Management of Patients on Dialysis</a:t>
            </a:r>
            <a:br>
              <a:rPr lang="en-US" sz="4000"/>
            </a:br>
            <a:r>
              <a:rPr lang="en-US" sz="4400"/>
              <a:t>Anemia, Iron, and Erythropoietic-Stimulating Agents</a:t>
            </a:r>
          </a:p>
        </p:txBody>
      </p:sp>
      <p:sp>
        <p:nvSpPr>
          <p:cNvPr id="3" name="Subtitle 2"/>
          <p:cNvSpPr>
            <a:spLocks noGrp="1" noSelect="1" noMove="1" noResize="1" noTextEdit="1"/>
          </p:cNvSpPr>
          <p:nvPr>
            <p:ph type="subTitle" idx="1"/>
          </p:nvPr>
        </p:nvSpPr>
        <p:spPr>
          <a:xfrm>
            <a:off x="1995566" y="3441030"/>
            <a:ext cx="6277841" cy="1655762"/>
          </a:xfrm>
        </p:spPr>
        <p:txBody>
          <a:bodyPr>
            <a:normAutofit/>
          </a:bodyPr>
          <a:lstStyle/>
          <a:p>
            <a:r>
              <a:rPr lang="en-US" sz="3000" b="1"/>
              <a:t>Jeffrey S. Berns, MD, FASN</a:t>
            </a:r>
          </a:p>
          <a:p>
            <a:r>
              <a:rPr lang="en-US" sz="3000"/>
              <a:t>Perelman School of Medicine at the University of Pennsylvania </a:t>
            </a:r>
          </a:p>
        </p:txBody>
      </p:sp>
      <p:sp>
        <p:nvSpPr>
          <p:cNvPr id="4" name="TextBox 3">
            <a:extLst>
              <a:ext uri="{FF2B5EF4-FFF2-40B4-BE49-F238E27FC236}">
                <a16:creationId xmlns:a16="http://schemas.microsoft.com/office/drawing/2014/main" id="{B9CE7777-85E6-4F55-BE2E-3EB6CD727506}"/>
              </a:ext>
            </a:extLst>
          </p:cNvPr>
          <p:cNvSpPr txBox="1">
            <a:spLocks noSelect="1" noMove="1" noResize="1" noTextEdit="1"/>
          </p:cNvSpPr>
          <p:nvPr/>
        </p:nvSpPr>
        <p:spPr>
          <a:xfrm>
            <a:off x="1528757" y="700090"/>
            <a:ext cx="9291637" cy="707886"/>
          </a:xfrm>
          <a:prstGeom prst="rect">
            <a:avLst/>
          </a:prstGeom>
          <a:noFill/>
        </p:spPr>
        <p:txBody>
          <a:bodyPr wrap="square" rtlCol="0">
            <a:spAutoFit/>
          </a:bodyPr>
          <a:lstStyle/>
          <a:p>
            <a:r>
              <a:rPr lang="en-US" sz="4000">
                <a:solidFill>
                  <a:schemeClr val="bg1"/>
                </a:solidFill>
                <a:latin typeface="Gotham Black" pitchFamily="50" charset="0"/>
              </a:rPr>
              <a:t>Dialysis Core Curriculum 2021 </a:t>
            </a:r>
          </a:p>
        </p:txBody>
      </p:sp>
    </p:spTree>
    <p:extLst>
      <p:ext uri="{BB962C8B-B14F-4D97-AF65-F5344CB8AC3E}">
        <p14:creationId val="221192604"/>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6667" y="702304"/>
            <a:ext cx="10515600" cy="1082404"/>
          </a:xfrm>
        </p:spPr>
        <p:txBody>
          <a:bodyPr/>
          <a:lstStyle/>
          <a:p>
            <a:r>
              <a:rPr lang="en-US"/>
              <a:t>Iron Deficiency</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6667" y="1618910"/>
            <a:ext cx="10958666" cy="3388471"/>
          </a:xfrm>
        </p:spPr>
        <p:txBody>
          <a:bodyPr>
            <a:noAutofit/>
          </a:bodyPr>
          <a:lstStyle/>
          <a:p>
            <a:pPr>
              <a:spcBef>
                <a:spcPts val="600"/>
              </a:spcBef>
            </a:pPr>
            <a:r>
              <a:rPr lang="en-US">
                <a:latin typeface="Arial" panose="020b0604020202020204" pitchFamily="34" charset="0"/>
                <a:cs typeface="Arial" panose="020b0604020202020204" pitchFamily="34" charset="0"/>
              </a:rPr>
              <a:t>Iron is needed to for erythropoiesis and Hgb synthesis.</a:t>
            </a:r>
          </a:p>
          <a:p>
            <a:pPr>
              <a:spcBef>
                <a:spcPts val="600"/>
              </a:spcBef>
            </a:pPr>
            <a:r>
              <a:rPr lang="en-US">
                <a:latin typeface="Arial" panose="020b0604020202020204" pitchFamily="34" charset="0"/>
                <a:cs typeface="Arial" panose="020b0604020202020204" pitchFamily="34" charset="0"/>
              </a:rPr>
              <a:t>“True” iron deficiency: inadequate total body and bone marrow iron stores</a:t>
            </a:r>
          </a:p>
          <a:p>
            <a:pPr>
              <a:spcBef>
                <a:spcPts val="600"/>
              </a:spcBef>
            </a:pPr>
            <a:r>
              <a:rPr lang="en-US">
                <a:latin typeface="Arial" panose="020b0604020202020204" pitchFamily="34" charset="0"/>
                <a:cs typeface="Arial" panose="020b0604020202020204" pitchFamily="34" charset="0"/>
              </a:rPr>
              <a:t>“Functional” iron deficiency: adequate or increased iron stores sequestered in reticuloendothelial cells and not available for erythropoiesis</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Associated with infection and/or inflammation</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Mediated by various inflammatory cytokines and abnormality in iron regulatory protein hepcidin</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May also be seen in patients with ESAs driving erythropoiesis faster than iron can be mobilized</a:t>
            </a:r>
          </a:p>
          <a:p>
            <a:pPr>
              <a:spcBef>
                <a:spcPts val="600"/>
              </a:spcBef>
            </a:pP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469170273"/>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20455" y="703092"/>
            <a:ext cx="10515600" cy="1078992"/>
          </a:xfrm>
        </p:spPr>
        <p:txBody>
          <a:bodyPr/>
          <a:lstStyle/>
          <a:p>
            <a:r>
              <a:rPr lang="en-US"/>
              <a:t>Hepcidin and Iron Homeostasis</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20455" y="1611395"/>
            <a:ext cx="10951090" cy="4500981"/>
          </a:xfrm>
        </p:spPr>
        <p:txBody>
          <a:bodyPr>
            <a:noAutofit/>
          </a:bodyPr>
          <a:lstStyle/>
          <a:p>
            <a:pPr>
              <a:spcBef>
                <a:spcPts val="300"/>
              </a:spcBef>
            </a:pPr>
            <a:r>
              <a:rPr lang="en-US" sz="2400">
                <a:latin typeface="Arial" panose="020b0604020202020204" pitchFamily="34" charset="0"/>
                <a:cs typeface="Arial" panose="020b0604020202020204" pitchFamily="34" charset="0"/>
              </a:rPr>
              <a:t>“Master regulator” of iron metabolism</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25 aa peptide synthesized in hepatocytes</a:t>
            </a:r>
          </a:p>
          <a:p>
            <a:pPr>
              <a:spcBef>
                <a:spcPts val="300"/>
              </a:spcBef>
            </a:pPr>
            <a:r>
              <a:rPr lang="en-US" sz="2400">
                <a:latin typeface="Arial" panose="020b0604020202020204" pitchFamily="34" charset="0"/>
                <a:cs typeface="Arial" panose="020b0604020202020204" pitchFamily="34" charset="0"/>
              </a:rPr>
              <a:t>Controls iron transport by binding to cell membrane iron transport protein ferroportin</a:t>
            </a:r>
          </a:p>
          <a:p>
            <a:pPr>
              <a:spcBef>
                <a:spcPts val="300"/>
              </a:spcBef>
            </a:pPr>
            <a:r>
              <a:rPr lang="en-US" sz="2400">
                <a:latin typeface="Arial" panose="020b0604020202020204" pitchFamily="34" charset="0"/>
                <a:cs typeface="Arial" panose="020b0604020202020204" pitchFamily="34" charset="0"/>
              </a:rPr>
              <a:t>Ferroportin transports ferrous iron out of cells into circulation.</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Is only known exporter of iron from mammalian cells</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Hepcidin causes internalization and lysosomal degradation of ferroportin</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Reduces GI tract iron absorption</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Promotes iron sequestration in macrophages</a:t>
            </a:r>
          </a:p>
          <a:p>
            <a:pPr>
              <a:spcBef>
                <a:spcPts val="300"/>
              </a:spcBef>
            </a:pPr>
            <a:r>
              <a:rPr lang="en-US" sz="2400">
                <a:latin typeface="Arial" panose="020b0604020202020204" pitchFamily="34" charset="0"/>
                <a:cs typeface="Arial" panose="020b0604020202020204" pitchFamily="34" charset="0"/>
              </a:rPr>
              <a:t>Hepcidin levels are elevated in patients with CKD and ESKD.</a:t>
            </a:r>
          </a:p>
          <a:p>
            <a:pPr>
              <a:spcBef>
                <a:spcPts val="300"/>
              </a:spcBef>
            </a:pPr>
            <a:r>
              <a:rPr lang="en-US" sz="2400">
                <a:latin typeface="Arial" panose="020b0604020202020204" pitchFamily="34" charset="0"/>
                <a:cs typeface="Arial" panose="020b0604020202020204" pitchFamily="34" charset="0"/>
              </a:rPr>
              <a:t>Oral HIF prolyl hydroxylase inhibitors reduce hepcidin levels and increase iron availability and utilization.</a:t>
            </a:r>
          </a:p>
          <a:p>
            <a:pPr>
              <a:spcBef>
                <a:spcPts val="300"/>
              </a:spcBef>
            </a:pPr>
            <a:endParaRPr lang="en-US" sz="24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33676BA9-6D71-47AF-8B98-A8CEBD7243BC}"/>
              </a:ext>
            </a:extLst>
          </p:cNvPr>
          <p:cNvSpPr>
            <a:spLocks noGrp="1" noSelect="1" noMove="1" noResize="1" noTextEdit="1"/>
          </p:cNvSpPr>
          <p:nvPr>
            <p:ph type="subTitle" idx="10"/>
          </p:nvPr>
        </p:nvSpPr>
        <p:spPr/>
        <p:txBody>
          <a:bodyPr/>
          <a:lstStyle/>
          <a:p>
            <a:r>
              <a:rPr lang="en-US"/>
              <a:t>Iron deficiency</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3343292734"/>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670" y="702304"/>
            <a:ext cx="10515600" cy="1082404"/>
          </a:xfrm>
        </p:spPr>
        <p:txBody>
          <a:bodyPr/>
          <a:lstStyle/>
          <a:p>
            <a:r>
              <a:rPr lang="en-US"/>
              <a:t>Iron Deficiency</a:t>
            </a:r>
          </a:p>
        </p:txBody>
      </p:sp>
      <p:sp>
        <p:nvSpPr>
          <p:cNvPr id="3" name="Content Placeholder 2"/>
          <p:cNvSpPr>
            <a:spLocks noGrp="1" noSelect="1" noMove="1" noResize="1" noTextEdit="1"/>
          </p:cNvSpPr>
          <p:nvPr>
            <p:ph idx="1"/>
          </p:nvPr>
        </p:nvSpPr>
        <p:spPr>
          <a:xfrm>
            <a:off x="616670" y="1618913"/>
            <a:ext cx="10958660" cy="3388471"/>
          </a:xfrm>
        </p:spPr>
        <p:txBody>
          <a:bodyPr>
            <a:noAutofit/>
          </a:bodyPr>
          <a:lstStyle/>
          <a:p>
            <a:pPr>
              <a:spcBef>
                <a:spcPts val="600"/>
              </a:spcBef>
            </a:pPr>
            <a:r>
              <a:rPr lang="en-US" sz="2400">
                <a:latin typeface="Arial" panose="020b0604020202020204" pitchFamily="34" charset="0"/>
                <a:cs typeface="Arial" panose="020b0604020202020204" pitchFamily="34" charset="0"/>
              </a:rPr>
              <a:t>True iron deficiency is common among HD patients.</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Dialysis-related blood loss, blood tests, vascular access surgery, GI tract blood losses</a:t>
            </a:r>
          </a:p>
          <a:p>
            <a:pPr>
              <a:spcBef>
                <a:spcPts val="600"/>
              </a:spcBef>
            </a:pPr>
            <a:r>
              <a:rPr lang="en-US" sz="2400">
                <a:latin typeface="Arial" panose="020b0604020202020204" pitchFamily="34" charset="0"/>
                <a:cs typeface="Arial" panose="020b0604020202020204" pitchFamily="34" charset="0"/>
              </a:rPr>
              <a:t>HD patients are also more likely to have infection/inflammation and functional iron deficiency—especially with tunneled dialysis catheter, AV grafts.</a:t>
            </a:r>
          </a:p>
          <a:p>
            <a:pPr>
              <a:spcBef>
                <a:spcPts val="600"/>
              </a:spcBef>
            </a:pPr>
            <a:r>
              <a:rPr lang="en-US" sz="2400">
                <a:latin typeface="Arial" panose="020b0604020202020204" pitchFamily="34" charset="0"/>
                <a:cs typeface="Arial" panose="020b0604020202020204" pitchFamily="34" charset="0"/>
              </a:rPr>
              <a:t>True iron deficiency: TSAT &lt;20%, serum ferritin &lt;100-200 ng/ml</a:t>
            </a:r>
          </a:p>
          <a:p>
            <a:pPr>
              <a:spcBef>
                <a:spcPts val="600"/>
              </a:spcBef>
            </a:pPr>
            <a:r>
              <a:rPr lang="en-US" sz="2400">
                <a:latin typeface="Arial" panose="020b0604020202020204" pitchFamily="34" charset="0"/>
                <a:cs typeface="Arial" panose="020b0604020202020204" pitchFamily="34" charset="0"/>
              </a:rPr>
              <a:t>Functional iron deficiency: TSAT typically 15-25%, serum ferritin &gt;300-500 ng/ml </a:t>
            </a:r>
          </a:p>
          <a:p>
            <a:pPr>
              <a:spcBef>
                <a:spcPts val="600"/>
              </a:spcBef>
            </a:pPr>
            <a:r>
              <a:rPr lang="en-US" sz="2400">
                <a:latin typeface="Arial" panose="020b0604020202020204" pitchFamily="34" charset="0"/>
                <a:cs typeface="Arial" panose="020b0604020202020204" pitchFamily="34" charset="0"/>
              </a:rPr>
              <a:t>In practice, serum ferritin and TSAT are not reliable markers of bone marrow iron stores or responsiveness to IV iron.</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Empirical trial of IV iron</a:t>
            </a:r>
          </a:p>
          <a:p>
            <a:pPr>
              <a:spcBef>
                <a:spcPts val="600"/>
              </a:spcBef>
            </a:pPr>
            <a:endParaRPr lang="en-US" sz="24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312988437"/>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668" y="702304"/>
            <a:ext cx="10515600" cy="1082404"/>
          </a:xfrm>
        </p:spPr>
        <p:txBody>
          <a:bodyPr/>
          <a:lstStyle/>
          <a:p>
            <a:r>
              <a:rPr lang="en-US"/>
              <a:t>Erythropoiesis-Stimulating Agents (ESAs)</a:t>
            </a:r>
          </a:p>
        </p:txBody>
      </p:sp>
      <p:sp>
        <p:nvSpPr>
          <p:cNvPr id="3" name="Content Placeholder 2"/>
          <p:cNvSpPr>
            <a:spLocks noGrp="1" noSelect="1" noMove="1" noResize="1" noTextEdit="1"/>
          </p:cNvSpPr>
          <p:nvPr>
            <p:ph idx="1"/>
          </p:nvPr>
        </p:nvSpPr>
        <p:spPr>
          <a:xfrm>
            <a:off x="616668" y="1621024"/>
            <a:ext cx="10958664" cy="3388471"/>
          </a:xfrm>
        </p:spPr>
        <p:txBody>
          <a:bodyPr>
            <a:noAutofit/>
          </a:bodyPr>
          <a:lstStyle/>
          <a:p>
            <a:pPr>
              <a:spcBef>
                <a:spcPts val="300"/>
              </a:spcBef>
            </a:pPr>
            <a:r>
              <a:rPr lang="en-US" sz="2400">
                <a:latin typeface="Arial" panose="020b0604020202020204" pitchFamily="34" charset="0"/>
                <a:cs typeface="Arial" panose="020b0604020202020204" pitchFamily="34" charset="0"/>
              </a:rPr>
              <a:t>Epoetin alfa (Recombinant human erythropoietin (rHuEPO))</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EPO gene cloned 1985</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Initial clinical trials reported in 1986-1989; approved by U.S. FDA in 1989</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Same amino acid structure and biological activity as native EPO</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Contains 3 N-linked carbohydrate chains required for biological activity</a:t>
            </a:r>
          </a:p>
          <a:p>
            <a:pPr>
              <a:spcBef>
                <a:spcPts val="300"/>
              </a:spcBef>
            </a:pPr>
            <a:r>
              <a:rPr lang="en-US" sz="2400">
                <a:latin typeface="Arial" panose="020b0604020202020204" pitchFamily="34" charset="0"/>
                <a:cs typeface="Arial" panose="020b0604020202020204" pitchFamily="34" charset="0"/>
              </a:rPr>
              <a:t>Darbepoetin alfa</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Super-sialylated analog of rHuEPO</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5 N-linked carbohydrate chains</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5 amino acid substitutions to EPO peptide backbone distant from receptor-binding domain</a:t>
            </a:r>
          </a:p>
          <a:p>
            <a:pPr marL="796925" lvl="1" indent="-339725">
              <a:spcBef>
                <a:spcPts val="300"/>
              </a:spcBef>
              <a:buFont typeface="Courier New" panose="02070309020205020404" pitchFamily="49" charset="0"/>
              <a:buChar char="o"/>
            </a:pPr>
            <a:r>
              <a:rPr lang="en-US" sz="2000">
                <a:latin typeface="Arial" panose="020b0604020202020204" pitchFamily="34" charset="0"/>
                <a:cs typeface="Arial" panose="020b0604020202020204" pitchFamily="34" charset="0"/>
              </a:rPr>
              <a:t>Binds to EPO-receptor with same mechanism of action; longer duration of action than epoetin</a:t>
            </a:r>
            <a:endParaRPr lang="en-US" sz="2400">
              <a:latin typeface="Arial" panose="020b0604020202020204" pitchFamily="34" charset="0"/>
              <a:cs typeface="Arial" panose="020b0604020202020204" pitchFamily="34" charset="0"/>
            </a:endParaRPr>
          </a:p>
          <a:p>
            <a:pPr>
              <a:spcBef>
                <a:spcPts val="300"/>
              </a:spcBef>
            </a:pPr>
            <a:endParaRPr lang="en-US" sz="2400">
              <a:latin typeface="Arial" panose="020b0604020202020204" pitchFamily="34" charset="0"/>
              <a:cs typeface="Arial" panose="020b0604020202020204" pitchFamily="34" charset="0"/>
            </a:endParaRPr>
          </a:p>
          <a:p>
            <a:pPr>
              <a:spcBef>
                <a:spcPts val="300"/>
              </a:spcBef>
            </a:pPr>
            <a:endParaRPr lang="en-US" sz="24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350741414"/>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667" y="702519"/>
            <a:ext cx="10515600" cy="1082404"/>
          </a:xfrm>
        </p:spPr>
        <p:txBody>
          <a:bodyPr/>
          <a:lstStyle/>
          <a:p>
            <a:r>
              <a:rPr lang="en-US"/>
              <a:t>Erythropoiesis-Stimulating Agents (ESAs)</a:t>
            </a:r>
          </a:p>
        </p:txBody>
      </p:sp>
      <p:sp>
        <p:nvSpPr>
          <p:cNvPr id="3" name="Content Placeholder 2"/>
          <p:cNvSpPr>
            <a:spLocks noGrp="1" noSelect="1" noMove="1" noResize="1" noTextEdit="1"/>
          </p:cNvSpPr>
          <p:nvPr>
            <p:ph idx="1"/>
          </p:nvPr>
        </p:nvSpPr>
        <p:spPr>
          <a:xfrm>
            <a:off x="616667" y="1617801"/>
            <a:ext cx="10958666" cy="3388471"/>
          </a:xfrm>
        </p:spPr>
        <p:txBody>
          <a:bodyPr>
            <a:noAutofit/>
          </a:bodyPr>
          <a:lstStyle/>
          <a:p>
            <a:pPr>
              <a:spcBef>
                <a:spcPts val="600"/>
              </a:spcBef>
            </a:pPr>
            <a:r>
              <a:rPr lang="en-US">
                <a:latin typeface="Arial" panose="020b0604020202020204" pitchFamily="34" charset="0"/>
                <a:cs typeface="Arial" panose="020b0604020202020204" pitchFamily="34" charset="0"/>
              </a:rPr>
              <a:t>Methoxy polyethylene glycol-epoetin beta</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Pegylated ESA; longer duration of action than epoetin or darbepoetin</a:t>
            </a:r>
          </a:p>
          <a:p>
            <a:pPr lvl="2">
              <a:spcBef>
                <a:spcPts val="600"/>
              </a:spcBef>
            </a:pPr>
            <a:r>
              <a:rPr lang="en-US" sz="2400">
                <a:latin typeface="Arial" panose="020b0604020202020204" pitchFamily="34" charset="0"/>
                <a:cs typeface="Arial" panose="020b0604020202020204" pitchFamily="34" charset="0"/>
              </a:rPr>
              <a:t>Also called continuous erythropoietin receptor activator (CERA)</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Approved in U.S. in 2007 but only recently available</a:t>
            </a:r>
          </a:p>
          <a:p>
            <a:pPr>
              <a:spcBef>
                <a:spcPts val="600"/>
              </a:spcBef>
            </a:pPr>
            <a:r>
              <a:rPr lang="en-US">
                <a:latin typeface="Arial" panose="020b0604020202020204" pitchFamily="34" charset="0"/>
                <a:cs typeface="Arial" panose="020b0604020202020204" pitchFamily="34" charset="0"/>
              </a:rPr>
              <a:t>Epoetin alfa-epbx</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First “biosimilar” ESA available in the U.S. (approved 2018)</a:t>
            </a:r>
          </a:p>
          <a:p>
            <a:pPr lvl="2">
              <a:spcBef>
                <a:spcPts val="600"/>
              </a:spcBef>
            </a:pPr>
            <a:r>
              <a:rPr lang="en-US" sz="2400">
                <a:latin typeface="Arial" panose="020b0604020202020204" pitchFamily="34" charset="0"/>
                <a:cs typeface="Arial" panose="020b0604020202020204" pitchFamily="34" charset="0"/>
              </a:rPr>
              <a:t>A biologic product “highly similar to the reference or originator biologic product” with no clinically meaningful differences in terms of the safety, purity, and potency </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826997307"/>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668" y="702304"/>
            <a:ext cx="10515600" cy="1082404"/>
          </a:xfrm>
        </p:spPr>
        <p:txBody>
          <a:bodyPr/>
          <a:lstStyle/>
          <a:p>
            <a:r>
              <a:rPr lang="en-US"/>
              <a:t>Hemoglobin Target</a:t>
            </a:r>
          </a:p>
        </p:txBody>
      </p:sp>
      <p:sp>
        <p:nvSpPr>
          <p:cNvPr id="3" name="Content Placeholder 2"/>
          <p:cNvSpPr>
            <a:spLocks noGrp="1" noSelect="1" noMove="1" noResize="1" noTextEdit="1"/>
          </p:cNvSpPr>
          <p:nvPr>
            <p:ph idx="1"/>
          </p:nvPr>
        </p:nvSpPr>
        <p:spPr>
          <a:xfrm>
            <a:off x="616668" y="1621024"/>
            <a:ext cx="10958664" cy="3388471"/>
          </a:xfrm>
        </p:spPr>
        <p:txBody>
          <a:bodyPr>
            <a:noAutofit/>
          </a:bodyPr>
          <a:lstStyle/>
          <a:p>
            <a:pPr>
              <a:spcBef>
                <a:spcPts val="600"/>
              </a:spcBef>
            </a:pPr>
            <a:r>
              <a:rPr lang="en-US" sz="2400">
                <a:latin typeface="Arial" panose="020b0604020202020204" pitchFamily="34" charset="0"/>
                <a:cs typeface="Arial" panose="020b0604020202020204" pitchFamily="34" charset="0"/>
              </a:rPr>
              <a:t>When epoetin was first approved for use in patients with ESKD, typical Hgb concentration in chronic HD patients was ~5-7 g/dl.</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Average transfusion rate ~0.5 units packed red blood cells per patient per month</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Transfusion-related iron overload was common</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Injectable androgens used to stimulate erythropoiesis</a:t>
            </a:r>
          </a:p>
          <a:p>
            <a:pPr>
              <a:spcBef>
                <a:spcPts val="600"/>
              </a:spcBef>
            </a:pPr>
            <a:r>
              <a:rPr lang="en-US" sz="2400">
                <a:latin typeface="Arial" panose="020b0604020202020204" pitchFamily="34" charset="0"/>
                <a:cs typeface="Arial" panose="020b0604020202020204" pitchFamily="34" charset="0"/>
              </a:rPr>
              <a:t>ESAs quickly and markedly reduced transfusion needs.</a:t>
            </a:r>
          </a:p>
          <a:p>
            <a:pPr>
              <a:spcBef>
                <a:spcPts val="600"/>
              </a:spcBef>
            </a:pPr>
            <a:r>
              <a:rPr lang="en-US" sz="2400">
                <a:latin typeface="Arial" panose="020b0604020202020204" pitchFamily="34" charset="0"/>
                <a:cs typeface="Arial" panose="020b0604020202020204" pitchFamily="34" charset="0"/>
              </a:rPr>
              <a:t>Initial studies demonstrated clinical improvement with increase in Hgb levels to 9-10 g/dl range.</a:t>
            </a:r>
          </a:p>
          <a:p>
            <a:pPr>
              <a:spcBef>
                <a:spcPts val="600"/>
              </a:spcBef>
            </a:pPr>
            <a:r>
              <a:rPr lang="en-US" sz="2400">
                <a:latin typeface="Arial" panose="020b0604020202020204" pitchFamily="34" charset="0"/>
                <a:cs typeface="Arial" panose="020b0604020202020204" pitchFamily="34" charset="0"/>
              </a:rPr>
              <a:t>Retrospective studies indicated lower hospitalization, reduced left ventricular hypertrophy, improved quality of life, and lower mortality associated with higher Hgb concentrations.</a:t>
            </a:r>
          </a:p>
          <a:p>
            <a:pPr>
              <a:spcBef>
                <a:spcPts val="600"/>
              </a:spcBef>
            </a:pPr>
            <a:endParaRPr lang="en-US" sz="24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112942994"/>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670" y="702304"/>
            <a:ext cx="10515600" cy="1082404"/>
          </a:xfrm>
        </p:spPr>
        <p:txBody>
          <a:bodyPr/>
          <a:lstStyle/>
          <a:p>
            <a:r>
              <a:rPr lang="en-US"/>
              <a:t>Hemoglobin Target</a:t>
            </a:r>
          </a:p>
        </p:txBody>
      </p:sp>
      <p:sp>
        <p:nvSpPr>
          <p:cNvPr id="3" name="Content Placeholder 2"/>
          <p:cNvSpPr>
            <a:spLocks noGrp="1" noSelect="1" noMove="1" noResize="1" noTextEdit="1"/>
          </p:cNvSpPr>
          <p:nvPr>
            <p:ph idx="1"/>
          </p:nvPr>
        </p:nvSpPr>
        <p:spPr>
          <a:xfrm>
            <a:off x="614912" y="1618910"/>
            <a:ext cx="10960417" cy="3388471"/>
          </a:xfrm>
        </p:spPr>
        <p:txBody>
          <a:bodyPr>
            <a:noAutofit/>
          </a:bodyPr>
          <a:lstStyle/>
          <a:p>
            <a:pPr>
              <a:spcBef>
                <a:spcPts val="600"/>
              </a:spcBef>
            </a:pPr>
            <a:r>
              <a:rPr lang="en-US" sz="2000">
                <a:latin typeface="Arial" panose="020b0604020202020204" pitchFamily="34" charset="0"/>
                <a:cs typeface="Arial" panose="020b0604020202020204" pitchFamily="34" charset="0"/>
              </a:rPr>
              <a:t>Randomized Controlled Trials (RCTs) comparing ESA-treated hemodialysis and CKD patients with higher vs. lower Hgb targets and one RCT comparing darbepoetin vs. placebo did not find benefit of Hgb levels of ~ 2-13 g/dl compared to Hgb levels of 9-11 g/dl.</a:t>
            </a:r>
          </a:p>
          <a:p>
            <a:pPr>
              <a:spcBef>
                <a:spcPts val="600"/>
              </a:spcBef>
            </a:pPr>
            <a:r>
              <a:rPr lang="en-US" sz="2000">
                <a:latin typeface="Arial" panose="020b0604020202020204" pitchFamily="34" charset="0"/>
                <a:cs typeface="Arial" panose="020b0604020202020204" pitchFamily="34" charset="0"/>
              </a:rPr>
              <a:t>Quality-of-life benefits with higher Hgb levels were variable and, if present, tended to be of questionable clinical significance.</a:t>
            </a:r>
          </a:p>
          <a:p>
            <a:pPr>
              <a:spcBef>
                <a:spcPts val="600"/>
              </a:spcBef>
            </a:pPr>
            <a:r>
              <a:rPr lang="en-US" sz="2000">
                <a:latin typeface="Arial" panose="020b0604020202020204" pitchFamily="34" charset="0"/>
                <a:cs typeface="Arial" panose="020b0604020202020204" pitchFamily="34" charset="0"/>
              </a:rPr>
              <a:t>Transfusion rates reduced 18-40% (but not eliminated)</a:t>
            </a:r>
          </a:p>
          <a:p>
            <a:pPr>
              <a:spcBef>
                <a:spcPts val="600"/>
              </a:spcBef>
            </a:pPr>
            <a:r>
              <a:rPr lang="en-US" sz="2000">
                <a:latin typeface="Arial" panose="020b0604020202020204" pitchFamily="34" charset="0"/>
                <a:cs typeface="Arial" panose="020b0604020202020204" pitchFamily="34" charset="0"/>
              </a:rPr>
              <a:t>Risks associated with higher Hgb levels and/or higher ESA doses needed to achieve the higher Hgb levels</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Hypertension</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HD access clotting and other thromboembolic disease</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Stroke</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Cancer-associated mortality</a:t>
            </a:r>
          </a:p>
          <a:p>
            <a:pPr>
              <a:spcBef>
                <a:spcPts val="600"/>
              </a:spcBef>
            </a:pPr>
            <a:endParaRPr lang="en-US" sz="20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521648184"/>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8091" y="706577"/>
            <a:ext cx="10515600" cy="1078992"/>
          </a:xfrm>
        </p:spPr>
        <p:txBody>
          <a:bodyPr>
            <a:normAutofit/>
          </a:bodyPr>
          <a:lstStyle/>
          <a:p>
            <a:r>
              <a:rPr lang="en-US" sz="4000">
                <a:solidFill>
                  <a:schemeClr val="accent3"/>
                </a:solidFill>
              </a:rPr>
              <a:t>Findings for RCTs of ESAs in CKD and ESRD</a:t>
            </a:r>
          </a:p>
        </p:txBody>
      </p:sp>
      <p:sp>
        <p:nvSpPr>
          <p:cNvPr id="3" name="Content Placeholder 2"/>
          <p:cNvSpPr>
            <a:spLocks noGrp="1" noSelect="1" noMove="1" noResize="1" noTextEdit="1"/>
          </p:cNvSpPr>
          <p:nvPr>
            <p:ph idx="4294967295"/>
          </p:nvPr>
        </p:nvSpPr>
        <p:spPr>
          <a:xfrm>
            <a:off x="618091" y="1612769"/>
            <a:ext cx="10955818" cy="4485489"/>
          </a:xfrm>
        </p:spPr>
        <p:txBody>
          <a:bodyPr>
            <a:noAutofit/>
          </a:bodyPr>
          <a:lstStyle/>
          <a:p>
            <a:r>
              <a:rPr lang="en-US" sz="2400">
                <a:solidFill>
                  <a:schemeClr val="tx1">
                    <a:lumMod val="65000"/>
                    <a:lumOff val="35000"/>
                  </a:schemeClr>
                </a:solidFill>
                <a:latin typeface="Arial" panose="020b0604020202020204" pitchFamily="34" charset="0"/>
                <a:cs typeface="Arial" panose="020b0604020202020204" pitchFamily="34" charset="0"/>
              </a:rPr>
              <a:t>In middle-aged patients with CKD and DM and/ or extensive CVD burden, targeting Hgb levels ~13 g/dL with ESA appears to cause harm</a:t>
            </a:r>
          </a:p>
          <a:p>
            <a:r>
              <a:rPr lang="en-US" sz="2400">
                <a:solidFill>
                  <a:schemeClr val="tx1">
                    <a:lumMod val="65000"/>
                    <a:lumOff val="35000"/>
                  </a:schemeClr>
                </a:solidFill>
                <a:latin typeface="Arial" panose="020b0604020202020204" pitchFamily="34" charset="0"/>
                <a:cs typeface="Arial" panose="020b0604020202020204" pitchFamily="34" charset="0"/>
              </a:rPr>
              <a:t>In middle-aged patients with CKD and DM and/ or extensive CVD burden, using an ESA to keep Hgb &gt;9-10 g/dL is no worse than higher Hgb levels</a:t>
            </a:r>
          </a:p>
          <a:p>
            <a:pPr marL="796925" lvl="1" indent="-339725">
              <a:spcBef>
                <a:spcPts val="1000"/>
              </a:spcBef>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Any QoL benefit of higher Hgb appears to be inconsistent and of uncertain clinical benefit.</a:t>
            </a:r>
          </a:p>
          <a:p>
            <a:r>
              <a:rPr lang="en-US" sz="2400">
                <a:solidFill>
                  <a:schemeClr val="tx1">
                    <a:lumMod val="65000"/>
                    <a:lumOff val="35000"/>
                  </a:schemeClr>
                </a:solidFill>
                <a:latin typeface="Arial" panose="020b0604020202020204" pitchFamily="34" charset="0"/>
                <a:cs typeface="Arial" panose="020b0604020202020204" pitchFamily="34" charset="0"/>
              </a:rPr>
              <a:t>Early response to ESA predicts outcome</a:t>
            </a:r>
          </a:p>
          <a:p>
            <a:r>
              <a:rPr lang="en-US" sz="2400">
                <a:solidFill>
                  <a:schemeClr val="tx1">
                    <a:lumMod val="65000"/>
                    <a:lumOff val="35000"/>
                  </a:schemeClr>
                </a:solidFill>
                <a:latin typeface="Arial" panose="020b0604020202020204" pitchFamily="34" charset="0"/>
                <a:cs typeface="Arial" panose="020b0604020202020204" pitchFamily="34" charset="0"/>
              </a:rPr>
              <a:t>Risks: hypertension, AV access, and other thrombotic events, stroke, cancer-associated mortality</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966274736"/>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3240" y="702477"/>
            <a:ext cx="11578760" cy="1078992"/>
          </a:xfrm>
        </p:spPr>
        <p:txBody>
          <a:bodyPr>
            <a:noAutofit/>
          </a:bodyPr>
          <a:lstStyle/>
          <a:p>
            <a:r>
              <a:rPr lang="en-US" sz="3000">
                <a:solidFill>
                  <a:schemeClr val="accent3"/>
                </a:solidFill>
              </a:rPr>
              <a:t>FDA Black Box Warning on ESAs for Patients with CKD/ESKD</a:t>
            </a:r>
          </a:p>
        </p:txBody>
      </p:sp>
      <p:sp>
        <p:nvSpPr>
          <p:cNvPr id="3" name="Content Placeholder 2"/>
          <p:cNvSpPr>
            <a:spLocks noGrp="1" noSelect="1" noMove="1" noResize="1" noTextEdit="1"/>
          </p:cNvSpPr>
          <p:nvPr>
            <p:ph idx="4294967295"/>
          </p:nvPr>
        </p:nvSpPr>
        <p:spPr>
          <a:xfrm>
            <a:off x="619797" y="1611342"/>
            <a:ext cx="10958963" cy="4610254"/>
          </a:xfrm>
        </p:spPr>
        <p:txBody>
          <a:bodyPr>
            <a:noAutofit/>
          </a:bodyPr>
          <a:lstStyle/>
          <a:p>
            <a:pPr>
              <a:spcBef>
                <a:spcPts val="600"/>
              </a:spcBef>
            </a:pPr>
            <a:r>
              <a:rPr lang="en-US" sz="2400" b="1">
                <a:solidFill>
                  <a:schemeClr val="tx1">
                    <a:lumMod val="65000"/>
                    <a:lumOff val="35000"/>
                  </a:schemeClr>
                </a:solidFill>
                <a:latin typeface="Arial" panose="020b0604020202020204" pitchFamily="34" charset="0"/>
                <a:cs typeface="Arial" panose="020b0604020202020204" pitchFamily="34" charset="0"/>
              </a:rPr>
              <a:t>WARNING: </a:t>
            </a:r>
            <a:r>
              <a:rPr lang="en-US" sz="2400">
                <a:solidFill>
                  <a:schemeClr val="tx1">
                    <a:lumMod val="65000"/>
                    <a:lumOff val="35000"/>
                  </a:schemeClr>
                </a:solidFill>
                <a:latin typeface="Arial" panose="020b0604020202020204" pitchFamily="34" charset="0"/>
                <a:cs typeface="Arial" panose="020b0604020202020204" pitchFamily="34" charset="0"/>
              </a:rPr>
              <a:t>ESAs INCREASE THE RISK OF DEATH, MYOCARDIAL INFARCTION, STROKE, VENOUS THROMBOEMBOLISM, THROMBOSIS OF VASCULAR ACCESS AND TUMOR PROGRESSION OR RECURRENCE </a:t>
            </a:r>
          </a:p>
          <a:p>
            <a:pPr>
              <a:spcBef>
                <a:spcPts val="600"/>
              </a:spcBef>
            </a:pPr>
            <a:r>
              <a:rPr lang="en-US" sz="2400">
                <a:solidFill>
                  <a:schemeClr val="tx1">
                    <a:lumMod val="65000"/>
                    <a:lumOff val="35000"/>
                  </a:schemeClr>
                </a:solidFill>
                <a:latin typeface="Arial" panose="020b0604020202020204" pitchFamily="34" charset="0"/>
                <a:cs typeface="Arial" panose="020b0604020202020204" pitchFamily="34" charset="0"/>
              </a:rPr>
              <a:t>In controlled trials, patients experienced greater risks for death, serious adverse cardiovascular reactions, and stroke when administered ESAs to target a hemoglobin level of greater than 11 g/dL. </a:t>
            </a:r>
          </a:p>
          <a:p>
            <a:pPr>
              <a:spcBef>
                <a:spcPts val="600"/>
              </a:spcBef>
            </a:pPr>
            <a:r>
              <a:rPr lang="en-US" sz="2400">
                <a:solidFill>
                  <a:schemeClr val="tx1">
                    <a:lumMod val="65000"/>
                    <a:lumOff val="35000"/>
                  </a:schemeClr>
                </a:solidFill>
                <a:latin typeface="Arial" panose="020b0604020202020204" pitchFamily="34" charset="0"/>
                <a:cs typeface="Arial" panose="020b0604020202020204" pitchFamily="34" charset="0"/>
              </a:rPr>
              <a:t>No trial has identified a hemoglobin target level, ESA dose, or dosing strategy that does not increase these risks. </a:t>
            </a:r>
          </a:p>
          <a:p>
            <a:pPr>
              <a:spcBef>
                <a:spcPts val="600"/>
              </a:spcBef>
            </a:pPr>
            <a:r>
              <a:rPr lang="en-US" sz="2400">
                <a:solidFill>
                  <a:schemeClr val="tx1">
                    <a:lumMod val="65000"/>
                    <a:lumOff val="35000"/>
                  </a:schemeClr>
                </a:solidFill>
                <a:latin typeface="Arial" panose="020b0604020202020204" pitchFamily="34" charset="0"/>
                <a:cs typeface="Arial" panose="020b0604020202020204" pitchFamily="34" charset="0"/>
              </a:rPr>
              <a:t>Use the lowest ESA dose sufficient to reduce the need for red blood cell (RBC) transfusions. </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90758658"/>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667" y="697872"/>
            <a:ext cx="10515600" cy="1082404"/>
          </a:xfrm>
        </p:spPr>
        <p:txBody>
          <a:bodyPr/>
          <a:lstStyle/>
          <a:p>
            <a:r>
              <a:rPr lang="en-US"/>
              <a:t>ESA Hyporesponsiveness</a:t>
            </a:r>
          </a:p>
        </p:txBody>
      </p:sp>
      <p:sp>
        <p:nvSpPr>
          <p:cNvPr id="3" name="Content Placeholder 2"/>
          <p:cNvSpPr>
            <a:spLocks noGrp="1" noSelect="1" noMove="1" noResize="1" noTextEdit="1"/>
          </p:cNvSpPr>
          <p:nvPr>
            <p:ph idx="1"/>
          </p:nvPr>
        </p:nvSpPr>
        <p:spPr>
          <a:xfrm>
            <a:off x="614917" y="1614823"/>
            <a:ext cx="10960415" cy="3388471"/>
          </a:xfrm>
        </p:spPr>
        <p:txBody>
          <a:bodyPr>
            <a:noAutofit/>
          </a:bodyPr>
          <a:lstStyle/>
          <a:p>
            <a:r>
              <a:rPr lang="en-US" sz="2000">
                <a:latin typeface="Arial" panose="020b0604020202020204" pitchFamily="34" charset="0"/>
                <a:cs typeface="Arial" panose="020b0604020202020204" pitchFamily="34" charset="0"/>
              </a:rPr>
              <a:t>ESA resistance is rare; but relative hyporesponsiveness—which has been variably defined—is common and associated with poorer patient outcomes.</a:t>
            </a:r>
          </a:p>
          <a:p>
            <a:r>
              <a:rPr lang="en-US" sz="2000">
                <a:latin typeface="Arial" panose="020b0604020202020204" pitchFamily="34" charset="0"/>
                <a:cs typeface="Arial" panose="020b0604020202020204" pitchFamily="34" charset="0"/>
              </a:rPr>
              <a:t>KDIGO defines initial ESA hyporesponsiveness as failure to increase Hgb from baseline with one month of ESA treatment using appropriate weight-based dosing.</a:t>
            </a:r>
          </a:p>
          <a:p>
            <a:r>
              <a:rPr lang="en-US" sz="2000">
                <a:latin typeface="Arial" panose="020b0604020202020204" pitchFamily="34" charset="0"/>
                <a:cs typeface="Arial" panose="020b0604020202020204" pitchFamily="34" charset="0"/>
              </a:rPr>
              <a:t>KDIGO defines subsequent ESA hyporesponsiveness as failure to maintain previously stable Hgb (with stable ESA dose) despite 2 ESA dose increases with a 50% increase in dose from the prior stable dose.</a:t>
            </a:r>
          </a:p>
          <a:p>
            <a:r>
              <a:rPr lang="en-US" sz="2000">
                <a:latin typeface="Arial" panose="020b0604020202020204" pitchFamily="34" charset="0"/>
                <a:cs typeface="Arial" panose="020b0604020202020204" pitchFamily="34" charset="0"/>
              </a:rPr>
              <a:t>Look for a cause: iron deficiency, infection, inflammation, HD catheter, malnutrition. Take off the socks!</a:t>
            </a:r>
          </a:p>
          <a:p>
            <a:r>
              <a:rPr lang="en-US" sz="2000">
                <a:latin typeface="Arial" panose="020b0604020202020204" pitchFamily="34" charset="0"/>
                <a:cs typeface="Arial" panose="020b0604020202020204" pitchFamily="34" charset="0"/>
              </a:rPr>
              <a:t>Avoid repeated escalations in ESA dose beyond double the initial (weight-based or otherwise “reasonable”) dose or the dose at which the Hgb had been stable.</a:t>
            </a:r>
          </a:p>
          <a:p>
            <a:r>
              <a:rPr lang="en-US" sz="2000">
                <a:latin typeface="Arial" panose="020b0604020202020204" pitchFamily="34" charset="0"/>
                <a:cs typeface="Arial" panose="020b0604020202020204" pitchFamily="34" charset="0"/>
              </a:rPr>
              <a:t>Trial of IV iron, maintain some ESA, transfuse for symptoms</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763079124"/>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7A5B68E-3FDF-4881-A89A-4C31F375305A}"/>
              </a:ext>
            </a:extLst>
          </p:cNvPr>
          <p:cNvSpPr>
            <a:spLocks noGrp="1" noSelect="1" noMove="1" noResize="1" noTextEdit="1"/>
          </p:cNvSpPr>
          <p:nvPr>
            <p:ph type="title"/>
          </p:nvPr>
        </p:nvSpPr>
        <p:spPr>
          <a:xfrm>
            <a:off x="616664" y="698799"/>
            <a:ext cx="10515600" cy="1082404"/>
          </a:xfrm>
        </p:spPr>
        <p:txBody>
          <a:bodyPr/>
          <a:lstStyle/>
          <a:p>
            <a:r>
              <a:rPr lang="en-US"/>
              <a:t>Jeffrey S. Berns</a:t>
            </a:r>
          </a:p>
        </p:txBody>
      </p:sp>
      <p:sp>
        <p:nvSpPr>
          <p:cNvPr id="3" name="Content Placeholder 2">
            <a:extLst>
              <a:ext uri="{FF2B5EF4-FFF2-40B4-BE49-F238E27FC236}">
                <a16:creationId xmlns:a16="http://schemas.microsoft.com/office/drawing/2014/main" id="{8419697B-63E0-4FDD-A4F1-CAFD01F14D42}"/>
              </a:ext>
            </a:extLst>
          </p:cNvPr>
          <p:cNvSpPr>
            <a:spLocks noGrp="1" noSelect="1" noMove="1" noResize="1" noTextEdit="1"/>
          </p:cNvSpPr>
          <p:nvPr>
            <p:ph idx="1"/>
          </p:nvPr>
        </p:nvSpPr>
        <p:spPr>
          <a:xfrm>
            <a:off x="616664" y="1613897"/>
            <a:ext cx="10958672" cy="3388471"/>
          </a:xfrm>
        </p:spPr>
        <p:txBody>
          <a:bodyPr>
            <a:normAutofit/>
          </a:bodyPr>
          <a:lstStyle/>
          <a:p>
            <a:r>
              <a:rPr lang="en-US" i="1">
                <a:latin typeface="Arial" panose="020b0604020202020204" pitchFamily="34" charset="0"/>
                <a:cs typeface="Arial" panose="020b0604020202020204" pitchFamily="34" charset="0"/>
              </a:rPr>
              <a:t>Employer: </a:t>
            </a:r>
            <a:r>
              <a:rPr lang="en-US">
                <a:latin typeface="Arial" panose="020b0604020202020204" pitchFamily="34" charset="0"/>
                <a:cs typeface="Arial" panose="020b0604020202020204" pitchFamily="34" charset="0"/>
              </a:rPr>
              <a:t>Perelman School of Medicine at the University of Pennsylvania </a:t>
            </a:r>
          </a:p>
          <a:p>
            <a:r>
              <a:rPr lang="en-US" i="1">
                <a:latin typeface="Arial" panose="020b0604020202020204" pitchFamily="34" charset="0"/>
                <a:cs typeface="Arial" panose="020b0604020202020204" pitchFamily="34" charset="0"/>
              </a:rPr>
              <a:t>Honoraria:</a:t>
            </a:r>
            <a:r>
              <a:rPr lang="en-US">
                <a:latin typeface="Arial" panose="020b0604020202020204" pitchFamily="34" charset="0"/>
                <a:cs typeface="Arial" panose="020b0604020202020204" pitchFamily="34" charset="0"/>
              </a:rPr>
              <a:t> UpToDate; ABIM</a:t>
            </a:r>
          </a:p>
          <a:p>
            <a:r>
              <a:rPr lang="en-US" i="1">
                <a:latin typeface="Arial" panose="020b0604020202020204" pitchFamily="34" charset="0"/>
                <a:cs typeface="Arial" panose="020b0604020202020204" pitchFamily="34" charset="0"/>
              </a:rPr>
              <a:t>Scientific Advisor/Membership: </a:t>
            </a:r>
            <a:r>
              <a:rPr lang="en-US">
                <a:latin typeface="Arial" panose="020b0604020202020204" pitchFamily="34" charset="0"/>
                <a:cs typeface="Arial" panose="020b0604020202020204" pitchFamily="34" charset="0"/>
              </a:rPr>
              <a:t>ABIM Nephrology Subspecialty Board Chair; ABIM Council (Chair); </a:t>
            </a:r>
            <a:r>
              <a:rPr lang="en-US" i="1">
                <a:latin typeface="Arial" panose="020b0604020202020204" pitchFamily="34" charset="0"/>
                <a:cs typeface="Arial" panose="020b0604020202020204" pitchFamily="34" charset="0"/>
              </a:rPr>
              <a:t>Am J Kidney Dis</a:t>
            </a:r>
            <a:r>
              <a:rPr lang="en-US">
                <a:latin typeface="Arial" panose="020b0604020202020204" pitchFamily="34" charset="0"/>
                <a:cs typeface="Arial" panose="020b0604020202020204" pitchFamily="34" charset="0"/>
              </a:rPr>
              <a:t>, Deputy Editor</a:t>
            </a:r>
          </a:p>
        </p:txBody>
      </p:sp>
      <p:sp>
        <p:nvSpPr>
          <p:cNvPr id="4" name="Subtitle 3">
            <a:extLst>
              <a:ext uri="{FF2B5EF4-FFF2-40B4-BE49-F238E27FC236}">
                <a16:creationId xmlns:a16="http://schemas.microsoft.com/office/drawing/2014/main" id="{5F432294-39A3-4433-99B2-5F5B450A2C51}"/>
              </a:ext>
            </a:extLst>
          </p:cNvPr>
          <p:cNvSpPr>
            <a:spLocks noGrp="1" noSelect="1" noMove="1" noResize="1" noTextEdit="1"/>
          </p:cNvSpPr>
          <p:nvPr>
            <p:ph type="subTitle" idx="10"/>
          </p:nvPr>
        </p:nvSpPr>
        <p:spPr/>
        <p:txBody>
          <a:bodyPr/>
          <a:lstStyle/>
          <a:p>
            <a:r>
              <a:rPr lang="en-US"/>
              <a:t>Disclosures</a:t>
            </a:r>
          </a:p>
        </p:txBody>
      </p:sp>
      <p:sp>
        <p:nvSpPr>
          <p:cNvPr id="5" name="TextBox 4">
            <a:extLst>
              <a:ext uri="{FF2B5EF4-FFF2-40B4-BE49-F238E27FC236}">
                <a16:creationId xmlns:a16="http://schemas.microsoft.com/office/drawing/2014/main" id="{DEF90E4C-20A4-48EB-9564-7FBE8AFA10E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135715705"/>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4051" y="705776"/>
            <a:ext cx="10515600" cy="1078992"/>
          </a:xfrm>
        </p:spPr>
        <p:txBody>
          <a:bodyPr/>
          <a:lstStyle/>
          <a:p>
            <a:r>
              <a:rPr lang="en-US"/>
              <a:t>Treating Iron Deficiency in ESKD</a:t>
            </a:r>
          </a:p>
        </p:txBody>
      </p:sp>
      <p:sp>
        <p:nvSpPr>
          <p:cNvPr id="3" name="Content Placeholder 2"/>
          <p:cNvSpPr>
            <a:spLocks noGrp="1" noSelect="1" noMove="1" noResize="1" noTextEdit="1"/>
          </p:cNvSpPr>
          <p:nvPr>
            <p:ph idx="1"/>
          </p:nvPr>
        </p:nvSpPr>
        <p:spPr>
          <a:xfrm>
            <a:off x="614051" y="1611276"/>
            <a:ext cx="10963898" cy="4638853"/>
          </a:xfrm>
        </p:spPr>
        <p:txBody>
          <a:bodyPr>
            <a:noAutofit/>
          </a:bodyPr>
          <a:lstStyle/>
          <a:p>
            <a:pPr>
              <a:spcBef>
                <a:spcPts val="300"/>
              </a:spcBef>
            </a:pPr>
            <a:r>
              <a:rPr lang="en-US" sz="2400">
                <a:latin typeface="Arial" panose="020b0604020202020204" pitchFamily="34" charset="0"/>
                <a:cs typeface="Arial" panose="020b0604020202020204" pitchFamily="34" charset="0"/>
              </a:rPr>
              <a:t>Most studies have found little or no response to oral iron in HD and PD patients, so IV is generally recommended</a:t>
            </a:r>
          </a:p>
          <a:p>
            <a:pPr marL="796925" lvl="1" indent="-339725">
              <a:spcBef>
                <a:spcPts val="300"/>
              </a:spcBef>
              <a:buFont typeface="Courier New" panose="02070309020205020404" pitchFamily="49" charset="0"/>
              <a:buChar char="o"/>
            </a:pPr>
            <a:r>
              <a:rPr lang="en-US">
                <a:latin typeface="Arial" panose="020b0604020202020204" pitchFamily="34" charset="0"/>
                <a:cs typeface="Arial" panose="020b0604020202020204" pitchFamily="34" charset="0"/>
              </a:rPr>
              <a:t>Ferric citrate is a newer iron-containing phosphate binder that may be more effective than other oral iron compounds </a:t>
            </a:r>
          </a:p>
          <a:p>
            <a:pPr>
              <a:spcBef>
                <a:spcPts val="300"/>
              </a:spcBef>
            </a:pPr>
            <a:r>
              <a:rPr lang="en-US" sz="2400">
                <a:latin typeface="Arial" panose="020b0604020202020204" pitchFamily="34" charset="0"/>
                <a:cs typeface="Arial" panose="020b0604020202020204" pitchFamily="34" charset="0"/>
              </a:rPr>
              <a:t>Iron dextran </a:t>
            </a:r>
          </a:p>
          <a:p>
            <a:pPr marL="796925" lvl="1" indent="-339725">
              <a:spcBef>
                <a:spcPts val="300"/>
              </a:spcBef>
              <a:buFont typeface="Courier New" panose="02070309020205020404" pitchFamily="49" charset="0"/>
              <a:buChar char="o"/>
            </a:pPr>
            <a:r>
              <a:rPr lang="en-US">
                <a:latin typeface="Arial" panose="020b0604020202020204" pitchFamily="34" charset="0"/>
                <a:cs typeface="Arial" panose="020b0604020202020204" pitchFamily="34" charset="0"/>
              </a:rPr>
              <a:t>Test dose recommended for first administration</a:t>
            </a:r>
          </a:p>
          <a:p>
            <a:pPr>
              <a:spcBef>
                <a:spcPts val="300"/>
              </a:spcBef>
            </a:pPr>
            <a:r>
              <a:rPr lang="en-US" sz="2400">
                <a:latin typeface="Arial" panose="020b0604020202020204" pitchFamily="34" charset="0"/>
                <a:cs typeface="Arial" panose="020b0604020202020204" pitchFamily="34" charset="0"/>
              </a:rPr>
              <a:t>Sodium ferric gluconate complex</a:t>
            </a:r>
          </a:p>
          <a:p>
            <a:pPr>
              <a:spcBef>
                <a:spcPts val="300"/>
              </a:spcBef>
            </a:pPr>
            <a:r>
              <a:rPr lang="en-US" sz="2400">
                <a:latin typeface="Arial" panose="020b0604020202020204" pitchFamily="34" charset="0"/>
                <a:cs typeface="Arial" panose="020b0604020202020204" pitchFamily="34" charset="0"/>
              </a:rPr>
              <a:t>Iron sucrose</a:t>
            </a:r>
          </a:p>
          <a:p>
            <a:pPr>
              <a:spcBef>
                <a:spcPts val="300"/>
              </a:spcBef>
            </a:pPr>
            <a:r>
              <a:rPr lang="en-US" sz="2400" b="1">
                <a:latin typeface="Arial" panose="020b0604020202020204" pitchFamily="34" charset="0"/>
                <a:cs typeface="Arial" panose="020b0604020202020204" pitchFamily="34" charset="0"/>
              </a:rPr>
              <a:t>Approved for use with &gt;500 mg/dose</a:t>
            </a:r>
          </a:p>
          <a:p>
            <a:pPr>
              <a:spcBef>
                <a:spcPts val="300"/>
              </a:spcBef>
            </a:pPr>
            <a:r>
              <a:rPr lang="en-US" sz="2400">
                <a:latin typeface="Arial" panose="020b0604020202020204" pitchFamily="34" charset="0"/>
                <a:cs typeface="Arial" panose="020b0604020202020204" pitchFamily="34" charset="0"/>
              </a:rPr>
              <a:t>Ferric carboxymaltose</a:t>
            </a:r>
            <a:endParaRPr lang="en-US" sz="2400">
              <a:latin typeface="Arial" panose="020b0604020202020204" pitchFamily="34" charset="0"/>
              <a:cs typeface="Arial" panose="020b0604020202020204" pitchFamily="34" charset="0"/>
            </a:endParaRPr>
          </a:p>
          <a:p>
            <a:pPr>
              <a:spcBef>
                <a:spcPts val="300"/>
              </a:spcBef>
            </a:pPr>
            <a:r>
              <a:rPr lang="en-US" sz="2400" err="1">
                <a:latin typeface="Arial" panose="020b0604020202020204" pitchFamily="34" charset="0"/>
                <a:cs typeface="Arial" panose="020b0604020202020204" pitchFamily="34" charset="0"/>
              </a:rPr>
              <a:t>Ferrumoxytol</a:t>
            </a:r>
            <a:endParaRPr lang="en-US" sz="2400">
              <a:latin typeface="Arial" panose="020b0604020202020204" pitchFamily="34" charset="0"/>
              <a:cs typeface="Arial" panose="020b0604020202020204" pitchFamily="34" charset="0"/>
            </a:endParaRPr>
          </a:p>
          <a:p>
            <a:pPr>
              <a:spcBef>
                <a:spcPts val="300"/>
              </a:spcBef>
            </a:pPr>
            <a:r>
              <a:rPr lang="en-US" sz="2400">
                <a:latin typeface="Arial" panose="020b0604020202020204" pitchFamily="34" charset="0"/>
                <a:cs typeface="Arial" panose="020b0604020202020204" pitchFamily="34" charset="0"/>
              </a:rPr>
              <a:t>All with similar clinical efficacy</a:t>
            </a:r>
          </a:p>
        </p:txBody>
      </p:sp>
      <p:sp>
        <p:nvSpPr>
          <p:cNvPr id="4" name="Subtitle 3"/>
          <p:cNvSpPr>
            <a:spLocks noGrp="1" noSelect="1" noMove="1" noResize="1" noTextEdit="1"/>
          </p:cNvSpPr>
          <p:nvPr>
            <p:ph type="subTitle" idx="10"/>
          </p:nvPr>
        </p:nvSpPr>
        <p:spPr/>
        <p:txBody>
          <a:bodyPr/>
          <a:lstStyle/>
          <a:p>
            <a:r>
              <a:rPr lang="en-US"/>
              <a:t>Iron deficiency</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pPr>
              <a:spcAft>
                <a:spcPts val="600"/>
              </a:spcAft>
            </a:pPr>
            <a:r>
              <a:rPr lang="en-US" sz="2500">
                <a:solidFill>
                  <a:schemeClr val="bg1"/>
                </a:solidFill>
                <a:latin typeface="Gotham" panose="02000504050000020004" pitchFamily="2" charset="0"/>
              </a:rPr>
              <a:t>Dialysis Core Curriculum 2021 </a:t>
            </a:r>
          </a:p>
        </p:txBody>
      </p:sp>
    </p:spTree>
    <p:extLst>
      <p:ext uri="{BB962C8B-B14F-4D97-AF65-F5344CB8AC3E}">
        <p14:creationId val="3556761638"/>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666" y="702304"/>
            <a:ext cx="10515600" cy="1082404"/>
          </a:xfrm>
        </p:spPr>
        <p:txBody>
          <a:bodyPr/>
          <a:lstStyle/>
          <a:p>
            <a:r>
              <a:rPr lang="en-US"/>
              <a:t>IV Iron Toxicity</a:t>
            </a:r>
          </a:p>
        </p:txBody>
      </p:sp>
      <p:sp>
        <p:nvSpPr>
          <p:cNvPr id="3" name="Content Placeholder 2"/>
          <p:cNvSpPr>
            <a:spLocks noGrp="1" noSelect="1" noMove="1" noResize="1" noTextEdit="1"/>
          </p:cNvSpPr>
          <p:nvPr>
            <p:ph idx="1"/>
          </p:nvPr>
        </p:nvSpPr>
        <p:spPr>
          <a:xfrm>
            <a:off x="616666" y="1621024"/>
            <a:ext cx="10958668" cy="4769143"/>
          </a:xfrm>
        </p:spPr>
        <p:txBody>
          <a:bodyPr>
            <a:noAutofit/>
          </a:bodyPr>
          <a:lstStyle/>
          <a:p>
            <a:pPr>
              <a:spcBef>
                <a:spcPts val="600"/>
              </a:spcBef>
            </a:pPr>
            <a:r>
              <a:rPr lang="en-US" sz="2000">
                <a:latin typeface="Arial" panose="020b0604020202020204" pitchFamily="34" charset="0"/>
                <a:cs typeface="Arial" panose="020b0604020202020204" pitchFamily="34" charset="0"/>
              </a:rPr>
              <a:t>Immediate severe “anaphylactoid” reactions</a:t>
            </a:r>
          </a:p>
          <a:p>
            <a:pPr>
              <a:spcBef>
                <a:spcPts val="600"/>
              </a:spcBef>
            </a:pPr>
            <a:r>
              <a:rPr lang="en-US" sz="2000">
                <a:latin typeface="Arial" panose="020b0604020202020204" pitchFamily="34" charset="0"/>
                <a:cs typeface="Arial" panose="020b0604020202020204" pitchFamily="34" charset="0"/>
              </a:rPr>
              <a:t>Other acute reactions</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Arthralgias-myalgias</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Hypotension</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Nausea, emesis</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Urticaria</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Bronchospasm</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Chest, back, abdominal pain</a:t>
            </a:r>
          </a:p>
          <a:p>
            <a:pPr>
              <a:spcBef>
                <a:spcPts val="600"/>
              </a:spcBef>
            </a:pPr>
            <a:r>
              <a:rPr lang="en-US" sz="2000">
                <a:latin typeface="Arial" panose="020b0604020202020204" pitchFamily="34" charset="0"/>
                <a:cs typeface="Arial" panose="020b0604020202020204" pitchFamily="34" charset="0"/>
              </a:rPr>
              <a:t>Concerns with chronic IV iron use</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Infection</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Exacerbation of liver disease and risk of hepatocellular carcinoma in patients with HCV infection</a:t>
            </a:r>
          </a:p>
          <a:p>
            <a:pPr marL="796925" lvl="1" indent="-339725">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Increased severity or acute (hepatic) porphyria</a:t>
            </a:r>
          </a:p>
          <a:p>
            <a:pPr lvl="1">
              <a:spcBef>
                <a:spcPts val="600"/>
              </a:spcBef>
            </a:pPr>
            <a:endParaRPr lang="en-US" sz="20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2826046608"/>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908" y="700084"/>
            <a:ext cx="10439361" cy="1078992"/>
          </a:xfrm>
        </p:spPr>
        <p:txBody>
          <a:bodyPr/>
          <a:lstStyle/>
          <a:p>
            <a:r>
              <a:rPr lang="en-US"/>
              <a:t>Iron Toxicity: Infection and Mortality</a:t>
            </a:r>
          </a:p>
        </p:txBody>
      </p:sp>
      <p:sp>
        <p:nvSpPr>
          <p:cNvPr id="4" name="Subtitle 3"/>
          <p:cNvSpPr>
            <a:spLocks noGrp="1" noSelect="1" noMove="1" noResize="1" noTextEdit="1"/>
          </p:cNvSpPr>
          <p:nvPr>
            <p:ph type="subTitle" idx="10"/>
          </p:nvPr>
        </p:nvSpPr>
        <p:spPr/>
        <p:txBody>
          <a:bodyPr/>
          <a:lstStyle/>
          <a:p>
            <a:r>
              <a:rPr lang="en-US"/>
              <a:t>Iron toxicity</a:t>
            </a:r>
          </a:p>
        </p:txBody>
      </p:sp>
      <p:sp>
        <p:nvSpPr>
          <p:cNvPr id="5" name="Content Placeholder 4"/>
          <p:cNvSpPr txBox="1">
            <a:spLocks noGrp="1" noSelect="1" noMove="1" noResize="1" noTextEdit="1"/>
          </p:cNvSpPr>
          <p:nvPr>
            <p:ph idx="1"/>
          </p:nvPr>
        </p:nvSpPr>
        <p:spPr>
          <a:xfrm>
            <a:off x="616908" y="1618729"/>
            <a:ext cx="10958184" cy="4206280"/>
          </a:xfrm>
          <a:prstGeom prst="rect">
            <a:avLst/>
          </a:prstGeom>
          <a:noFill/>
        </p:spPr>
        <p:txBody>
          <a:bodyPr wrap="square" rtlCol="0">
            <a:spAutoFit/>
          </a:bodyPr>
          <a:lstStyle/>
          <a:p>
            <a:r>
              <a:rPr lang="en-US" sz="2000">
                <a:latin typeface="Arial" panose="020b0604020202020204" pitchFamily="34" charset="0"/>
                <a:cs typeface="Arial" panose="020b0604020202020204" pitchFamily="34" charset="0"/>
              </a:rPr>
              <a:t>Retrospective studies of IV iron dose are inconsistent—some indicating higher doses associated with higher infection, hospitalization, and mortality risk; others finding no association.</a:t>
            </a:r>
          </a:p>
          <a:p>
            <a:pPr marL="796925" lvl="1" indent="-339725">
              <a:spcBef>
                <a:spcPts val="1000"/>
              </a:spcBef>
              <a:buFont typeface="Courier New" panose="02070309020205020404" pitchFamily="49" charset="0"/>
              <a:buChar char="o"/>
            </a:pPr>
            <a:r>
              <a:rPr lang="en-US" sz="2000">
                <a:latin typeface="Arial" panose="020b0604020202020204" pitchFamily="34" charset="0"/>
                <a:cs typeface="Arial" panose="020b0604020202020204" pitchFamily="34" charset="0"/>
              </a:rPr>
              <a:t>One retrospective study in HD patients suggested bolus IV iron (large dose over a short time period) was associated with increased risk of infection-related hospitalization and mortality compared with patients receiving maintenance IV iron (low doses on a regular basis).</a:t>
            </a:r>
          </a:p>
          <a:p>
            <a:r>
              <a:rPr lang="en-US" sz="2000">
                <a:latin typeface="Arial" panose="020b0604020202020204" pitchFamily="34" charset="0"/>
                <a:cs typeface="Arial" panose="020b0604020202020204" pitchFamily="34" charset="0"/>
              </a:rPr>
              <a:t>Small number of RCTs do not indicate higher risk of infection, hospitalization, and mortality with higher dose IV iron.</a:t>
            </a:r>
          </a:p>
          <a:p>
            <a:r>
              <a:rPr lang="en-US" sz="2000">
                <a:latin typeface="Arial" panose="020b0604020202020204" pitchFamily="34" charset="0"/>
                <a:cs typeface="Arial" panose="020b0604020202020204" pitchFamily="34" charset="0"/>
              </a:rPr>
              <a:t>It is generally recommended (without much evidence) to avoid administering IV iron to patients with active systemic infection.</a:t>
            </a:r>
          </a:p>
          <a:p>
            <a:r>
              <a:rPr lang="en-US" sz="2000">
                <a:latin typeface="Arial" panose="020b0604020202020204" pitchFamily="34" charset="0"/>
                <a:cs typeface="Arial" panose="020b0604020202020204" pitchFamily="34" charset="0"/>
              </a:rPr>
              <a:t>Recent RCT (PIVOTAL Trial) found that higher iron dosing strategy was not associated with greater risk of adverse events, including infection.</a:t>
            </a:r>
          </a:p>
        </p:txBody>
      </p:sp>
      <p:sp>
        <p:nvSpPr>
          <p:cNvPr id="6" name="TextBox 5">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922305389"/>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669" y="702521"/>
            <a:ext cx="10515600" cy="1082404"/>
          </a:xfrm>
        </p:spPr>
        <p:txBody>
          <a:bodyPr/>
          <a:lstStyle/>
          <a:p>
            <a:r>
              <a:rPr lang="en-US"/>
              <a:t>KDIGO Clinical Practice Guidelines: Iron </a:t>
            </a:r>
          </a:p>
        </p:txBody>
      </p:sp>
      <p:sp>
        <p:nvSpPr>
          <p:cNvPr id="3" name="Content Placeholder 2"/>
          <p:cNvSpPr>
            <a:spLocks noGrp="1" noSelect="1" noMove="1" noResize="1" noTextEdit="1"/>
          </p:cNvSpPr>
          <p:nvPr>
            <p:ph idx="1"/>
          </p:nvPr>
        </p:nvSpPr>
        <p:spPr>
          <a:xfrm>
            <a:off x="616669" y="1620808"/>
            <a:ext cx="10958662" cy="4629321"/>
          </a:xfrm>
        </p:spPr>
        <p:txBody>
          <a:bodyPr>
            <a:noAutofit/>
          </a:bodyPr>
          <a:lstStyle/>
          <a:p>
            <a:r>
              <a:rPr lang="en-US" sz="2400">
                <a:latin typeface="Arial" panose="020b0604020202020204" pitchFamily="34" charset="0"/>
                <a:cs typeface="Arial" panose="020b0604020202020204" pitchFamily="34" charset="0"/>
              </a:rPr>
              <a:t>For adult CKD patients with anemia not on iron or ESA therapy or who are on ESA therapy and not receiving iron supplementation, we suggest a trial of IV iron if: </a:t>
            </a:r>
          </a:p>
          <a:p>
            <a:pPr marL="796925" lvl="1" indent="-339725">
              <a:buFont typeface="Courier New" panose="02070309020205020404" pitchFamily="49" charset="0"/>
              <a:buChar char="o"/>
            </a:pPr>
            <a:r>
              <a:rPr lang="en-US">
                <a:latin typeface="Arial" panose="020b0604020202020204" pitchFamily="34" charset="0"/>
                <a:cs typeface="Arial" panose="020b0604020202020204" pitchFamily="34" charset="0"/>
              </a:rPr>
              <a:t>An increase in Hgb concentration without starting ESA treatment is desired and</a:t>
            </a:r>
          </a:p>
          <a:p>
            <a:pPr marL="796925" lvl="1" indent="-339725">
              <a:buFont typeface="Courier New" panose="02070309020205020404" pitchFamily="49" charset="0"/>
              <a:buChar char="o"/>
            </a:pPr>
            <a:r>
              <a:rPr lang="en-US">
                <a:latin typeface="Arial" panose="020b0604020202020204" pitchFamily="34" charset="0"/>
                <a:cs typeface="Arial" panose="020b0604020202020204" pitchFamily="34" charset="0"/>
              </a:rPr>
              <a:t>TSAT is &lt;30% and ferritin is &lt;500 ng/ml </a:t>
            </a:r>
          </a:p>
          <a:p>
            <a:r>
              <a:rPr lang="en-US" sz="2400">
                <a:latin typeface="Arial" panose="020b0604020202020204" pitchFamily="34" charset="0"/>
                <a:cs typeface="Arial" panose="020b0604020202020204" pitchFamily="34" charset="0"/>
              </a:rPr>
              <a:t>Guide subsequent iron administration based on Hgb responses to recent iron therapy, as well as ongoing blood losses, iron status tests (TSAT and ferritin), Hgb concentration, ESA responsiveness, and ESA dose in ESA treated patients, trends in each parameter, and the patient’s clinical status.</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3438456488"/>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667" y="702304"/>
            <a:ext cx="10515600" cy="1082404"/>
          </a:xfrm>
        </p:spPr>
        <p:txBody>
          <a:bodyPr/>
          <a:lstStyle/>
          <a:p>
            <a:r>
              <a:rPr lang="en-US"/>
              <a:t>KDIGO Guidelines: ESA Initiation</a:t>
            </a:r>
          </a:p>
        </p:txBody>
      </p:sp>
      <p:sp>
        <p:nvSpPr>
          <p:cNvPr id="3" name="Content Placeholder 2"/>
          <p:cNvSpPr>
            <a:spLocks noGrp="1" noSelect="1" noMove="1" noResize="1" noTextEdit="1"/>
          </p:cNvSpPr>
          <p:nvPr>
            <p:ph idx="1"/>
          </p:nvPr>
        </p:nvSpPr>
        <p:spPr>
          <a:xfrm>
            <a:off x="616667" y="1621024"/>
            <a:ext cx="10958666" cy="3388471"/>
          </a:xfrm>
        </p:spPr>
        <p:txBody>
          <a:bodyPr>
            <a:normAutofit/>
          </a:bodyPr>
          <a:lstStyle/>
          <a:p>
            <a:r>
              <a:rPr lang="en-US">
                <a:latin typeface="Arial" panose="020b0604020202020204" pitchFamily="34" charset="0"/>
                <a:cs typeface="Arial" panose="020b0604020202020204" pitchFamily="34" charset="0"/>
              </a:rPr>
              <a:t>For adult CKD 5D patients, we suggest that ESA therapy be used to avoid having the Hgb concentration fall below 9.0 g/dl by starting ESA therapy when the Hgb is between 9.0-10.0 g/dl. </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3858554900"/>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668" y="702304"/>
            <a:ext cx="10515600" cy="1082404"/>
          </a:xfrm>
        </p:spPr>
        <p:txBody>
          <a:bodyPr>
            <a:normAutofit fontScale="90000"/>
          </a:bodyPr>
          <a:lstStyle/>
          <a:p>
            <a:r>
              <a:rPr lang="en-US"/>
              <a:t>KDIGO Guidelines: Maintenance ESA Therapy</a:t>
            </a:r>
          </a:p>
        </p:txBody>
      </p:sp>
      <p:sp>
        <p:nvSpPr>
          <p:cNvPr id="3" name="Content Placeholder 2"/>
          <p:cNvSpPr>
            <a:spLocks noGrp="1" noSelect="1" noMove="1" noResize="1" noTextEdit="1"/>
          </p:cNvSpPr>
          <p:nvPr>
            <p:ph idx="1"/>
          </p:nvPr>
        </p:nvSpPr>
        <p:spPr>
          <a:xfrm>
            <a:off x="616668" y="1618911"/>
            <a:ext cx="10958664" cy="3388471"/>
          </a:xfrm>
        </p:spPr>
        <p:txBody>
          <a:bodyPr>
            <a:normAutofit/>
          </a:bodyPr>
          <a:lstStyle/>
          <a:p>
            <a:pPr>
              <a:spcAft>
                <a:spcPts val="600"/>
              </a:spcAft>
            </a:pPr>
            <a:r>
              <a:rPr lang="en-US">
                <a:latin typeface="Arial" panose="020b0604020202020204" pitchFamily="34" charset="0"/>
                <a:cs typeface="Arial" panose="020b0604020202020204" pitchFamily="34" charset="0"/>
              </a:rPr>
              <a:t>In general, we suggest that ESAs not be used to maintain Hgb concentration above 11.5 g/dl.</a:t>
            </a:r>
          </a:p>
          <a:p>
            <a:pPr>
              <a:spcAft>
                <a:spcPts val="600"/>
              </a:spcAft>
            </a:pPr>
            <a:r>
              <a:rPr lang="en-US">
                <a:latin typeface="Arial" panose="020b0604020202020204" pitchFamily="34" charset="0"/>
                <a:cs typeface="Arial" panose="020b0604020202020204" pitchFamily="34" charset="0"/>
              </a:rPr>
              <a:t>Individualization of therapy will be necessary as some patients may have improvements in quality of life at Hgb concentration above 11.5 g/dl and will be prepared to accept the risks.</a:t>
            </a:r>
          </a:p>
          <a:p>
            <a:pPr>
              <a:spcAft>
                <a:spcPts val="600"/>
              </a:spcAft>
            </a:pPr>
            <a:r>
              <a:rPr lang="en-US">
                <a:latin typeface="Arial" panose="020b0604020202020204" pitchFamily="34" charset="0"/>
                <a:cs typeface="Arial" panose="020b0604020202020204" pitchFamily="34" charset="0"/>
              </a:rPr>
              <a:t>We recommend that ESAs not be used to intentionally increase the Hgb concentration above 13 g/dl.</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161562394"/>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035" y="704868"/>
            <a:ext cx="10244113" cy="1078992"/>
          </a:xfrm>
        </p:spPr>
        <p:txBody>
          <a:bodyPr/>
          <a:lstStyle/>
          <a:p>
            <a:r>
              <a:rPr lang="en-US"/>
              <a:t>Returning to the Case</a:t>
            </a:r>
          </a:p>
        </p:txBody>
      </p:sp>
      <p:sp>
        <p:nvSpPr>
          <p:cNvPr id="3" name="Content Placeholder 2"/>
          <p:cNvSpPr>
            <a:spLocks noGrp="1" noSelect="1" noMove="1" noResize="1" noTextEdit="1"/>
          </p:cNvSpPr>
          <p:nvPr>
            <p:ph idx="1"/>
          </p:nvPr>
        </p:nvSpPr>
        <p:spPr>
          <a:xfrm>
            <a:off x="616035" y="1614411"/>
            <a:ext cx="10959930" cy="4219738"/>
          </a:xfrm>
        </p:spPr>
        <p:txBody>
          <a:bodyPr>
            <a:normAutofit/>
          </a:bodyPr>
          <a:lstStyle/>
          <a:p>
            <a:pPr>
              <a:spcAft>
                <a:spcPts val="600"/>
              </a:spcAft>
            </a:pPr>
            <a:r>
              <a:rPr lang="en-US">
                <a:latin typeface="Arial" panose="020b0604020202020204" pitchFamily="34" charset="0"/>
                <a:cs typeface="Arial" panose="020b0604020202020204" pitchFamily="34" charset="0"/>
              </a:rPr>
              <a:t>Patient is anemic despite reasonable dose of epoetin.</a:t>
            </a:r>
          </a:p>
          <a:p>
            <a:pPr>
              <a:spcAft>
                <a:spcPts val="600"/>
              </a:spcAft>
            </a:pPr>
            <a:r>
              <a:rPr lang="en-US">
                <a:latin typeface="Arial" panose="020b0604020202020204" pitchFamily="34" charset="0"/>
                <a:cs typeface="Arial" panose="020b0604020202020204" pitchFamily="34" charset="0"/>
              </a:rPr>
              <a:t>Fatigue may be related to her anemia.</a:t>
            </a:r>
          </a:p>
          <a:p>
            <a:pPr>
              <a:spcAft>
                <a:spcPts val="600"/>
              </a:spcAft>
            </a:pPr>
            <a:r>
              <a:rPr lang="en-US">
                <a:latin typeface="Arial" panose="020b0604020202020204" pitchFamily="34" charset="0"/>
                <a:cs typeface="Arial" panose="020b0604020202020204" pitchFamily="34" charset="0"/>
              </a:rPr>
              <a:t>Oral iron is largely ineffective on patients on hemodialysis.</a:t>
            </a:r>
          </a:p>
          <a:p>
            <a:pPr>
              <a:spcAft>
                <a:spcPts val="600"/>
              </a:spcAft>
            </a:pPr>
            <a:r>
              <a:rPr lang="en-US">
                <a:latin typeface="Arial" panose="020b0604020202020204" pitchFamily="34" charset="0"/>
                <a:cs typeface="Arial" panose="020b0604020202020204" pitchFamily="34" charset="0"/>
              </a:rPr>
              <a:t>Appropriate next step in management is to stop the oral iron and administer intravenous iron.</a:t>
            </a:r>
          </a:p>
          <a:p>
            <a:pPr>
              <a:spcAft>
                <a:spcPts val="600"/>
              </a:spcAft>
            </a:pP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6" name="Subtitle 3"/>
          <p:cNvSpPr>
            <a:spLocks noGrp="1" noSelect="1" noMove="1" noResize="1" noTextEdit="1"/>
          </p:cNvSpPr>
          <p:nvPr>
            <p:ph type="subTitle" idx="10"/>
          </p:nvPr>
        </p:nvSpPr>
        <p:spPr>
          <a:xfrm>
            <a:off x="6129537" y="352365"/>
            <a:ext cx="6062463" cy="366959"/>
          </a:xfrm>
        </p:spPr>
        <p:txBody>
          <a:bodyPr/>
          <a:lstStyle/>
          <a:p>
            <a:r>
              <a:rPr lang="en-US"/>
              <a:t>conclusions</a:t>
            </a:r>
          </a:p>
        </p:txBody>
      </p:sp>
    </p:spTree>
    <p:extLst>
      <p:ext uri="{BB962C8B-B14F-4D97-AF65-F5344CB8AC3E}">
        <p14:creationId val="1360757196"/>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666" y="702304"/>
            <a:ext cx="10515600" cy="1082404"/>
          </a:xfrm>
        </p:spPr>
        <p:txBody>
          <a:bodyPr/>
          <a:lstStyle/>
          <a:p>
            <a:r>
              <a:rPr lang="en-US"/>
              <a:t>Conclusions</a:t>
            </a:r>
          </a:p>
        </p:txBody>
      </p:sp>
      <p:sp>
        <p:nvSpPr>
          <p:cNvPr id="3" name="Content Placeholder 2"/>
          <p:cNvSpPr>
            <a:spLocks noGrp="1" noSelect="1" noMove="1" noResize="1" noTextEdit="1"/>
          </p:cNvSpPr>
          <p:nvPr>
            <p:ph idx="1"/>
          </p:nvPr>
        </p:nvSpPr>
        <p:spPr>
          <a:xfrm>
            <a:off x="616666" y="1618911"/>
            <a:ext cx="10958668" cy="3388471"/>
          </a:xfrm>
        </p:spPr>
        <p:txBody>
          <a:bodyPr>
            <a:noAutofit/>
          </a:bodyPr>
          <a:lstStyle/>
          <a:p>
            <a:pPr>
              <a:lnSpc>
                <a:spcPct val="100000"/>
              </a:lnSpc>
              <a:spcAft>
                <a:spcPts val="600"/>
              </a:spcAft>
            </a:pPr>
            <a:r>
              <a:rPr lang="en-US" sz="2000">
                <a:latin typeface="Arial" panose="020b0604020202020204" pitchFamily="34" charset="0"/>
                <a:cs typeface="Arial" panose="020b0604020202020204" pitchFamily="34" charset="0"/>
              </a:rPr>
              <a:t>Anemia is a common complication of advanced CKD and ESKD and associates with suboptimal QoL and other complications.</a:t>
            </a:r>
          </a:p>
          <a:p>
            <a:pPr>
              <a:lnSpc>
                <a:spcPct val="100000"/>
              </a:lnSpc>
              <a:spcAft>
                <a:spcPts val="600"/>
              </a:spcAft>
            </a:pPr>
            <a:r>
              <a:rPr lang="en-US" sz="2000">
                <a:latin typeface="Arial" panose="020b0604020202020204" pitchFamily="34" charset="0"/>
                <a:cs typeface="Arial" panose="020b0604020202020204" pitchFamily="34" charset="0"/>
              </a:rPr>
              <a:t>The primary cause is deficiency of the hormone erythropoietin.</a:t>
            </a:r>
          </a:p>
          <a:p>
            <a:pPr>
              <a:lnSpc>
                <a:spcPct val="100000"/>
              </a:lnSpc>
              <a:spcAft>
                <a:spcPts val="600"/>
              </a:spcAft>
            </a:pPr>
            <a:r>
              <a:rPr lang="en-US" sz="2000">
                <a:latin typeface="Arial" panose="020b0604020202020204" pitchFamily="34" charset="0"/>
                <a:cs typeface="Arial" panose="020b0604020202020204" pitchFamily="34" charset="0"/>
              </a:rPr>
              <a:t>Administration of iron and ESAs improve anemia in most patients with CKD and ESRD.</a:t>
            </a:r>
          </a:p>
          <a:p>
            <a:pPr>
              <a:lnSpc>
                <a:spcPct val="100000"/>
              </a:lnSpc>
              <a:spcAft>
                <a:spcPts val="600"/>
              </a:spcAft>
            </a:pPr>
            <a:r>
              <a:rPr lang="en-US" sz="2000">
                <a:latin typeface="Arial" panose="020b0604020202020204" pitchFamily="34" charset="0"/>
                <a:cs typeface="Arial" panose="020b0604020202020204" pitchFamily="34" charset="0"/>
              </a:rPr>
              <a:t>In most patients, target Hgb levels of 10-11 g/dl.</a:t>
            </a:r>
          </a:p>
          <a:p>
            <a:pPr>
              <a:lnSpc>
                <a:spcPct val="100000"/>
              </a:lnSpc>
              <a:spcAft>
                <a:spcPts val="600"/>
              </a:spcAft>
            </a:pPr>
            <a:r>
              <a:rPr lang="en-US" sz="2000">
                <a:latin typeface="Arial" panose="020b0604020202020204" pitchFamily="34" charset="0"/>
                <a:cs typeface="Arial" panose="020b0604020202020204" pitchFamily="34" charset="0"/>
              </a:rPr>
              <a:t>Higher levels of no benefit in most patients and associated with increased risks.</a:t>
            </a:r>
          </a:p>
          <a:p>
            <a:pPr>
              <a:lnSpc>
                <a:spcPct val="100000"/>
              </a:lnSpc>
              <a:spcAft>
                <a:spcPts val="600"/>
              </a:spcAft>
            </a:pPr>
            <a:r>
              <a:rPr lang="en-US" sz="2000">
                <a:latin typeface="Arial" panose="020b0604020202020204" pitchFamily="34" charset="0"/>
                <a:cs typeface="Arial" panose="020b0604020202020204" pitchFamily="34" charset="0"/>
              </a:rPr>
              <a:t>Optimal anemia management requires thoughtful use of both iron (usually IV) and an ESA, with transfusions as indicated.</a:t>
            </a:r>
          </a:p>
          <a:p>
            <a:pPr>
              <a:lnSpc>
                <a:spcPct val="100000"/>
              </a:lnSpc>
              <a:spcAft>
                <a:spcPts val="600"/>
              </a:spcAft>
            </a:pPr>
            <a:r>
              <a:rPr lang="en-US" sz="2000">
                <a:latin typeface="Arial" panose="020b0604020202020204" pitchFamily="34" charset="0"/>
                <a:cs typeface="Arial" panose="020b0604020202020204" pitchFamily="34" charset="0"/>
              </a:rPr>
              <a:t>Important to individualize anemia management in CKD and ESKD patients.</a:t>
            </a:r>
          </a:p>
          <a:p>
            <a:pPr>
              <a:lnSpc>
                <a:spcPct val="100000"/>
              </a:lnSpc>
            </a:pPr>
            <a:endParaRPr lang="en-US" sz="20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1054033731"/>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Content Placeholder 2"/>
          <p:cNvSpPr>
            <a:spLocks noGrp="1" noSelect="1" noMove="1" noResize="1" noTextEdit="1"/>
          </p:cNvSpPr>
          <p:nvPr>
            <p:ph idx="1"/>
          </p:nvPr>
        </p:nvSpPr>
        <p:spPr>
          <a:xfrm>
            <a:off x="621792" y="768096"/>
            <a:ext cx="10972800" cy="4127754"/>
          </a:xfrm>
        </p:spPr>
        <p:txBody>
          <a:bodyPr>
            <a:noAutofit/>
          </a:bodyPr>
          <a:lstStyle/>
          <a:p>
            <a:pPr marL="287338" indent="-287338">
              <a:lnSpc>
                <a:spcPct val="110000"/>
              </a:lnSpc>
              <a:buFont typeface="+mj-lt"/>
              <a:buAutoNum type="arabicPeriod"/>
            </a:pPr>
            <a:r>
              <a:rPr lang="en-US" sz="1500">
                <a:latin typeface="Arial" panose="020b0604020202020204" pitchFamily="34" charset="0"/>
                <a:cs typeface="Arial" panose="020b0604020202020204" pitchFamily="34" charset="0"/>
              </a:rPr>
              <a:t>Kidney Disease: Improving Global Outcomes (KDIGO) Anemia Work Group. KDIGO Clinical Practice Guideline for Anemia in Chronic Kidney Disease. </a:t>
            </a:r>
            <a:r>
              <a:rPr lang="en-US" sz="1500" i="1">
                <a:latin typeface="Arial" panose="020b0604020202020204" pitchFamily="34" charset="0"/>
                <a:cs typeface="Arial" panose="020b0604020202020204" pitchFamily="34" charset="0"/>
              </a:rPr>
              <a:t>Kidney Int, Suppl</a:t>
            </a:r>
            <a:r>
              <a:rPr lang="en-US" sz="1500">
                <a:latin typeface="Arial" panose="020b0604020202020204" pitchFamily="34" charset="0"/>
                <a:cs typeface="Arial" panose="020b0604020202020204" pitchFamily="34" charset="0"/>
              </a:rPr>
              <a:t> 2: 279–335, 2012</a:t>
            </a:r>
          </a:p>
          <a:p>
            <a:pPr marL="287338" indent="-287338">
              <a:lnSpc>
                <a:spcPct val="110000"/>
              </a:lnSpc>
              <a:buFont typeface="+mj-lt"/>
              <a:buAutoNum type="arabicPeriod"/>
            </a:pPr>
            <a:r>
              <a:rPr lang="en-US" sz="1500">
                <a:latin typeface="Arial" panose="020b0604020202020204" pitchFamily="34" charset="0"/>
                <a:cs typeface="Arial" panose="020b0604020202020204" pitchFamily="34" charset="0"/>
              </a:rPr>
              <a:t>Macdougall IC, et al: Intravenous iron in patients undergoing maintenance hemodialysis. </a:t>
            </a:r>
            <a:r>
              <a:rPr lang="en-US" sz="1500" i="1">
                <a:latin typeface="Arial" panose="020b0604020202020204" pitchFamily="34" charset="0"/>
                <a:cs typeface="Arial" panose="020b0604020202020204" pitchFamily="34" charset="0"/>
              </a:rPr>
              <a:t>New Engl J Med </a:t>
            </a:r>
            <a:r>
              <a:rPr lang="en-US" sz="1500">
                <a:latin typeface="Arial" panose="020b0604020202020204" pitchFamily="34" charset="0"/>
                <a:cs typeface="Arial" panose="020b0604020202020204" pitchFamily="34" charset="0"/>
              </a:rPr>
              <a:t>380:447-458, 2019</a:t>
            </a:r>
          </a:p>
          <a:p>
            <a:pPr marL="287338" indent="-287338">
              <a:lnSpc>
                <a:spcPct val="110000"/>
              </a:lnSpc>
              <a:buFont typeface="+mj-lt"/>
              <a:buAutoNum type="arabicPeriod"/>
            </a:pPr>
            <a:r>
              <a:rPr lang="en-US" sz="1500">
                <a:latin typeface="Arial" panose="020b0604020202020204" pitchFamily="34" charset="0"/>
                <a:cs typeface="Arial" panose="020b0604020202020204" pitchFamily="34" charset="0"/>
              </a:rPr>
              <a:t>Ganz T, Nemeth E: Iron balance and the role of hepcidin in chronic kidney disease. </a:t>
            </a:r>
            <a:r>
              <a:rPr lang="en-US" sz="1500" i="1">
                <a:latin typeface="Arial" panose="020b0604020202020204" pitchFamily="34" charset="0"/>
                <a:cs typeface="Arial" panose="020b0604020202020204" pitchFamily="34" charset="0"/>
              </a:rPr>
              <a:t>Semin Nephrol </a:t>
            </a:r>
            <a:r>
              <a:rPr lang="en-US" sz="1500">
                <a:latin typeface="Arial" panose="020b0604020202020204" pitchFamily="34" charset="0"/>
                <a:cs typeface="Arial" panose="020b0604020202020204" pitchFamily="34" charset="0"/>
              </a:rPr>
              <a:t>36:87-93, 2016</a:t>
            </a:r>
          </a:p>
          <a:p>
            <a:pPr marL="287338" indent="-287338">
              <a:lnSpc>
                <a:spcPct val="110000"/>
              </a:lnSpc>
              <a:buFont typeface="+mj-lt"/>
              <a:buAutoNum type="arabicPeriod"/>
            </a:pPr>
            <a:r>
              <a:rPr lang="en-US" sz="1500">
                <a:latin typeface="Arial" panose="020b0604020202020204" pitchFamily="34" charset="0"/>
                <a:cs typeface="Arial" panose="020b0604020202020204" pitchFamily="34" charset="0"/>
              </a:rPr>
              <a:t>Fishbane S, Spinowitz B: Update on anemia in ESRD and earlier stages of CKD: Core Curriculum 2018. </a:t>
            </a:r>
            <a:r>
              <a:rPr lang="en-US" sz="1500" i="1">
                <a:latin typeface="Arial" panose="020b0604020202020204" pitchFamily="34" charset="0"/>
                <a:cs typeface="Arial" panose="020b0604020202020204" pitchFamily="34" charset="0"/>
              </a:rPr>
              <a:t>Am J Kidney Dis </a:t>
            </a:r>
            <a:r>
              <a:rPr lang="en-US" sz="1500">
                <a:latin typeface="Arial" panose="020b0604020202020204" pitchFamily="34" charset="0"/>
                <a:cs typeface="Arial" panose="020b0604020202020204" pitchFamily="34" charset="0"/>
              </a:rPr>
              <a:t>71:423-435, 2018</a:t>
            </a:r>
          </a:p>
          <a:p>
            <a:pPr marL="287338" indent="-287338">
              <a:lnSpc>
                <a:spcPct val="110000"/>
              </a:lnSpc>
              <a:buFont typeface="+mj-lt"/>
              <a:buAutoNum type="arabicPeriod"/>
            </a:pPr>
            <a:r>
              <a:rPr lang="en-US" sz="1500">
                <a:latin typeface="Arial" panose="020b0604020202020204" pitchFamily="34" charset="0"/>
                <a:cs typeface="Arial" panose="020b0604020202020204" pitchFamily="34" charset="0"/>
              </a:rPr>
              <a:t>Vaziri ND, Kalantar-Zadeh K, Wish JB: New options for iron supplementation in maintenance hemodialysis patients. </a:t>
            </a:r>
            <a:r>
              <a:rPr lang="en-US" sz="1500" i="1">
                <a:latin typeface="Arial" panose="020b0604020202020204" pitchFamily="34" charset="0"/>
                <a:cs typeface="Arial" panose="020b0604020202020204" pitchFamily="34" charset="0"/>
              </a:rPr>
              <a:t>Am J Kidney Dis </a:t>
            </a:r>
            <a:r>
              <a:rPr lang="en-US" sz="1500">
                <a:latin typeface="Arial" panose="020b0604020202020204" pitchFamily="34" charset="0"/>
                <a:cs typeface="Arial" panose="020b0604020202020204" pitchFamily="34" charset="0"/>
              </a:rPr>
              <a:t>67:367-375, 2016</a:t>
            </a:r>
          </a:p>
          <a:p>
            <a:pPr marL="287338" indent="-287338">
              <a:lnSpc>
                <a:spcPct val="110000"/>
              </a:lnSpc>
              <a:buFont typeface="+mj-lt"/>
              <a:buAutoNum type="arabicPeriod"/>
            </a:pPr>
            <a:r>
              <a:rPr lang="en-US" sz="1500">
                <a:latin typeface="Arial" panose="020b0604020202020204" pitchFamily="34" charset="0"/>
                <a:cs typeface="Arial" panose="020b0604020202020204" pitchFamily="34" charset="0"/>
              </a:rPr>
              <a:t>Auerbach M, Macdougall I: The available intravenous iron formulations: history, efficacy, and toxicology. </a:t>
            </a:r>
            <a:r>
              <a:rPr lang="en-US" sz="1500" i="1">
                <a:latin typeface="Arial" panose="020b0604020202020204" pitchFamily="34" charset="0"/>
                <a:cs typeface="Arial" panose="020b0604020202020204" pitchFamily="34" charset="0"/>
              </a:rPr>
              <a:t>Hemodial Int Suppl </a:t>
            </a:r>
            <a:r>
              <a:rPr lang="en-US" sz="1500">
                <a:latin typeface="Arial" panose="020b0604020202020204" pitchFamily="34" charset="0"/>
                <a:cs typeface="Arial" panose="020b0604020202020204" pitchFamily="34" charset="0"/>
              </a:rPr>
              <a:t>1:S83-S92, 2017</a:t>
            </a:r>
          </a:p>
          <a:p>
            <a:pPr marL="287338" indent="-287338">
              <a:lnSpc>
                <a:spcPct val="110000"/>
              </a:lnSpc>
              <a:buFont typeface="+mj-lt"/>
              <a:buAutoNum type="arabicPeriod"/>
            </a:pPr>
            <a:r>
              <a:rPr lang="en-US" sz="1500">
                <a:latin typeface="Arial" panose="020b0604020202020204" pitchFamily="34" charset="0"/>
                <a:cs typeface="Arial" panose="020b0604020202020204" pitchFamily="34" charset="0"/>
              </a:rPr>
              <a:t>Babitt JL, Lin HY: Mechanisms of anemia in CKD. </a:t>
            </a:r>
            <a:r>
              <a:rPr lang="en-US" sz="1500" i="1">
                <a:latin typeface="Arial" panose="020b0604020202020204" pitchFamily="34" charset="0"/>
                <a:cs typeface="Arial" panose="020b0604020202020204" pitchFamily="34" charset="0"/>
              </a:rPr>
              <a:t>J Am Soc Nephrol </a:t>
            </a:r>
            <a:r>
              <a:rPr lang="en-US" sz="1500">
                <a:latin typeface="Arial" panose="020b0604020202020204" pitchFamily="34" charset="0"/>
                <a:cs typeface="Arial" panose="020b0604020202020204" pitchFamily="34" charset="0"/>
              </a:rPr>
              <a:t>23:1631-1634, 2012</a:t>
            </a:r>
          </a:p>
          <a:p>
            <a:pPr marL="287338" indent="-287338">
              <a:lnSpc>
                <a:spcPct val="110000"/>
              </a:lnSpc>
              <a:buFont typeface="+mj-lt"/>
              <a:buAutoNum type="arabicPeriod"/>
            </a:pPr>
            <a:r>
              <a:rPr lang="en-US" sz="1500">
                <a:latin typeface="Arial" panose="020b0604020202020204" pitchFamily="34" charset="0"/>
                <a:cs typeface="Arial" panose="020b0604020202020204" pitchFamily="34" charset="0"/>
              </a:rPr>
              <a:t>DelVecchio L, Locatelli F: Investigational hypoxia-inducible factor prolyl hydroxylase inhibitors (HIF-PHI) for the treatment of anemia associated with chronic kidney disease. </a:t>
            </a:r>
            <a:r>
              <a:rPr lang="en-US" sz="1500" i="1">
                <a:latin typeface="Arial" panose="020b0604020202020204" pitchFamily="34" charset="0"/>
                <a:cs typeface="Arial" panose="020b0604020202020204" pitchFamily="34" charset="0"/>
              </a:rPr>
              <a:t>Expert Opin Investig Drugs </a:t>
            </a:r>
            <a:r>
              <a:rPr lang="en-US" sz="1500">
                <a:latin typeface="Arial" panose="020b0604020202020204" pitchFamily="34" charset="0"/>
                <a:cs typeface="Arial" panose="020b0604020202020204" pitchFamily="34" charset="0"/>
              </a:rPr>
              <a:t>27:613-621, 2018</a:t>
            </a:r>
          </a:p>
          <a:p>
            <a:pPr marL="514350" indent="-514350">
              <a:lnSpc>
                <a:spcPct val="110000"/>
              </a:lnSpc>
              <a:buFont typeface="+mj-lt"/>
              <a:buAutoNum type="arabicPeriod"/>
            </a:pPr>
            <a:endParaRPr lang="en-US" sz="1500">
              <a:latin typeface="Arial" panose="020b0604020202020204" pitchFamily="34" charset="0"/>
              <a:cs typeface="Arial" panose="020b0604020202020204" pitchFamily="34" charset="0"/>
            </a:endParaRPr>
          </a:p>
        </p:txBody>
      </p:sp>
      <p:sp>
        <p:nvSpPr>
          <p:cNvPr id="5" name="Subtitle 4">
            <a:extLst>
              <a:ext uri="{FF2B5EF4-FFF2-40B4-BE49-F238E27FC236}">
                <a16:creationId xmlns:a16="http://schemas.microsoft.com/office/drawing/2014/main" id="{C8554847-4B31-4667-B00E-68894BCEAA63}"/>
              </a:ext>
            </a:extLst>
          </p:cNvPr>
          <p:cNvSpPr>
            <a:spLocks noGrp="1" noSelect="1" noMove="1" noResize="1" noTextEdit="1"/>
          </p:cNvSpPr>
          <p:nvPr>
            <p:ph type="subTitle" idx="10"/>
          </p:nvPr>
        </p:nvSpPr>
        <p:spPr/>
        <p:txBody>
          <a:bodyPr/>
          <a:lstStyle/>
          <a:p>
            <a:r>
              <a:rPr lang="en-US"/>
              <a:t>references</a:t>
            </a:r>
          </a:p>
        </p:txBody>
      </p:sp>
      <p:sp>
        <p:nvSpPr>
          <p:cNvPr id="4" name="TextBox 3">
            <a:extLst>
              <a:ext uri="{FF2B5EF4-FFF2-40B4-BE49-F238E27FC236}">
                <a16:creationId xmlns:a16="http://schemas.microsoft.com/office/drawing/2014/main" id="{AAAD992C-E8F6-404F-B0DB-930877970963}"/>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469862484"/>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6665" y="702526"/>
            <a:ext cx="10515600" cy="1082404"/>
          </a:xfrm>
        </p:spPr>
        <p:txBody>
          <a:bodyPr/>
          <a:lstStyle/>
          <a:p>
            <a:r>
              <a:rPr lang="en-US"/>
              <a:t>Learning Objectives</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6665" y="1618912"/>
            <a:ext cx="10958670" cy="3388471"/>
          </a:xfrm>
        </p:spPr>
        <p:txBody>
          <a:bodyPr/>
          <a:lstStyle/>
          <a:p>
            <a:r>
              <a:rPr lang="en-US">
                <a:latin typeface="Arial" panose="020b0604020202020204" pitchFamily="34" charset="0"/>
                <a:cs typeface="Arial" panose="020b0604020202020204" pitchFamily="34" charset="0"/>
              </a:rPr>
              <a:t>Describe causes and consequences of anemia in patients with ESKD</a:t>
            </a:r>
          </a:p>
          <a:p>
            <a:r>
              <a:rPr lang="en-US">
                <a:latin typeface="Arial" panose="020b0604020202020204" pitchFamily="34" charset="0"/>
                <a:cs typeface="Arial" panose="020b0604020202020204" pitchFamily="34" charset="0"/>
              </a:rPr>
              <a:t>State how to diagnose anemia and iron deficiency in patients with ESKD</a:t>
            </a:r>
          </a:p>
          <a:p>
            <a:r>
              <a:rPr lang="en-US">
                <a:latin typeface="Arial" panose="020b0604020202020204" pitchFamily="34" charset="0"/>
                <a:cs typeface="Arial" panose="020b0604020202020204" pitchFamily="34" charset="0"/>
              </a:rPr>
              <a:t>Discuss optimal use of iron and erythropoiesis-stimulating agents (ESAs)</a:t>
            </a:r>
          </a:p>
          <a:p>
            <a:r>
              <a:rPr lang="en-US">
                <a:latin typeface="Arial" panose="020b0604020202020204" pitchFamily="34" charset="0"/>
                <a:cs typeface="Arial" panose="020b0604020202020204" pitchFamily="34" charset="0"/>
              </a:rPr>
              <a:t>Define risks of iron and ESAs </a:t>
            </a:r>
          </a:p>
        </p:txBody>
      </p:sp>
      <p:sp>
        <p:nvSpPr>
          <p:cNvPr id="5" name="TextBox 4">
            <a:extLst>
              <a:ext uri="{FF2B5EF4-FFF2-40B4-BE49-F238E27FC236}">
                <a16:creationId xmlns:a16="http://schemas.microsoft.com/office/drawing/2014/main" id="{281FC590-6694-4F26-985D-93A9B0B6E647}"/>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860366053"/>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9B2347A4-47FB-4129-8C8D-6956ACCA8558}"/>
              </a:ext>
            </a:extLst>
          </p:cNvPr>
          <p:cNvSpPr>
            <a:spLocks noGrp="1" noSelect="1" noMove="1" noResize="1" noTextEdit="1"/>
          </p:cNvSpPr>
          <p:nvPr>
            <p:ph type="title"/>
          </p:nvPr>
        </p:nvSpPr>
        <p:spPr>
          <a:xfrm>
            <a:off x="616668" y="702304"/>
            <a:ext cx="10515600" cy="1082404"/>
          </a:xfrm>
        </p:spPr>
        <p:txBody>
          <a:bodyPr/>
          <a:lstStyle/>
          <a:p>
            <a:r>
              <a:rPr lang="en-US"/>
              <a:t>Case Presentation</a:t>
            </a:r>
          </a:p>
        </p:txBody>
      </p:sp>
      <p:sp>
        <p:nvSpPr>
          <p:cNvPr id="3" name="Content Placeholder 2">
            <a:extLst>
              <a:ext uri="{FF2B5EF4-FFF2-40B4-BE49-F238E27FC236}">
                <a16:creationId xmlns:a16="http://schemas.microsoft.com/office/drawing/2014/main" id="{F71DA83D-452D-4423-A5B8-F3593169C3BE}"/>
              </a:ext>
            </a:extLst>
          </p:cNvPr>
          <p:cNvSpPr>
            <a:spLocks noGrp="1" noSelect="1" noMove="1" noResize="1" noTextEdit="1"/>
          </p:cNvSpPr>
          <p:nvPr>
            <p:ph idx="1"/>
          </p:nvPr>
        </p:nvSpPr>
        <p:spPr>
          <a:xfrm>
            <a:off x="616668" y="1618913"/>
            <a:ext cx="10958664" cy="3388471"/>
          </a:xfrm>
        </p:spPr>
        <p:txBody>
          <a:bodyPr>
            <a:noAutofit/>
          </a:bodyPr>
          <a:lstStyle/>
          <a:p>
            <a:pPr marL="0" indent="0">
              <a:buNone/>
            </a:pPr>
            <a:r>
              <a:rPr lang="en-US">
                <a:latin typeface="Arial" panose="020b0604020202020204" pitchFamily="34" charset="0"/>
                <a:cs typeface="Arial" panose="020b0604020202020204" pitchFamily="34" charset="0"/>
              </a:rPr>
              <a:t>A 67-year-old woman on hemodialysis for 3 years seen in outpatient dialysis facility reports mild fatigue but otherwise feels well. Vital signs stable, mild ankle edema, right forearm fistula functioning well. </a:t>
            </a:r>
          </a:p>
          <a:p>
            <a:pPr marL="0" indent="0">
              <a:buNone/>
            </a:pPr>
            <a:r>
              <a:rPr lang="en-US">
                <a:latin typeface="Arial" panose="020b0604020202020204" pitchFamily="34" charset="0"/>
                <a:cs typeface="Arial" panose="020b0604020202020204" pitchFamily="34" charset="0"/>
              </a:rPr>
              <a:t>Medications:</a:t>
            </a:r>
          </a:p>
          <a:p>
            <a:pPr lvl="1"/>
            <a:r>
              <a:rPr lang="en-US" sz="2800">
                <a:latin typeface="Arial" panose="020b0604020202020204" pitchFamily="34" charset="0"/>
                <a:cs typeface="Arial" panose="020b0604020202020204" pitchFamily="34" charset="0"/>
              </a:rPr>
              <a:t>Epoetin alfa 8000 Units three times weekly </a:t>
            </a:r>
          </a:p>
          <a:p>
            <a:pPr lvl="1"/>
            <a:r>
              <a:rPr lang="en-US" sz="2800">
                <a:latin typeface="Arial" panose="020b0604020202020204" pitchFamily="34" charset="0"/>
                <a:cs typeface="Arial" panose="020b0604020202020204" pitchFamily="34" charset="0"/>
              </a:rPr>
              <a:t>Iron sulfate 325 mg twice daily</a:t>
            </a:r>
          </a:p>
          <a:p>
            <a:pPr marL="0" indent="0">
              <a:buNone/>
            </a:pPr>
            <a:r>
              <a:rPr lang="en-US">
                <a:latin typeface="Arial" panose="020b0604020202020204" pitchFamily="34" charset="0"/>
                <a:cs typeface="Arial" panose="020b0604020202020204" pitchFamily="34" charset="0"/>
              </a:rPr>
              <a:t>Labs: Hgb 8.6 g/dl; TSAT 18%, ferritin 250 ng/ml, Kt/V 1.3</a:t>
            </a:r>
          </a:p>
        </p:txBody>
      </p:sp>
      <p:sp>
        <p:nvSpPr>
          <p:cNvPr id="5" name="TextBox 4">
            <a:extLst>
              <a:ext uri="{FF2B5EF4-FFF2-40B4-BE49-F238E27FC236}">
                <a16:creationId xmlns:a16="http://schemas.microsoft.com/office/drawing/2014/main" id="{241F76E8-0BFB-4B60-94FC-CEBF0E053BE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2795757900"/>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 name="Title 7">
            <a:extLst>
              <a:ext uri="{FF2B5EF4-FFF2-40B4-BE49-F238E27FC236}">
                <a16:creationId xmlns:a16="http://schemas.microsoft.com/office/drawing/2014/main" id="{AB44734F-2EDF-4ECD-94EB-59D708F7FB49}"/>
              </a:ext>
            </a:extLst>
          </p:cNvPr>
          <p:cNvSpPr>
            <a:spLocks noGrp="1" noSelect="1" noMove="1" noResize="1" noTextEdit="1"/>
          </p:cNvSpPr>
          <p:nvPr>
            <p:ph type="title"/>
          </p:nvPr>
        </p:nvSpPr>
        <p:spPr>
          <a:xfrm>
            <a:off x="616666" y="702520"/>
            <a:ext cx="10515600" cy="1082404"/>
          </a:xfrm>
        </p:spPr>
        <p:txBody>
          <a:bodyPr/>
          <a:lstStyle/>
          <a:p>
            <a:r>
              <a:rPr lang="en-US"/>
              <a:t>Case Presentation</a:t>
            </a:r>
          </a:p>
        </p:txBody>
      </p:sp>
      <p:sp>
        <p:nvSpPr>
          <p:cNvPr id="3" name="Content Placeholder 2">
            <a:extLst>
              <a:ext uri="{FF2B5EF4-FFF2-40B4-BE49-F238E27FC236}">
                <a16:creationId xmlns:a16="http://schemas.microsoft.com/office/drawing/2014/main" id="{F71DA83D-452D-4423-A5B8-F3593169C3BE}"/>
              </a:ext>
            </a:extLst>
          </p:cNvPr>
          <p:cNvSpPr>
            <a:spLocks noGrp="1" noSelect="1" noMove="1" noResize="1" noTextEdit="1"/>
          </p:cNvSpPr>
          <p:nvPr>
            <p:ph idx="1"/>
          </p:nvPr>
        </p:nvSpPr>
        <p:spPr>
          <a:xfrm>
            <a:off x="616666" y="1618911"/>
            <a:ext cx="10958668" cy="3388471"/>
          </a:xfrm>
        </p:spPr>
        <p:txBody>
          <a:bodyPr>
            <a:normAutofit lnSpcReduction="10000"/>
          </a:bodyPr>
          <a:lstStyle/>
          <a:p>
            <a:pPr marL="0" indent="0">
              <a:buNone/>
            </a:pPr>
            <a:r>
              <a:rPr lang="en-US" b="1">
                <a:latin typeface="Arial" panose="020b0604020202020204" pitchFamily="34" charset="0"/>
                <a:cs typeface="Arial" panose="020b0604020202020204" pitchFamily="34" charset="0"/>
              </a:rPr>
              <a:t>Which would recommend to increase her Hgb level to the range of 10-11 g/dl? </a:t>
            </a:r>
          </a:p>
          <a:p>
            <a:pPr marL="339725" indent="-339725">
              <a:buNone/>
            </a:pPr>
            <a:r>
              <a:rPr lang="en-US">
                <a:latin typeface="Arial" panose="020b0604020202020204" pitchFamily="34" charset="0"/>
                <a:cs typeface="Arial" panose="020b0604020202020204" pitchFamily="34" charset="0"/>
              </a:rPr>
              <a:t>A. Change epoetin alfa to darbepoetin</a:t>
            </a:r>
          </a:p>
          <a:p>
            <a:pPr marL="339725" indent="-339725">
              <a:buNone/>
            </a:pPr>
            <a:r>
              <a:rPr lang="en-US">
                <a:latin typeface="Arial" panose="020b0604020202020204" pitchFamily="34" charset="0"/>
                <a:cs typeface="Arial" panose="020b0604020202020204" pitchFamily="34" charset="0"/>
              </a:rPr>
              <a:t>B. Change iron sulfate to intravenous iron sucrose</a:t>
            </a:r>
          </a:p>
          <a:p>
            <a:pPr marL="339725" indent="-339725">
              <a:buNone/>
            </a:pPr>
            <a:r>
              <a:rPr lang="en-US">
                <a:latin typeface="Arial" panose="020b0604020202020204" pitchFamily="34" charset="0"/>
                <a:cs typeface="Arial" panose="020b0604020202020204" pitchFamily="34" charset="0"/>
              </a:rPr>
              <a:t>C. Increase epoetin alfa dose to 12,000 U per treatment</a:t>
            </a:r>
          </a:p>
          <a:p>
            <a:pPr marL="339725" indent="-339725">
              <a:buNone/>
            </a:pPr>
            <a:r>
              <a:rPr lang="en-US">
                <a:latin typeface="Arial" panose="020b0604020202020204" pitchFamily="34" charset="0"/>
                <a:cs typeface="Arial" panose="020b0604020202020204" pitchFamily="34" charset="0"/>
              </a:rPr>
              <a:t>D. Transfuse 1-2 U packed red blood cells</a:t>
            </a:r>
          </a:p>
          <a:p>
            <a:pPr marL="339725" indent="-339725">
              <a:buNone/>
            </a:pPr>
            <a:r>
              <a:rPr lang="en-US">
                <a:latin typeface="Arial" panose="020b0604020202020204" pitchFamily="34" charset="0"/>
                <a:cs typeface="Arial" panose="020b0604020202020204" pitchFamily="34" charset="0"/>
              </a:rPr>
              <a:t>E. Change dialysis prescription to increase Kt/V to 1.5</a:t>
            </a:r>
          </a:p>
        </p:txBody>
      </p:sp>
      <p:sp>
        <p:nvSpPr>
          <p:cNvPr id="6" name="TextBox 5">
            <a:extLst>
              <a:ext uri="{FF2B5EF4-FFF2-40B4-BE49-F238E27FC236}">
                <a16:creationId xmlns:a16="http://schemas.microsoft.com/office/drawing/2014/main" id="{F4ADE88B-DC12-40FB-BAC0-E77CE06E1260}"/>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3216999514"/>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35E7C34B-0D0F-4093-942D-CC22D7C27BFF}"/>
              </a:ext>
            </a:extLst>
          </p:cNvPr>
          <p:cNvSpPr>
            <a:spLocks noGrp="1" noSelect="1" noMove="1" noResize="1" noTextEdit="1"/>
          </p:cNvSpPr>
          <p:nvPr>
            <p:ph type="title"/>
          </p:nvPr>
        </p:nvSpPr>
        <p:spPr>
          <a:xfrm>
            <a:off x="616667" y="702304"/>
            <a:ext cx="10515600" cy="1082404"/>
          </a:xfrm>
        </p:spPr>
        <p:txBody>
          <a:bodyPr/>
          <a:lstStyle/>
          <a:p>
            <a:r>
              <a:rPr lang="en-US"/>
              <a:t>Epidemiology</a:t>
            </a:r>
          </a:p>
        </p:txBody>
      </p:sp>
      <p:sp>
        <p:nvSpPr>
          <p:cNvPr id="3" name="Content Placeholder 2">
            <a:extLst>
              <a:ext uri="{FF2B5EF4-FFF2-40B4-BE49-F238E27FC236}">
                <a16:creationId xmlns:a16="http://schemas.microsoft.com/office/drawing/2014/main" id="{60AA77DB-06DB-4A53-9611-A78745BC6DEC}"/>
              </a:ext>
            </a:extLst>
          </p:cNvPr>
          <p:cNvSpPr>
            <a:spLocks noGrp="1" noSelect="1" noMove="1" noResize="1" noTextEdit="1"/>
          </p:cNvSpPr>
          <p:nvPr>
            <p:ph idx="1"/>
          </p:nvPr>
        </p:nvSpPr>
        <p:spPr>
          <a:xfrm>
            <a:off x="616667" y="1618913"/>
            <a:ext cx="10958666" cy="3388471"/>
          </a:xfrm>
        </p:spPr>
        <p:txBody>
          <a:bodyPr>
            <a:noAutofit/>
          </a:bodyPr>
          <a:lstStyle/>
          <a:p>
            <a:r>
              <a:rPr lang="en-US">
                <a:latin typeface="Arial" panose="020b0604020202020204" pitchFamily="34" charset="0"/>
                <a:cs typeface="Arial" panose="020b0604020202020204" pitchFamily="34" charset="0"/>
              </a:rPr>
              <a:t>Anemia defined as Hgb &lt;13.0 g/dl in men, &lt;12.0 g/dl in women </a:t>
            </a:r>
          </a:p>
          <a:p>
            <a:r>
              <a:rPr lang="en-US">
                <a:latin typeface="Arial" panose="020b0604020202020204" pitchFamily="34" charset="0"/>
                <a:cs typeface="Arial" panose="020b0604020202020204" pitchFamily="34" charset="0"/>
              </a:rPr>
              <a:t>Typically begins to develops with eGFR &lt;60 ml/min/1.73 m</a:t>
            </a:r>
            <a:r>
              <a:rPr lang="en-US" baseline="30000">
                <a:latin typeface="Arial" panose="020b0604020202020204" pitchFamily="34" charset="0"/>
                <a:cs typeface="Arial" panose="020b0604020202020204" pitchFamily="34" charset="0"/>
              </a:rPr>
              <a:t>2</a:t>
            </a:r>
          </a:p>
          <a:p>
            <a:r>
              <a:rPr lang="en-US">
                <a:latin typeface="Arial" panose="020b0604020202020204" pitchFamily="34" charset="0"/>
                <a:cs typeface="Arial" panose="020b0604020202020204" pitchFamily="34" charset="0"/>
              </a:rPr>
              <a:t>Prevalence increases at lower eGFR levels</a:t>
            </a:r>
          </a:p>
          <a:p>
            <a:pPr marL="796925" lvl="1" indent="-339725">
              <a:spcBef>
                <a:spcPts val="1000"/>
              </a:spcBef>
              <a:buFont typeface="Courier New" panose="02070309020205020404" pitchFamily="49" charset="0"/>
              <a:buChar char="o"/>
            </a:pPr>
            <a:r>
              <a:rPr lang="en-US">
                <a:latin typeface="Arial" panose="020b0604020202020204" pitchFamily="34" charset="0"/>
                <a:cs typeface="Arial" panose="020b0604020202020204" pitchFamily="34" charset="0"/>
              </a:rPr>
              <a:t>Hgb &lt;13 g/dl in ~20% of patients with eGFR 45-60 ml/min/1.73 m</a:t>
            </a:r>
            <a:r>
              <a:rPr lang="en-US" baseline="30000">
                <a:latin typeface="Arial" panose="020b0604020202020204" pitchFamily="34" charset="0"/>
                <a:cs typeface="Arial" panose="020b0604020202020204" pitchFamily="34" charset="0"/>
              </a:rPr>
              <a:t>2</a:t>
            </a:r>
          </a:p>
          <a:p>
            <a:pPr marL="796925" lvl="1" indent="-339725">
              <a:spcBef>
                <a:spcPts val="1000"/>
              </a:spcBef>
              <a:buFont typeface="Courier New" panose="02070309020205020404" pitchFamily="49" charset="0"/>
              <a:buChar char="o"/>
            </a:pPr>
            <a:r>
              <a:rPr lang="en-US">
                <a:latin typeface="Arial" panose="020b0604020202020204" pitchFamily="34" charset="0"/>
                <a:cs typeface="Arial" panose="020b0604020202020204" pitchFamily="34" charset="0"/>
              </a:rPr>
              <a:t>Hgb &lt;13 g/dl in ~90% of patients with eGFR 15 ml/min/1.73 m</a:t>
            </a:r>
            <a:r>
              <a:rPr lang="en-US" baseline="30000">
                <a:latin typeface="Arial" panose="020b0604020202020204" pitchFamily="34" charset="0"/>
                <a:cs typeface="Arial" panose="020b0604020202020204" pitchFamily="34" charset="0"/>
              </a:rPr>
              <a:t>2</a:t>
            </a:r>
          </a:p>
        </p:txBody>
      </p:sp>
      <p:sp>
        <p:nvSpPr>
          <p:cNvPr id="6" name="TextBox 5">
            <a:extLst>
              <a:ext uri="{FF2B5EF4-FFF2-40B4-BE49-F238E27FC236}">
                <a16:creationId xmlns:a16="http://schemas.microsoft.com/office/drawing/2014/main" id="{89A6BD7E-E0E2-4D31-ADC0-C96B9C12487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4119716867"/>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9957" y="699256"/>
            <a:ext cx="10515600" cy="1082404"/>
          </a:xfrm>
        </p:spPr>
        <p:txBody>
          <a:bodyPr/>
          <a:lstStyle/>
          <a:p>
            <a:r>
              <a:rPr lang="en-US"/>
              <a:t>Pathophysiology</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6" name="Content Placeholder 3">
            <a:extLst>
              <a:ext uri="{FF2B5EF4-FFF2-40B4-BE49-F238E27FC236}">
                <a16:creationId xmlns:a16="http://schemas.microsoft.com/office/drawing/2014/main" id="{72C7C6AE-8210-4D26-A346-7A90BCD1FB0B}"/>
              </a:ext>
            </a:extLst>
          </p:cNvPr>
          <p:cNvSpPr txBox="1">
            <a:spLocks noSelect="1" noMove="1" noResize="1" noTextEdit="1"/>
          </p:cNvSpPr>
          <p:nvPr/>
        </p:nvSpPr>
        <p:spPr>
          <a:xfrm>
            <a:off x="619957" y="1616453"/>
            <a:ext cx="10952086" cy="463367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2400">
                <a:solidFill>
                  <a:schemeClr val="tx1">
                    <a:lumMod val="65000"/>
                    <a:lumOff val="35000"/>
                  </a:schemeClr>
                </a:solidFill>
                <a:latin typeface="Arial" panose="020b0604020202020204" pitchFamily="34" charset="0"/>
                <a:cs typeface="Arial" panose="020b0604020202020204" pitchFamily="34" charset="0"/>
              </a:rPr>
              <a:t>Impaired synthesis of erythropoietin (EPO) from renal cortical peritubular interstitial fibroblast-like cells</a:t>
            </a:r>
          </a:p>
          <a:p>
            <a:pPr>
              <a:spcBef>
                <a:spcPts val="600"/>
              </a:spcBef>
            </a:pPr>
            <a:r>
              <a:rPr lang="en-US" sz="2400">
                <a:solidFill>
                  <a:schemeClr val="tx1">
                    <a:lumMod val="65000"/>
                    <a:lumOff val="35000"/>
                  </a:schemeClr>
                </a:solidFill>
                <a:latin typeface="Arial" panose="020b0604020202020204" pitchFamily="34" charset="0"/>
                <a:cs typeface="Arial" panose="020b0604020202020204" pitchFamily="34" charset="0"/>
              </a:rPr>
              <a:t>EPO stimulates erythropoiesis in bone marrow.</a:t>
            </a:r>
          </a:p>
          <a:p>
            <a:pPr marL="796925" lvl="1" indent="-339725">
              <a:spcBef>
                <a:spcPts val="60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EPO is a 165 amino acid glycoprotein.</a:t>
            </a:r>
          </a:p>
          <a:p>
            <a:pPr>
              <a:spcBef>
                <a:spcPts val="600"/>
              </a:spcBef>
            </a:pPr>
            <a:r>
              <a:rPr lang="en-US" sz="2400">
                <a:solidFill>
                  <a:schemeClr val="tx1">
                    <a:lumMod val="65000"/>
                    <a:lumOff val="35000"/>
                  </a:schemeClr>
                </a:solidFill>
                <a:latin typeface="Arial" panose="020b0604020202020204" pitchFamily="34" charset="0"/>
                <a:cs typeface="Arial" panose="020b0604020202020204" pitchFamily="34" charset="0"/>
              </a:rPr>
              <a:t>CKD leads to relative EPO deficiency.</a:t>
            </a:r>
          </a:p>
          <a:p>
            <a:pPr marL="796925" lvl="1" indent="-339725">
              <a:spcBef>
                <a:spcPts val="60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Blood levels often in “normal” range but do not increase to levels seen in most other anemias</a:t>
            </a:r>
          </a:p>
          <a:p>
            <a:pPr>
              <a:spcBef>
                <a:spcPts val="600"/>
              </a:spcBef>
            </a:pPr>
            <a:r>
              <a:rPr lang="en-US" sz="2400">
                <a:solidFill>
                  <a:schemeClr val="tx1">
                    <a:lumMod val="65000"/>
                    <a:lumOff val="35000"/>
                  </a:schemeClr>
                </a:solidFill>
                <a:latin typeface="Arial" panose="020b0604020202020204" pitchFamily="34" charset="0"/>
                <a:cs typeface="Arial" panose="020b0604020202020204" pitchFamily="34" charset="0"/>
              </a:rPr>
              <a:t>Renal EPO synthesis is stimulated by hypoxemia/anemia.</a:t>
            </a:r>
          </a:p>
          <a:p>
            <a:pPr>
              <a:spcBef>
                <a:spcPts val="600"/>
              </a:spcBef>
            </a:pPr>
            <a:r>
              <a:rPr lang="en-US" sz="2400">
                <a:solidFill>
                  <a:schemeClr val="tx1">
                    <a:lumMod val="65000"/>
                    <a:lumOff val="35000"/>
                  </a:schemeClr>
                </a:solidFill>
                <a:latin typeface="Arial" panose="020b0604020202020204" pitchFamily="34" charset="0"/>
                <a:cs typeface="Arial" panose="020b0604020202020204" pitchFamily="34" charset="0"/>
              </a:rPr>
              <a:t>Hypoxemia stabilizes hypoxemia-inducible factor (HIF) complex that is degraded at higher oxygen levels.</a:t>
            </a:r>
          </a:p>
          <a:p>
            <a:pPr marL="796925" lvl="1" indent="-339725">
              <a:spcBef>
                <a:spcPts val="60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HIF complex is an EPO gene transcription factor.</a:t>
            </a:r>
          </a:p>
        </p:txBody>
      </p:sp>
    </p:spTree>
    <p:extLst>
      <p:ext uri="{BB962C8B-B14F-4D97-AF65-F5344CB8AC3E}">
        <p14:creationId val="273966248"/>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p:txBody>
          <a:bodyPr/>
          <a:lstStyle/>
          <a:p>
            <a:r>
              <a:rPr lang="en-US"/>
              <a:t> </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4294967295"/>
          </p:nvPr>
        </p:nvSpPr>
        <p:spPr>
          <a:xfrm>
            <a:off x="611973" y="1617016"/>
            <a:ext cx="10968054" cy="4538570"/>
          </a:xfrm>
        </p:spPr>
        <p:txBody>
          <a:bodyPr>
            <a:normAutofit/>
          </a:bodyPr>
          <a:lstStyle/>
          <a:p>
            <a:r>
              <a:rPr lang="en-US" sz="2400">
                <a:solidFill>
                  <a:schemeClr val="tx1">
                    <a:lumMod val="65000"/>
                    <a:lumOff val="35000"/>
                  </a:schemeClr>
                </a:solidFill>
                <a:latin typeface="Arial" panose="020b0604020202020204" pitchFamily="34" charset="0"/>
                <a:cs typeface="Arial" panose="020b0604020202020204" pitchFamily="34" charset="0"/>
              </a:rPr>
              <a:t>In presence of anemia/hypoxemia, HIF increases transcription of EPO gene.</a:t>
            </a:r>
          </a:p>
          <a:p>
            <a:r>
              <a:rPr lang="en-US" sz="2400">
                <a:solidFill>
                  <a:schemeClr val="tx1">
                    <a:lumMod val="65000"/>
                    <a:lumOff val="35000"/>
                  </a:schemeClr>
                </a:solidFill>
                <a:latin typeface="Arial" panose="020b0604020202020204" pitchFamily="34" charset="0"/>
                <a:cs typeface="Arial" panose="020b0604020202020204" pitchFamily="34" charset="0"/>
              </a:rPr>
              <a:t>Binds to EPO receptor on erythrocyte progenitor cells in bone marrow</a:t>
            </a:r>
          </a:p>
          <a:p>
            <a:r>
              <a:rPr lang="en-US" sz="2400">
                <a:solidFill>
                  <a:schemeClr val="tx1">
                    <a:lumMod val="65000"/>
                    <a:lumOff val="35000"/>
                  </a:schemeClr>
                </a:solidFill>
                <a:latin typeface="Arial" panose="020b0604020202020204" pitchFamily="34" charset="0"/>
                <a:cs typeface="Arial" panose="020b0604020202020204" pitchFamily="34" charset="0"/>
              </a:rPr>
              <a:t>Activates signaling cascade </a:t>
            </a:r>
            <a:r>
              <a:rPr lang="en-US" sz="2400">
                <a:solidFill>
                  <a:schemeClr val="tx1">
                    <a:lumMod val="65000"/>
                    <a:lumOff val="35000"/>
                  </a:schemeClr>
                </a:solidFill>
                <a:latin typeface="Arial" panose="020b0604020202020204" pitchFamily="34" charset="0"/>
                <a:cs typeface="Arial" panose="020b0604020202020204" pitchFamily="34" charset="0"/>
                <a:sym typeface="Wingdings" panose="05000000000000000000" pitchFamily="2" charset="2"/>
              </a:rPr>
              <a:t></a:t>
            </a:r>
            <a:r>
              <a:rPr lang="en-US" sz="2400">
                <a:solidFill>
                  <a:schemeClr val="tx1">
                    <a:lumMod val="65000"/>
                    <a:lumOff val="35000"/>
                  </a:schemeClr>
                </a:solidFill>
                <a:latin typeface="Arial" panose="020b0604020202020204" pitchFamily="34" charset="0"/>
                <a:cs typeface="Arial" panose="020b0604020202020204" pitchFamily="34" charset="0"/>
              </a:rPr>
              <a:t> reduces apoptosis of CFU-E and other progenitor cells that develop into mature erythrocytes </a:t>
            </a:r>
          </a:p>
          <a:p>
            <a:pPr marL="796925" lvl="1" indent="-339725">
              <a:spcBef>
                <a:spcPts val="1000"/>
              </a:spcBef>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Also appears to increase life span of young red blood cells/reticulocytes in the circulation</a:t>
            </a:r>
          </a:p>
          <a:p>
            <a:r>
              <a:rPr lang="en-US" sz="2400">
                <a:solidFill>
                  <a:schemeClr val="tx1">
                    <a:lumMod val="65000"/>
                    <a:lumOff val="35000"/>
                  </a:schemeClr>
                </a:solidFill>
                <a:latin typeface="Arial" panose="020b0604020202020204" pitchFamily="34" charset="0"/>
                <a:cs typeface="Arial" panose="020b0604020202020204" pitchFamily="34" charset="0"/>
              </a:rPr>
              <a:t>Iron deficiency and inflammation are also common contributing factors.</a:t>
            </a:r>
          </a:p>
          <a:p>
            <a:pPr marL="796925" lvl="1" indent="-339725">
              <a:spcBef>
                <a:spcPts val="1000"/>
              </a:spcBef>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Especially in hemodialysis patients</a:t>
            </a:r>
          </a:p>
          <a:p>
            <a:r>
              <a:rPr lang="en-US" sz="2400">
                <a:solidFill>
                  <a:schemeClr val="tx1">
                    <a:lumMod val="65000"/>
                    <a:lumOff val="35000"/>
                  </a:schemeClr>
                </a:solidFill>
                <a:latin typeface="Arial" panose="020b0604020202020204" pitchFamily="34" charset="0"/>
                <a:cs typeface="Arial" panose="020b0604020202020204" pitchFamily="34" charset="0"/>
              </a:rPr>
              <a:t>Other causes of anemia—folate and vitamin B12 deficiency, and others are relatively uncommon </a:t>
            </a:r>
          </a:p>
          <a:p>
            <a:pPr marL="0" indent="0">
              <a:buNone/>
            </a:pPr>
            <a:endParaRPr lang="en-US" sz="240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6" name="Title 1">
            <a:extLst>
              <a:ext uri="{FF2B5EF4-FFF2-40B4-BE49-F238E27FC236}">
                <a16:creationId xmlns:a16="http://schemas.microsoft.com/office/drawing/2014/main" id="{02130607-C614-4745-AB11-DD8E3C97C47C}"/>
              </a:ext>
            </a:extLst>
          </p:cNvPr>
          <p:cNvSpPr txBox="1">
            <a:spLocks noSelect="1" noMove="1" noResize="1" noTextEdit="1"/>
          </p:cNvSpPr>
          <p:nvPr/>
        </p:nvSpPr>
        <p:spPr>
          <a:xfrm>
            <a:off x="611973" y="702414"/>
            <a:ext cx="10515600" cy="10824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a:solidFill>
                  <a:schemeClr val="accent3"/>
                </a:solidFill>
                <a:latin typeface="Segoe"/>
                <a:ea typeface="+mj-ea"/>
                <a:cs typeface="Segoe"/>
              </a:defRPr>
            </a:lvl1pPr>
          </a:lstStyle>
          <a:p>
            <a:r>
              <a:rPr lang="en-US"/>
              <a:t>Pathophysiology</a:t>
            </a:r>
          </a:p>
        </p:txBody>
      </p:sp>
    </p:spTree>
    <p:extLst>
      <p:ext uri="{BB962C8B-B14F-4D97-AF65-F5344CB8AC3E}">
        <p14:creationId val="3262113863"/>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1E7A481-6B30-4A31-8D49-82A24A3C5B6F}"/>
              </a:ext>
            </a:extLst>
          </p:cNvPr>
          <p:cNvSpPr>
            <a:spLocks noGrp="1" noSelect="1" noMove="1" noResize="1" noTextEdit="1"/>
          </p:cNvSpPr>
          <p:nvPr>
            <p:ph type="title"/>
          </p:nvPr>
        </p:nvSpPr>
        <p:spPr>
          <a:xfrm>
            <a:off x="616668" y="702304"/>
            <a:ext cx="10515600" cy="1082404"/>
          </a:xfrm>
        </p:spPr>
        <p:txBody>
          <a:bodyPr/>
          <a:lstStyle/>
          <a:p>
            <a:r>
              <a:rPr lang="en-US"/>
              <a:t>Evaluation of Anemia in ESKD</a:t>
            </a:r>
          </a:p>
        </p:txBody>
      </p:sp>
      <p:sp>
        <p:nvSpPr>
          <p:cNvPr id="3" name="Content Placeholder 2">
            <a:extLst>
              <a:ext uri="{FF2B5EF4-FFF2-40B4-BE49-F238E27FC236}">
                <a16:creationId xmlns:a16="http://schemas.microsoft.com/office/drawing/2014/main" id="{7BBA7777-BC05-41C8-9EF4-94FFC86DAF16}"/>
              </a:ext>
            </a:extLst>
          </p:cNvPr>
          <p:cNvSpPr>
            <a:spLocks noGrp="1" noSelect="1" noMove="1" noResize="1" noTextEdit="1"/>
          </p:cNvSpPr>
          <p:nvPr>
            <p:ph idx="1"/>
          </p:nvPr>
        </p:nvSpPr>
        <p:spPr>
          <a:xfrm>
            <a:off x="616668" y="1618910"/>
            <a:ext cx="10958664" cy="3388471"/>
          </a:xfrm>
        </p:spPr>
        <p:txBody>
          <a:bodyPr>
            <a:noAutofit/>
          </a:bodyPr>
          <a:lstStyle/>
          <a:p>
            <a:pPr>
              <a:spcBef>
                <a:spcPts val="600"/>
              </a:spcBef>
            </a:pPr>
            <a:r>
              <a:rPr lang="en-US">
                <a:latin typeface="Arial" panose="020b0604020202020204" pitchFamily="34" charset="0"/>
                <a:cs typeface="Arial" panose="020b0604020202020204" pitchFamily="34" charset="0"/>
              </a:rPr>
              <a:t>Recommended testing includes:</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Complete blood count</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Red blood cell indices</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White blood cell count and differential</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Absolute reticulocyte</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Vitamin B12 and folate levels</a:t>
            </a:r>
          </a:p>
          <a:p>
            <a:pPr marL="796925" lvl="1" indent="-339725">
              <a:spcBef>
                <a:spcPts val="600"/>
              </a:spcBef>
              <a:buFont typeface="Courier New" panose="02070309020205020404" pitchFamily="49" charset="0"/>
              <a:buChar char="o"/>
            </a:pPr>
            <a:r>
              <a:rPr lang="en-US">
                <a:latin typeface="Arial" panose="020b0604020202020204" pitchFamily="34" charset="0"/>
                <a:cs typeface="Arial" panose="020b0604020202020204" pitchFamily="34" charset="0"/>
              </a:rPr>
              <a:t>Serum ferritin, transferrin saturation (TSAT)</a:t>
            </a:r>
          </a:p>
          <a:p>
            <a:pPr>
              <a:spcBef>
                <a:spcPts val="600"/>
              </a:spcBef>
            </a:pPr>
            <a:r>
              <a:rPr lang="en-US">
                <a:latin typeface="Arial" panose="020b0604020202020204" pitchFamily="34" charset="0"/>
                <a:cs typeface="Arial" panose="020b0604020202020204" pitchFamily="34" charset="0"/>
              </a:rPr>
              <a:t>Assess for other causes as clinically indicated and for cause of iron deficiency if present.</a:t>
            </a:r>
          </a:p>
          <a:p>
            <a:pPr>
              <a:spcBef>
                <a:spcPts val="600"/>
              </a:spcBef>
            </a:pPr>
            <a:r>
              <a:rPr lang="en-US">
                <a:latin typeface="Arial" panose="020b0604020202020204" pitchFamily="34" charset="0"/>
                <a:cs typeface="Arial" panose="020b0604020202020204" pitchFamily="34" charset="0"/>
              </a:rPr>
              <a:t>Serum erythropoietin level testing is not recommended.</a:t>
            </a:r>
          </a:p>
          <a:p>
            <a:pPr>
              <a:spcBef>
                <a:spcPts val="600"/>
              </a:spcBef>
            </a:pPr>
            <a:endParaRPr lang="en-US">
              <a:latin typeface="Arial" panose="020b0604020202020204" pitchFamily="34" charset="0"/>
              <a:cs typeface="Arial" panose="020b0604020202020204" pitchFamily="34" charset="0"/>
            </a:endParaRPr>
          </a:p>
          <a:p>
            <a:pPr>
              <a:spcBef>
                <a:spcPts val="600"/>
              </a:spcBef>
            </a:pPr>
            <a:endParaRPr lang="en-US">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49D9D1F-6D19-4039-809A-5DC21B3D691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3373603000"/>
      </p:ext>
    </p:extLst>
  </p:cSld>
  <p:clrMapOvr>
    <a:masterClrMapping/>
  </p:clrMapOvr>
  <p:transition/>
  <p:timing/>
</p:sld>
</file>

<file path=ppt/tags/tag1.xml><?xml version="1.0" encoding="utf-8"?>
<p:tagLst xmlns:p="http://schemas.openxmlformats.org/presentationml/2006/main">
  <p:tag name="AS_NET" val="4.0.30319.42000"/>
  <p:tag name="AS_OS" val="Microsoft Windows NT 10.0.17763.0"/>
  <p:tag name="AS_RELEASE_DATE" val="2024.06.14"/>
  <p:tag name="AS_TITLE" val="Aspose.Slides for .NET 4.0 Client Profile"/>
  <p:tag name="AS_VERSION" val="24.6"/>
</p:tagLst>
</file>

<file path=ppt/theme/theme1.xml><?xml version="1.0" encoding="utf-8"?>
<a:theme xmlns:r="http://schemas.openxmlformats.org/officeDocument/2006/relationships" xmlns:a="http://schemas.openxmlformats.org/drawingml/2006/main" name="Office Theme">
  <a:themeElements>
    <a:clrScheme name="ASN THEME COLORS">
      <a:dk1>
        <a:sysClr val="windowText" lastClr="000000"/>
      </a:dk1>
      <a:lt1>
        <a:sysClr val="window" lastClr="FFFFFF"/>
      </a:lt1>
      <a:dk2>
        <a:srgbClr val="3F2A7D"/>
      </a:dk2>
      <a:lt2>
        <a:srgbClr val="96C4D4"/>
      </a:lt2>
      <a:accent1>
        <a:srgbClr val="00468B"/>
      </a:accent1>
      <a:accent2>
        <a:srgbClr val="FF8200"/>
      </a:accent2>
      <a:accent3>
        <a:srgbClr val="008EAA"/>
      </a:accent3>
      <a:accent4>
        <a:srgbClr val="319B42"/>
      </a:accent4>
      <a:accent5>
        <a:srgbClr val="3F2A56"/>
      </a:accent5>
      <a:accent6>
        <a:srgbClr val="FFB500"/>
      </a:accent6>
      <a:hlink>
        <a:srgbClr val="0000FF"/>
      </a:hlink>
      <a:folHlink>
        <a:srgbClr val="800080"/>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docProps/app.xml><?xml version="1.0" encoding="utf-8"?>
<Properties xmlns:vt="http://schemas.openxmlformats.org/officeDocument/2006/docPropsVTypes" xmlns="http://schemas.openxmlformats.org/officeDocument/2006/extended-properties">
  <Company/>
  <PresentationFormat>Widescreen</PresentationFormat>
  <Paragraphs>235</Paragraphs>
  <Slides>28</Slides>
  <Notes>1</Notes>
  <TotalTime>3661</TotalTime>
  <HiddenSlides>0</HiddenSlides>
  <MMClips>0</MMClips>
  <ScaleCrop>0</ScaleCrop>
  <HeadingPairs>
    <vt:vector baseType="variant" size="6">
      <vt:variant>
        <vt:lpstr>Fonts used</vt:lpstr>
      </vt:variant>
      <vt:variant>
        <vt:i4>8</vt:i4>
      </vt:variant>
      <vt:variant>
        <vt:lpstr>Theme</vt:lpstr>
      </vt:variant>
      <vt:variant>
        <vt:i4>1</vt:i4>
      </vt:variant>
      <vt:variant>
        <vt:lpstr>Slide Titles</vt:lpstr>
      </vt:variant>
      <vt:variant>
        <vt:i4>28</vt:i4>
      </vt:variant>
    </vt:vector>
  </HeadingPairs>
  <TitlesOfParts>
    <vt:vector baseType="lpstr" size="37">
      <vt:lpstr>Arial</vt:lpstr>
      <vt:lpstr>Calibri Light</vt:lpstr>
      <vt:lpstr>Calibri</vt:lpstr>
      <vt:lpstr>Segoe</vt:lpstr>
      <vt:lpstr>Gotham Black</vt:lpstr>
      <vt:lpstr>Gotham</vt:lpstr>
      <vt:lpstr>Courier New</vt:lpstr>
      <vt:lpstr>Wingdings</vt:lpstr>
      <vt:lpstr>Office Theme</vt:lpstr>
      <vt:lpstr>Long-Term Management of Patients on DialysisAnemia, Iron, and Erythropoietic-Stimulating Agents</vt:lpstr>
      <vt:lpstr>Jeffrey S. Berns</vt:lpstr>
      <vt:lpstr>Learning Objectives</vt:lpstr>
      <vt:lpstr>Case Presentation</vt:lpstr>
      <vt:lpstr>Case Presentation</vt:lpstr>
      <vt:lpstr>Epidemiology</vt:lpstr>
      <vt:lpstr>Pathophysiology</vt:lpstr>
      <vt:lpstr> </vt:lpstr>
      <vt:lpstr>Evaluation of Anemia in ESKD</vt:lpstr>
      <vt:lpstr>Iron Deficiency</vt:lpstr>
      <vt:lpstr>Hepcidin and Iron Homeostasis</vt:lpstr>
      <vt:lpstr>Iron Deficiency</vt:lpstr>
      <vt:lpstr>Erythropoiesis-Stimulating Agents (ESAs)</vt:lpstr>
      <vt:lpstr>Erythropoiesis-Stimulating Agents (ESAs)</vt:lpstr>
      <vt:lpstr>Hemoglobin Target</vt:lpstr>
      <vt:lpstr>Hemoglobin Target</vt:lpstr>
      <vt:lpstr>Findings for RCTs of ESAs in CKD and ESRD</vt:lpstr>
      <vt:lpstr>FDA Black Box Warning on ESAs for Patients with CKD/ESKD</vt:lpstr>
      <vt:lpstr>ESA Hyporesponsiveness</vt:lpstr>
      <vt:lpstr>Treating Iron Deficiency in ESKD</vt:lpstr>
      <vt:lpstr>IV Iron Toxicity</vt:lpstr>
      <vt:lpstr>Iron Toxicity: Infection and Mortality</vt:lpstr>
      <vt:lpstr>KDIGO Clinical Practice Guidelines: Iron </vt:lpstr>
      <vt:lpstr>KDIGO Guidelines: ESA Initiation</vt:lpstr>
      <vt:lpstr>KDIGO Guidelines: Maintenance ESA Therapy</vt:lpstr>
      <vt:lpstr>Returning to the Case</vt:lpstr>
      <vt:lpstr>Conclusions</vt:lpstr>
      <vt:lpstr>PowerPoint Presentation</vt:lpstr>
    </vt:vector>
  </TitlesOfParts>
  <LinksUpToDate>0</LinksUpToDate>
  <SharedDoc>0</SharedDoc>
  <HyperlinksChanged>0</HyperlinksChanged>
  <Application>Aspose.Slides for .NET</Application>
  <AppVersion>24.0600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Crystal Anderson</dc:creator>
  <cp:lastModifiedBy>Jin Soo Kim</cp:lastModifiedBy>
  <cp:revision>134</cp:revision>
  <cp:lastPrinted>2020-01-15T13:35:31.000</cp:lastPrinted>
  <dcterms:created xsi:type="dcterms:W3CDTF">2017-04-24T15:47:09Z</dcterms:created>
  <dcterms:modified xsi:type="dcterms:W3CDTF">2024-07-15T01:27:26Z</dcterms:modified>
</cp:coreProperties>
</file>